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401" r:id="rId3"/>
    <p:sldId id="402" r:id="rId4"/>
    <p:sldId id="403" r:id="rId5"/>
    <p:sldId id="410" r:id="rId6"/>
    <p:sldId id="411" r:id="rId7"/>
    <p:sldId id="409" r:id="rId8"/>
    <p:sldId id="364" r:id="rId9"/>
    <p:sldId id="361" r:id="rId10"/>
    <p:sldId id="362" r:id="rId11"/>
    <p:sldId id="363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94" r:id="rId22"/>
    <p:sldId id="395" r:id="rId23"/>
    <p:sldId id="396" r:id="rId24"/>
    <p:sldId id="397" r:id="rId25"/>
    <p:sldId id="398" r:id="rId26"/>
    <p:sldId id="399" r:id="rId27"/>
    <p:sldId id="400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CDFF"/>
    <a:srgbClr val="E8E8E8"/>
    <a:srgbClr val="F2B807"/>
    <a:srgbClr val="44546A"/>
    <a:srgbClr val="F25536"/>
    <a:srgbClr val="0000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999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5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95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2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24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5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7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47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233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6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4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182562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45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334780"/>
            <a:ext cx="12192000" cy="2518762"/>
          </a:xfrm>
        </p:spPr>
        <p:txBody>
          <a:bodyPr>
            <a:normAutofit/>
          </a:bodyPr>
          <a:lstStyle/>
          <a:p>
            <a:r>
              <a:rPr lang="en-US" altLang="ko-KR" sz="5400" dirty="0" smtClean="0">
                <a:solidFill>
                  <a:schemeClr val="accent4"/>
                </a:solidFill>
              </a:rPr>
              <a:t>PRISM</a:t>
            </a:r>
            <a:r>
              <a:rPr lang="en-US" altLang="ko-KR" sz="2400" dirty="0" smtClean="0">
                <a:solidFill>
                  <a:schemeClr val="accent4"/>
                </a:solidFill>
              </a:rPr>
              <a:t/>
            </a:r>
            <a:br>
              <a:rPr lang="en-US" altLang="ko-KR" sz="2400" dirty="0" smtClean="0">
                <a:solidFill>
                  <a:schemeClr val="accent4"/>
                </a:solidFill>
              </a:rPr>
            </a:br>
            <a:r>
              <a:rPr lang="en-US" altLang="ko-KR" sz="2400" dirty="0" smtClean="0">
                <a:solidFill>
                  <a:schemeClr val="accent4"/>
                </a:solidFill>
              </a:rPr>
              <a:t>MVVM </a:t>
            </a:r>
            <a:r>
              <a:rPr lang="ko-KR" altLang="en-US" sz="2400" dirty="0" smtClean="0">
                <a:solidFill>
                  <a:schemeClr val="accent4"/>
                </a:solidFill>
              </a:rPr>
              <a:t>사용</a:t>
            </a:r>
            <a:endParaRPr lang="ko-KR" altLang="en-US" sz="5400" dirty="0"/>
          </a:p>
        </p:txBody>
      </p:sp>
      <p:sp>
        <p:nvSpPr>
          <p:cNvPr id="3" name="직사각형 2"/>
          <p:cNvSpPr/>
          <p:nvPr/>
        </p:nvSpPr>
        <p:spPr>
          <a:xfrm>
            <a:off x="5817388" y="6280142"/>
            <a:ext cx="6242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/>
              <a:t>https://sites.google.com/a/lonk.co.kr/library/prism</a:t>
            </a:r>
          </a:p>
        </p:txBody>
      </p:sp>
    </p:spTree>
    <p:extLst>
      <p:ext uri="{BB962C8B-B14F-4D97-AF65-F5344CB8AC3E}">
        <p14:creationId xmlns:p14="http://schemas.microsoft.com/office/powerpoint/2010/main" val="298242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변경 사실을 알려주는 인터페이스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INotifyPropertyChanged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INotifyCollectionChanged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6432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INotifyPropertyChanged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뷰 모델이나 모델의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가 변경 될 때 컨트롤에 변경 사실을 알림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PropertyChanged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이벤트를 통해 알림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638" y="4156365"/>
            <a:ext cx="5834724" cy="218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1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INotifyPropertyChange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6843"/>
            <a:ext cx="3565034" cy="48032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572001" y="1978429"/>
            <a:ext cx="6781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INotifyPropertyChanged</a:t>
            </a:r>
            <a:r>
              <a:rPr lang="ko-KR" altLang="en-US" dirty="0" smtClean="0"/>
              <a:t>를</a:t>
            </a:r>
            <a:r>
              <a:rPr lang="en-US" altLang="ko-KR" dirty="0"/>
              <a:t> </a:t>
            </a:r>
            <a:r>
              <a:rPr lang="ko-KR" altLang="en-US" dirty="0" smtClean="0"/>
              <a:t>뷰 모델에 구현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Propery</a:t>
            </a:r>
            <a:r>
              <a:rPr lang="ko-KR" altLang="en-US" dirty="0" smtClean="0"/>
              <a:t>에서 변경된 데이터를 </a:t>
            </a:r>
            <a:r>
              <a:rPr lang="en-US" altLang="ko-KR" dirty="0" err="1" smtClean="0"/>
              <a:t>PropertyChanged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 통해 호출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컨트롤의 </a:t>
            </a:r>
            <a:r>
              <a:rPr lang="ko-KR" altLang="en-US" dirty="0"/>
              <a:t>어떤 </a:t>
            </a:r>
            <a:r>
              <a:rPr lang="ko-KR" altLang="en-US" dirty="0" smtClean="0"/>
              <a:t>속성값을 변경할지 </a:t>
            </a:r>
            <a:r>
              <a:rPr lang="en-US" altLang="ko-KR" dirty="0" err="1" smtClean="0"/>
              <a:t>PropertyChangeEventArgs</a:t>
            </a:r>
            <a:r>
              <a:rPr lang="ko-KR" altLang="en-US" dirty="0" smtClean="0"/>
              <a:t>로 결정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2094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귀찮음의 시작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모든 뷰 모델마다 </a:t>
            </a:r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INotifyPropertyChanged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구현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데이터가 변경 되는 </a:t>
            </a: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Property</a:t>
            </a:r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마다 </a:t>
            </a:r>
            <a:r>
              <a:rPr lang="en-US" altLang="ko-KR" dirty="0" err="1">
                <a:latin typeface="+mn-ea"/>
                <a:cs typeface="함초롬돋움" panose="020B0604000101010101" pitchFamily="50" charset="-127"/>
              </a:rPr>
              <a:t>PropertyChangeEvnetArg</a:t>
            </a:r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를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작성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3743433" y="4488872"/>
            <a:ext cx="4705134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자동으로 해주는 방법이 없을까</a:t>
            </a:r>
            <a:r>
              <a:rPr lang="en-US" altLang="ko-KR" dirty="0" smtClean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3200" dirty="0" smtClean="0"/>
              <a:t>있다</a:t>
            </a:r>
            <a:r>
              <a:rPr lang="en-US" altLang="ko-KR" sz="3200" dirty="0" smtClean="0"/>
              <a:t>!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2400" dirty="0" smtClean="0"/>
              <a:t>미리 </a:t>
            </a:r>
            <a:r>
              <a:rPr lang="en-US" altLang="ko-KR" sz="2400" dirty="0" err="1" smtClean="0"/>
              <a:t>INotifyPropertyChanged</a:t>
            </a:r>
            <a:r>
              <a:rPr lang="ko-KR" altLang="en-US" sz="2400" dirty="0" smtClean="0"/>
              <a:t>를 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구현한 클래스를 사용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43937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BindableBase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170390"/>
            <a:ext cx="5715000" cy="3819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6226234" y="2170390"/>
            <a:ext cx="5503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CallerMemberName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속성을 이용하여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의 이름을 작성하지 않도록 지정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 클래스를 상속받은 뷰 모델은 </a:t>
            </a:r>
            <a:r>
              <a:rPr lang="en-US" altLang="ko-KR" dirty="0" err="1" smtClean="0"/>
              <a:t>SetProperty</a:t>
            </a:r>
            <a:r>
              <a:rPr lang="ko-KR" altLang="en-US" dirty="0" smtClean="0"/>
              <a:t>로 쉽게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에 변경된 데이터 갱신 가능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71224" y="6101541"/>
            <a:ext cx="4758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※ Prism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BindableBase</a:t>
            </a:r>
            <a:r>
              <a:rPr lang="ko-KR" altLang="en-US" dirty="0" smtClean="0"/>
              <a:t>를 기본적으로 제공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25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BindableBase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사용한 뷰 모델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779520" y="2144861"/>
            <a:ext cx="4632960" cy="4380452"/>
            <a:chOff x="3779520" y="2144861"/>
            <a:chExt cx="4632960" cy="438045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9520" y="2144861"/>
              <a:ext cx="4632960" cy="43804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4164676" y="4696691"/>
              <a:ext cx="2344189" cy="2576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652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INotifyCollectionChanged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뷰 모델이나 </a:t>
            </a:r>
            <a:r>
              <a:rPr lang="ko-KR" altLang="en-US" dirty="0" err="1" smtClean="0">
                <a:latin typeface="+mn-ea"/>
                <a:cs typeface="함초롬돋움" panose="020B0604000101010101" pitchFamily="50" charset="-127"/>
              </a:rPr>
              <a:t>모델으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 컬렉션 데이터를 바인딩 하기 위한 인터페이스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en-US" altLang="ko-KR" dirty="0" err="1" smtClean="0"/>
              <a:t>CollectionChanged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이벤트를 호출하여 컬렉션이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 등 변경 될 때 뷰의 데이터 변경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116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또 귀찮음의 시작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구현하는 것이 번거로움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3607181" y="3557846"/>
            <a:ext cx="4977645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이것도 자동으로 해주는 방법이 없을까</a:t>
            </a:r>
            <a:r>
              <a:rPr lang="en-US" altLang="ko-KR" dirty="0" smtClean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3200" dirty="0" smtClean="0"/>
              <a:t>있다</a:t>
            </a:r>
            <a:r>
              <a:rPr lang="en-US" altLang="ko-KR" sz="3200" dirty="0" smtClean="0"/>
              <a:t>!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2400" dirty="0" smtClean="0"/>
              <a:t>미리 구현한 </a:t>
            </a:r>
            <a:r>
              <a:rPr lang="en-US" altLang="ko-KR" sz="2400" dirty="0" err="1" smtClean="0"/>
              <a:t>ObservableCollection</a:t>
            </a:r>
            <a:r>
              <a:rPr lang="en-US" altLang="ko-KR" sz="2400" dirty="0" smtClean="0"/>
              <a:t> </a:t>
            </a:r>
          </a:p>
          <a:p>
            <a:pPr algn="ctr"/>
            <a:r>
              <a:rPr lang="ko-KR" altLang="en-US" sz="2400" dirty="0" smtClean="0"/>
              <a:t>같은 클래스 사용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67041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ObservableCollection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 예제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11" name="그룹 10"/>
          <p:cNvGrpSpPr/>
          <p:nvPr/>
        </p:nvGrpSpPr>
        <p:grpSpPr>
          <a:xfrm>
            <a:off x="4973694" y="2064673"/>
            <a:ext cx="6467475" cy="4457700"/>
            <a:chOff x="2862262" y="2064673"/>
            <a:chExt cx="6467475" cy="445770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2262" y="2064673"/>
              <a:ext cx="6467475" cy="44577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3192087" y="3474720"/>
              <a:ext cx="3649288" cy="15046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41375" y="3474720"/>
              <a:ext cx="21178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ListView</a:t>
              </a:r>
              <a:r>
                <a:rPr lang="ko-KR" altLang="en-US" sz="1200" dirty="0" smtClean="0"/>
                <a:t>에 헤더 스타일 지정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40974" y="3270617"/>
              <a:ext cx="1762298" cy="1791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" name="직선 화살표 연결선 12"/>
          <p:cNvCxnSpPr/>
          <p:nvPr/>
        </p:nvCxnSpPr>
        <p:spPr>
          <a:xfrm>
            <a:off x="3765665" y="3360198"/>
            <a:ext cx="18121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46971" y="3221698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Collection </a:t>
            </a:r>
            <a:r>
              <a:rPr lang="ko-KR" altLang="en-US" sz="1200" dirty="0" smtClean="0"/>
              <a:t>데이터를 바인딩</a:t>
            </a:r>
          </a:p>
        </p:txBody>
      </p:sp>
    </p:spTree>
    <p:extLst>
      <p:ext uri="{BB962C8B-B14F-4D97-AF65-F5344CB8AC3E}">
        <p14:creationId xmlns:p14="http://schemas.microsoft.com/office/powerpoint/2010/main" val="378063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ObservableCollection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 예제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2173691"/>
            <a:ext cx="4457700" cy="4448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2689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 Binding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소개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UI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와 비즈니스 </a:t>
            </a:r>
            <a:r>
              <a:rPr lang="ko-KR" altLang="en-US" dirty="0" err="1" smtClean="0">
                <a:latin typeface="+mn-ea"/>
                <a:cs typeface="함초롬돋움" panose="020B0604000101010101" pitchFamily="50" charset="-127"/>
              </a:rPr>
              <a:t>로직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 사이 간에 연결을 설정 하는 과정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UI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에 데이터 외부 표현이 변경 시 변경 사항을 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887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더 나아가기 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해당 프로그램에 컬렉션을 </a:t>
            </a:r>
            <a:r>
              <a:rPr lang="ko-KR" altLang="en-US" dirty="0" err="1" smtClean="0">
                <a:latin typeface="+mn-ea"/>
                <a:cs typeface="함초롬돋움" panose="020B0604000101010101" pitchFamily="50" charset="-127"/>
              </a:rPr>
              <a:t>필터링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정렬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그룹화 기능 추가 해야함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단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,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 컬렉션 데이터를 유지해야함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4453567" y="4272741"/>
            <a:ext cx="328487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컬렌션</a:t>
            </a:r>
            <a:r>
              <a:rPr lang="ko-KR" altLang="en-US" dirty="0" smtClean="0"/>
              <a:t> 데이터를 유지하면서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기능을 확장 시킬 수는 없을까</a:t>
            </a:r>
            <a:r>
              <a:rPr lang="en-US" altLang="ko-KR" dirty="0" smtClean="0"/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3200" dirty="0" smtClean="0"/>
              <a:t>있다</a:t>
            </a:r>
            <a:r>
              <a:rPr lang="en-US" altLang="ko-KR" sz="3200" dirty="0" smtClean="0"/>
              <a:t>!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sz="2400" dirty="0" err="1" smtClean="0"/>
              <a:t>ICollectionView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사용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62870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ICollectionView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컨트롤에 바인딩 된 컬렉션을 유지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 err="1" smtClean="0">
                <a:latin typeface="+mn-ea"/>
                <a:cs typeface="함초롬돋움" panose="020B0604000101010101" pitchFamily="50" charset="-127"/>
              </a:rPr>
              <a:t>필터링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정렬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그룹화 기능을 제공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각 기능 별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Property</a:t>
            </a:r>
          </a:p>
          <a:p>
            <a:pPr lvl="1"/>
            <a:r>
              <a:rPr lang="en-US" altLang="ko-KR" dirty="0" smtClean="0"/>
              <a:t>Filter : </a:t>
            </a:r>
            <a:r>
              <a:rPr lang="ko-KR" altLang="en-US" dirty="0" err="1" smtClean="0"/>
              <a:t>필터링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SortDescriptions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정렬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GroupDescriptions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그룹화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205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ICollectionView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적용 하기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(XAML)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19" y="2089428"/>
            <a:ext cx="5962650" cy="3981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150" y="2089428"/>
            <a:ext cx="3676650" cy="44386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805651" y="3241963"/>
            <a:ext cx="3483033" cy="17539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4" idx="1"/>
          </p:cNvCxnSpPr>
          <p:nvPr/>
        </p:nvCxnSpPr>
        <p:spPr>
          <a:xfrm flipH="1" flipV="1">
            <a:off x="6641869" y="4305993"/>
            <a:ext cx="1035281" cy="2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3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ICollectionView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적용 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96" y="2723375"/>
            <a:ext cx="5699184" cy="32566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146058" y="4648069"/>
            <a:ext cx="4426606" cy="191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52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필터링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기능 추가하기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852" y="2170390"/>
            <a:ext cx="38671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7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정렬 기능 추가하기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187" y="1948492"/>
            <a:ext cx="38576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9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정렬 기능 추가하기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(2)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086" y="2251496"/>
            <a:ext cx="5563828" cy="437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69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그룹화 기능 추가하기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2" y="2129108"/>
            <a:ext cx="677227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1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 Binding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방식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OneWay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 smtClean="0"/>
              <a:t>OneWayToSoruce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err="1" smtClean="0"/>
              <a:t>OneTime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/>
              <a:t>TwoWay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grpSp>
        <p:nvGrpSpPr>
          <p:cNvPr id="93" name="그룹 92"/>
          <p:cNvGrpSpPr/>
          <p:nvPr/>
        </p:nvGrpSpPr>
        <p:grpSpPr>
          <a:xfrm>
            <a:off x="5738002" y="3342137"/>
            <a:ext cx="5203225" cy="1476031"/>
            <a:chOff x="5738002" y="3342137"/>
            <a:chExt cx="5203225" cy="1476031"/>
          </a:xfrm>
        </p:grpSpPr>
        <p:grpSp>
          <p:nvGrpSpPr>
            <p:cNvPr id="89" name="그룹 88"/>
            <p:cNvGrpSpPr/>
            <p:nvPr/>
          </p:nvGrpSpPr>
          <p:grpSpPr>
            <a:xfrm>
              <a:off x="9278957" y="3342137"/>
              <a:ext cx="1662270" cy="1476031"/>
              <a:chOff x="8761372" y="4684810"/>
              <a:chExt cx="1662270" cy="1476031"/>
            </a:xfrm>
          </p:grpSpPr>
          <p:grpSp>
            <p:nvGrpSpPr>
              <p:cNvPr id="82" name="그룹 81"/>
              <p:cNvGrpSpPr/>
              <p:nvPr/>
            </p:nvGrpSpPr>
            <p:grpSpPr>
              <a:xfrm>
                <a:off x="8761418" y="4947743"/>
                <a:ext cx="1662224" cy="1213098"/>
                <a:chOff x="5221702" y="4947743"/>
                <a:chExt cx="1662224" cy="1213098"/>
              </a:xfrm>
            </p:grpSpPr>
            <p:sp>
              <p:nvSpPr>
                <p:cNvPr id="83" name="직사각형 82"/>
                <p:cNvSpPr/>
                <p:nvPr/>
              </p:nvSpPr>
              <p:spPr>
                <a:xfrm>
                  <a:off x="5221702" y="4947743"/>
                  <a:ext cx="1662224" cy="121309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5446061" y="5095345"/>
                  <a:ext cx="1213506" cy="8876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Property</a:t>
                  </a:r>
                  <a:endParaRPr lang="ko-KR" altLang="en-US" dirty="0"/>
                </a:p>
              </p:txBody>
            </p:sp>
          </p:grpSp>
          <p:sp>
            <p:nvSpPr>
              <p:cNvPr id="87" name="TextBox 86"/>
              <p:cNvSpPr txBox="1"/>
              <p:nvPr/>
            </p:nvSpPr>
            <p:spPr>
              <a:xfrm>
                <a:off x="8761372" y="4684810"/>
                <a:ext cx="13676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뷰 모델</a:t>
                </a:r>
                <a:r>
                  <a:rPr lang="en-US" altLang="ko-KR" sz="1200" dirty="0"/>
                  <a:t> </a:t>
                </a:r>
                <a:r>
                  <a:rPr lang="ko-KR" altLang="en-US" sz="1200" dirty="0" smtClean="0"/>
                  <a:t>또는 모델</a:t>
                </a:r>
                <a:endParaRPr lang="ko-KR" altLang="en-US" sz="1200" dirty="0"/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5738002" y="3342137"/>
              <a:ext cx="1663509" cy="1476031"/>
              <a:chOff x="5220417" y="4684810"/>
              <a:chExt cx="1663509" cy="1476031"/>
            </a:xfrm>
          </p:grpSpPr>
          <p:grpSp>
            <p:nvGrpSpPr>
              <p:cNvPr id="78" name="그룹 77"/>
              <p:cNvGrpSpPr/>
              <p:nvPr/>
            </p:nvGrpSpPr>
            <p:grpSpPr>
              <a:xfrm>
                <a:off x="5221702" y="4947743"/>
                <a:ext cx="1662224" cy="1213098"/>
                <a:chOff x="5221702" y="4947743"/>
                <a:chExt cx="1662224" cy="1213098"/>
              </a:xfrm>
            </p:grpSpPr>
            <p:sp>
              <p:nvSpPr>
                <p:cNvPr id="74" name="직사각형 73"/>
                <p:cNvSpPr/>
                <p:nvPr/>
              </p:nvSpPr>
              <p:spPr>
                <a:xfrm>
                  <a:off x="5221702" y="4947743"/>
                  <a:ext cx="1662224" cy="121309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5446061" y="5095345"/>
                  <a:ext cx="1213506" cy="8876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smtClean="0"/>
                    <a:t>Property</a:t>
                  </a:r>
                  <a:endParaRPr lang="ko-KR" altLang="en-US" dirty="0"/>
                </a:p>
              </p:txBody>
            </p:sp>
          </p:grpSp>
          <p:sp>
            <p:nvSpPr>
              <p:cNvPr id="86" name="TextBox 85"/>
              <p:cNvSpPr txBox="1"/>
              <p:nvPr/>
            </p:nvSpPr>
            <p:spPr>
              <a:xfrm>
                <a:off x="5220417" y="4684810"/>
                <a:ext cx="11785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바인딩 대상 </a:t>
                </a:r>
                <a:r>
                  <a:rPr lang="en-US" altLang="ko-KR" sz="1200" dirty="0" smtClean="0"/>
                  <a:t>UI</a:t>
                </a:r>
                <a:endParaRPr lang="ko-KR" altLang="en-US" sz="1200" dirty="0"/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7182784" y="3492178"/>
              <a:ext cx="2314900" cy="1162267"/>
              <a:chOff x="7182784" y="3492178"/>
              <a:chExt cx="2314900" cy="1162267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7605097" y="3492178"/>
                <a:ext cx="1470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smtClean="0"/>
                  <a:t>바인딩 되는 데이터</a:t>
                </a:r>
                <a:endParaRPr lang="ko-KR" altLang="en-US" sz="1200" dirty="0"/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7182784" y="3768793"/>
                <a:ext cx="2314900" cy="885652"/>
              </a:xfrm>
              <a:prstGeom prst="roundRect">
                <a:avLst/>
              </a:prstGeom>
              <a:solidFill>
                <a:schemeClr val="bg1">
                  <a:lumMod val="85000"/>
                  <a:alpha val="6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2" name="직선 화살표 연결선 21"/>
              <p:cNvCxnSpPr/>
              <p:nvPr/>
            </p:nvCxnSpPr>
            <p:spPr>
              <a:xfrm>
                <a:off x="7278963" y="3941231"/>
                <a:ext cx="212254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8006649" y="3818121"/>
                <a:ext cx="667170" cy="246221"/>
              </a:xfrm>
              <a:prstGeom prst="rect">
                <a:avLst/>
              </a:prstGeom>
              <a:solidFill>
                <a:srgbClr val="E8E8E8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err="1" smtClean="0"/>
                  <a:t>OneWay</a:t>
                </a:r>
                <a:endParaRPr lang="ko-KR" altLang="en-US" sz="1000" dirty="0"/>
              </a:p>
            </p:txBody>
          </p:sp>
          <p:cxnSp>
            <p:nvCxnSpPr>
              <p:cNvPr id="64" name="직선 화살표 연결선 63"/>
              <p:cNvCxnSpPr/>
              <p:nvPr/>
            </p:nvCxnSpPr>
            <p:spPr>
              <a:xfrm>
                <a:off x="7278963" y="4133219"/>
                <a:ext cx="212254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8001039" y="4010109"/>
                <a:ext cx="678391" cy="246221"/>
              </a:xfrm>
              <a:prstGeom prst="rect">
                <a:avLst/>
              </a:prstGeom>
              <a:solidFill>
                <a:srgbClr val="E8E8E8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err="1" smtClean="0"/>
                  <a:t>TwoWay</a:t>
                </a:r>
                <a:endParaRPr lang="ko-KR" altLang="en-US" sz="1000" dirty="0"/>
              </a:p>
            </p:txBody>
          </p:sp>
          <p:cxnSp>
            <p:nvCxnSpPr>
              <p:cNvPr id="66" name="직선 화살표 연결선 65"/>
              <p:cNvCxnSpPr/>
              <p:nvPr/>
            </p:nvCxnSpPr>
            <p:spPr>
              <a:xfrm>
                <a:off x="7278963" y="4325208"/>
                <a:ext cx="212254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7720513" y="4202098"/>
                <a:ext cx="1239442" cy="246221"/>
              </a:xfrm>
              <a:prstGeom prst="rect">
                <a:avLst/>
              </a:prstGeom>
              <a:solidFill>
                <a:srgbClr val="E8E8E8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err="1" smtClean="0"/>
                  <a:t>OneWayToSource</a:t>
                </a:r>
                <a:endParaRPr lang="ko-KR" altLang="en-US" sz="1000" dirty="0"/>
              </a:p>
            </p:txBody>
          </p:sp>
          <p:cxnSp>
            <p:nvCxnSpPr>
              <p:cNvPr id="68" name="직선 화살표 연결선 67"/>
              <p:cNvCxnSpPr/>
              <p:nvPr/>
            </p:nvCxnSpPr>
            <p:spPr>
              <a:xfrm>
                <a:off x="7278963" y="4517197"/>
                <a:ext cx="212254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7980200" y="4394087"/>
                <a:ext cx="720069" cy="246221"/>
              </a:xfrm>
              <a:prstGeom prst="rect">
                <a:avLst/>
              </a:prstGeom>
              <a:solidFill>
                <a:srgbClr val="E8E8E8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err="1" smtClean="0"/>
                  <a:t>OneTime</a:t>
                </a:r>
                <a:endParaRPr lang="ko-KR" altLang="en-US" sz="1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788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내용 개체 틀 1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193617"/>
          </a:xfrm>
        </p:spPr>
        <p:txBody>
          <a:bodyPr/>
          <a:lstStyle/>
          <a:p>
            <a:r>
              <a:rPr lang="ko-KR" altLang="en-US" dirty="0" smtClean="0"/>
              <a:t>뷰 모델 또는 모델의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가 변경될 때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가 변경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UI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Property </a:t>
            </a:r>
            <a:r>
              <a:rPr lang="ko-KR" altLang="en-US" dirty="0" err="1" smtClean="0"/>
              <a:t>변경시</a:t>
            </a:r>
            <a:r>
              <a:rPr lang="ko-KR" altLang="en-US" dirty="0" smtClean="0"/>
              <a:t> 뷰 모델 또는 모델의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가 변경 안됨</a:t>
            </a:r>
            <a:endParaRPr lang="en-US" altLang="ko-KR" dirty="0" smtClean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OneWay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436006" y="3992823"/>
            <a:ext cx="9215405" cy="2268780"/>
            <a:chOff x="1436006" y="2974906"/>
            <a:chExt cx="9215405" cy="2268780"/>
          </a:xfrm>
        </p:grpSpPr>
        <p:grpSp>
          <p:nvGrpSpPr>
            <p:cNvPr id="89" name="그룹 88"/>
            <p:cNvGrpSpPr/>
            <p:nvPr/>
          </p:nvGrpSpPr>
          <p:grpSpPr>
            <a:xfrm>
              <a:off x="8096365" y="2974906"/>
              <a:ext cx="2555046" cy="2268780"/>
              <a:chOff x="8761372" y="4684810"/>
              <a:chExt cx="1662270" cy="1476031"/>
            </a:xfrm>
          </p:grpSpPr>
          <p:grpSp>
            <p:nvGrpSpPr>
              <p:cNvPr id="82" name="그룹 81"/>
              <p:cNvGrpSpPr/>
              <p:nvPr/>
            </p:nvGrpSpPr>
            <p:grpSpPr>
              <a:xfrm>
                <a:off x="8761418" y="4947743"/>
                <a:ext cx="1662224" cy="1213098"/>
                <a:chOff x="5221702" y="4947743"/>
                <a:chExt cx="1662224" cy="1213098"/>
              </a:xfrm>
            </p:grpSpPr>
            <p:sp>
              <p:nvSpPr>
                <p:cNvPr id="83" name="직사각형 82"/>
                <p:cNvSpPr/>
                <p:nvPr/>
              </p:nvSpPr>
              <p:spPr>
                <a:xfrm>
                  <a:off x="5221702" y="4947743"/>
                  <a:ext cx="1662224" cy="121309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5446061" y="5095345"/>
                  <a:ext cx="1213506" cy="8876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dirty="0" smtClean="0"/>
                    <a:t>Property</a:t>
                  </a:r>
                  <a:endParaRPr lang="ko-KR" altLang="en-US" sz="2800" dirty="0"/>
                </a:p>
              </p:txBody>
            </p:sp>
          </p:grpSp>
          <p:sp>
            <p:nvSpPr>
              <p:cNvPr id="87" name="TextBox 86"/>
              <p:cNvSpPr txBox="1"/>
              <p:nvPr/>
            </p:nvSpPr>
            <p:spPr>
              <a:xfrm>
                <a:off x="8761372" y="4684810"/>
                <a:ext cx="1401849" cy="26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 smtClean="0"/>
                  <a:t>뷰 모델</a:t>
                </a:r>
                <a:r>
                  <a:rPr lang="en-US" altLang="ko-KR" sz="2000" dirty="0"/>
                  <a:t> </a:t>
                </a:r>
                <a:r>
                  <a:rPr lang="ko-KR" altLang="en-US" sz="2000" dirty="0" smtClean="0"/>
                  <a:t>또는 모델</a:t>
                </a:r>
                <a:endParaRPr lang="ko-KR" altLang="en-US" sz="2000" dirty="0"/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1436006" y="2974906"/>
              <a:ext cx="2556952" cy="2268780"/>
              <a:chOff x="5220417" y="4684810"/>
              <a:chExt cx="1663509" cy="1476031"/>
            </a:xfrm>
          </p:grpSpPr>
          <p:grpSp>
            <p:nvGrpSpPr>
              <p:cNvPr id="78" name="그룹 77"/>
              <p:cNvGrpSpPr/>
              <p:nvPr/>
            </p:nvGrpSpPr>
            <p:grpSpPr>
              <a:xfrm>
                <a:off x="5221702" y="4947743"/>
                <a:ext cx="1662224" cy="1213098"/>
                <a:chOff x="5221702" y="4947743"/>
                <a:chExt cx="1662224" cy="1213098"/>
              </a:xfrm>
            </p:grpSpPr>
            <p:sp>
              <p:nvSpPr>
                <p:cNvPr id="74" name="직사각형 73"/>
                <p:cNvSpPr/>
                <p:nvPr/>
              </p:nvSpPr>
              <p:spPr>
                <a:xfrm>
                  <a:off x="5221702" y="4947743"/>
                  <a:ext cx="1662224" cy="121309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5446061" y="5095345"/>
                  <a:ext cx="1213506" cy="8876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dirty="0" smtClean="0"/>
                    <a:t>Property</a:t>
                  </a:r>
                  <a:endParaRPr lang="ko-KR" altLang="en-US" sz="2800" dirty="0"/>
                </a:p>
              </p:txBody>
            </p:sp>
          </p:grpSp>
          <p:sp>
            <p:nvSpPr>
              <p:cNvPr id="86" name="TextBox 85"/>
              <p:cNvSpPr txBox="1"/>
              <p:nvPr/>
            </p:nvSpPr>
            <p:spPr>
              <a:xfrm>
                <a:off x="5220417" y="4684810"/>
                <a:ext cx="1198485" cy="26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 smtClean="0"/>
                  <a:t>바인딩 대상 </a:t>
                </a:r>
                <a:r>
                  <a:rPr lang="en-US" altLang="ko-KR" sz="2000" dirty="0" smtClean="0"/>
                  <a:t>UI</a:t>
                </a:r>
                <a:endParaRPr lang="ko-KR" altLang="en-US" sz="2000" dirty="0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3648100" y="3171936"/>
              <a:ext cx="4793194" cy="1797423"/>
              <a:chOff x="3648100" y="3232318"/>
              <a:chExt cx="4793194" cy="1797423"/>
            </a:xfrm>
          </p:grpSpPr>
          <p:sp>
            <p:nvSpPr>
              <p:cNvPr id="20" name="모서리가 둥근 직사각형 19"/>
              <p:cNvSpPr/>
              <p:nvPr/>
            </p:nvSpPr>
            <p:spPr>
              <a:xfrm>
                <a:off x="3648100" y="3668421"/>
                <a:ext cx="4793194" cy="1361320"/>
              </a:xfrm>
              <a:prstGeom prst="roundRect">
                <a:avLst/>
              </a:prstGeom>
              <a:solidFill>
                <a:schemeClr val="bg1">
                  <a:lumMod val="85000"/>
                  <a:alpha val="6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881558" y="3232318"/>
                <a:ext cx="23262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 smtClean="0"/>
                  <a:t>바인딩 되는 데이터</a:t>
                </a:r>
                <a:endParaRPr lang="ko-KR" altLang="en-US" sz="2000" dirty="0"/>
              </a:p>
            </p:txBody>
          </p:sp>
          <p:cxnSp>
            <p:nvCxnSpPr>
              <p:cNvPr id="22" name="직선 화살표 연결선 21"/>
              <p:cNvCxnSpPr/>
              <p:nvPr/>
            </p:nvCxnSpPr>
            <p:spPr>
              <a:xfrm>
                <a:off x="3797516" y="4081662"/>
                <a:ext cx="4494362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그룹 8"/>
              <p:cNvGrpSpPr/>
              <p:nvPr/>
            </p:nvGrpSpPr>
            <p:grpSpPr>
              <a:xfrm>
                <a:off x="5819258" y="4443148"/>
                <a:ext cx="450879" cy="278450"/>
                <a:chOff x="5873792" y="4278702"/>
                <a:chExt cx="293334" cy="181155"/>
              </a:xfrm>
            </p:grpSpPr>
            <p:cxnSp>
              <p:nvCxnSpPr>
                <p:cNvPr id="8" name="직선 연결선 7"/>
                <p:cNvCxnSpPr/>
                <p:nvPr/>
              </p:nvCxnSpPr>
              <p:spPr>
                <a:xfrm flipH="1">
                  <a:off x="5873792" y="4278702"/>
                  <a:ext cx="181155" cy="181155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/>
                <p:cNvCxnSpPr/>
                <p:nvPr/>
              </p:nvCxnSpPr>
              <p:spPr>
                <a:xfrm flipH="1">
                  <a:off x="5985971" y="4278702"/>
                  <a:ext cx="181155" cy="181155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직선 화살표 연결선 38"/>
              <p:cNvCxnSpPr/>
              <p:nvPr/>
            </p:nvCxnSpPr>
            <p:spPr>
              <a:xfrm>
                <a:off x="3797516" y="4582373"/>
                <a:ext cx="4494362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5880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내용 개체 틀 1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193617"/>
          </a:xfrm>
        </p:spPr>
        <p:txBody>
          <a:bodyPr/>
          <a:lstStyle/>
          <a:p>
            <a:r>
              <a:rPr lang="en-US" altLang="ko-KR" dirty="0" smtClean="0"/>
              <a:t>UI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가 변경 될 때 뷰 모델 또는 모델의 </a:t>
            </a:r>
            <a:r>
              <a:rPr lang="en-US" altLang="ko-KR" dirty="0" smtClean="0"/>
              <a:t>Property</a:t>
            </a:r>
            <a:r>
              <a:rPr lang="ko-KR" altLang="en-US" dirty="0" smtClean="0"/>
              <a:t>가 변경</a:t>
            </a:r>
            <a:endParaRPr lang="en-US" altLang="ko-KR" dirty="0" smtClean="0"/>
          </a:p>
          <a:p>
            <a:r>
              <a:rPr lang="ko-KR" altLang="en-US" dirty="0" smtClean="0"/>
              <a:t>뷰 </a:t>
            </a:r>
            <a:r>
              <a:rPr lang="ko-KR" altLang="en-US" dirty="0"/>
              <a:t>모델 또는 모델에서 </a:t>
            </a:r>
            <a:r>
              <a:rPr lang="en-US" altLang="ko-KR" dirty="0"/>
              <a:t>Property</a:t>
            </a:r>
            <a:r>
              <a:rPr lang="ko-KR" altLang="en-US" dirty="0"/>
              <a:t>가 변경 시 </a:t>
            </a:r>
            <a:r>
              <a:rPr lang="en-US" altLang="ko-KR" dirty="0"/>
              <a:t>UI</a:t>
            </a:r>
            <a:r>
              <a:rPr lang="ko-KR" altLang="en-US" dirty="0"/>
              <a:t>의 </a:t>
            </a:r>
            <a:r>
              <a:rPr lang="en-US" altLang="ko-KR" dirty="0"/>
              <a:t>Property</a:t>
            </a:r>
            <a:r>
              <a:rPr lang="ko-KR" altLang="en-US" dirty="0"/>
              <a:t>가 </a:t>
            </a:r>
            <a:r>
              <a:rPr lang="ko-KR" altLang="en-US" dirty="0" smtClean="0"/>
              <a:t>변경 안됨</a:t>
            </a:r>
            <a:endParaRPr lang="en-US" altLang="ko-KR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OneWayToSource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436006" y="3992823"/>
            <a:ext cx="9215405" cy="2268780"/>
            <a:chOff x="1436006" y="3992823"/>
            <a:chExt cx="9215405" cy="2268780"/>
          </a:xfrm>
        </p:grpSpPr>
        <p:grpSp>
          <p:nvGrpSpPr>
            <p:cNvPr id="89" name="그룹 88"/>
            <p:cNvGrpSpPr/>
            <p:nvPr/>
          </p:nvGrpSpPr>
          <p:grpSpPr>
            <a:xfrm>
              <a:off x="8096365" y="3992823"/>
              <a:ext cx="2555046" cy="2268780"/>
              <a:chOff x="8761372" y="4684810"/>
              <a:chExt cx="1662270" cy="1476031"/>
            </a:xfrm>
          </p:grpSpPr>
          <p:grpSp>
            <p:nvGrpSpPr>
              <p:cNvPr id="82" name="그룹 81"/>
              <p:cNvGrpSpPr/>
              <p:nvPr/>
            </p:nvGrpSpPr>
            <p:grpSpPr>
              <a:xfrm>
                <a:off x="8761418" y="4947743"/>
                <a:ext cx="1662224" cy="1213098"/>
                <a:chOff x="5221702" y="4947743"/>
                <a:chExt cx="1662224" cy="1213098"/>
              </a:xfrm>
            </p:grpSpPr>
            <p:sp>
              <p:nvSpPr>
                <p:cNvPr id="83" name="직사각형 82"/>
                <p:cNvSpPr/>
                <p:nvPr/>
              </p:nvSpPr>
              <p:spPr>
                <a:xfrm>
                  <a:off x="5221702" y="4947743"/>
                  <a:ext cx="1662224" cy="121309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5446061" y="5095345"/>
                  <a:ext cx="1213506" cy="8876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dirty="0" smtClean="0"/>
                    <a:t>Property</a:t>
                  </a:r>
                  <a:endParaRPr lang="ko-KR" altLang="en-US" sz="2800" dirty="0"/>
                </a:p>
              </p:txBody>
            </p:sp>
          </p:grpSp>
          <p:sp>
            <p:nvSpPr>
              <p:cNvPr id="87" name="TextBox 86"/>
              <p:cNvSpPr txBox="1"/>
              <p:nvPr/>
            </p:nvSpPr>
            <p:spPr>
              <a:xfrm>
                <a:off x="8761372" y="4684810"/>
                <a:ext cx="1401849" cy="26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 smtClean="0"/>
                  <a:t>뷰 모델</a:t>
                </a:r>
                <a:r>
                  <a:rPr lang="en-US" altLang="ko-KR" sz="2000" dirty="0"/>
                  <a:t> </a:t>
                </a:r>
                <a:r>
                  <a:rPr lang="ko-KR" altLang="en-US" sz="2000" dirty="0" smtClean="0"/>
                  <a:t>또는 모델</a:t>
                </a:r>
                <a:endParaRPr lang="ko-KR" altLang="en-US" sz="2000" dirty="0"/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1436006" y="3992823"/>
              <a:ext cx="2556952" cy="2268780"/>
              <a:chOff x="5220417" y="4684810"/>
              <a:chExt cx="1663509" cy="1476031"/>
            </a:xfrm>
          </p:grpSpPr>
          <p:grpSp>
            <p:nvGrpSpPr>
              <p:cNvPr id="78" name="그룹 77"/>
              <p:cNvGrpSpPr/>
              <p:nvPr/>
            </p:nvGrpSpPr>
            <p:grpSpPr>
              <a:xfrm>
                <a:off x="5221702" y="4947743"/>
                <a:ext cx="1662224" cy="1213098"/>
                <a:chOff x="5221702" y="4947743"/>
                <a:chExt cx="1662224" cy="1213098"/>
              </a:xfrm>
            </p:grpSpPr>
            <p:sp>
              <p:nvSpPr>
                <p:cNvPr id="74" name="직사각형 73"/>
                <p:cNvSpPr/>
                <p:nvPr/>
              </p:nvSpPr>
              <p:spPr>
                <a:xfrm>
                  <a:off x="5221702" y="4947743"/>
                  <a:ext cx="1662224" cy="121309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5446061" y="5095345"/>
                  <a:ext cx="1213506" cy="8876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dirty="0" smtClean="0"/>
                    <a:t>Property</a:t>
                  </a:r>
                  <a:endParaRPr lang="ko-KR" altLang="en-US" sz="2800" dirty="0"/>
                </a:p>
              </p:txBody>
            </p:sp>
          </p:grpSp>
          <p:sp>
            <p:nvSpPr>
              <p:cNvPr id="86" name="TextBox 85"/>
              <p:cNvSpPr txBox="1"/>
              <p:nvPr/>
            </p:nvSpPr>
            <p:spPr>
              <a:xfrm>
                <a:off x="5220417" y="4684810"/>
                <a:ext cx="1198485" cy="26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 smtClean="0"/>
                  <a:t>바인딩 대상 </a:t>
                </a:r>
                <a:r>
                  <a:rPr lang="en-US" altLang="ko-KR" sz="2000" dirty="0" smtClean="0"/>
                  <a:t>UI</a:t>
                </a:r>
                <a:endParaRPr lang="ko-KR" altLang="en-US" sz="2000" dirty="0"/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3648100" y="4189853"/>
              <a:ext cx="4793194" cy="1797423"/>
              <a:chOff x="3648100" y="4189853"/>
              <a:chExt cx="4793194" cy="1797423"/>
            </a:xfrm>
          </p:grpSpPr>
          <p:sp>
            <p:nvSpPr>
              <p:cNvPr id="20" name="모서리가 둥근 직사각형 19"/>
              <p:cNvSpPr/>
              <p:nvPr/>
            </p:nvSpPr>
            <p:spPr>
              <a:xfrm>
                <a:off x="3648100" y="4625956"/>
                <a:ext cx="4793194" cy="1361320"/>
              </a:xfrm>
              <a:prstGeom prst="roundRect">
                <a:avLst/>
              </a:prstGeom>
              <a:solidFill>
                <a:schemeClr val="bg1">
                  <a:lumMod val="85000"/>
                  <a:alpha val="6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881558" y="4189853"/>
                <a:ext cx="23262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 smtClean="0"/>
                  <a:t>바인딩 되는 데이터</a:t>
                </a:r>
                <a:endParaRPr lang="ko-KR" altLang="en-US" sz="2000" dirty="0"/>
              </a:p>
            </p:txBody>
          </p:sp>
          <p:cxnSp>
            <p:nvCxnSpPr>
              <p:cNvPr id="22" name="직선 화살표 연결선 21"/>
              <p:cNvCxnSpPr/>
              <p:nvPr/>
            </p:nvCxnSpPr>
            <p:spPr>
              <a:xfrm>
                <a:off x="3797516" y="5039197"/>
                <a:ext cx="4494362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그룹 8"/>
              <p:cNvGrpSpPr/>
              <p:nvPr/>
            </p:nvGrpSpPr>
            <p:grpSpPr>
              <a:xfrm>
                <a:off x="5819258" y="4906378"/>
                <a:ext cx="450879" cy="278453"/>
                <a:chOff x="5873792" y="4278702"/>
                <a:chExt cx="293334" cy="181157"/>
              </a:xfrm>
            </p:grpSpPr>
            <p:cxnSp>
              <p:nvCxnSpPr>
                <p:cNvPr id="8" name="직선 연결선 7"/>
                <p:cNvCxnSpPr/>
                <p:nvPr/>
              </p:nvCxnSpPr>
              <p:spPr>
                <a:xfrm flipH="1">
                  <a:off x="5873792" y="4278702"/>
                  <a:ext cx="181155" cy="181155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/>
                <p:cNvCxnSpPr/>
                <p:nvPr/>
              </p:nvCxnSpPr>
              <p:spPr>
                <a:xfrm flipH="1">
                  <a:off x="5985971" y="4278704"/>
                  <a:ext cx="181155" cy="181155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직선 화살표 연결선 38"/>
              <p:cNvCxnSpPr/>
              <p:nvPr/>
            </p:nvCxnSpPr>
            <p:spPr>
              <a:xfrm>
                <a:off x="3797516" y="5539908"/>
                <a:ext cx="4494362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1442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내용 개체 틀 1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193617"/>
          </a:xfrm>
        </p:spPr>
        <p:txBody>
          <a:bodyPr/>
          <a:lstStyle/>
          <a:p>
            <a:r>
              <a:rPr lang="ko-KR" altLang="en-US" dirty="0" smtClean="0"/>
              <a:t>처음 </a:t>
            </a:r>
            <a:r>
              <a:rPr lang="ko-KR" altLang="en-US" dirty="0" err="1" smtClean="0"/>
              <a:t>바인딩시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OneTime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838200" y="4559326"/>
            <a:ext cx="4613323" cy="1135774"/>
            <a:chOff x="1436007" y="2974906"/>
            <a:chExt cx="9215404" cy="2268780"/>
          </a:xfrm>
        </p:grpSpPr>
        <p:grpSp>
          <p:nvGrpSpPr>
            <p:cNvPr id="89" name="그룹 88"/>
            <p:cNvGrpSpPr/>
            <p:nvPr/>
          </p:nvGrpSpPr>
          <p:grpSpPr>
            <a:xfrm>
              <a:off x="8096365" y="2974906"/>
              <a:ext cx="2555046" cy="2268780"/>
              <a:chOff x="8761372" y="4684810"/>
              <a:chExt cx="1662270" cy="1476031"/>
            </a:xfrm>
          </p:grpSpPr>
          <p:grpSp>
            <p:nvGrpSpPr>
              <p:cNvPr id="82" name="그룹 81"/>
              <p:cNvGrpSpPr/>
              <p:nvPr/>
            </p:nvGrpSpPr>
            <p:grpSpPr>
              <a:xfrm>
                <a:off x="8761418" y="4947743"/>
                <a:ext cx="1662224" cy="1213098"/>
                <a:chOff x="5221702" y="4947743"/>
                <a:chExt cx="1662224" cy="1213098"/>
              </a:xfrm>
            </p:grpSpPr>
            <p:sp>
              <p:nvSpPr>
                <p:cNvPr id="83" name="직사각형 82"/>
                <p:cNvSpPr/>
                <p:nvPr/>
              </p:nvSpPr>
              <p:spPr>
                <a:xfrm>
                  <a:off x="5221702" y="4947743"/>
                  <a:ext cx="1662224" cy="121309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5446061" y="5095345"/>
                  <a:ext cx="1213506" cy="8876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/>
                    <a:t>Property</a:t>
                  </a:r>
                  <a:endParaRPr lang="ko-KR" altLang="en-US" sz="1400" dirty="0"/>
                </a:p>
              </p:txBody>
            </p:sp>
          </p:grpSp>
          <p:sp>
            <p:nvSpPr>
              <p:cNvPr id="87" name="TextBox 86"/>
              <p:cNvSpPr txBox="1"/>
              <p:nvPr/>
            </p:nvSpPr>
            <p:spPr>
              <a:xfrm>
                <a:off x="8761372" y="4684810"/>
                <a:ext cx="1527427" cy="319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뷰 모델</a:t>
                </a:r>
                <a:r>
                  <a:rPr lang="en-US" altLang="ko-KR" sz="1000" dirty="0"/>
                  <a:t> </a:t>
                </a:r>
                <a:r>
                  <a:rPr lang="ko-KR" altLang="en-US" sz="1000" dirty="0" smtClean="0"/>
                  <a:t>또는 모델</a:t>
                </a:r>
                <a:endParaRPr lang="ko-KR" altLang="en-US" sz="1000" dirty="0"/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1436007" y="2974906"/>
              <a:ext cx="2556952" cy="2268780"/>
              <a:chOff x="5220417" y="4684810"/>
              <a:chExt cx="1663509" cy="1476031"/>
            </a:xfrm>
          </p:grpSpPr>
          <p:grpSp>
            <p:nvGrpSpPr>
              <p:cNvPr id="78" name="그룹 77"/>
              <p:cNvGrpSpPr/>
              <p:nvPr/>
            </p:nvGrpSpPr>
            <p:grpSpPr>
              <a:xfrm>
                <a:off x="5221702" y="4947743"/>
                <a:ext cx="1662224" cy="1213098"/>
                <a:chOff x="5221702" y="4947743"/>
                <a:chExt cx="1662224" cy="1213098"/>
              </a:xfrm>
            </p:grpSpPr>
            <p:sp>
              <p:nvSpPr>
                <p:cNvPr id="74" name="직사각형 73"/>
                <p:cNvSpPr/>
                <p:nvPr/>
              </p:nvSpPr>
              <p:spPr>
                <a:xfrm>
                  <a:off x="5221702" y="4947743"/>
                  <a:ext cx="1662224" cy="121309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5446061" y="5095345"/>
                  <a:ext cx="1213506" cy="8876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/>
                    <a:t>Property</a:t>
                  </a:r>
                  <a:endParaRPr lang="ko-KR" altLang="en-US" sz="1400" dirty="0"/>
                </a:p>
              </p:txBody>
            </p:sp>
          </p:grpSp>
          <p:sp>
            <p:nvSpPr>
              <p:cNvPr id="86" name="TextBox 85"/>
              <p:cNvSpPr txBox="1"/>
              <p:nvPr/>
            </p:nvSpPr>
            <p:spPr>
              <a:xfrm>
                <a:off x="5220417" y="4684810"/>
                <a:ext cx="1321185" cy="319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바인딩 대상 </a:t>
                </a:r>
                <a:r>
                  <a:rPr lang="en-US" altLang="ko-KR" sz="1000" dirty="0" smtClean="0"/>
                  <a:t>UI</a:t>
                </a:r>
                <a:endParaRPr lang="ko-KR" altLang="en-US" sz="1000" dirty="0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3648100" y="3171936"/>
              <a:ext cx="4793194" cy="1797423"/>
              <a:chOff x="3648100" y="3232318"/>
              <a:chExt cx="4793194" cy="1797423"/>
            </a:xfrm>
          </p:grpSpPr>
          <p:sp>
            <p:nvSpPr>
              <p:cNvPr id="20" name="모서리가 둥근 직사각형 19"/>
              <p:cNvSpPr/>
              <p:nvPr/>
            </p:nvSpPr>
            <p:spPr>
              <a:xfrm>
                <a:off x="3648100" y="3668421"/>
                <a:ext cx="4793194" cy="1361320"/>
              </a:xfrm>
              <a:prstGeom prst="roundRect">
                <a:avLst/>
              </a:prstGeom>
              <a:solidFill>
                <a:schemeClr val="bg1">
                  <a:lumMod val="85000"/>
                  <a:alpha val="6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881557" y="3232318"/>
                <a:ext cx="2520693" cy="4918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바인딩 되는 데이터</a:t>
                </a:r>
                <a:endParaRPr lang="ko-KR" altLang="en-US" sz="1000" dirty="0"/>
              </a:p>
            </p:txBody>
          </p:sp>
          <p:cxnSp>
            <p:nvCxnSpPr>
              <p:cNvPr id="22" name="직선 화살표 연결선 21"/>
              <p:cNvCxnSpPr/>
              <p:nvPr/>
            </p:nvCxnSpPr>
            <p:spPr>
              <a:xfrm>
                <a:off x="3797516" y="4371752"/>
                <a:ext cx="449436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그룹 22"/>
          <p:cNvGrpSpPr/>
          <p:nvPr/>
        </p:nvGrpSpPr>
        <p:grpSpPr>
          <a:xfrm>
            <a:off x="6740477" y="4559326"/>
            <a:ext cx="4613323" cy="1135774"/>
            <a:chOff x="1436007" y="2974906"/>
            <a:chExt cx="9215404" cy="2268780"/>
          </a:xfrm>
        </p:grpSpPr>
        <p:grpSp>
          <p:nvGrpSpPr>
            <p:cNvPr id="24" name="그룹 23"/>
            <p:cNvGrpSpPr/>
            <p:nvPr/>
          </p:nvGrpSpPr>
          <p:grpSpPr>
            <a:xfrm>
              <a:off x="8096365" y="2974906"/>
              <a:ext cx="2555046" cy="2268780"/>
              <a:chOff x="8761372" y="4684810"/>
              <a:chExt cx="1662270" cy="1476031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8761418" y="4947743"/>
                <a:ext cx="1662224" cy="1213098"/>
                <a:chOff x="5221702" y="4947743"/>
                <a:chExt cx="1662224" cy="1213098"/>
              </a:xfrm>
            </p:grpSpPr>
            <p:sp>
              <p:nvSpPr>
                <p:cNvPr id="43" name="직사각형 42"/>
                <p:cNvSpPr/>
                <p:nvPr/>
              </p:nvSpPr>
              <p:spPr>
                <a:xfrm>
                  <a:off x="5221702" y="4947743"/>
                  <a:ext cx="1662224" cy="121309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직사각형 43"/>
                <p:cNvSpPr/>
                <p:nvPr/>
              </p:nvSpPr>
              <p:spPr>
                <a:xfrm>
                  <a:off x="5446061" y="5095345"/>
                  <a:ext cx="1213506" cy="8876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/>
                    <a:t>Property</a:t>
                  </a:r>
                  <a:endParaRPr lang="ko-KR" altLang="en-US" sz="1400" dirty="0"/>
                </a:p>
              </p:txBody>
            </p:sp>
          </p:grpSp>
          <p:sp>
            <p:nvSpPr>
              <p:cNvPr id="42" name="TextBox 41"/>
              <p:cNvSpPr txBox="1"/>
              <p:nvPr/>
            </p:nvSpPr>
            <p:spPr>
              <a:xfrm>
                <a:off x="8761372" y="4684810"/>
                <a:ext cx="1527427" cy="319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뷰 모델</a:t>
                </a:r>
                <a:r>
                  <a:rPr lang="en-US" altLang="ko-KR" sz="1000" dirty="0"/>
                  <a:t> </a:t>
                </a:r>
                <a:r>
                  <a:rPr lang="ko-KR" altLang="en-US" sz="1000" dirty="0" smtClean="0"/>
                  <a:t>또는 모델</a:t>
                </a:r>
                <a:endParaRPr lang="ko-KR" altLang="en-US" sz="1000" dirty="0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436007" y="2974906"/>
              <a:ext cx="2556952" cy="2268780"/>
              <a:chOff x="5220417" y="4684810"/>
              <a:chExt cx="1663509" cy="1476031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5221702" y="4947743"/>
                <a:ext cx="1662224" cy="1213098"/>
                <a:chOff x="5221702" y="4947743"/>
                <a:chExt cx="1662224" cy="1213098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5221702" y="4947743"/>
                  <a:ext cx="1662224" cy="121309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5446061" y="5095345"/>
                  <a:ext cx="1213506" cy="887636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/>
                    <a:t>Property</a:t>
                  </a:r>
                  <a:endParaRPr lang="ko-KR" altLang="en-US" sz="1400" dirty="0"/>
                </a:p>
              </p:txBody>
            </p:sp>
          </p:grpSp>
          <p:sp>
            <p:nvSpPr>
              <p:cNvPr id="37" name="TextBox 36"/>
              <p:cNvSpPr txBox="1"/>
              <p:nvPr/>
            </p:nvSpPr>
            <p:spPr>
              <a:xfrm>
                <a:off x="5220417" y="4684810"/>
                <a:ext cx="1321185" cy="319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바인딩 대상 </a:t>
                </a:r>
                <a:r>
                  <a:rPr lang="en-US" altLang="ko-KR" sz="1000" dirty="0" smtClean="0"/>
                  <a:t>UI</a:t>
                </a:r>
                <a:endParaRPr lang="ko-KR" altLang="en-US" sz="1000" dirty="0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3648100" y="3171936"/>
              <a:ext cx="4793194" cy="1797423"/>
              <a:chOff x="3648100" y="3232318"/>
              <a:chExt cx="4793194" cy="1797423"/>
            </a:xfrm>
          </p:grpSpPr>
          <p:sp>
            <p:nvSpPr>
              <p:cNvPr id="27" name="모서리가 둥근 직사각형 26"/>
              <p:cNvSpPr/>
              <p:nvPr/>
            </p:nvSpPr>
            <p:spPr>
              <a:xfrm>
                <a:off x="3648100" y="3668421"/>
                <a:ext cx="4793194" cy="1361320"/>
              </a:xfrm>
              <a:prstGeom prst="roundRect">
                <a:avLst/>
              </a:prstGeom>
              <a:solidFill>
                <a:schemeClr val="bg1">
                  <a:lumMod val="85000"/>
                  <a:alpha val="6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881557" y="3232318"/>
                <a:ext cx="2520693" cy="4918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바인딩 되는 데이터</a:t>
                </a:r>
                <a:endParaRPr lang="ko-KR" altLang="en-US" sz="1000" dirty="0"/>
              </a:p>
            </p:txBody>
          </p:sp>
          <p:cxnSp>
            <p:nvCxnSpPr>
              <p:cNvPr id="30" name="직선 화살표 연결선 29"/>
              <p:cNvCxnSpPr/>
              <p:nvPr/>
            </p:nvCxnSpPr>
            <p:spPr>
              <a:xfrm>
                <a:off x="3797516" y="4081662"/>
                <a:ext cx="449436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>
              <a:xfrm>
                <a:off x="5819258" y="4443148"/>
                <a:ext cx="450879" cy="278450"/>
                <a:chOff x="5873792" y="4278702"/>
                <a:chExt cx="293334" cy="181155"/>
              </a:xfrm>
            </p:grpSpPr>
            <p:cxnSp>
              <p:nvCxnSpPr>
                <p:cNvPr id="34" name="직선 연결선 33"/>
                <p:cNvCxnSpPr/>
                <p:nvPr/>
              </p:nvCxnSpPr>
              <p:spPr>
                <a:xfrm flipH="1">
                  <a:off x="5873792" y="4278702"/>
                  <a:ext cx="181155" cy="18115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/>
                <p:cNvCxnSpPr/>
                <p:nvPr/>
              </p:nvCxnSpPr>
              <p:spPr>
                <a:xfrm flipH="1">
                  <a:off x="5985971" y="4278702"/>
                  <a:ext cx="181155" cy="18115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화살표 연결선 32"/>
              <p:cNvCxnSpPr/>
              <p:nvPr/>
            </p:nvCxnSpPr>
            <p:spPr>
              <a:xfrm>
                <a:off x="3797516" y="4582373"/>
                <a:ext cx="449436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extBox 1"/>
          <p:cNvSpPr txBox="1"/>
          <p:nvPr/>
        </p:nvSpPr>
        <p:spPr>
          <a:xfrm>
            <a:off x="2247285" y="4038768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초기 바인딩 시도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100899" y="4038768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이후 바인딩 시도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37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TwoWay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8096365" y="2974906"/>
            <a:ext cx="2555046" cy="2268780"/>
            <a:chOff x="8761372" y="4684810"/>
            <a:chExt cx="1662270" cy="1476031"/>
          </a:xfrm>
        </p:grpSpPr>
        <p:grpSp>
          <p:nvGrpSpPr>
            <p:cNvPr id="82" name="그룹 81"/>
            <p:cNvGrpSpPr/>
            <p:nvPr/>
          </p:nvGrpSpPr>
          <p:grpSpPr>
            <a:xfrm>
              <a:off x="8761418" y="4947743"/>
              <a:ext cx="1662224" cy="1213098"/>
              <a:chOff x="5221702" y="4947743"/>
              <a:chExt cx="1662224" cy="1213098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5221702" y="4947743"/>
                <a:ext cx="1662224" cy="12130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5446061" y="5095345"/>
                <a:ext cx="1213506" cy="8876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 smtClean="0"/>
                  <a:t>Property</a:t>
                </a:r>
                <a:endParaRPr lang="ko-KR" altLang="en-US" sz="2800" dirty="0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8761372" y="4684810"/>
              <a:ext cx="1401849" cy="2603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뷰 모델</a:t>
              </a:r>
              <a:r>
                <a:rPr lang="en-US" altLang="ko-KR" sz="2000" dirty="0"/>
                <a:t> </a:t>
              </a:r>
              <a:r>
                <a:rPr lang="ko-KR" altLang="en-US" sz="2000" dirty="0" smtClean="0"/>
                <a:t>또는 모델</a:t>
              </a:r>
              <a:endParaRPr lang="ko-KR" altLang="en-US" sz="2000" dirty="0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1436006" y="2974906"/>
            <a:ext cx="2556952" cy="2268780"/>
            <a:chOff x="5220417" y="4684810"/>
            <a:chExt cx="1663509" cy="1476031"/>
          </a:xfrm>
        </p:grpSpPr>
        <p:grpSp>
          <p:nvGrpSpPr>
            <p:cNvPr id="78" name="그룹 77"/>
            <p:cNvGrpSpPr/>
            <p:nvPr/>
          </p:nvGrpSpPr>
          <p:grpSpPr>
            <a:xfrm>
              <a:off x="5221702" y="4947743"/>
              <a:ext cx="1662224" cy="1213098"/>
              <a:chOff x="5221702" y="4947743"/>
              <a:chExt cx="1662224" cy="1213098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5221702" y="4947743"/>
                <a:ext cx="1662224" cy="12130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5446061" y="5095345"/>
                <a:ext cx="1213506" cy="88763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 smtClean="0"/>
                  <a:t>Property</a:t>
                </a:r>
                <a:endParaRPr lang="ko-KR" altLang="en-US" sz="2800" dirty="0"/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5220417" y="4684810"/>
              <a:ext cx="1198485" cy="2603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바인딩 대상 </a:t>
              </a:r>
              <a:r>
                <a:rPr lang="en-US" altLang="ko-KR" sz="2000" dirty="0" smtClean="0"/>
                <a:t>UI</a:t>
              </a:r>
              <a:endParaRPr lang="ko-KR" altLang="en-US" sz="2000" dirty="0"/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3648100" y="3608039"/>
            <a:ext cx="4793194" cy="1361320"/>
          </a:xfrm>
          <a:prstGeom prst="roundRect">
            <a:avLst/>
          </a:prstGeom>
          <a:solidFill>
            <a:schemeClr val="bg1">
              <a:lumMod val="85000"/>
              <a:alpha val="60000"/>
            </a:schemeClr>
          </a:solidFill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81558" y="3171936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바인딩 되는 데이터</a:t>
            </a:r>
            <a:endParaRPr lang="ko-KR" altLang="en-US" sz="200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3797516" y="4021280"/>
            <a:ext cx="4494362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3797516" y="4521991"/>
            <a:ext cx="4494362" cy="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75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 Binding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 방법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37" y="3275647"/>
            <a:ext cx="7096125" cy="1895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21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 Binding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뷰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모델에서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Property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가 </a:t>
            </a:r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변경 되면 </a:t>
            </a:r>
            <a:r>
              <a:rPr lang="en-US" altLang="ko-KR" dirty="0">
                <a:latin typeface="+mn-ea"/>
                <a:cs typeface="함초롬돋움" panose="020B0604000101010101" pitchFamily="50" charset="-127"/>
              </a:rPr>
              <a:t>UI</a:t>
            </a:r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는 최신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데이터 상태로 </a:t>
            </a:r>
            <a:r>
              <a:rPr lang="ko-KR" altLang="en-US" dirty="0">
                <a:latin typeface="+mn-ea"/>
                <a:cs typeface="함초롬돋움" panose="020B0604000101010101" pitchFamily="50" charset="-127"/>
              </a:rPr>
              <a:t>유지해야함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3777098" y="3865417"/>
            <a:ext cx="46378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어떻게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를 최신 데이터 상태로 바꿀까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algn="ctr"/>
            <a:endParaRPr lang="en-US" altLang="ko-KR" sz="2400" dirty="0" smtClean="0"/>
          </a:p>
          <a:p>
            <a:pPr algn="ctr"/>
            <a:r>
              <a:rPr lang="ko-KR" altLang="en-US" sz="2400" dirty="0" err="1" smtClean="0"/>
              <a:t>뷰모델에서</a:t>
            </a:r>
            <a:r>
              <a:rPr lang="ko-KR" altLang="en-US" sz="2400" dirty="0" smtClean="0"/>
              <a:t> 데이터가 변경된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사실을 알려주는 </a:t>
            </a:r>
            <a:r>
              <a:rPr lang="ko-KR" altLang="en-US" sz="2400" dirty="0" err="1" smtClean="0"/>
              <a:t>인페이스를</a:t>
            </a:r>
            <a:r>
              <a:rPr lang="ko-KR" altLang="en-US" sz="2400" dirty="0" smtClean="0"/>
              <a:t> 구현</a:t>
            </a:r>
            <a:endParaRPr lang="en-US" altLang="ko-KR" sz="2400" dirty="0" err="1" smtClean="0"/>
          </a:p>
        </p:txBody>
      </p:sp>
    </p:spTree>
    <p:extLst>
      <p:ext uri="{BB962C8B-B14F-4D97-AF65-F5344CB8AC3E}">
        <p14:creationId xmlns:p14="http://schemas.microsoft.com/office/powerpoint/2010/main" val="143670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3094</TotalTime>
  <Words>459</Words>
  <Application>Microsoft Office PowerPoint</Application>
  <PresentationFormat>와이드스크린</PresentationFormat>
  <Paragraphs>138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함초롬돋움</vt:lpstr>
      <vt:lpstr>Arial</vt:lpstr>
      <vt:lpstr>Office 테마</vt:lpstr>
      <vt:lpstr>PRISM MVVM 사용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Style?</dc:title>
  <dc:creator>donghyun ahn</dc:creator>
  <cp:lastModifiedBy>mimoPC</cp:lastModifiedBy>
  <cp:revision>197</cp:revision>
  <dcterms:created xsi:type="dcterms:W3CDTF">2017-03-23T09:46:30Z</dcterms:created>
  <dcterms:modified xsi:type="dcterms:W3CDTF">2017-03-31T09:39:09Z</dcterms:modified>
</cp:coreProperties>
</file>