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349" r:id="rId3"/>
    <p:sldId id="374" r:id="rId4"/>
    <p:sldId id="375" r:id="rId5"/>
    <p:sldId id="342" r:id="rId6"/>
    <p:sldId id="343" r:id="rId7"/>
    <p:sldId id="344" r:id="rId8"/>
    <p:sldId id="345" r:id="rId9"/>
    <p:sldId id="360" r:id="rId10"/>
    <p:sldId id="346" r:id="rId11"/>
    <p:sldId id="347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40" r:id="rId31"/>
    <p:sldId id="357" r:id="rId32"/>
    <p:sldId id="353" r:id="rId33"/>
    <p:sldId id="354" r:id="rId34"/>
    <p:sldId id="355" r:id="rId35"/>
    <p:sldId id="341" r:id="rId36"/>
    <p:sldId id="358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807"/>
    <a:srgbClr val="44546A"/>
    <a:srgbClr val="F25536"/>
    <a:srgbClr val="000079"/>
    <a:srgbClr val="3A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brianlagunas.com/xamdockmanager-prism-region-adapter-update-3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334780"/>
            <a:ext cx="12192000" cy="2518762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accent4"/>
                </a:solidFill>
              </a:rPr>
              <a:t>PRISM</a:t>
            </a:r>
            <a:r>
              <a:rPr lang="en-US" altLang="ko-KR" sz="5400" dirty="0">
                <a:solidFill>
                  <a:schemeClr val="accent4"/>
                </a:solidFill>
              </a:rPr>
              <a:t/>
            </a:r>
            <a:br>
              <a:rPr lang="en-US" altLang="ko-KR" sz="5400" dirty="0">
                <a:solidFill>
                  <a:schemeClr val="accent4"/>
                </a:solidFill>
              </a:rPr>
            </a:br>
            <a:r>
              <a:rPr lang="en-US" altLang="ko-KR" sz="2400" dirty="0" smtClean="0">
                <a:solidFill>
                  <a:schemeClr val="accent4"/>
                </a:solidFill>
              </a:rPr>
              <a:t>Region</a:t>
            </a:r>
            <a:r>
              <a:rPr lang="ko-KR" altLang="en-US" sz="2400" dirty="0" smtClean="0">
                <a:solidFill>
                  <a:schemeClr val="accent4"/>
                </a:solidFill>
              </a:rPr>
              <a:t>에 </a:t>
            </a:r>
            <a:r>
              <a:rPr lang="en-US" altLang="ko-KR" sz="2400" dirty="0" smtClean="0">
                <a:solidFill>
                  <a:schemeClr val="accent4"/>
                </a:solidFill>
              </a:rPr>
              <a:t>View </a:t>
            </a:r>
            <a:r>
              <a:rPr lang="ko-KR" altLang="en-US" sz="2400" dirty="0" err="1" smtClean="0">
                <a:solidFill>
                  <a:schemeClr val="accent4"/>
                </a:solidFill>
              </a:rPr>
              <a:t>붙히기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5817388" y="6280142"/>
            <a:ext cx="6242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https://sites.google.com/a/lonk.co.kr/library/prism</a:t>
            </a:r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731354"/>
          </a:xfrm>
        </p:spPr>
        <p:txBody>
          <a:bodyPr>
            <a:noAutofit/>
          </a:bodyPr>
          <a:lstStyle/>
          <a:p>
            <a:pPr marL="34290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INavigationAware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IsNavigationTarget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 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  </a:t>
            </a:r>
            <a:r>
              <a:rPr lang="ko-KR" altLang="en-US" dirty="0" smtClean="0"/>
              <a:t>기존의 </a:t>
            </a:r>
            <a:r>
              <a:rPr lang="en-US" altLang="ko-KR" dirty="0"/>
              <a:t>View</a:t>
            </a:r>
            <a:r>
              <a:rPr lang="ko-KR" altLang="en-US" dirty="0"/>
              <a:t>에서 요청을 처리할 수 있는지 판단하는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OnNavigatedTo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OnNavigatedFrom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비활성화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342900" lvl="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+mn-ea"/>
                <a:cs typeface="Consolas" panose="020B0609020204030204" pitchFamily="49" charset="0"/>
              </a:rPr>
              <a:t>IRegionMemberLifetime</a:t>
            </a:r>
            <a:endParaRPr lang="en-US" altLang="ko-KR" dirty="0">
              <a:solidFill>
                <a:srgbClr val="000000"/>
              </a:solidFill>
              <a:latin typeface="+mn-ea"/>
              <a:cs typeface="Consolas" panose="020B0609020204030204" pitchFamily="49" charset="0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latin typeface="+mn-ea"/>
              </a:rPr>
              <a:t>KeepAlive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비활성화 된 </a:t>
            </a:r>
            <a:r>
              <a:rPr lang="en-US" altLang="ko-KR" dirty="0" smtClean="0">
                <a:latin typeface="+mn-ea"/>
              </a:rPr>
              <a:t>View</a:t>
            </a:r>
            <a:r>
              <a:rPr lang="ko-KR" altLang="en-US" dirty="0" smtClean="0">
                <a:latin typeface="+mn-ea"/>
              </a:rPr>
              <a:t>를 어떻게 할지 결정</a:t>
            </a:r>
            <a:endParaRPr lang="en-US" altLang="ko-KR" dirty="0"/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KeepAlive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 false</a:t>
            </a:r>
            <a:r>
              <a:rPr lang="ko-KR" altLang="en-US" dirty="0" smtClean="0">
                <a:latin typeface="+mn-ea"/>
              </a:rPr>
              <a:t>인 경우</a:t>
            </a:r>
            <a:endParaRPr lang="en-US" altLang="ko-KR" dirty="0" smtClean="0">
              <a:latin typeface="+mn-ea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비활성화된 </a:t>
            </a:r>
            <a:r>
              <a:rPr lang="en-US" altLang="ko-KR" dirty="0" smtClean="0">
                <a:latin typeface="+mn-ea"/>
              </a:rPr>
              <a:t>View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소멸</a:t>
            </a:r>
            <a:endParaRPr lang="en-US" altLang="ko-KR" dirty="0" smtClean="0">
              <a:latin typeface="+mn-ea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>
                <a:latin typeface="+mn-ea"/>
              </a:rPr>
              <a:t>	</a:t>
            </a:r>
            <a:r>
              <a:rPr lang="en-US" altLang="ko-KR" dirty="0" err="1" smtClean="0">
                <a:latin typeface="+mn-ea"/>
              </a:rPr>
              <a:t>IsNavigationTarget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메서드</a:t>
            </a:r>
            <a:r>
              <a:rPr lang="ko-KR" altLang="en-US" dirty="0" smtClean="0">
                <a:latin typeface="+mn-ea"/>
              </a:rPr>
              <a:t> 호출되지 않음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75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731354"/>
          </a:xfrm>
        </p:spPr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NavigationParameters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매개변수 </a:t>
            </a:r>
            <a:r>
              <a:rPr lang="ko-KR" altLang="en-US" dirty="0"/>
              <a:t>전달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매개변수를 전달하는 쪽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: Key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와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Value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값 추가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매개변수를 전달받는 쪽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: Key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값을 사용해 접근</a:t>
            </a: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7876" t="76945" r="49255" b="9827"/>
          <a:stretch/>
        </p:blipFill>
        <p:spPr>
          <a:xfrm>
            <a:off x="1801319" y="4811843"/>
            <a:ext cx="6073236" cy="19028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876" t="65586" r="49255" b="26181"/>
          <a:stretch/>
        </p:blipFill>
        <p:spPr>
          <a:xfrm>
            <a:off x="1801319" y="2968053"/>
            <a:ext cx="6073236" cy="118422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681272" y="5846428"/>
            <a:ext cx="854439" cy="3213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13953" y="3755697"/>
            <a:ext cx="1137258" cy="3213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6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이해하는 것보다 더 중요한 것이 있음</a:t>
            </a:r>
            <a:endParaRPr lang="en-US" altLang="ko-KR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어떻게 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Control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연결할 것인가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어떻게 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찾아 연결할 것인가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활성화 될 때 어떻게 알릴 것인가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5649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생성하고 컨트롤에 연결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동일한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사용하여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 Control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콘텐츠들을 일관되게 관리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기본적으로 지원하는 컨트롤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ContentControl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ItemsControl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Selector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646141" y="4638502"/>
            <a:ext cx="5707659" cy="1291764"/>
            <a:chOff x="5415317" y="4638502"/>
            <a:chExt cx="5707659" cy="1291764"/>
          </a:xfrm>
        </p:grpSpPr>
        <p:pic>
          <p:nvPicPr>
            <p:cNvPr id="5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5317" y="4796444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984" y="4638502"/>
              <a:ext cx="1659992" cy="1291764"/>
            </a:xfrm>
            <a:prstGeom prst="rect">
              <a:avLst/>
            </a:prstGeom>
          </p:spPr>
        </p:pic>
        <p:sp>
          <p:nvSpPr>
            <p:cNvPr id="8" name="순서도: 수행의 시작/종료 7"/>
            <p:cNvSpPr/>
            <p:nvPr/>
          </p:nvSpPr>
          <p:spPr>
            <a:xfrm>
              <a:off x="7313652" y="5081949"/>
              <a:ext cx="1226876" cy="404870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RegionAdapter</a:t>
              </a:r>
              <a:endParaRPr lang="ko-KR" altLang="en-US" sz="10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8698376" y="5284384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6549045" y="5284384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242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발생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연결한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ItemsControl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StackPanel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교채해야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됨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StackPanel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Prism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제공하는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로는 불가능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6177" y="3865417"/>
            <a:ext cx="433965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StackPanel</a:t>
            </a:r>
            <a:r>
              <a:rPr lang="ko-KR" altLang="en-US" dirty="0" smtClean="0"/>
              <a:t>로 할 수 있는 방법이 없을까</a:t>
            </a:r>
            <a:r>
              <a:rPr lang="en-US" altLang="ko-KR" dirty="0" smtClean="0"/>
              <a:t>?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ko-KR" altLang="en-US" sz="5400" dirty="0" smtClean="0"/>
              <a:t>있다</a:t>
            </a:r>
            <a:r>
              <a:rPr lang="en-US" altLang="ko-KR" sz="5400" dirty="0" smtClean="0"/>
              <a:t>!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err="1" smtClean="0"/>
              <a:t>RegionAdapterBase</a:t>
            </a:r>
            <a:r>
              <a:rPr lang="ko-KR" altLang="en-US" sz="2400" dirty="0" smtClean="0"/>
              <a:t>를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이용하여 직접 구현</a:t>
            </a:r>
            <a:r>
              <a:rPr lang="en-US" altLang="ko-KR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2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RegionAdapterBase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구현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추상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다음과 같이 정의됨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3711114"/>
            <a:ext cx="61722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3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RegionAdapterBase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4996" y="2202874"/>
            <a:ext cx="4525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Iitialize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메서드를 통해 생성한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컨트롤에 연결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CreateRegion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Adapt </a:t>
            </a:r>
            <a:r>
              <a:rPr lang="ko-KR" altLang="en-US" dirty="0" smtClean="0"/>
              <a:t>메서드를 구현</a:t>
            </a:r>
            <a:endParaRPr lang="en-US" altLang="ko-KR" dirty="0" smtClean="0"/>
          </a:p>
        </p:txBody>
      </p:sp>
      <p:grpSp>
        <p:nvGrpSpPr>
          <p:cNvPr id="15" name="그룹 14"/>
          <p:cNvGrpSpPr/>
          <p:nvPr/>
        </p:nvGrpSpPr>
        <p:grpSpPr>
          <a:xfrm>
            <a:off x="795250" y="2106101"/>
            <a:ext cx="5397732" cy="3948104"/>
            <a:chOff x="795250" y="2106101"/>
            <a:chExt cx="5397732" cy="394810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250" y="2106101"/>
              <a:ext cx="5397732" cy="3948104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2119745" y="2709949"/>
              <a:ext cx="723208" cy="1579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477193" y="2926080"/>
              <a:ext cx="0" cy="3574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838200" y="3341715"/>
              <a:ext cx="4582886" cy="27124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57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CreateRegion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컨트롤에 연결할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반환하는 메서드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반환하는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Selector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파생된 컨트롤에서 사용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SingleRegion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ContentControl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파생된 컨트롤에서 사용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AllActiveRegion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ItemControl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파생된 컨트롤에서 사용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676" t="21821" r="3210" b="6385"/>
          <a:stretch/>
        </p:blipFill>
        <p:spPr>
          <a:xfrm>
            <a:off x="6616931" y="2751512"/>
            <a:ext cx="4946072" cy="116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Adapt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컨트롤을 연결하는 메서드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CollectionChanged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이벤트를 통해 연결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618" y="3657600"/>
            <a:ext cx="6458764" cy="268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4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StackPanelRegionAdapter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3070" y="2099167"/>
            <a:ext cx="5425861" cy="41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4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UI</a:t>
            </a:r>
            <a:r>
              <a:rPr lang="ko-KR" altLang="en-US" dirty="0"/>
              <a:t>의 논리적 </a:t>
            </a:r>
            <a:r>
              <a:rPr lang="en-US" altLang="ko-KR" dirty="0" err="1" smtClean="0"/>
              <a:t>PlaceHolder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Shell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한 개 이상의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구성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AutoShape 2" descr="https://sites.google.com/a/lonk.co.kr/library/_/rsrc/1484883534210/prism/region/IC44861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96" y="2962394"/>
            <a:ext cx="6571807" cy="360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발생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RegionManager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StackPanelRegionAdapter</a:t>
            </a:r>
            <a:r>
              <a:rPr lang="ko-KR" altLang="en-US" dirty="0" smtClean="0"/>
              <a:t>를 못 찾음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935796" y="3865417"/>
            <a:ext cx="43204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추가 적으로 해야 되는 작업이 있는 걸까</a:t>
            </a:r>
            <a:r>
              <a:rPr lang="en-US" altLang="ko-KR" dirty="0"/>
              <a:t>?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5400" dirty="0" smtClean="0"/>
              <a:t>Yes!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err="1" smtClean="0"/>
              <a:t>RegionAdapter</a:t>
            </a:r>
            <a:r>
              <a:rPr lang="ko-KR" altLang="en-US" sz="2400" dirty="0"/>
              <a:t>를 </a:t>
            </a:r>
            <a:r>
              <a:rPr lang="ko-KR" altLang="en-US" sz="2400" dirty="0" smtClean="0"/>
              <a:t>등록해야 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035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등록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838200" y="1992169"/>
            <a:ext cx="5342313" cy="4408170"/>
            <a:chOff x="6096000" y="1992169"/>
            <a:chExt cx="5342313" cy="440817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992169"/>
              <a:ext cx="5275982" cy="440817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6292735" y="5345084"/>
              <a:ext cx="5145578" cy="9482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907876" y="2061556"/>
            <a:ext cx="4912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ConfigureRegionAdapterMappings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재정의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RegisterMapping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메서드에 </a:t>
            </a:r>
            <a:r>
              <a:rPr lang="en-US" altLang="ko-KR" dirty="0" err="1" smtClean="0"/>
              <a:t>RegionAdapter</a:t>
            </a:r>
            <a:r>
              <a:rPr lang="ko-KR" altLang="en-US" dirty="0" smtClean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02028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발생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Region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붙을 때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Hellow</a:t>
            </a:r>
            <a:r>
              <a:rPr lang="en-US" altLang="ko-KR" dirty="0" smtClean="0"/>
              <a:t> World!’</a:t>
            </a:r>
            <a:r>
              <a:rPr lang="ko-KR" altLang="en-US" dirty="0" smtClean="0"/>
              <a:t>라는 메시지를 출력해야 함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921897" y="3865417"/>
            <a:ext cx="634821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어떻게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의 추가 기능을 제공할까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3600" dirty="0" err="1" smtClean="0"/>
              <a:t>RegionBehaviors</a:t>
            </a:r>
            <a:r>
              <a:rPr lang="ko-KR" altLang="en-US" sz="3600" dirty="0" smtClean="0"/>
              <a:t> 만들어 제공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452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붙혀진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추가적인 기능을 제공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일종의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플러그형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컴포넌트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242171" y="3920254"/>
            <a:ext cx="5707659" cy="2072206"/>
            <a:chOff x="3242170" y="4513811"/>
            <a:chExt cx="5707659" cy="2072206"/>
          </a:xfrm>
        </p:grpSpPr>
        <p:pic>
          <p:nvPicPr>
            <p:cNvPr id="26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2170" y="4671753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9837" y="4513811"/>
              <a:ext cx="1659992" cy="1291764"/>
            </a:xfrm>
            <a:prstGeom prst="rect">
              <a:avLst/>
            </a:prstGeom>
          </p:spPr>
        </p:pic>
        <p:sp>
          <p:nvSpPr>
            <p:cNvPr id="28" name="순서도: 수행의 시작/종료 27"/>
            <p:cNvSpPr/>
            <p:nvPr/>
          </p:nvSpPr>
          <p:spPr>
            <a:xfrm>
              <a:off x="5140505" y="4957258"/>
              <a:ext cx="1226876" cy="404870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RegionAdapter</a:t>
              </a:r>
              <a:endParaRPr lang="ko-KR" altLang="en-US" sz="10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6525229" y="5159693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375898" y="5159693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5753943" y="5435467"/>
              <a:ext cx="0" cy="38171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4857788" y="5907751"/>
              <a:ext cx="1792310" cy="67826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RegionBehaviors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977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구분할 수 있는 문자열 상수 정의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OnAttach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 구현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9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CustomRegionBehavior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155160"/>
            <a:ext cx="101917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1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발생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(4)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Region</a:t>
            </a:r>
            <a:r>
              <a:rPr lang="ko-KR" altLang="en-US" dirty="0" smtClean="0"/>
              <a:t>이 붙어 있는데 </a:t>
            </a:r>
            <a:r>
              <a:rPr lang="en-US" altLang="ko-KR" dirty="0" err="1" smtClean="0"/>
              <a:t>CustomRegionBehavior</a:t>
            </a:r>
            <a:r>
              <a:rPr lang="ko-KR" altLang="en-US" dirty="0" smtClean="0"/>
              <a:t>가 호출 되지 않음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878087" y="3865417"/>
            <a:ext cx="44358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추가 적으로 해야 되는 작업이 있는 걸까</a:t>
            </a:r>
            <a:r>
              <a:rPr lang="en-US" altLang="ko-KR" dirty="0"/>
              <a:t>?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5400" dirty="0" smtClean="0"/>
              <a:t>Yes!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err="1" smtClean="0"/>
              <a:t>RegionBehavior</a:t>
            </a:r>
            <a:r>
              <a:rPr lang="ko-KR" altLang="en-US" sz="2400" dirty="0" smtClean="0"/>
              <a:t>를 등록해야 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665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등록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Bootstrapper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/>
              <a:t>ConfigureDefaultRegionBehaviors</a:t>
            </a:r>
            <a:r>
              <a:rPr lang="ko-KR" altLang="en-US" dirty="0"/>
              <a:t> 메서드 재정의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IRegionBehaviorFactory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AddIfMissing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메서드로 등록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15" y="4139739"/>
            <a:ext cx="8663170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발생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(5)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StackPanel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에만 </a:t>
            </a:r>
            <a:r>
              <a:rPr lang="en-US" altLang="ko-KR" dirty="0" err="1" smtClean="0"/>
              <a:t>RegionBehavior</a:t>
            </a:r>
            <a:r>
              <a:rPr lang="ko-KR" altLang="en-US" dirty="0" smtClean="0"/>
              <a:t>를 적용하고 싶음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4371815" y="3291839"/>
            <a:ext cx="34483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방법이 없을까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5400" dirty="0" smtClean="0"/>
              <a:t>Yes!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smtClean="0"/>
              <a:t>해당 </a:t>
            </a:r>
            <a:r>
              <a:rPr lang="en-US" altLang="ko-KR" sz="2400" dirty="0" err="1" smtClean="0"/>
              <a:t>RegionAdapter</a:t>
            </a:r>
            <a:r>
              <a:rPr lang="ko-KR" altLang="en-US" sz="2400" dirty="0" smtClean="0"/>
              <a:t>에</a:t>
            </a:r>
            <a:endParaRPr lang="en-US" altLang="ko-KR" sz="2400" dirty="0" smtClean="0"/>
          </a:p>
          <a:p>
            <a:pPr algn="ctr"/>
            <a:r>
              <a:rPr lang="en-US" altLang="ko-KR" sz="2400" dirty="0" err="1" smtClean="0"/>
              <a:t>RegionBehavior</a:t>
            </a:r>
            <a:r>
              <a:rPr lang="ko-KR" altLang="en-US" sz="2400" dirty="0" smtClean="0"/>
              <a:t>를 등록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188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 컨트롤의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등록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컨트롤에 대한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커스텀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AttachBehaviors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메서드를 재정의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1" y="3429000"/>
            <a:ext cx="9298998" cy="2486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4613" y="6315075"/>
            <a:ext cx="903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://brianlagunas.com/xamdockmanager-prism-region-adapter-update-3/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9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RegionManager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들을 관리</a:t>
            </a:r>
            <a:endParaRPr lang="en-US" altLang="ko-KR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컨트롤을 연결하는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4" y="3767271"/>
            <a:ext cx="4895852" cy="258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5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Module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독립적으로 개발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테스트 할 수 있는 기능 패키지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02" y="2594337"/>
            <a:ext cx="5522396" cy="41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5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0"/>
          <p:cNvSpPr txBox="1">
            <a:spLocks/>
          </p:cNvSpPr>
          <p:nvPr/>
        </p:nvSpPr>
        <p:spPr>
          <a:xfrm>
            <a:off x="0" y="1078992"/>
            <a:ext cx="12192000" cy="51389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Module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이 서로 통신하기 위해서는 어떻게 해야 할까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아니면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다른 프로그램에서 이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Module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의 기능을 사용하고 싶다면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 algn="ctr">
              <a:buNone/>
            </a:pPr>
            <a:r>
              <a:rPr lang="en-US" altLang="ko-KR" sz="3000" b="1" dirty="0" smtClean="0">
                <a:latin typeface="+mn-ea"/>
                <a:cs typeface="함초롬돋움" panose="020B0604000101010101" pitchFamily="50" charset="-127"/>
              </a:rPr>
              <a:t>Module</a:t>
            </a:r>
            <a:r>
              <a:rPr lang="ko-KR" altLang="en-US" sz="3000" b="1" dirty="0" smtClean="0">
                <a:latin typeface="+mn-ea"/>
                <a:cs typeface="함초롬돋움" panose="020B0604000101010101" pitchFamily="50" charset="-127"/>
              </a:rPr>
              <a:t>을 </a:t>
            </a:r>
            <a:r>
              <a:rPr lang="en-US" altLang="ko-KR" sz="3000" b="1" dirty="0">
                <a:solidFill>
                  <a:srgbClr val="F2B807"/>
                </a:solidFill>
                <a:latin typeface="+mn-ea"/>
                <a:cs typeface="함초롬돋움" panose="020B0604000101010101" pitchFamily="50" charset="-127"/>
              </a:rPr>
              <a:t>Component </a:t>
            </a:r>
            <a:r>
              <a:rPr lang="ko-KR" altLang="en-US" sz="3000" b="1" dirty="0" smtClean="0">
                <a:latin typeface="+mn-ea"/>
                <a:cs typeface="함초롬돋움" panose="020B0604000101010101" pitchFamily="50" charset="-127"/>
              </a:rPr>
              <a:t>혹은</a:t>
            </a:r>
            <a:r>
              <a:rPr lang="ko-KR" altLang="en-US" sz="3000" b="1" dirty="0" smtClean="0">
                <a:solidFill>
                  <a:srgbClr val="F2B807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sz="3000" b="1" dirty="0" smtClean="0">
                <a:solidFill>
                  <a:srgbClr val="F2B807"/>
                </a:solidFill>
                <a:latin typeface="+mn-ea"/>
                <a:cs typeface="함초롬돋움" panose="020B0604000101010101" pitchFamily="50" charset="-127"/>
              </a:rPr>
              <a:t>Service</a:t>
            </a:r>
            <a:r>
              <a:rPr lang="ko-KR" altLang="en-US" sz="3000" b="1" dirty="0" smtClean="0">
                <a:latin typeface="+mn-ea"/>
                <a:cs typeface="함초롬돋움" panose="020B0604000101010101" pitchFamily="50" charset="-127"/>
              </a:rPr>
              <a:t>로 </a:t>
            </a:r>
            <a:endParaRPr lang="en-US" altLang="ko-KR" sz="3000" b="1" dirty="0" smtClean="0">
              <a:latin typeface="+mn-ea"/>
              <a:cs typeface="함초롬돋움" panose="020B0604000101010101" pitchFamily="50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3000" b="1" dirty="0" smtClean="0">
                <a:latin typeface="+mn-ea"/>
                <a:cs typeface="함초롬돋움" panose="020B0604000101010101" pitchFamily="50" charset="-127"/>
              </a:rPr>
              <a:t>사용하는 방법을 알아보자</a:t>
            </a:r>
            <a:endParaRPr lang="en-US" altLang="ko-KR" sz="3000" b="1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02649" y="5031311"/>
            <a:ext cx="3474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b="1">
                <a:solidFill>
                  <a:srgbClr val="F2B807"/>
                </a:solidFill>
                <a:latin typeface="+mn-ea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 err="1"/>
              <a:t>IoC</a:t>
            </a:r>
            <a:r>
              <a:rPr lang="en-US" altLang="ko-KR" dirty="0"/>
              <a:t> Container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39663" y="5739197"/>
            <a:ext cx="4323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2B807"/>
                </a:solidFill>
                <a:latin typeface="+mn-ea"/>
                <a:cs typeface="함초롬돋움" panose="020B0604000101010101" pitchFamily="50" charset="-127"/>
              </a:rPr>
              <a:t>Event aggregator</a:t>
            </a:r>
          </a:p>
        </p:txBody>
      </p:sp>
    </p:spTree>
    <p:extLst>
      <p:ext uri="{BB962C8B-B14F-4D97-AF65-F5344CB8AC3E}">
        <p14:creationId xmlns:p14="http://schemas.microsoft.com/office/powerpoint/2010/main" val="1795794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Component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와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Service</a:t>
            </a:r>
            <a:endParaRPr lang="en-US" altLang="ko-K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Component : 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응용 프로그램에 끼워 넣어 사용할 수 있도록 </a:t>
            </a:r>
            <a:r>
              <a:rPr lang="ko-KR" altLang="en-US" dirty="0" smtClean="0"/>
              <a:t>기능이 완성된 요소</a:t>
            </a:r>
            <a:endParaRPr lang="en-US" altLang="ko-KR" dirty="0"/>
          </a:p>
          <a:p>
            <a:pPr lvl="1"/>
            <a:r>
              <a:rPr lang="en-US" altLang="ko-KR" dirty="0" smtClean="0"/>
              <a:t>jar </a:t>
            </a:r>
            <a:r>
              <a:rPr lang="ko-KR" altLang="en-US" dirty="0"/>
              <a:t>파일이나 </a:t>
            </a:r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 smtClean="0"/>
              <a:t>형태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Service :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Component</a:t>
            </a:r>
            <a:r>
              <a:rPr lang="ko-KR" altLang="en-US" dirty="0" smtClean="0"/>
              <a:t>가 로컬에서 사용한 것과 달리 원격으로 사용 가능</a:t>
            </a:r>
            <a:endParaRPr lang="en-US" altLang="ko-KR" dirty="0" smtClean="0"/>
          </a:p>
          <a:p>
            <a:pPr lvl="1"/>
            <a:r>
              <a:rPr lang="ko-KR" altLang="en-US" dirty="0"/>
              <a:t>웹 서비스</a:t>
            </a:r>
            <a:r>
              <a:rPr lang="en-US" altLang="ko-KR" dirty="0"/>
              <a:t>, </a:t>
            </a:r>
            <a:r>
              <a:rPr lang="ko-KR" altLang="en-US" dirty="0"/>
              <a:t>소켓</a:t>
            </a:r>
            <a:r>
              <a:rPr lang="en-US" altLang="ko-KR" dirty="0"/>
              <a:t>, </a:t>
            </a:r>
            <a:r>
              <a:rPr lang="ko-KR" altLang="en-US" dirty="0" err="1"/>
              <a:t>메시징</a:t>
            </a:r>
            <a:r>
              <a:rPr lang="ko-KR" altLang="en-US" dirty="0"/>
              <a:t> 시스템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6366439"/>
            <a:ext cx="8840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cs typeface="함초롬돋움" panose="020B0604000101010101" pitchFamily="50" charset="-127"/>
              </a:rPr>
              <a:t>Martin Fowler</a:t>
            </a:r>
            <a:r>
              <a:rPr lang="ko-KR" altLang="en-US" sz="1600" dirty="0">
                <a:latin typeface="+mn-ea"/>
                <a:cs typeface="함초롬돋움" panose="020B0604000101010101" pitchFamily="50" charset="-127"/>
              </a:rPr>
              <a:t>의 </a:t>
            </a:r>
            <a:r>
              <a:rPr lang="en-US" altLang="ko-KR" sz="1600" dirty="0">
                <a:latin typeface="+mn-ea"/>
                <a:cs typeface="함초롬돋움" panose="020B0604000101010101" pitchFamily="50" charset="-127"/>
              </a:rPr>
              <a:t>inversion of control containers and the dependency injection pattern </a:t>
            </a:r>
            <a:r>
              <a:rPr lang="ko-KR" altLang="en-US" sz="1600" dirty="0">
                <a:latin typeface="+mn-ea"/>
                <a:cs typeface="함초롬돋움" panose="020B0604000101010101" pitchFamily="50" charset="-127"/>
              </a:rPr>
              <a:t>인용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095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1199697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다른 응용 프로그램에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Component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나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Service</a:t>
            </a:r>
            <a:r>
              <a:rPr lang="ko-KR" altLang="en-US" dirty="0" smtClean="0"/>
              <a:t>를 </a:t>
            </a:r>
            <a:r>
              <a:rPr lang="ko-KR" altLang="en-US" dirty="0" smtClean="0">
                <a:latin typeface="+mn-ea"/>
              </a:rPr>
              <a:t>동적으로 주입시키기 위해 사용하는 객체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Container</a:t>
            </a:r>
            <a:endParaRPr lang="en-US" altLang="ko-K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537741" y="3711073"/>
            <a:ext cx="8370309" cy="2495540"/>
            <a:chOff x="1807564" y="3592567"/>
            <a:chExt cx="8370309" cy="2495540"/>
          </a:xfrm>
        </p:grpSpPr>
        <p:sp>
          <p:nvSpPr>
            <p:cNvPr id="2" name="양쪽 대괄호 1"/>
            <p:cNvSpPr/>
            <p:nvPr/>
          </p:nvSpPr>
          <p:spPr>
            <a:xfrm>
              <a:off x="1807564" y="3711073"/>
              <a:ext cx="4288436" cy="2084647"/>
            </a:xfrm>
            <a:prstGeom prst="bracketPair">
              <a:avLst>
                <a:gd name="adj" fmla="val 25000"/>
              </a:avLst>
            </a:prstGeom>
            <a:noFill/>
            <a:ln w="76200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544986" y="5503332"/>
              <a:ext cx="28135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44546A"/>
                  </a:solidFill>
                  <a:latin typeface="+mn-ea"/>
                  <a:cs typeface="함초롬돋움" panose="020B0604000101010101" pitchFamily="50" charset="-127"/>
                </a:rPr>
                <a:t>IoC</a:t>
              </a:r>
              <a:r>
                <a:rPr lang="en-US" altLang="ko-KR" sz="3200" dirty="0">
                  <a:solidFill>
                    <a:srgbClr val="44546A"/>
                  </a:solidFill>
                  <a:latin typeface="+mn-ea"/>
                  <a:cs typeface="함초롬돋움" panose="020B0604000101010101" pitchFamily="50" charset="-127"/>
                </a:rPr>
                <a:t> Container</a:t>
              </a:r>
              <a:endParaRPr lang="ko-KR" altLang="en-US" sz="3200" dirty="0">
                <a:solidFill>
                  <a:srgbClr val="44546A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44986" y="3894211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A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27556" y="4933215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E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79582" y="3878730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C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17163" y="4656309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B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861778" y="4407363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D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122283" y="5040167"/>
              <a:ext cx="1918180" cy="696290"/>
            </a:xfrm>
            <a:prstGeom prst="rect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A"/>
                  </a:solidFill>
                </a:rPr>
                <a:t>E</a:t>
              </a:r>
              <a:r>
                <a:rPr lang="ko-KR" altLang="en-US" sz="2400" dirty="0">
                  <a:solidFill>
                    <a:srgbClr val="44546A"/>
                  </a:solidFill>
                </a:rPr>
                <a:t> </a:t>
              </a:r>
              <a:r>
                <a:rPr lang="ko-KR" altLang="en-US" sz="2400" dirty="0" smtClean="0">
                  <a:solidFill>
                    <a:srgbClr val="44546A"/>
                  </a:solidFill>
                </a:rPr>
                <a:t>객체</a:t>
              </a:r>
              <a:endParaRPr lang="en-US" altLang="ko-KR" sz="2400" dirty="0" smtClean="0">
                <a:solidFill>
                  <a:srgbClr val="44546A"/>
                </a:solidFill>
              </a:endParaRPr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6353443" y="4113177"/>
              <a:ext cx="1423841" cy="513152"/>
            </a:xfrm>
            <a:prstGeom prst="rightArrow">
              <a:avLst/>
            </a:prstGeom>
            <a:solidFill>
              <a:srgbClr val="F2B807"/>
            </a:solidFill>
            <a:ln>
              <a:solidFill>
                <a:srgbClr val="F2B8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6353443" y="4901848"/>
              <a:ext cx="1423841" cy="513152"/>
            </a:xfrm>
            <a:prstGeom prst="rightArrow">
              <a:avLst/>
            </a:prstGeom>
            <a:solidFill>
              <a:srgbClr val="F2B807"/>
            </a:solidFill>
            <a:ln>
              <a:solidFill>
                <a:srgbClr val="F2B8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27684" y="4533256"/>
              <a:ext cx="780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44546A"/>
                  </a:solidFill>
                  <a:latin typeface="+mn-ea"/>
                  <a:cs typeface="함초롬돋움" panose="020B0604000101010101" pitchFamily="50" charset="-127"/>
                </a:rPr>
                <a:t>주입</a:t>
              </a:r>
              <a:endParaRPr lang="ko-KR" altLang="en-US" sz="2400" b="1" dirty="0">
                <a:solidFill>
                  <a:srgbClr val="44546A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122283" y="3693108"/>
              <a:ext cx="1918180" cy="696290"/>
            </a:xfrm>
            <a:prstGeom prst="rect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A"/>
                  </a:solidFill>
                </a:rPr>
                <a:t>A</a:t>
              </a:r>
              <a:r>
                <a:rPr lang="ko-KR" altLang="en-US" sz="2400" dirty="0">
                  <a:solidFill>
                    <a:srgbClr val="44546A"/>
                  </a:solidFill>
                </a:rPr>
                <a:t> </a:t>
              </a:r>
              <a:r>
                <a:rPr lang="ko-KR" altLang="en-US" sz="2400" dirty="0" smtClean="0">
                  <a:solidFill>
                    <a:srgbClr val="44546A"/>
                  </a:solidFill>
                </a:rPr>
                <a:t>객체</a:t>
              </a:r>
              <a:endParaRPr lang="en-US" altLang="ko-KR" sz="2400" dirty="0" smtClean="0">
                <a:solidFill>
                  <a:srgbClr val="44546A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122283" y="4364404"/>
              <a:ext cx="1918180" cy="6962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A"/>
                  </a:solidFill>
                </a:rPr>
                <a:t>…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034727" y="3592567"/>
              <a:ext cx="2143146" cy="2280204"/>
            </a:xfrm>
            <a:prstGeom prst="rect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dirty="0" smtClean="0">
                <a:solidFill>
                  <a:srgbClr val="44546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873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Container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일종</a:t>
            </a:r>
            <a:endParaRPr lang="en-US" altLang="ko-K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874655"/>
          </a:xfrm>
        </p:spPr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Dependency </a:t>
            </a:r>
            <a:r>
              <a:rPr lang="en-US" altLang="ko-KR" dirty="0"/>
              <a:t>Injection : 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분리된 객체를 연결해주는 별도의 </a:t>
            </a:r>
            <a:r>
              <a:rPr lang="ko-KR" altLang="en-US" dirty="0" err="1" smtClean="0"/>
              <a:t>조립기</a:t>
            </a:r>
            <a:r>
              <a:rPr lang="ko-KR" altLang="en-US" dirty="0" smtClean="0"/>
              <a:t> 객체를 갖는 것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Constructor Injection, Setter Injection, Interface Injection</a:t>
            </a: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Service </a:t>
            </a:r>
            <a:r>
              <a:rPr lang="en-US" altLang="ko-KR" dirty="0"/>
              <a:t>Locator </a:t>
            </a:r>
            <a:r>
              <a:rPr lang="en-US" altLang="ko-KR" dirty="0" smtClean="0"/>
              <a:t>: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필요한 </a:t>
            </a:r>
            <a:r>
              <a:rPr lang="ko-KR" altLang="en-US" dirty="0"/>
              <a:t>서비스를 모두 포함하는 객체를 갖는 </a:t>
            </a:r>
            <a:r>
              <a:rPr lang="ko-KR" altLang="en-US" dirty="0" smtClean="0"/>
              <a:t>것</a:t>
            </a:r>
            <a:endParaRPr lang="en-US" altLang="ko-KR" dirty="0">
              <a:latin typeface="+mn-ea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>
              <a:latin typeface="+mn-ea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</a:rPr>
              <a:t>차이점</a:t>
            </a:r>
            <a:endParaRPr lang="en-US" altLang="ko-KR" dirty="0" smtClean="0">
              <a:latin typeface="+mn-ea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+mn-ea"/>
              </a:rPr>
              <a:t>Service Locator</a:t>
            </a:r>
            <a:r>
              <a:rPr lang="ko-KR" altLang="en-US" dirty="0" smtClean="0">
                <a:latin typeface="+mn-ea"/>
              </a:rPr>
              <a:t>는 서비스를 직접적으로 요청하는 명시적인 방식</a:t>
            </a:r>
            <a:endParaRPr lang="en-US" altLang="ko-KR" dirty="0" smtClean="0">
              <a:latin typeface="+mn-ea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+mn-ea"/>
              </a:rPr>
              <a:t>Dependency Injection</a:t>
            </a:r>
            <a:r>
              <a:rPr lang="ko-KR" altLang="en-US" dirty="0">
                <a:latin typeface="+mn-ea"/>
              </a:rPr>
              <a:t>은 </a:t>
            </a:r>
            <a:r>
              <a:rPr lang="ko-KR" altLang="en-US" dirty="0" smtClean="0">
                <a:latin typeface="+mn-ea"/>
              </a:rPr>
              <a:t>요청하지 않고 의존성에 대한 선언만 하는 암시적인 방식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36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이벤트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를 집합시켜 주관하는 중계자 역할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Pub/Sub Pattern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Publisher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에게 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이벤트를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발생시키는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Subscriber 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로부터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이벤트를 수신하는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80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7" y="4170093"/>
            <a:ext cx="6781766" cy="248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이벤트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를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발행하고 수신하게 해주는 실질적인 작업을 하는 클래스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err="1" smtClean="0"/>
              <a:t>PubSubEvent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Contains : </a:t>
            </a:r>
            <a:r>
              <a:rPr lang="ko-KR" altLang="en-US" dirty="0" smtClean="0"/>
              <a:t>일치하는 구독자가 있는지 반환하는 </a:t>
            </a:r>
            <a:r>
              <a:rPr lang="ko-KR" altLang="en-US" dirty="0" err="1" smtClean="0"/>
              <a:t>메서드</a:t>
            </a:r>
            <a:endParaRPr lang="en-US" altLang="ko-KR" dirty="0"/>
          </a:p>
          <a:p>
            <a:pPr lvl="1"/>
            <a:r>
              <a:rPr lang="en-US" altLang="ko-KR" dirty="0" smtClean="0"/>
              <a:t>Publish : </a:t>
            </a:r>
            <a:r>
              <a:rPr lang="ko-KR" altLang="en-US" dirty="0" smtClean="0"/>
              <a:t>이벤트를 발행하는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Subscribe : </a:t>
            </a:r>
            <a:r>
              <a:rPr lang="ko-KR" altLang="en-US" dirty="0" smtClean="0"/>
              <a:t>이벤트를 수신하는 </a:t>
            </a:r>
            <a:r>
              <a:rPr lang="ko-KR" altLang="en-US" dirty="0" err="1" smtClean="0"/>
              <a:t>메서드</a:t>
            </a:r>
            <a:endParaRPr lang="en-US" altLang="ko-KR" dirty="0"/>
          </a:p>
          <a:p>
            <a:pPr marL="2286000" lvl="5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sz="2000" dirty="0" err="1" smtClean="0"/>
              <a:t>Subscrige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메서드는</a:t>
            </a:r>
            <a:r>
              <a:rPr lang="ko-KR" altLang="en-US" sz="2000" dirty="0" smtClean="0"/>
              <a:t> 매개변수 따라 여러 개가 존재</a:t>
            </a:r>
            <a:endParaRPr lang="en-US" altLang="ko-KR" sz="2000" dirty="0" smtClean="0"/>
          </a:p>
          <a:p>
            <a:pPr lvl="1"/>
            <a:r>
              <a:rPr lang="en-US" altLang="ko-KR" dirty="0" smtClean="0"/>
              <a:t>Unsubscribe : </a:t>
            </a:r>
            <a:r>
              <a:rPr lang="ko-KR" altLang="en-US" dirty="0" smtClean="0"/>
              <a:t>해당 구독자를 제거하는 </a:t>
            </a:r>
            <a:r>
              <a:rPr lang="ko-KR" altLang="en-US" dirty="0" err="1" smtClean="0"/>
              <a:t>메서드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PubSubEvent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3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RegionManager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RegionManger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RegionName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property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제공</a:t>
            </a:r>
            <a:endParaRPr lang="en-US" altLang="ko-KR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RegionName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생성된 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이름</a:t>
            </a:r>
            <a:endParaRPr lang="en-US" altLang="ko-KR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34916" y="4080153"/>
            <a:ext cx="8122168" cy="1849040"/>
            <a:chOff x="2686050" y="4080153"/>
            <a:chExt cx="6819900" cy="15525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6050" y="4080153"/>
              <a:ext cx="6819900" cy="155257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4139738" y="5137265"/>
              <a:ext cx="2768138" cy="1662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49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구성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응용 프로그램에서 </a:t>
            </a:r>
            <a:r>
              <a:rPr lang="en-US" altLang="ko-KR" dirty="0"/>
              <a:t>View</a:t>
            </a:r>
            <a:r>
              <a:rPr lang="ko-KR" altLang="en-US" dirty="0"/>
              <a:t>는 특정 위치에 </a:t>
            </a:r>
            <a:r>
              <a:rPr lang="ko-KR" altLang="en-US" dirty="0" smtClean="0"/>
              <a:t>표시하기 </a:t>
            </a:r>
            <a:r>
              <a:rPr lang="ko-KR" altLang="en-US" dirty="0"/>
              <a:t>위해서 표시될 위치</a:t>
            </a:r>
            <a:r>
              <a:rPr lang="en-US" altLang="ko-KR" dirty="0"/>
              <a:t>(Region)</a:t>
            </a:r>
            <a:r>
              <a:rPr lang="ko-KR" altLang="en-US" dirty="0"/>
              <a:t>와 해당 위치에서 </a:t>
            </a:r>
            <a:r>
              <a:rPr lang="en-US" altLang="ko-KR" dirty="0"/>
              <a:t>View</a:t>
            </a:r>
            <a:r>
              <a:rPr lang="ko-KR" altLang="en-US" dirty="0"/>
              <a:t>가 표시되는 방법을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View Discovery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View Injection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40105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View Discovery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Region</a:t>
            </a:r>
            <a:r>
              <a:rPr lang="ko-KR" altLang="en-US" dirty="0"/>
              <a:t>이 생성될 때 미리 지정한 </a:t>
            </a:r>
            <a:r>
              <a:rPr lang="en-US" altLang="ko-KR" b="1" dirty="0"/>
              <a:t>View</a:t>
            </a:r>
            <a:r>
              <a:rPr lang="ko-KR" altLang="en-US" b="1" dirty="0"/>
              <a:t>를 </a:t>
            </a:r>
            <a:r>
              <a:rPr lang="ko-KR" altLang="en-US" b="1" dirty="0" smtClean="0"/>
              <a:t>발견</a:t>
            </a:r>
            <a:r>
              <a:rPr lang="en-US" altLang="ko-KR" b="1" dirty="0" smtClean="0"/>
              <a:t>(Discovery)</a:t>
            </a:r>
            <a:r>
              <a:rPr lang="ko-KR" altLang="en-US" dirty="0" smtClean="0"/>
              <a:t>하는 </a:t>
            </a:r>
            <a:r>
              <a:rPr lang="ko-KR" altLang="en-US" dirty="0"/>
              <a:t>정적인 방법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생성될 때 딱 한번만 가능하기 때문에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변경 불가능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미리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이름과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유형간의 관계를 설정하는 부분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6167" t="57811" r="43336" b="34515"/>
          <a:stretch/>
        </p:blipFill>
        <p:spPr>
          <a:xfrm>
            <a:off x="838200" y="3726925"/>
            <a:ext cx="10800000" cy="14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3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View Injection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874655"/>
          </a:xfrm>
        </p:spPr>
        <p:txBody>
          <a:bodyPr>
            <a:noAutofit/>
          </a:bodyPr>
          <a:lstStyle/>
          <a:p>
            <a:r>
              <a:rPr lang="ko-KR" altLang="en-US" dirty="0"/>
              <a:t>코드상에서 </a:t>
            </a:r>
            <a:r>
              <a:rPr lang="en-US" altLang="ko-KR" dirty="0" smtClean="0"/>
              <a:t>Region</a:t>
            </a:r>
            <a:r>
              <a:rPr lang="ko-KR" altLang="en-US" dirty="0"/>
              <a:t>에 </a:t>
            </a:r>
            <a:r>
              <a:rPr lang="en-US" altLang="ko-KR" b="1" dirty="0"/>
              <a:t>View</a:t>
            </a:r>
            <a:r>
              <a:rPr lang="ko-KR" altLang="en-US" b="1" dirty="0"/>
              <a:t>를 </a:t>
            </a:r>
            <a:r>
              <a:rPr lang="ko-KR" altLang="en-US" b="1" dirty="0" smtClean="0"/>
              <a:t>넣는</a:t>
            </a:r>
            <a:r>
              <a:rPr lang="en-US" altLang="ko-KR" b="1" dirty="0" smtClean="0"/>
              <a:t>(Injection)</a:t>
            </a:r>
            <a:r>
              <a:rPr lang="ko-KR" altLang="en-US" b="1" dirty="0" smtClean="0"/>
              <a:t> </a:t>
            </a:r>
            <a:r>
              <a:rPr lang="ko-KR" altLang="en-US" dirty="0"/>
              <a:t>동적인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Activate/Deactivate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Region</a:t>
            </a:r>
            <a:r>
              <a:rPr lang="ko-KR" altLang="en-US" dirty="0" smtClean="0"/>
              <a:t>에 대한 참조를 가져온 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 추가하고 활성화 시키는 부분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-&gt; View</a:t>
            </a:r>
            <a:r>
              <a:rPr lang="ko-KR" altLang="en-US" dirty="0" smtClean="0"/>
              <a:t>를 추가만 하면 보이지 않음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6339" t="61993" r="53169" b="26544"/>
          <a:stretch/>
        </p:blipFill>
        <p:spPr>
          <a:xfrm>
            <a:off x="838200" y="3366654"/>
            <a:ext cx="6956686" cy="210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Region</a:t>
            </a:r>
            <a:r>
              <a:rPr lang="ko-KR" altLang="en-US" dirty="0"/>
              <a:t>에 </a:t>
            </a:r>
            <a:r>
              <a:rPr lang="en-US" altLang="ko-KR" dirty="0"/>
              <a:t>View</a:t>
            </a:r>
            <a:r>
              <a:rPr lang="ko-KR" altLang="en-US" dirty="0"/>
              <a:t>를 동적으로 연결하는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View</a:t>
            </a:r>
            <a:r>
              <a:rPr lang="ko-KR" altLang="en-US" dirty="0"/>
              <a:t>를 활성화</a:t>
            </a:r>
            <a:r>
              <a:rPr lang="en-US" altLang="ko-KR" dirty="0"/>
              <a:t>/</a:t>
            </a:r>
            <a:r>
              <a:rPr lang="ko-KR" altLang="en-US" dirty="0"/>
              <a:t>비활성화 시킬 때의 행동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en-US" altLang="ko-KR" dirty="0"/>
              <a:t>View </a:t>
            </a:r>
            <a:r>
              <a:rPr lang="ko-KR" altLang="en-US" dirty="0"/>
              <a:t>재사용에 대한 기능을 부가적으로 </a:t>
            </a:r>
            <a:r>
              <a:rPr lang="ko-KR" altLang="en-US" dirty="0" smtClean="0"/>
              <a:t>설정 가능</a:t>
            </a:r>
            <a:endParaRPr lang="en-US" altLang="ko-KR" dirty="0" smtClean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경우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State-Based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: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업데이트 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이전의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대체하는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87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이름을 지정하고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container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등록한다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Container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등록한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이름과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이름으로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동적으로 변경한다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8223" t="45859" r="57075" b="43859"/>
          <a:stretch/>
        </p:blipFill>
        <p:spPr>
          <a:xfrm>
            <a:off x="1166330" y="2489245"/>
            <a:ext cx="6372806" cy="1026368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166330" y="4292812"/>
            <a:ext cx="5059134" cy="1967277"/>
            <a:chOff x="1166330" y="4204361"/>
            <a:chExt cx="5059134" cy="196727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l="9996" t="46121" r="62455" b="41036"/>
            <a:stretch/>
          </p:blipFill>
          <p:spPr>
            <a:xfrm>
              <a:off x="1166330" y="4204361"/>
              <a:ext cx="5059134" cy="128204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l="9996" t="63306" r="62455" b="29670"/>
            <a:stretch/>
          </p:blipFill>
          <p:spPr>
            <a:xfrm>
              <a:off x="1166330" y="5470428"/>
              <a:ext cx="5059134" cy="701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42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</TotalTime>
  <Words>875</Words>
  <Application>Microsoft Office PowerPoint</Application>
  <PresentationFormat>와이드스크린</PresentationFormat>
  <Paragraphs>235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함초롬돋움</vt:lpstr>
      <vt:lpstr>Arial</vt:lpstr>
      <vt:lpstr>Consolas</vt:lpstr>
      <vt:lpstr>Wingdings</vt:lpstr>
      <vt:lpstr>Office 테마</vt:lpstr>
      <vt:lpstr>PRISM Region에 View 붙히기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Event Aggregator</vt:lpstr>
      <vt:lpstr>PubSubEvent 클래스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mimoPC</cp:lastModifiedBy>
  <cp:revision>168</cp:revision>
  <dcterms:created xsi:type="dcterms:W3CDTF">2017-03-23T09:46:30Z</dcterms:created>
  <dcterms:modified xsi:type="dcterms:W3CDTF">2017-04-03T00:16:24Z</dcterms:modified>
</cp:coreProperties>
</file>