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348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61" r:id="rId14"/>
    <p:sldId id="359" r:id="rId15"/>
    <p:sldId id="360" r:id="rId16"/>
    <p:sldId id="296" r:id="rId17"/>
    <p:sldId id="306" r:id="rId18"/>
    <p:sldId id="307" r:id="rId19"/>
    <p:sldId id="308" r:id="rId20"/>
    <p:sldId id="281" r:id="rId21"/>
    <p:sldId id="333" r:id="rId22"/>
    <p:sldId id="334" r:id="rId23"/>
    <p:sldId id="274" r:id="rId24"/>
    <p:sldId id="309" r:id="rId25"/>
    <p:sldId id="310" r:id="rId26"/>
    <p:sldId id="327" r:id="rId27"/>
    <p:sldId id="328" r:id="rId28"/>
    <p:sldId id="329" r:id="rId29"/>
    <p:sldId id="313" r:id="rId30"/>
    <p:sldId id="314" r:id="rId31"/>
    <p:sldId id="330" r:id="rId32"/>
    <p:sldId id="316" r:id="rId33"/>
    <p:sldId id="319" r:id="rId34"/>
    <p:sldId id="331" r:id="rId35"/>
    <p:sldId id="320" r:id="rId36"/>
    <p:sldId id="335" r:id="rId37"/>
    <p:sldId id="332" r:id="rId38"/>
    <p:sldId id="337" r:id="rId39"/>
    <p:sldId id="338" r:id="rId40"/>
    <p:sldId id="321" r:id="rId41"/>
    <p:sldId id="339" r:id="rId42"/>
    <p:sldId id="340" r:id="rId43"/>
    <p:sldId id="342" r:id="rId44"/>
    <p:sldId id="322" r:id="rId45"/>
    <p:sldId id="344" r:id="rId46"/>
    <p:sldId id="343" r:id="rId47"/>
    <p:sldId id="345" r:id="rId48"/>
    <p:sldId id="324" r:id="rId49"/>
    <p:sldId id="346" r:id="rId50"/>
    <p:sldId id="326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F2B807"/>
    <a:srgbClr val="F25536"/>
    <a:srgbClr val="000079"/>
    <a:srgbClr val="3AC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999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5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95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2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24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5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7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47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233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6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4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182562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45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brianlagunas.com/xamdockmanager-prism-region-adapter-update-3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334780"/>
            <a:ext cx="12192000" cy="2518762"/>
          </a:xfrm>
        </p:spPr>
        <p:txBody>
          <a:bodyPr>
            <a:normAutofit/>
          </a:bodyPr>
          <a:lstStyle/>
          <a:p>
            <a:r>
              <a:rPr lang="en-US" altLang="ko-KR" sz="5400" dirty="0" smtClean="0">
                <a:solidFill>
                  <a:schemeClr val="accent4"/>
                </a:solidFill>
              </a:rPr>
              <a:t>PRISM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98242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INotifyCollectionChanged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뷰 모델의 컬렉션 데이터를 바인딩 하기 위한 인터페이스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en-US" altLang="ko-KR" dirty="0" err="1" smtClean="0"/>
              <a:t>CollectionChanged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이벤트를 호출하여 컬렉션이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등 변경 될 때 뷰의 데이터 변경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21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또 귀찮음의 시작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구현하는 것이 번거로움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3607181" y="3557846"/>
            <a:ext cx="4977645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이것도 자동으로 해주는 방법이 없을까</a:t>
            </a:r>
            <a:r>
              <a:rPr lang="en-US" altLang="ko-KR" dirty="0" smtClean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3200" dirty="0" smtClean="0"/>
              <a:t>있다</a:t>
            </a:r>
            <a:r>
              <a:rPr lang="en-US" altLang="ko-KR" sz="3200" dirty="0" smtClean="0"/>
              <a:t>!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2400" dirty="0" smtClean="0"/>
              <a:t>미리 구현한 </a:t>
            </a:r>
            <a:r>
              <a:rPr lang="en-US" altLang="ko-KR" sz="2400" dirty="0" err="1" smtClean="0"/>
              <a:t>ObservableCollection</a:t>
            </a:r>
            <a:r>
              <a:rPr lang="en-US" altLang="ko-KR" sz="2400" dirty="0" smtClean="0"/>
              <a:t> </a:t>
            </a:r>
          </a:p>
          <a:p>
            <a:pPr algn="ctr"/>
            <a:r>
              <a:rPr lang="ko-KR" altLang="en-US" sz="2400" dirty="0" smtClean="0"/>
              <a:t>같은 클래스 사용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82995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ObservableCollection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예제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11" name="그룹 10"/>
          <p:cNvGrpSpPr/>
          <p:nvPr/>
        </p:nvGrpSpPr>
        <p:grpSpPr>
          <a:xfrm>
            <a:off x="4973694" y="2064673"/>
            <a:ext cx="6467475" cy="4457700"/>
            <a:chOff x="2862262" y="2064673"/>
            <a:chExt cx="6467475" cy="445770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2262" y="2064673"/>
              <a:ext cx="6467475" cy="44577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3192087" y="3474720"/>
              <a:ext cx="3649288" cy="15046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41375" y="3474720"/>
              <a:ext cx="21178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ListView</a:t>
              </a:r>
              <a:r>
                <a:rPr lang="ko-KR" altLang="en-US" sz="1200" dirty="0" smtClean="0"/>
                <a:t>에 헤더 스타일 지정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40974" y="3270617"/>
              <a:ext cx="1762298" cy="1791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" name="직선 화살표 연결선 12"/>
          <p:cNvCxnSpPr/>
          <p:nvPr/>
        </p:nvCxnSpPr>
        <p:spPr>
          <a:xfrm>
            <a:off x="3765665" y="3360198"/>
            <a:ext cx="18121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46971" y="3221698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Collection </a:t>
            </a:r>
            <a:r>
              <a:rPr lang="ko-KR" altLang="en-US" sz="1200" dirty="0" smtClean="0"/>
              <a:t>데이터를 바인딩</a:t>
            </a:r>
          </a:p>
        </p:txBody>
      </p:sp>
    </p:spTree>
    <p:extLst>
      <p:ext uri="{BB962C8B-B14F-4D97-AF65-F5344CB8AC3E}">
        <p14:creationId xmlns:p14="http://schemas.microsoft.com/office/powerpoint/2010/main" val="355125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ObservableCollection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 예제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2173691"/>
            <a:ext cx="4457700" cy="4448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922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 발생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구현하는 것이 번거로움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4004723" y="3557846"/>
            <a:ext cx="4182555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이것도 자동으로 해주는 방법이 없을까</a:t>
            </a:r>
            <a:r>
              <a:rPr lang="en-US" altLang="ko-KR" dirty="0" smtClean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3200" dirty="0" smtClean="0"/>
              <a:t>있다</a:t>
            </a:r>
            <a:r>
              <a:rPr lang="en-US" altLang="ko-KR" sz="3200" dirty="0" smtClean="0"/>
              <a:t>!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2400" dirty="0" smtClean="0"/>
              <a:t>미리 구현한 클래스를 사용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86216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UI</a:t>
            </a:r>
            <a:r>
              <a:rPr lang="ko-KR" altLang="en-US" dirty="0"/>
              <a:t>의 논리적 </a:t>
            </a:r>
            <a:r>
              <a:rPr lang="ko-KR" altLang="en-US" dirty="0" err="1" smtClean="0"/>
              <a:t>플레이스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홀더</a:t>
            </a:r>
            <a:r>
              <a:rPr lang="en-US" altLang="ko-KR" dirty="0"/>
              <a:t>(placeholder</a:t>
            </a:r>
            <a:r>
              <a:rPr lang="en-US" altLang="ko-KR" dirty="0" smtClean="0"/>
              <a:t>)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하나의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Shell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한 개 이상의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 구성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AutoShape 2" descr="https://sites.google.com/a/lonk.co.kr/library/_/rsrc/1484883534210/prism/region/IC44861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096" y="2962394"/>
            <a:ext cx="6571807" cy="360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변경 사시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+mn-ea"/>
                <a:cs typeface="함초롬돋움" panose="020B0604000101010101" pitchFamily="50" charset="-127"/>
              </a:rPr>
              <a:t>IoC</a:t>
            </a: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Container</a:t>
            </a:r>
            <a:r>
              <a:rPr lang="ko-KR" altLang="en-US" dirty="0" smtClean="0"/>
              <a:t>를 사용하는 방법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Event aggregator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를</a:t>
            </a:r>
            <a:r>
              <a:rPr lang="ko-KR" altLang="en-US" dirty="0" smtClean="0"/>
              <a:t> 사용하는 방법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5100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Component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와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Service</a:t>
            </a:r>
            <a:endParaRPr lang="en-US" altLang="ko-KR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Component : 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  </a:t>
            </a:r>
            <a:r>
              <a:rPr lang="ko-KR" altLang="en-US" dirty="0" smtClean="0"/>
              <a:t>응용 프로그램에 사용되기 위한 수정 불가능한 요소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Service :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Component</a:t>
            </a:r>
            <a:r>
              <a:rPr lang="ko-KR" altLang="en-US" dirty="0" smtClean="0"/>
              <a:t>가 로컬에서 사용한 것과 달리 원격으로 사용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62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1199697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Component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나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Service</a:t>
            </a:r>
            <a:r>
              <a:rPr lang="ko-KR" altLang="en-US" dirty="0" smtClean="0"/>
              <a:t>를 </a:t>
            </a:r>
            <a:r>
              <a:rPr lang="ko-KR" altLang="en-US" dirty="0" smtClean="0">
                <a:latin typeface="+mn-ea"/>
              </a:rPr>
              <a:t>동적으로 주입시키기 위해 사용하는 것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+mn-ea"/>
                <a:cs typeface="함초롬돋움" panose="020B0604000101010101" pitchFamily="50" charset="-127"/>
              </a:rPr>
              <a:t>IoC</a:t>
            </a: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Container</a:t>
            </a:r>
            <a:endParaRPr lang="en-US" altLang="ko-KR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537741" y="3183042"/>
            <a:ext cx="8370309" cy="2495540"/>
            <a:chOff x="1807564" y="3592567"/>
            <a:chExt cx="8370309" cy="2495540"/>
          </a:xfrm>
        </p:grpSpPr>
        <p:sp>
          <p:nvSpPr>
            <p:cNvPr id="2" name="양쪽 대괄호 1"/>
            <p:cNvSpPr/>
            <p:nvPr/>
          </p:nvSpPr>
          <p:spPr>
            <a:xfrm>
              <a:off x="1807564" y="3711073"/>
              <a:ext cx="4288436" cy="2084647"/>
            </a:xfrm>
            <a:prstGeom prst="bracketPair">
              <a:avLst>
                <a:gd name="adj" fmla="val 25000"/>
              </a:avLst>
            </a:prstGeom>
            <a:noFill/>
            <a:ln w="76200">
              <a:solidFill>
                <a:srgbClr val="445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544986" y="5503332"/>
              <a:ext cx="28135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err="1">
                  <a:solidFill>
                    <a:srgbClr val="44546A"/>
                  </a:solidFill>
                  <a:latin typeface="+mn-ea"/>
                  <a:cs typeface="함초롬돋움" panose="020B0604000101010101" pitchFamily="50" charset="-127"/>
                </a:rPr>
                <a:t>IoC</a:t>
              </a:r>
              <a:r>
                <a:rPr lang="en-US" altLang="ko-KR" sz="3200" dirty="0">
                  <a:solidFill>
                    <a:srgbClr val="44546A"/>
                  </a:solidFill>
                  <a:latin typeface="+mn-ea"/>
                  <a:cs typeface="함초롬돋움" panose="020B0604000101010101" pitchFamily="50" charset="-127"/>
                </a:rPr>
                <a:t> Container</a:t>
              </a:r>
              <a:endParaRPr lang="ko-KR" altLang="en-US" sz="3200" dirty="0">
                <a:solidFill>
                  <a:srgbClr val="44546A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544986" y="3894211"/>
              <a:ext cx="864000" cy="554636"/>
            </a:xfrm>
            <a:prstGeom prst="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44546A"/>
                  </a:solidFill>
                </a:rPr>
                <a:t>A</a:t>
              </a:r>
              <a:r>
                <a:rPr lang="ko-KR" altLang="en-US" sz="2000" dirty="0" smtClean="0">
                  <a:solidFill>
                    <a:srgbClr val="44546A"/>
                  </a:solidFill>
                </a:rPr>
                <a:t>객체</a:t>
              </a:r>
              <a:endParaRPr lang="ko-KR" altLang="en-US" sz="2000" dirty="0">
                <a:solidFill>
                  <a:srgbClr val="44546A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27556" y="4933215"/>
              <a:ext cx="864000" cy="554636"/>
            </a:xfrm>
            <a:prstGeom prst="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44546A"/>
                  </a:solidFill>
                </a:rPr>
                <a:t>E</a:t>
              </a:r>
              <a:r>
                <a:rPr lang="ko-KR" altLang="en-US" sz="2000" dirty="0" smtClean="0">
                  <a:solidFill>
                    <a:srgbClr val="44546A"/>
                  </a:solidFill>
                </a:rPr>
                <a:t>객체</a:t>
              </a:r>
              <a:endParaRPr lang="ko-KR" altLang="en-US" sz="2000" dirty="0">
                <a:solidFill>
                  <a:srgbClr val="44546A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779582" y="3878730"/>
              <a:ext cx="864000" cy="554636"/>
            </a:xfrm>
            <a:prstGeom prst="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44546A"/>
                  </a:solidFill>
                </a:rPr>
                <a:t>C</a:t>
              </a:r>
              <a:r>
                <a:rPr lang="ko-KR" altLang="en-US" sz="2000" dirty="0" smtClean="0">
                  <a:solidFill>
                    <a:srgbClr val="44546A"/>
                  </a:solidFill>
                </a:rPr>
                <a:t>객체</a:t>
              </a:r>
              <a:endParaRPr lang="ko-KR" altLang="en-US" sz="2000" dirty="0">
                <a:solidFill>
                  <a:srgbClr val="44546A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417163" y="4656309"/>
              <a:ext cx="864000" cy="554636"/>
            </a:xfrm>
            <a:prstGeom prst="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44546A"/>
                  </a:solidFill>
                </a:rPr>
                <a:t>B</a:t>
              </a:r>
              <a:r>
                <a:rPr lang="ko-KR" altLang="en-US" sz="2000" dirty="0" smtClean="0">
                  <a:solidFill>
                    <a:srgbClr val="44546A"/>
                  </a:solidFill>
                </a:rPr>
                <a:t>객체</a:t>
              </a:r>
              <a:endParaRPr lang="ko-KR" altLang="en-US" sz="2000" dirty="0">
                <a:solidFill>
                  <a:srgbClr val="44546A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861778" y="4407363"/>
              <a:ext cx="864000" cy="554636"/>
            </a:xfrm>
            <a:prstGeom prst="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44546A"/>
                  </a:solidFill>
                </a:rPr>
                <a:t>D</a:t>
              </a:r>
              <a:r>
                <a:rPr lang="ko-KR" altLang="en-US" sz="2000" dirty="0" smtClean="0">
                  <a:solidFill>
                    <a:srgbClr val="44546A"/>
                  </a:solidFill>
                </a:rPr>
                <a:t>객체</a:t>
              </a:r>
              <a:endParaRPr lang="ko-KR" altLang="en-US" sz="2000" dirty="0">
                <a:solidFill>
                  <a:srgbClr val="44546A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122283" y="5040167"/>
              <a:ext cx="1918180" cy="696290"/>
            </a:xfrm>
            <a:prstGeom prst="rect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rgbClr val="44546A"/>
                  </a:solidFill>
                </a:rPr>
                <a:t>E</a:t>
              </a:r>
              <a:r>
                <a:rPr lang="ko-KR" altLang="en-US" sz="2400" dirty="0">
                  <a:solidFill>
                    <a:srgbClr val="44546A"/>
                  </a:solidFill>
                </a:rPr>
                <a:t> </a:t>
              </a:r>
              <a:r>
                <a:rPr lang="ko-KR" altLang="en-US" sz="2400" dirty="0" smtClean="0">
                  <a:solidFill>
                    <a:srgbClr val="44546A"/>
                  </a:solidFill>
                </a:rPr>
                <a:t>객체</a:t>
              </a:r>
              <a:endParaRPr lang="en-US" altLang="ko-KR" sz="2400" dirty="0" smtClean="0">
                <a:solidFill>
                  <a:srgbClr val="44546A"/>
                </a:solidFill>
              </a:endParaRPr>
            </a:p>
          </p:txBody>
        </p:sp>
        <p:sp>
          <p:nvSpPr>
            <p:cNvPr id="17" name="오른쪽 화살표 16"/>
            <p:cNvSpPr/>
            <p:nvPr/>
          </p:nvSpPr>
          <p:spPr>
            <a:xfrm>
              <a:off x="6353443" y="4113177"/>
              <a:ext cx="1423841" cy="513152"/>
            </a:xfrm>
            <a:prstGeom prst="rightArrow">
              <a:avLst/>
            </a:prstGeom>
            <a:solidFill>
              <a:srgbClr val="F2B807"/>
            </a:solidFill>
            <a:ln>
              <a:solidFill>
                <a:srgbClr val="F2B8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오른쪽 화살표 19"/>
            <p:cNvSpPr/>
            <p:nvPr/>
          </p:nvSpPr>
          <p:spPr>
            <a:xfrm>
              <a:off x="6353443" y="4901848"/>
              <a:ext cx="1423841" cy="513152"/>
            </a:xfrm>
            <a:prstGeom prst="rightArrow">
              <a:avLst/>
            </a:prstGeom>
            <a:solidFill>
              <a:srgbClr val="F2B807"/>
            </a:solidFill>
            <a:ln>
              <a:solidFill>
                <a:srgbClr val="F2B8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627684" y="4533256"/>
              <a:ext cx="7809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44546A"/>
                  </a:solidFill>
                  <a:latin typeface="+mn-ea"/>
                  <a:cs typeface="함초롬돋움" panose="020B0604000101010101" pitchFamily="50" charset="-127"/>
                </a:rPr>
                <a:t>주입</a:t>
              </a:r>
              <a:endParaRPr lang="ko-KR" altLang="en-US" sz="2400" b="1" dirty="0">
                <a:solidFill>
                  <a:srgbClr val="44546A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122283" y="3693108"/>
              <a:ext cx="1918180" cy="696290"/>
            </a:xfrm>
            <a:prstGeom prst="rect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rgbClr val="44546A"/>
                  </a:solidFill>
                </a:rPr>
                <a:t>A</a:t>
              </a:r>
              <a:r>
                <a:rPr lang="ko-KR" altLang="en-US" sz="2400" dirty="0">
                  <a:solidFill>
                    <a:srgbClr val="44546A"/>
                  </a:solidFill>
                </a:rPr>
                <a:t> </a:t>
              </a:r>
              <a:r>
                <a:rPr lang="ko-KR" altLang="en-US" sz="2400" dirty="0" smtClean="0">
                  <a:solidFill>
                    <a:srgbClr val="44546A"/>
                  </a:solidFill>
                </a:rPr>
                <a:t>객체</a:t>
              </a:r>
              <a:endParaRPr lang="en-US" altLang="ko-KR" sz="2400" dirty="0" smtClean="0">
                <a:solidFill>
                  <a:srgbClr val="44546A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122283" y="4364404"/>
              <a:ext cx="1918180" cy="6962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rgbClr val="44546A"/>
                  </a:solidFill>
                </a:rPr>
                <a:t>…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034727" y="3592567"/>
              <a:ext cx="2143146" cy="2280204"/>
            </a:xfrm>
            <a:prstGeom prst="rect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400" dirty="0" smtClean="0">
                <a:solidFill>
                  <a:srgbClr val="44546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258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+mn-ea"/>
                <a:cs typeface="함초롬돋움" panose="020B0604000101010101" pitchFamily="50" charset="-127"/>
              </a:rPr>
              <a:t>IoC</a:t>
            </a: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Container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일종</a:t>
            </a:r>
            <a:endParaRPr lang="en-US" altLang="ko-KR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874655"/>
          </a:xfrm>
        </p:spPr>
        <p:txBody>
          <a:bodyPr>
            <a:norm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/>
              <a:t>Dependency </a:t>
            </a:r>
            <a:r>
              <a:rPr lang="en-US" altLang="ko-KR" dirty="0"/>
              <a:t>Injection : 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분리된 객체를 연결해주는 별도의 </a:t>
            </a:r>
            <a:r>
              <a:rPr lang="ko-KR" altLang="en-US" dirty="0" err="1" smtClean="0"/>
              <a:t>조립기</a:t>
            </a:r>
            <a:r>
              <a:rPr lang="ko-KR" altLang="en-US" dirty="0" smtClean="0"/>
              <a:t> 객체를 갖는 것</a:t>
            </a:r>
            <a:endParaRPr lang="en-US" altLang="ko-KR" dirty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/>
              <a:t>Constructor Injection, Setter Injection, Interface Injection</a:t>
            </a:r>
          </a:p>
          <a:p>
            <a:pPr lvl="2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/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/>
              <a:t>Service </a:t>
            </a:r>
            <a:r>
              <a:rPr lang="en-US" altLang="ko-KR" dirty="0"/>
              <a:t>Locator </a:t>
            </a:r>
            <a:r>
              <a:rPr lang="en-US" altLang="ko-KR" dirty="0" smtClean="0"/>
              <a:t>: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필요한 </a:t>
            </a:r>
            <a:r>
              <a:rPr lang="ko-KR" altLang="en-US" dirty="0"/>
              <a:t>서비스를 모두 포함하는 객체를 갖는 </a:t>
            </a:r>
            <a:r>
              <a:rPr lang="ko-KR" altLang="en-US" dirty="0" smtClean="0"/>
              <a:t>것</a:t>
            </a:r>
            <a:endParaRPr lang="en-US" altLang="ko-KR" dirty="0">
              <a:latin typeface="+mn-ea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>
              <a:latin typeface="+mn-ea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+mn-ea"/>
              </a:rPr>
              <a:t>차이점</a:t>
            </a:r>
            <a:endParaRPr lang="en-US" altLang="ko-KR" dirty="0" smtClean="0">
              <a:latin typeface="+mn-ea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+mn-ea"/>
              </a:rPr>
              <a:t>Service Locator</a:t>
            </a:r>
            <a:r>
              <a:rPr lang="ko-KR" altLang="en-US" dirty="0" smtClean="0">
                <a:latin typeface="+mn-ea"/>
              </a:rPr>
              <a:t>는 서비스를 직접적으로 요청하는 명시적인 방식</a:t>
            </a:r>
            <a:endParaRPr lang="en-US" altLang="ko-KR" dirty="0" smtClean="0">
              <a:latin typeface="+mn-ea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+mn-ea"/>
              </a:rPr>
              <a:t>Dependency Injection</a:t>
            </a:r>
            <a:r>
              <a:rPr lang="ko-KR" altLang="en-US" dirty="0">
                <a:latin typeface="+mn-ea"/>
              </a:rPr>
              <a:t>은 </a:t>
            </a:r>
            <a:r>
              <a:rPr lang="ko-KR" altLang="en-US" dirty="0" smtClean="0">
                <a:latin typeface="+mn-ea"/>
              </a:rPr>
              <a:t>요청하지 않고 의존성에 대한 선언만 하는 암시적인 방식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532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들어가기 전에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뷰 모델에서 데이터가 변경 되면 </a:t>
            </a: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UI</a:t>
            </a:r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는 최신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데이터 상태로 </a:t>
            </a:r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유지해야함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3926176" y="3865417"/>
            <a:ext cx="43396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어떻게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를 최신 데이터 상태로 바꿀까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algn="ctr"/>
            <a:endParaRPr lang="en-US" altLang="ko-KR" sz="2400" dirty="0" smtClean="0"/>
          </a:p>
          <a:p>
            <a:pPr algn="ctr"/>
            <a:r>
              <a:rPr lang="ko-KR" altLang="en-US" sz="2400" dirty="0" err="1" smtClean="0"/>
              <a:t>뷰모델에서</a:t>
            </a:r>
            <a:r>
              <a:rPr lang="ko-KR" altLang="en-US" sz="2400" dirty="0" smtClean="0"/>
              <a:t> 데이터가 변경된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사실을 알려주는 </a:t>
            </a:r>
            <a:r>
              <a:rPr lang="ko-KR" altLang="en-US" sz="2400" dirty="0" err="1" smtClean="0"/>
              <a:t>인페이스</a:t>
            </a:r>
            <a:r>
              <a:rPr lang="ko-KR" altLang="en-US" sz="2400" dirty="0" smtClean="0"/>
              <a:t> 구현</a:t>
            </a:r>
            <a:endParaRPr lang="en-US" altLang="ko-KR" sz="2400" dirty="0" err="1" smtClean="0"/>
          </a:p>
        </p:txBody>
      </p:sp>
    </p:spTree>
    <p:extLst>
      <p:ext uri="{BB962C8B-B14F-4D97-AF65-F5344CB8AC3E}">
        <p14:creationId xmlns:p14="http://schemas.microsoft.com/office/powerpoint/2010/main" val="105465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이벤트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를 집합시켜 주관하는 중계자 역할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Pub/Sub Pattern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Publisher 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: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event aggregator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에게 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이벤트를 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발생시키는 쪽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 err="1">
                <a:latin typeface="+mn-ea"/>
                <a:cs typeface="함초롬돋움" panose="020B0604000101010101" pitchFamily="50" charset="-127"/>
              </a:rPr>
              <a:t>Subscriber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 :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event aggregator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로부터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이벤트를 수신하는 쪽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2800" dirty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Event Aggregator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17" y="4170093"/>
            <a:ext cx="6781766" cy="248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5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RegionManager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들을 관리</a:t>
            </a:r>
            <a:endParaRPr lang="en-US" altLang="ko-KR" dirty="0" smtClean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컨트롤을 연결하는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74" y="3767271"/>
            <a:ext cx="4895852" cy="258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0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RegionManager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RegionManger</a:t>
            </a: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en-US" altLang="ko-KR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RegionName</a:t>
            </a:r>
            <a:r>
              <a:rPr lang="en-US" altLang="ko-KR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property</a:t>
            </a: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제공</a:t>
            </a:r>
            <a:endParaRPr lang="en-US" altLang="ko-KR" dirty="0" smtClean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RegionName</a:t>
            </a: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생성된 </a:t>
            </a:r>
            <a:r>
              <a:rPr lang="en-US" altLang="ko-KR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이름</a:t>
            </a:r>
            <a:endParaRPr lang="en-US" altLang="ko-KR" dirty="0" smtClean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034916" y="4080153"/>
            <a:ext cx="8122168" cy="1849040"/>
            <a:chOff x="2686050" y="4080153"/>
            <a:chExt cx="6819900" cy="15525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6050" y="4080153"/>
              <a:ext cx="6819900" cy="155257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4139738" y="5137265"/>
              <a:ext cx="2768138" cy="1662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128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주입하는 방법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View Discovery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View Injection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6334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View Discovery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Region</a:t>
            </a:r>
            <a:r>
              <a:rPr lang="ko-KR" altLang="en-US" dirty="0"/>
              <a:t>이 생성될 때 미리 지정한 </a:t>
            </a:r>
            <a:r>
              <a:rPr lang="en-US" altLang="ko-KR" dirty="0"/>
              <a:t>View</a:t>
            </a:r>
            <a:r>
              <a:rPr lang="ko-KR" altLang="en-US" dirty="0"/>
              <a:t>를 불러오는 정적인 방법</a:t>
            </a:r>
            <a:endParaRPr lang="en-US" altLang="ko-KR" dirty="0"/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이름과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유형간의 관계 설정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6167" t="57811" r="43336" b="34515"/>
          <a:stretch/>
        </p:blipFill>
        <p:spPr>
          <a:xfrm>
            <a:off x="838199" y="2953061"/>
            <a:ext cx="10800000" cy="14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5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View Injection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코드상에서 </a:t>
            </a:r>
            <a:r>
              <a:rPr lang="en-US" altLang="ko-KR" dirty="0" smtClean="0"/>
              <a:t>Region</a:t>
            </a:r>
            <a:r>
              <a:rPr lang="ko-KR" altLang="en-US" dirty="0"/>
              <a:t>에 </a:t>
            </a:r>
            <a:r>
              <a:rPr lang="en-US" altLang="ko-KR" dirty="0"/>
              <a:t>View</a:t>
            </a:r>
            <a:r>
              <a:rPr lang="ko-KR" altLang="en-US" dirty="0"/>
              <a:t>를 </a:t>
            </a:r>
            <a:r>
              <a:rPr lang="ko-KR" altLang="en-US" dirty="0" smtClean="0"/>
              <a:t>직접 </a:t>
            </a:r>
            <a:r>
              <a:rPr lang="ko-KR" altLang="en-US" dirty="0"/>
              <a:t>추가하는 동적인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Region</a:t>
            </a:r>
            <a:r>
              <a:rPr lang="ko-KR" altLang="en-US" dirty="0" smtClean="0"/>
              <a:t>에 대한 참조를 가져온 후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Activate/Deactivate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6339" t="61993" r="53169" b="25465"/>
          <a:stretch/>
        </p:blipFill>
        <p:spPr>
          <a:xfrm>
            <a:off x="838199" y="2953061"/>
            <a:ext cx="6956686" cy="230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5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사용자와의 상호작용이나 내부의 상태변화로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변경하는 동적인 방법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가지 경우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State-Based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 : 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기존의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업데이트 되는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경우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View-Based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새로운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이전의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대체하는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경우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26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731354"/>
          </a:xfrm>
        </p:spPr>
        <p:txBody>
          <a:bodyPr>
            <a:noAutofit/>
          </a:bodyPr>
          <a:lstStyle/>
          <a:p>
            <a:pPr marL="342900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INavigationAware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IsNavigationTarget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: 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  </a:t>
            </a:r>
            <a:r>
              <a:rPr lang="ko-KR" altLang="en-US" dirty="0" smtClean="0"/>
              <a:t>기존의 </a:t>
            </a:r>
            <a:r>
              <a:rPr lang="en-US" altLang="ko-KR" dirty="0"/>
              <a:t>View</a:t>
            </a:r>
            <a:r>
              <a:rPr lang="ko-KR" altLang="en-US" dirty="0"/>
              <a:t>에서 요청을 처리할 수 있는지 판단하는 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OnNavigatedTo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: View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가 활성화 될 때 실행되는 </a:t>
            </a:r>
            <a:r>
              <a:rPr lang="ko-KR" altLang="en-US" dirty="0" err="1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메서드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OnNavigatedFrom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: View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가 비활성화 될 때 실행되는 </a:t>
            </a:r>
            <a:r>
              <a:rPr lang="ko-KR" altLang="en-US" dirty="0" err="1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메서드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342900" lvl="0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+mn-ea"/>
                <a:cs typeface="Consolas" panose="020B0609020204030204" pitchFamily="49" charset="0"/>
              </a:rPr>
              <a:t>IRegionMemberLifetime</a:t>
            </a:r>
            <a:endParaRPr lang="en-US" altLang="ko-KR" dirty="0">
              <a:solidFill>
                <a:srgbClr val="000000"/>
              </a:solidFill>
              <a:latin typeface="+mn-ea"/>
              <a:cs typeface="Consolas" panose="020B0609020204030204" pitchFamily="49" charset="0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>
                <a:latin typeface="+mn-ea"/>
              </a:rPr>
              <a:t>KeepAlive</a:t>
            </a:r>
            <a:r>
              <a:rPr lang="en-US" altLang="ko-KR" dirty="0">
                <a:latin typeface="+mn-ea"/>
              </a:rPr>
              <a:t> : </a:t>
            </a:r>
            <a:r>
              <a:rPr lang="ko-KR" altLang="en-US" dirty="0" smtClean="0">
                <a:latin typeface="+mn-ea"/>
              </a:rPr>
              <a:t>비활성화 된 </a:t>
            </a:r>
            <a:r>
              <a:rPr lang="en-US" altLang="ko-KR" dirty="0" smtClean="0">
                <a:latin typeface="+mn-ea"/>
              </a:rPr>
              <a:t>View</a:t>
            </a:r>
            <a:r>
              <a:rPr lang="ko-KR" altLang="en-US" dirty="0" smtClean="0">
                <a:latin typeface="+mn-ea"/>
              </a:rPr>
              <a:t>를 어떻게 할지 결정</a:t>
            </a:r>
            <a:endParaRPr lang="en-US" altLang="ko-KR" dirty="0"/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+mn-ea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KeepAlive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= False</a:t>
            </a:r>
            <a:r>
              <a:rPr lang="ko-KR" altLang="en-US" dirty="0" smtClean="0">
                <a:latin typeface="+mn-ea"/>
              </a:rPr>
              <a:t>인 경우</a:t>
            </a:r>
            <a:endParaRPr lang="en-US" altLang="ko-KR" dirty="0" smtClean="0">
              <a:latin typeface="+mn-ea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 smtClean="0">
                <a:latin typeface="+mn-ea"/>
              </a:rPr>
              <a:t>	</a:t>
            </a:r>
            <a:r>
              <a:rPr lang="ko-KR" altLang="en-US" dirty="0" smtClean="0">
                <a:latin typeface="+mn-ea"/>
              </a:rPr>
              <a:t>비활성화된 </a:t>
            </a:r>
            <a:r>
              <a:rPr lang="en-US" altLang="ko-KR" dirty="0" smtClean="0">
                <a:latin typeface="+mn-ea"/>
              </a:rPr>
              <a:t>View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소멸</a:t>
            </a:r>
            <a:endParaRPr lang="en-US" altLang="ko-KR" dirty="0" smtClean="0">
              <a:latin typeface="+mn-ea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 smtClean="0">
                <a:latin typeface="+mn-ea"/>
              </a:rPr>
              <a:t>	</a:t>
            </a:r>
            <a:r>
              <a:rPr lang="en-US" altLang="ko-KR" dirty="0" err="1" smtClean="0">
                <a:latin typeface="+mn-ea"/>
              </a:rPr>
              <a:t>IsNavigationTarget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메서드</a:t>
            </a:r>
            <a:r>
              <a:rPr lang="ko-KR" altLang="en-US" dirty="0" smtClean="0">
                <a:latin typeface="+mn-ea"/>
              </a:rPr>
              <a:t> 호출되지 않음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727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731354"/>
          </a:xfrm>
        </p:spPr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/>
              <a:t>NavigationParameters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매개변수 </a:t>
            </a:r>
            <a:r>
              <a:rPr lang="ko-KR" altLang="en-US" dirty="0"/>
              <a:t>전달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매개변수를 전달하는 쪽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: Key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와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Value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값 추가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매개변수를 전달받는 쪽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: Key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값을 사용해 접근</a:t>
            </a:r>
            <a:endParaRPr lang="en-US" altLang="ko-KR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7876" t="76945" r="49255" b="9827"/>
          <a:stretch/>
        </p:blipFill>
        <p:spPr>
          <a:xfrm>
            <a:off x="1801319" y="4811843"/>
            <a:ext cx="6073236" cy="19028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7876" t="65586" r="49255" b="26181"/>
          <a:stretch/>
        </p:blipFill>
        <p:spPr>
          <a:xfrm>
            <a:off x="1801319" y="2968053"/>
            <a:ext cx="6073236" cy="118422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681272" y="5846428"/>
            <a:ext cx="854439" cy="3213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113953" y="3755697"/>
            <a:ext cx="1137258" cy="3213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56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BindableBase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ViewModel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Model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데이터가 변경 될 때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바인딩 된 컨트롤에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Property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변경을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SetProperty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메서드를 통해 알림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08" y="4098175"/>
            <a:ext cx="4759294" cy="133944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001" y="3416531"/>
            <a:ext cx="3522022" cy="270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4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변경 사실을 알려주는 인터페이스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INotifyPropertyChanged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INotifyCollectionChanged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518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ObservableCollection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ViewModel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Model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컬렉션 아이템이 추가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삭제 됐을 때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ListView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DataGrid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같은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ItemsControl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데이터 바인딩 된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Property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변경된 컬렉션을 반환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86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ICollectionView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컬렉션을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필터링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정렬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그룹화를 하고 현재 선택된 아이템을  찾거나 변경하는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Property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들과 메서드를 제공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컬렉션의 상태는 그대로 유지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948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ICollectionView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996" y="3447046"/>
            <a:ext cx="5996248" cy="27675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433" y="1945761"/>
            <a:ext cx="6079374" cy="149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이해하는 것보다 </a:t>
            </a: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더 중요한 것이 있음</a:t>
            </a:r>
            <a:endParaRPr lang="en-US" altLang="ko-KR" dirty="0" smtClean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어떻게 </a:t>
            </a:r>
            <a:r>
              <a:rPr lang="en-US" altLang="ko-KR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Control</a:t>
            </a: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</a:t>
            </a:r>
            <a:r>
              <a:rPr lang="en-US" altLang="ko-KR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</a:t>
            </a: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연결할 것인가</a:t>
            </a:r>
            <a:r>
              <a:rPr lang="en-US" altLang="ko-KR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어떻게 </a:t>
            </a:r>
            <a:r>
              <a:rPr lang="en-US" altLang="ko-KR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</a:t>
            </a:r>
            <a:r>
              <a:rPr lang="en-US" altLang="ko-KR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찾아 연결할 것인가</a:t>
            </a:r>
            <a:r>
              <a:rPr lang="en-US" altLang="ko-KR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활성화 될 때 어떻게 알릴 것인가</a:t>
            </a:r>
            <a:r>
              <a:rPr lang="en-US" altLang="ko-KR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0112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생성하고 컨트롤에 연결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동일한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사용하여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UI Control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콘텐츠들을 일관되게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관리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기본적으로 지원하는 컨트롤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/>
              <a:t>ContentControl</a:t>
            </a:r>
            <a:endParaRPr lang="en-US" altLang="ko-KR" dirty="0" smtClean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/>
              <a:t>ItemsControl</a:t>
            </a:r>
            <a:endParaRPr lang="en-US" altLang="ko-KR" dirty="0" smtClean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/>
              <a:t>Selector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646141" y="4638502"/>
            <a:ext cx="5707659" cy="1291764"/>
            <a:chOff x="5415317" y="4638502"/>
            <a:chExt cx="5707659" cy="1291764"/>
          </a:xfrm>
        </p:grpSpPr>
        <p:pic>
          <p:nvPicPr>
            <p:cNvPr id="5" name="Picture 2" descr="NOte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5317" y="4796444"/>
              <a:ext cx="975880" cy="975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62984" y="4638502"/>
              <a:ext cx="1659992" cy="1291764"/>
            </a:xfrm>
            <a:prstGeom prst="rect">
              <a:avLst/>
            </a:prstGeom>
          </p:spPr>
        </p:pic>
        <p:sp>
          <p:nvSpPr>
            <p:cNvPr id="8" name="순서도: 수행의 시작/종료 7"/>
            <p:cNvSpPr/>
            <p:nvPr/>
          </p:nvSpPr>
          <p:spPr>
            <a:xfrm>
              <a:off x="7313652" y="5081949"/>
              <a:ext cx="1226876" cy="404870"/>
            </a:xfrm>
            <a:prstGeom prst="flowChartTerminator">
              <a:avLst/>
            </a:prstGeom>
            <a:solidFill>
              <a:schemeClr val="accent2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RegionAdapter</a:t>
              </a:r>
              <a:endParaRPr lang="ko-KR" altLang="en-US" sz="1000" dirty="0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8698376" y="5284384"/>
              <a:ext cx="60675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6549045" y="5284384"/>
              <a:ext cx="60675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469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 발생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연결한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ItemsControl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StackPanel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교채해야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됨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StackPanel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Prism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제공하는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로는 불가능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26177" y="3865417"/>
            <a:ext cx="433965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StackPanel</a:t>
            </a:r>
            <a:r>
              <a:rPr lang="ko-KR" altLang="en-US" dirty="0" smtClean="0"/>
              <a:t>로 할 수 있는 방법이 없을까</a:t>
            </a:r>
            <a:r>
              <a:rPr lang="en-US" altLang="ko-KR" dirty="0" smtClean="0"/>
              <a:t>?</a:t>
            </a:r>
          </a:p>
          <a:p>
            <a:pPr algn="ctr"/>
            <a:endParaRPr lang="en-US" altLang="ko-KR" sz="2400" dirty="0" smtClean="0"/>
          </a:p>
          <a:p>
            <a:pPr algn="ctr"/>
            <a:r>
              <a:rPr lang="ko-KR" altLang="en-US" sz="5400" dirty="0" smtClean="0"/>
              <a:t>있다</a:t>
            </a:r>
            <a:r>
              <a:rPr lang="en-US" altLang="ko-KR" sz="5400" dirty="0" smtClean="0"/>
              <a:t>!</a:t>
            </a:r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 err="1" smtClean="0"/>
              <a:t>RegionAdapterBase</a:t>
            </a:r>
            <a:r>
              <a:rPr lang="ko-KR" altLang="en-US" sz="2400" dirty="0" smtClean="0"/>
              <a:t>를 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이용하여 직접 구현</a:t>
            </a:r>
            <a:r>
              <a:rPr lang="en-US" altLang="ko-KR" sz="1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691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RegionAdapterBase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IRegionAdapter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구현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추상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IRegionAdapter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다음과 같이 정의됨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3470045"/>
            <a:ext cx="61722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6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RegionAdapterBase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4996" y="2202874"/>
            <a:ext cx="4525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Iitialize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메서드를 통해 생성한 </a:t>
            </a:r>
            <a:r>
              <a:rPr lang="en-US" altLang="ko-KR" dirty="0" smtClean="0"/>
              <a:t>Region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컨트롤에 연결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CreteRegion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Adapt </a:t>
            </a:r>
            <a:r>
              <a:rPr lang="ko-KR" altLang="en-US" dirty="0" smtClean="0"/>
              <a:t>메서드를 구현</a:t>
            </a:r>
            <a:endParaRPr lang="en-US" altLang="ko-KR" dirty="0" smtClean="0"/>
          </a:p>
        </p:txBody>
      </p:sp>
      <p:grpSp>
        <p:nvGrpSpPr>
          <p:cNvPr id="15" name="그룹 14"/>
          <p:cNvGrpSpPr/>
          <p:nvPr/>
        </p:nvGrpSpPr>
        <p:grpSpPr>
          <a:xfrm>
            <a:off x="795250" y="2106101"/>
            <a:ext cx="5397732" cy="3948104"/>
            <a:chOff x="795250" y="2106101"/>
            <a:chExt cx="5397732" cy="394810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5250" y="2106101"/>
              <a:ext cx="5397732" cy="3948104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2119745" y="2709949"/>
              <a:ext cx="723208" cy="1579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2477193" y="2926080"/>
              <a:ext cx="0" cy="35744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838200" y="3341715"/>
              <a:ext cx="4582886" cy="27124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624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CreateRegion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메서드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컨트롤에 연결할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반환하는 메서드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반환하는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SingleRegion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AllActiveRegion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611" y="3690851"/>
            <a:ext cx="5369510" cy="162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2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Adapt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메서드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컨트롤을 연결하는 메서드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CollectionChanged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이벤트를 통해 연결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618" y="3657600"/>
            <a:ext cx="6458764" cy="268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2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INotifyPropertyChange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뷰 모델이나 모델의 데이터가 변경 될 때 컨트롤에 변경 사실을 알림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PropertyChaned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이벤트를 통해 알림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0130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StackPanelRegionAdapter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3070" y="2099167"/>
            <a:ext cx="5425861" cy="419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5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 발생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RegionManager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StackPanelRegionAdapter</a:t>
            </a:r>
            <a:r>
              <a:rPr lang="ko-KR" altLang="en-US" dirty="0" smtClean="0"/>
              <a:t>를 못 찾음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3935796" y="3865417"/>
            <a:ext cx="43204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추가 적으로 해야 되는 작업이 있는 걸까</a:t>
            </a:r>
            <a:r>
              <a:rPr lang="en-US" altLang="ko-KR" dirty="0"/>
              <a:t>?</a:t>
            </a:r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5400" dirty="0" smtClean="0"/>
              <a:t>Yes!</a:t>
            </a:r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 err="1" smtClean="0"/>
              <a:t>RegionAdapter</a:t>
            </a:r>
            <a:r>
              <a:rPr lang="ko-KR" altLang="en-US" sz="2400" dirty="0"/>
              <a:t>를 </a:t>
            </a:r>
            <a:r>
              <a:rPr lang="ko-KR" altLang="en-US" sz="2400" dirty="0" smtClean="0"/>
              <a:t>등록해야 함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55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등록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838200" y="1992169"/>
            <a:ext cx="5342313" cy="4408170"/>
            <a:chOff x="6096000" y="1992169"/>
            <a:chExt cx="5342313" cy="440817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992169"/>
              <a:ext cx="5275982" cy="4408170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6292735" y="5345084"/>
              <a:ext cx="5145578" cy="9482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907876" y="2061556"/>
            <a:ext cx="4912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ConfigureRegionAdapterMappings</a:t>
            </a:r>
            <a:r>
              <a:rPr lang="en-US" altLang="ko-KR" dirty="0" smtClean="0"/>
              <a:t> </a:t>
            </a:r>
            <a:r>
              <a:rPr lang="ko-KR" altLang="en-US" dirty="0" smtClean="0"/>
              <a:t>재정의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RegisterMapping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메서드에 </a:t>
            </a:r>
            <a:r>
              <a:rPr lang="en-US" altLang="ko-KR" dirty="0" err="1" smtClean="0"/>
              <a:t>RegionAdapter</a:t>
            </a:r>
            <a:r>
              <a:rPr lang="ko-KR" altLang="en-US" dirty="0" smtClean="0"/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260801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 발생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(3)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Region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붙을 때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Hellow</a:t>
            </a:r>
            <a:r>
              <a:rPr lang="en-US" altLang="ko-KR" dirty="0" smtClean="0"/>
              <a:t> World!’</a:t>
            </a:r>
            <a:r>
              <a:rPr lang="ko-KR" altLang="en-US" dirty="0" smtClean="0"/>
              <a:t>라는 메시지를 출력해야 함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921897" y="3865417"/>
            <a:ext cx="634821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어떻게 </a:t>
            </a:r>
            <a:r>
              <a:rPr lang="en-US" altLang="ko-KR" dirty="0" smtClean="0"/>
              <a:t>Region</a:t>
            </a:r>
            <a:r>
              <a:rPr lang="ko-KR" altLang="en-US" dirty="0" smtClean="0"/>
              <a:t>의 추가 기능을 제공할까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3600" dirty="0" err="1" smtClean="0"/>
              <a:t>RegionBehaviors</a:t>
            </a:r>
            <a:r>
              <a:rPr lang="ko-KR" altLang="en-US" sz="3600" dirty="0" smtClean="0"/>
              <a:t> 만들어 제공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4505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RegionBehaviors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붙혀진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추가적인 기능을 제공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일종의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플러그형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컴포넌트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242171" y="3920254"/>
            <a:ext cx="5707659" cy="2072206"/>
            <a:chOff x="3242170" y="4513811"/>
            <a:chExt cx="5707659" cy="2072206"/>
          </a:xfrm>
        </p:grpSpPr>
        <p:pic>
          <p:nvPicPr>
            <p:cNvPr id="26" name="Picture 2" descr="NOte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2170" y="4671753"/>
              <a:ext cx="975880" cy="975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9837" y="4513811"/>
              <a:ext cx="1659992" cy="1291764"/>
            </a:xfrm>
            <a:prstGeom prst="rect">
              <a:avLst/>
            </a:prstGeom>
          </p:spPr>
        </p:pic>
        <p:sp>
          <p:nvSpPr>
            <p:cNvPr id="28" name="순서도: 수행의 시작/종료 27"/>
            <p:cNvSpPr/>
            <p:nvPr/>
          </p:nvSpPr>
          <p:spPr>
            <a:xfrm>
              <a:off x="5140505" y="4957258"/>
              <a:ext cx="1226876" cy="404870"/>
            </a:xfrm>
            <a:prstGeom prst="flowChartTerminator">
              <a:avLst/>
            </a:prstGeom>
            <a:solidFill>
              <a:schemeClr val="accent2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RegionAdapter</a:t>
              </a:r>
              <a:endParaRPr lang="ko-KR" altLang="en-US" sz="1000" dirty="0"/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6525229" y="5159693"/>
              <a:ext cx="60675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4375898" y="5159693"/>
              <a:ext cx="60675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5753943" y="5435467"/>
              <a:ext cx="0" cy="381710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4857788" y="5907751"/>
              <a:ext cx="1792310" cy="67826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/>
                <a:t>RegionBehaviors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535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RegionBehaviors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RegionBehavior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구분할 수 있는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문자열 상수 정의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OnAttach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메서드 구현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370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CustomRegionBehavior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2155160"/>
            <a:ext cx="101917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4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 발생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(4)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Region</a:t>
            </a:r>
            <a:r>
              <a:rPr lang="ko-KR" altLang="en-US" dirty="0" smtClean="0"/>
              <a:t>이 붙어 있는데 </a:t>
            </a:r>
            <a:r>
              <a:rPr lang="en-US" altLang="ko-KR" dirty="0" err="1" smtClean="0"/>
              <a:t>CustomRegionBehavior</a:t>
            </a:r>
            <a:r>
              <a:rPr lang="ko-KR" altLang="en-US" dirty="0" smtClean="0"/>
              <a:t>가 호출 되지 않음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3878087" y="3865417"/>
            <a:ext cx="44358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추가 적으로 해야 되는 작업이 있는 걸까</a:t>
            </a:r>
            <a:r>
              <a:rPr lang="en-US" altLang="ko-KR" dirty="0"/>
              <a:t>?</a:t>
            </a:r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5400" dirty="0" smtClean="0"/>
              <a:t>Yes!</a:t>
            </a:r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 err="1" smtClean="0"/>
              <a:t>RegionBehavior</a:t>
            </a:r>
            <a:r>
              <a:rPr lang="ko-KR" altLang="en-US" sz="2400" dirty="0" smtClean="0"/>
              <a:t>를 등록해야 함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0367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RegionBehavior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등록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Bootstrapper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dirty="0" err="1"/>
              <a:t>ConfigureDefaultRegionBehaviors</a:t>
            </a:r>
            <a:r>
              <a:rPr lang="ko-KR" altLang="en-US" dirty="0"/>
              <a:t> 메서드 재정의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/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/>
              <a:t>IRegionBehaviorFactory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AddIfMissing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메서드로 등록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415" y="4139739"/>
            <a:ext cx="8663170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3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 발생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(5)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StackPanel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Region</a:t>
            </a:r>
            <a:r>
              <a:rPr lang="ko-KR" altLang="en-US" dirty="0" smtClean="0"/>
              <a:t>에만 </a:t>
            </a:r>
            <a:r>
              <a:rPr lang="en-US" altLang="ko-KR" dirty="0" err="1" smtClean="0"/>
              <a:t>RegionBehavior</a:t>
            </a:r>
            <a:r>
              <a:rPr lang="ko-KR" altLang="en-US" dirty="0" smtClean="0"/>
              <a:t>를 적용하고 싶음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4371815" y="3291839"/>
            <a:ext cx="344838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방법이 없을까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5400" dirty="0" smtClean="0"/>
              <a:t>Yes!</a:t>
            </a:r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 smtClean="0"/>
              <a:t>해당 </a:t>
            </a:r>
            <a:r>
              <a:rPr lang="en-US" altLang="ko-KR" sz="2400" dirty="0" err="1" smtClean="0"/>
              <a:t>RegionAdapter</a:t>
            </a:r>
            <a:r>
              <a:rPr lang="ko-KR" altLang="en-US" sz="2400" dirty="0" smtClean="0"/>
              <a:t>에</a:t>
            </a:r>
            <a:endParaRPr lang="en-US" altLang="ko-KR" sz="2400" dirty="0" smtClean="0"/>
          </a:p>
          <a:p>
            <a:pPr algn="ctr"/>
            <a:r>
              <a:rPr lang="en-US" altLang="ko-KR" sz="2400" dirty="0" err="1" smtClean="0"/>
              <a:t>RegionBehavior</a:t>
            </a:r>
            <a:r>
              <a:rPr lang="ko-KR" altLang="en-US" sz="2400" dirty="0" smtClean="0"/>
              <a:t>를 등록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9152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INotifyPropertyChange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37" y="3275647"/>
            <a:ext cx="7096125" cy="1895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977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특정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컨트롤의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등록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컨트롤에 대한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커스텀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AttachBehaviors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메서드를 재정의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01" y="3429000"/>
            <a:ext cx="9298998" cy="24860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14613" y="6315075"/>
            <a:ext cx="903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://brianlagunas.com/xamdockmanager-prism-region-adapter-update-3/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918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INotifyPropertyChange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6843"/>
            <a:ext cx="3565034" cy="48032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572001" y="1978429"/>
            <a:ext cx="6781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INotifyPropertyChanged</a:t>
            </a:r>
            <a:r>
              <a:rPr lang="ko-KR" altLang="en-US" dirty="0" smtClean="0"/>
              <a:t>를</a:t>
            </a:r>
            <a:r>
              <a:rPr lang="en-US" altLang="ko-KR" dirty="0"/>
              <a:t> </a:t>
            </a:r>
            <a:r>
              <a:rPr lang="ko-KR" altLang="en-US" dirty="0" smtClean="0"/>
              <a:t>뷰 모델에 구현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Propery</a:t>
            </a:r>
            <a:r>
              <a:rPr lang="ko-KR" altLang="en-US" dirty="0" smtClean="0"/>
              <a:t>에서 변경된 데이터를 </a:t>
            </a:r>
            <a:r>
              <a:rPr lang="en-US" altLang="ko-KR" dirty="0" err="1" smtClean="0"/>
              <a:t>PropertyChanged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 통해 호출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컨트롤의 </a:t>
            </a:r>
            <a:r>
              <a:rPr lang="ko-KR" altLang="en-US" dirty="0"/>
              <a:t>어떤 </a:t>
            </a:r>
            <a:r>
              <a:rPr lang="ko-KR" altLang="en-US" dirty="0" smtClean="0"/>
              <a:t>속성값을 변경할지 </a:t>
            </a:r>
            <a:r>
              <a:rPr lang="en-US" altLang="ko-KR" dirty="0" err="1" smtClean="0"/>
              <a:t>PropertyChangeEventArgs</a:t>
            </a:r>
            <a:r>
              <a:rPr lang="ko-KR" altLang="en-US" dirty="0" smtClean="0"/>
              <a:t>로 결정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0009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귀찮음의 시작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모든 </a:t>
            </a:r>
            <a:r>
              <a:rPr lang="ko-KR" altLang="en-US" dirty="0" err="1" smtClean="0">
                <a:latin typeface="+mn-ea"/>
                <a:cs typeface="함초롬돋움" panose="020B0604000101010101" pitchFamily="50" charset="-127"/>
              </a:rPr>
              <a:t>뷰모델마다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INotifyPropertyChanged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구현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데이터가 변경 되는 </a:t>
            </a: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Property</a:t>
            </a:r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마다 </a:t>
            </a:r>
            <a:r>
              <a:rPr lang="en-US" altLang="ko-KR" dirty="0" err="1">
                <a:latin typeface="+mn-ea"/>
                <a:cs typeface="함초롬돋움" panose="020B0604000101010101" pitchFamily="50" charset="-127"/>
              </a:rPr>
              <a:t>PropertyChangeEvnetArg</a:t>
            </a:r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를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작성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3743433" y="4488872"/>
            <a:ext cx="4705134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자동으로 해주는 방법이 없을까</a:t>
            </a:r>
            <a:r>
              <a:rPr lang="en-US" altLang="ko-KR" dirty="0" smtClean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3200" dirty="0" smtClean="0"/>
              <a:t>있다</a:t>
            </a:r>
            <a:r>
              <a:rPr lang="en-US" altLang="ko-KR" sz="3200" dirty="0" smtClean="0"/>
              <a:t>!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2400" dirty="0" smtClean="0"/>
              <a:t>미리 </a:t>
            </a:r>
            <a:r>
              <a:rPr lang="en-US" altLang="ko-KR" sz="2400" dirty="0" err="1" smtClean="0"/>
              <a:t>INotifyPropertyChanged</a:t>
            </a:r>
            <a:r>
              <a:rPr lang="ko-KR" altLang="en-US" sz="2400" dirty="0" smtClean="0"/>
              <a:t>를 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구현한 클래스를 사용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51935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BindableBase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170390"/>
            <a:ext cx="5715000" cy="3819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6226234" y="2170390"/>
            <a:ext cx="5503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CallerMemberName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속성을 이용하여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의 이름을 작성하지 않도록 지정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 클래스를 상속받은 뷰 모델은 </a:t>
            </a:r>
            <a:r>
              <a:rPr lang="en-US" altLang="ko-KR" dirty="0" err="1" smtClean="0"/>
              <a:t>SetProperty</a:t>
            </a:r>
            <a:r>
              <a:rPr lang="ko-KR" altLang="en-US" dirty="0" smtClean="0"/>
              <a:t>로 쉽게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에 변경된 데이터 갱신 가능</a:t>
            </a:r>
          </a:p>
        </p:txBody>
      </p:sp>
    </p:spTree>
    <p:extLst>
      <p:ext uri="{BB962C8B-B14F-4D97-AF65-F5344CB8AC3E}">
        <p14:creationId xmlns:p14="http://schemas.microsoft.com/office/powerpoint/2010/main" val="237732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BindableBase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사용한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뷰 모델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0" y="2144861"/>
            <a:ext cx="4632960" cy="43804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735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>
          <a:buFont typeface="Arial" panose="020B0604020202020204" pitchFamily="34" charset="0"/>
          <a:buChar char="•"/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3045</TotalTime>
  <Words>944</Words>
  <Application>Microsoft Office PowerPoint</Application>
  <PresentationFormat>와이드스크린</PresentationFormat>
  <Paragraphs>267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5" baseType="lpstr">
      <vt:lpstr>함초롬돋움</vt:lpstr>
      <vt:lpstr>Arial</vt:lpstr>
      <vt:lpstr>Consolas</vt:lpstr>
      <vt:lpstr>Wingdings</vt:lpstr>
      <vt:lpstr>Office 테마</vt:lpstr>
      <vt:lpstr>PRISM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Event Aggregator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Style?</dc:title>
  <dc:creator>donghyun ahn</dc:creator>
  <cp:lastModifiedBy>mimoPC</cp:lastModifiedBy>
  <cp:revision>164</cp:revision>
  <dcterms:created xsi:type="dcterms:W3CDTF">2017-03-23T09:46:30Z</dcterms:created>
  <dcterms:modified xsi:type="dcterms:W3CDTF">2017-03-30T10:09:25Z</dcterms:modified>
</cp:coreProperties>
</file>