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61" r:id="rId12"/>
    <p:sldId id="263" r:id="rId13"/>
  </p:sldIdLst>
  <p:sldSz cx="9144000" cy="5143500" type="screen16x9"/>
  <p:notesSz cx="6858000" cy="9144000"/>
  <p:embeddedFontLst>
    <p:embeddedFont>
      <p:font typeface="Rubik" panose="020B0604020202020204" charset="-79"/>
      <p:regular r:id="rId15"/>
      <p:bold r:id="rId16"/>
      <p:italic r:id="rId17"/>
      <p:boldItalic r:id="rId18"/>
    </p:embeddedFont>
    <p:embeddedFont>
      <p:font typeface="Rubik Light" panose="020B0604020202020204" charset="-79"/>
      <p:regular r:id="rId19"/>
      <p:bold r:id="rId20"/>
      <p:italic r:id="rId21"/>
      <p:boldItalic r:id="rId22"/>
    </p:embeddedFont>
    <p:embeddedFont>
      <p:font typeface="Rubik Medium" panose="020B0604020202020204" charset="-79"/>
      <p:regular r:id="rId23"/>
      <p:bold r:id="rId24"/>
      <p:italic r:id="rId25"/>
      <p:boldItalic r:id="rId26"/>
    </p:embeddedFont>
    <p:embeddedFont>
      <p:font typeface="Rubik SemiBold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893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072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855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269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595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62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980393"/>
            <a:ext cx="6475831" cy="166196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Membuat Data Warehouse untuk salah satu kebutuhan client ID/X Partner</a:t>
            </a:r>
            <a:endParaRPr sz="32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935357"/>
            <a:ext cx="4392000" cy="80018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2000" b="0" i="0" dirty="0">
                <a:solidFill>
                  <a:srgbClr val="FFFFFF"/>
                </a:solidFill>
                <a:effectLst/>
                <a:latin typeface="Rubik SemiBold" panose="020B0604020202020204" charset="-79"/>
                <a:cs typeface="Rubik SemiBold" panose="020B0604020202020204" charset="-79"/>
              </a:rPr>
              <a:t>ID/X Partners Data Engineer Virtual Internship Program</a:t>
            </a:r>
          </a:p>
        </p:txBody>
      </p:sp>
      <p:sp>
        <p:nvSpPr>
          <p:cNvPr id="58" name="Google Shape;58;p13"/>
          <p:cNvSpPr/>
          <p:nvPr/>
        </p:nvSpPr>
        <p:spPr>
          <a:xfrm>
            <a:off x="6915738" y="-1120888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03625" y="3972991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Juniar Arrang Bua’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2329775" y="225100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34575" y="4135175"/>
            <a:ext cx="4392000" cy="4926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i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9C84B-DF9B-742C-8552-6344BEB927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8557" y="172450"/>
            <a:ext cx="2278625" cy="646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94823" y="378073"/>
            <a:ext cx="6520290" cy="104641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ubik"/>
                <a:ea typeface="Rubik"/>
                <a:cs typeface="Rubik"/>
                <a:sym typeface="Rubik"/>
              </a:rPr>
              <a:t>Query </a:t>
            </a:r>
            <a:r>
              <a:rPr lang="en-US" sz="2800" b="1" dirty="0" err="1"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sz="2800" b="1" dirty="0">
                <a:latin typeface="Rubik"/>
                <a:ea typeface="Rubik"/>
                <a:cs typeface="Rubik"/>
                <a:sym typeface="Rubik"/>
              </a:rPr>
              <a:t> table dan Stored </a:t>
            </a:r>
            <a:r>
              <a:rPr lang="en-US" sz="2800" b="1" dirty="0" err="1">
                <a:latin typeface="Rubik"/>
                <a:ea typeface="Rubik"/>
                <a:cs typeface="Rubik"/>
                <a:sym typeface="Rubik"/>
              </a:rPr>
              <a:t>Procedured</a:t>
            </a:r>
            <a:r>
              <a:rPr lang="en-US" sz="2800" b="1" dirty="0">
                <a:latin typeface="Rubik"/>
                <a:ea typeface="Rubik"/>
                <a:cs typeface="Rubik"/>
                <a:sym typeface="Rubik"/>
              </a:rPr>
              <a:t> pada Data </a:t>
            </a:r>
            <a:r>
              <a:rPr lang="en-US" sz="2800" b="1" dirty="0" err="1">
                <a:latin typeface="Rubik"/>
                <a:ea typeface="Rubik"/>
                <a:cs typeface="Rubik"/>
                <a:sym typeface="Rubik"/>
              </a:rPr>
              <a:t>Warehouese</a:t>
            </a:r>
            <a:endParaRPr lang="en-US"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C93199-F0E0-8F45-020A-8242FBC5EE26}"/>
              </a:ext>
            </a:extLst>
          </p:cNvPr>
          <p:cNvSpPr txBox="1"/>
          <p:nvPr/>
        </p:nvSpPr>
        <p:spPr>
          <a:xfrm>
            <a:off x="366115" y="1802556"/>
            <a:ext cx="70205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/>
              <a:t>5. Stored Procedure</a:t>
            </a:r>
          </a:p>
          <a:p>
            <a:r>
              <a:rPr lang="en-ID" sz="1200" dirty="0"/>
              <a:t>create procedure </a:t>
            </a:r>
            <a:r>
              <a:rPr lang="en-ID" sz="1200" dirty="0" err="1"/>
              <a:t>summary_order_status</a:t>
            </a:r>
            <a:r>
              <a:rPr lang="en-ID" sz="1200" dirty="0"/>
              <a:t>(</a:t>
            </a:r>
          </a:p>
          <a:p>
            <a:r>
              <a:rPr lang="en-ID" sz="1200" dirty="0"/>
              <a:t> @StatusID int</a:t>
            </a:r>
          </a:p>
          <a:p>
            <a:r>
              <a:rPr lang="en-ID" sz="1200" dirty="0"/>
              <a:t>)</a:t>
            </a:r>
          </a:p>
          <a:p>
            <a:r>
              <a:rPr lang="en-ID" sz="1200" dirty="0"/>
              <a:t>AS</a:t>
            </a:r>
          </a:p>
          <a:p>
            <a:r>
              <a:rPr lang="en-ID" sz="1200" dirty="0"/>
              <a:t>BEGIN</a:t>
            </a:r>
          </a:p>
          <a:p>
            <a:r>
              <a:rPr lang="en-ID" sz="1200" dirty="0"/>
              <a:t>	Select </a:t>
            </a:r>
            <a:r>
              <a:rPr lang="en-ID" sz="1200" dirty="0" err="1"/>
              <a:t>O.OrderID</a:t>
            </a:r>
            <a:r>
              <a:rPr lang="en-ID" sz="1200" dirty="0"/>
              <a:t>, </a:t>
            </a:r>
            <a:r>
              <a:rPr lang="en-ID" sz="1200" dirty="0" err="1"/>
              <a:t>C.CustomerName</a:t>
            </a:r>
            <a:r>
              <a:rPr lang="en-ID" sz="1200" dirty="0"/>
              <a:t>, </a:t>
            </a:r>
            <a:r>
              <a:rPr lang="en-ID" sz="1200" dirty="0" err="1"/>
              <a:t>P.ProductName</a:t>
            </a:r>
            <a:r>
              <a:rPr lang="en-ID" sz="1200" dirty="0"/>
              <a:t>, </a:t>
            </a:r>
            <a:r>
              <a:rPr lang="en-ID" sz="1200" dirty="0" err="1"/>
              <a:t>O.Quantity</a:t>
            </a:r>
            <a:r>
              <a:rPr lang="en-ID" sz="1200" dirty="0"/>
              <a:t>, </a:t>
            </a:r>
            <a:r>
              <a:rPr lang="en-ID" sz="1200" dirty="0" err="1"/>
              <a:t>S.StatusOrder</a:t>
            </a:r>
            <a:r>
              <a:rPr lang="en-ID" sz="1200" dirty="0"/>
              <a:t>, </a:t>
            </a:r>
            <a:r>
              <a:rPr lang="en-ID" sz="1200" dirty="0" err="1"/>
              <a:t>S.StatusID</a:t>
            </a:r>
            <a:endParaRPr lang="en-ID" sz="1200" dirty="0"/>
          </a:p>
          <a:p>
            <a:r>
              <a:rPr lang="en-ID" sz="1200" dirty="0"/>
              <a:t>	From </a:t>
            </a:r>
            <a:r>
              <a:rPr lang="en-ID" sz="1200" dirty="0" err="1"/>
              <a:t>FactSalesOrder</a:t>
            </a:r>
            <a:r>
              <a:rPr lang="en-ID" sz="1200" dirty="0"/>
              <a:t> as O</a:t>
            </a:r>
          </a:p>
          <a:p>
            <a:r>
              <a:rPr lang="en-ID" sz="1200" dirty="0"/>
              <a:t>	inner join </a:t>
            </a:r>
            <a:r>
              <a:rPr lang="en-ID" sz="1200" dirty="0" err="1"/>
              <a:t>DimProduct</a:t>
            </a:r>
            <a:r>
              <a:rPr lang="en-ID" sz="1200" dirty="0"/>
              <a:t> as P on </a:t>
            </a:r>
            <a:r>
              <a:rPr lang="en-ID" sz="1200" dirty="0" err="1"/>
              <a:t>P.ProductID</a:t>
            </a:r>
            <a:r>
              <a:rPr lang="en-ID" sz="1200" dirty="0"/>
              <a:t> = </a:t>
            </a:r>
            <a:r>
              <a:rPr lang="en-ID" sz="1200" dirty="0" err="1"/>
              <a:t>O.ProductID</a:t>
            </a:r>
            <a:endParaRPr lang="en-ID" sz="1200" dirty="0"/>
          </a:p>
          <a:p>
            <a:r>
              <a:rPr lang="en-ID" sz="1200" dirty="0"/>
              <a:t>	inner join  </a:t>
            </a:r>
            <a:r>
              <a:rPr lang="en-ID" sz="1200" dirty="0" err="1"/>
              <a:t>DimCustomer</a:t>
            </a:r>
            <a:r>
              <a:rPr lang="en-ID" sz="1200" dirty="0"/>
              <a:t> as C On </a:t>
            </a:r>
            <a:r>
              <a:rPr lang="en-ID" sz="1200" dirty="0" err="1"/>
              <a:t>O.CustomerID</a:t>
            </a:r>
            <a:r>
              <a:rPr lang="en-ID" sz="1200" dirty="0"/>
              <a:t> = </a:t>
            </a:r>
            <a:r>
              <a:rPr lang="en-ID" sz="1200" dirty="0" err="1"/>
              <a:t>C.CustomerID</a:t>
            </a:r>
            <a:endParaRPr lang="en-ID" sz="1200" dirty="0"/>
          </a:p>
          <a:p>
            <a:r>
              <a:rPr lang="en-ID" sz="1200" dirty="0"/>
              <a:t>	inner join </a:t>
            </a:r>
            <a:r>
              <a:rPr lang="en-ID" sz="1200" dirty="0" err="1"/>
              <a:t>DimStatusOrder</a:t>
            </a:r>
            <a:r>
              <a:rPr lang="en-ID" sz="1200" dirty="0"/>
              <a:t> as S on </a:t>
            </a:r>
            <a:r>
              <a:rPr lang="en-ID" sz="1200" dirty="0" err="1"/>
              <a:t>S.StatusID</a:t>
            </a:r>
            <a:r>
              <a:rPr lang="en-ID" sz="1200" dirty="0"/>
              <a:t> = </a:t>
            </a:r>
            <a:r>
              <a:rPr lang="en-ID" sz="1200" dirty="0" err="1"/>
              <a:t>O.StatusID</a:t>
            </a:r>
            <a:endParaRPr lang="en-ID" sz="1200" dirty="0"/>
          </a:p>
          <a:p>
            <a:r>
              <a:rPr lang="en-ID" sz="1200" dirty="0"/>
              <a:t>	where  </a:t>
            </a:r>
            <a:r>
              <a:rPr lang="en-ID" sz="1200" dirty="0" err="1"/>
              <a:t>S.StatusID</a:t>
            </a:r>
            <a:r>
              <a:rPr lang="en-ID" sz="1200" dirty="0"/>
              <a:t> = @StatusID;</a:t>
            </a:r>
          </a:p>
          <a:p>
            <a:r>
              <a:rPr lang="en-ID" sz="12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16296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899838"/>
            <a:ext cx="8463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latin typeface="Rubik"/>
                <a:ea typeface="Rubik"/>
                <a:cs typeface="Rubik"/>
                <a:sym typeface="Rubik"/>
              </a:rPr>
              <a:t> Github</a:t>
            </a:r>
            <a:endParaRPr sz="45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>
                <a:latin typeface="Rubik"/>
                <a:ea typeface="Rubik"/>
                <a:cs typeface="Rubik"/>
                <a:sym typeface="Rubik"/>
              </a:rPr>
              <a:t>https://www.linkedin.com/in/juniar-arrang-bua-696507213/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-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A83BC-629F-C0A6-D6D9-16C825425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74" y="4248575"/>
            <a:ext cx="2278625" cy="646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334650" y="255620"/>
            <a:ext cx="4070279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 SemiBold"/>
                <a:ea typeface="Rubik SemiBold"/>
                <a:cs typeface="Rubik SemiBold"/>
                <a:sym typeface="Rubik SemiBold"/>
              </a:rPr>
              <a:t>Juniar Arrang Bua’</a:t>
            </a:r>
            <a:endParaRPr sz="3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4650" y="101791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My Experience</a:t>
            </a:r>
            <a:endParaRPr sz="2000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 flipH="1">
            <a:off x="5101215" y="1886928"/>
            <a:ext cx="45719" cy="55944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19025" y="1625150"/>
            <a:ext cx="3740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SQL and Querying with SQL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19025" y="2260887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ETL with Talend Data Studio</a:t>
            </a:r>
          </a:p>
        </p:txBody>
      </p:sp>
      <p:sp>
        <p:nvSpPr>
          <p:cNvPr id="89" name="Google Shape;89;p15"/>
          <p:cNvSpPr txBox="1"/>
          <p:nvPr/>
        </p:nvSpPr>
        <p:spPr>
          <a:xfrm>
            <a:off x="328481" y="1475542"/>
            <a:ext cx="37401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I am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Juniar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Arrang Bua' my nickname is Arrang. I am currently pursuing my undergraduate degree at Maranatha Christian University majoring in Information Systems. In this case I am very interested in studying myself in the field of technology according to my major. I am very excited learning about data. Therefore, apart from studying on campus, I also train myself to study on other platforms.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80;p15">
            <a:extLst>
              <a:ext uri="{FF2B5EF4-FFF2-40B4-BE49-F238E27FC236}">
                <a16:creationId xmlns:a16="http://schemas.microsoft.com/office/drawing/2014/main" id="{155E2889-094D-3E4D-4559-CE938EAF0AD1}"/>
              </a:ext>
            </a:extLst>
          </p:cNvPr>
          <p:cNvSpPr/>
          <p:nvPr/>
        </p:nvSpPr>
        <p:spPr>
          <a:xfrm flipH="1">
            <a:off x="5109825" y="2558780"/>
            <a:ext cx="45719" cy="559444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14874" y="2347748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23484" y="3029698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DEE6C-640E-C0EB-E4E9-177871F150A9}"/>
              </a:ext>
            </a:extLst>
          </p:cNvPr>
          <p:cNvSpPr txBox="1"/>
          <p:nvPr/>
        </p:nvSpPr>
        <p:spPr>
          <a:xfrm>
            <a:off x="5233274" y="3020214"/>
            <a:ext cx="3860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Ms. SQL Server for display, manipulate, extract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97450" y="1429191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Case Study</a:t>
            </a:r>
            <a:endParaRPr sz="5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0" y="2344527"/>
            <a:ext cx="83769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D" sz="1400" dirty="0">
                <a:solidFill>
                  <a:schemeClr val="tx1"/>
                </a:solidFill>
              </a:rPr>
              <a:t>Salah </a:t>
            </a:r>
            <a:r>
              <a:rPr lang="en-ID" sz="1400" dirty="0" err="1">
                <a:solidFill>
                  <a:schemeClr val="tx1"/>
                </a:solidFill>
              </a:rPr>
              <a:t>satu</a:t>
            </a:r>
            <a:r>
              <a:rPr lang="en-ID" sz="1400" dirty="0">
                <a:solidFill>
                  <a:schemeClr val="tx1"/>
                </a:solidFill>
              </a:rPr>
              <a:t> client </a:t>
            </a:r>
            <a:r>
              <a:rPr lang="en-ID" sz="1400" dirty="0" err="1">
                <a:solidFill>
                  <a:schemeClr val="tx1"/>
                </a:solidFill>
              </a:rPr>
              <a:t>dari</a:t>
            </a:r>
            <a:r>
              <a:rPr lang="en-ID" sz="1400" dirty="0">
                <a:solidFill>
                  <a:schemeClr val="tx1"/>
                </a:solidFill>
              </a:rPr>
              <a:t> ID/X Partners yang </a:t>
            </a:r>
            <a:r>
              <a:rPr lang="en-ID" sz="1400" dirty="0" err="1">
                <a:solidFill>
                  <a:schemeClr val="tx1"/>
                </a:solidFill>
              </a:rPr>
              <a:t>bergerak</a:t>
            </a:r>
            <a:r>
              <a:rPr lang="en-ID" sz="1400" dirty="0">
                <a:solidFill>
                  <a:schemeClr val="tx1"/>
                </a:solidFill>
              </a:rPr>
              <a:t> di </a:t>
            </a:r>
            <a:r>
              <a:rPr lang="en-ID" sz="1400" dirty="0" err="1">
                <a:solidFill>
                  <a:schemeClr val="tx1"/>
                </a:solidFill>
              </a:rPr>
              <a:t>bidang</a:t>
            </a:r>
            <a:r>
              <a:rPr lang="en-ID" sz="1400" dirty="0">
                <a:solidFill>
                  <a:schemeClr val="tx1"/>
                </a:solidFill>
              </a:rPr>
              <a:t> e-commerce </a:t>
            </a:r>
            <a:r>
              <a:rPr lang="en-ID" sz="1400" dirty="0" err="1">
                <a:solidFill>
                  <a:schemeClr val="tx1"/>
                </a:solidFill>
              </a:rPr>
              <a:t>memiliki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kebutuhan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untuk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membuat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sebuah</a:t>
            </a:r>
            <a:r>
              <a:rPr lang="en-ID" sz="1400" dirty="0">
                <a:solidFill>
                  <a:schemeClr val="tx1"/>
                </a:solidFill>
              </a:rPr>
              <a:t> Data Warehouse yang </a:t>
            </a:r>
            <a:r>
              <a:rPr lang="en-ID" sz="1400" dirty="0" err="1">
                <a:solidFill>
                  <a:schemeClr val="tx1"/>
                </a:solidFill>
              </a:rPr>
              <a:t>berasal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dari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beberapa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tabel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dari</a:t>
            </a:r>
            <a:r>
              <a:rPr lang="en-ID" sz="1400" dirty="0">
                <a:solidFill>
                  <a:schemeClr val="tx1"/>
                </a:solidFill>
              </a:rPr>
              <a:t> database </a:t>
            </a:r>
            <a:r>
              <a:rPr lang="en-ID" sz="1400" dirty="0" err="1">
                <a:solidFill>
                  <a:schemeClr val="tx1"/>
                </a:solidFill>
              </a:rPr>
              <a:t>sumber</a:t>
            </a:r>
            <a:r>
              <a:rPr lang="en-ID" sz="1400" dirty="0">
                <a:solidFill>
                  <a:schemeClr val="tx1"/>
                </a:solidFill>
              </a:rPr>
              <a:t>. Data Warehouse </a:t>
            </a:r>
            <a:r>
              <a:rPr lang="en-ID" sz="1400" dirty="0" err="1">
                <a:solidFill>
                  <a:schemeClr val="tx1"/>
                </a:solidFill>
              </a:rPr>
              <a:t>ini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nantinya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terdiri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dari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satu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tabel</a:t>
            </a:r>
            <a:r>
              <a:rPr lang="en-ID" sz="1400" dirty="0">
                <a:solidFill>
                  <a:schemeClr val="tx1"/>
                </a:solidFill>
              </a:rPr>
              <a:t> Fact dan </a:t>
            </a:r>
            <a:r>
              <a:rPr lang="en-ID" sz="1400" dirty="0" err="1">
                <a:solidFill>
                  <a:schemeClr val="tx1"/>
                </a:solidFill>
              </a:rPr>
              <a:t>beberapa</a:t>
            </a:r>
            <a:r>
              <a:rPr lang="en-ID" sz="1400" dirty="0">
                <a:solidFill>
                  <a:schemeClr val="tx1"/>
                </a:solidFill>
              </a:rPr>
              <a:t> </a:t>
            </a:r>
            <a:r>
              <a:rPr lang="en-ID" sz="1400" dirty="0" err="1">
                <a:solidFill>
                  <a:schemeClr val="tx1"/>
                </a:solidFill>
              </a:rPr>
              <a:t>tabel</a:t>
            </a:r>
            <a:r>
              <a:rPr lang="en-ID" sz="1400" dirty="0">
                <a:solidFill>
                  <a:schemeClr val="tx1"/>
                </a:solidFill>
              </a:rPr>
              <a:t> Dimension. </a:t>
            </a:r>
            <a:endParaRPr lang="en-ID" sz="1400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650081" y="54322"/>
            <a:ext cx="5843588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 Result Data Warehouse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699E0A-7A6C-097E-1592-D1D7D9A3D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499" y="2300037"/>
            <a:ext cx="3750421" cy="2109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E7CA0-7A44-2F68-7834-C4BD4306C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737" y="2305897"/>
            <a:ext cx="3945375" cy="2103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1E7DF4-6A1E-EF14-4BD6-AB70289196D4}"/>
              </a:ext>
            </a:extLst>
          </p:cNvPr>
          <p:cNvSpPr txBox="1"/>
          <p:nvPr/>
        </p:nvSpPr>
        <p:spPr>
          <a:xfrm>
            <a:off x="340499" y="883251"/>
            <a:ext cx="58435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- Di bawah ini merupakan hasil datawarehouse untuk table dimCustomer dan dimProduct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- Khusus untuk tabel dimCustomer dilakukan sebuah transform yaitu menggabungkan column Firstname dan LastName dari data staging menjadi Customer Name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172237" y="-187975"/>
            <a:ext cx="5287162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Result Data Warehouse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.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D52FF9-679A-6ADA-0C13-0BD65DAC0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0" y="2188857"/>
            <a:ext cx="3890039" cy="2184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6E4232-4A1D-3663-67A1-9FA6C782C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300" y="2162907"/>
            <a:ext cx="3837344" cy="22359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5314D1-BE63-1968-8D08-9783A586121F}"/>
              </a:ext>
            </a:extLst>
          </p:cNvPr>
          <p:cNvSpPr txBox="1"/>
          <p:nvPr/>
        </p:nvSpPr>
        <p:spPr>
          <a:xfrm>
            <a:off x="346473" y="879729"/>
            <a:ext cx="471130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Di bawah ini merupakan hasil dari warehouse untuk tabel dimStatusOrder dan tabel FactSalesOrder.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Semua tabel hasil load dari data Staging menggunakan Talend Data Studio</a:t>
            </a:r>
          </a:p>
        </p:txBody>
      </p:sp>
    </p:spTree>
    <p:extLst>
      <p:ext uri="{BB962C8B-B14F-4D97-AF65-F5344CB8AC3E}">
        <p14:creationId xmlns:p14="http://schemas.microsoft.com/office/powerpoint/2010/main" val="16399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248077" y="-198921"/>
            <a:ext cx="5070450" cy="138496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Proses ETL menggunakan Talend Data   Studio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636589" y="2675321"/>
            <a:ext cx="41454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Proses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Selanjutnya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connection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tempat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Staging dan juga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connection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tempat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dimana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warehouse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.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96DCF7-32F0-140A-1E1F-209FDB11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39" y="1303699"/>
            <a:ext cx="4359018" cy="9602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FE087E-2676-84B7-94B3-A4AAC66859CD}"/>
              </a:ext>
            </a:extLst>
          </p:cNvPr>
          <p:cNvSpPr txBox="1"/>
          <p:nvPr/>
        </p:nvSpPr>
        <p:spPr>
          <a:xfrm>
            <a:off x="4528950" y="1491533"/>
            <a:ext cx="4750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Proses pertama adalah membuat sebuah job di TOS dimana job berguna untuk menata proses ETL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96E21-C882-AA37-3CF4-D98EDC8D21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39" y="2540921"/>
            <a:ext cx="4421311" cy="22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6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248077" y="-198921"/>
            <a:ext cx="5070450" cy="1384964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Proses ETL menggunakan Talend Data   Studio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4065914" y="1416112"/>
            <a:ext cx="4752443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input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sendiri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gambar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disamping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tMSSQlInput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mengambil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data staging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outputnya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ke data Warehouse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tMSSqlOutput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load data ke data warehouse. 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Khusus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table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dimcustomer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menggunakan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tMap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sebagai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perantara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bertujuan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agar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bisa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transform column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first_name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last_nama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data staging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menggabungkan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dua column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uppercase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saat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di load di Data Warehouse. </a:t>
            </a:r>
            <a:endParaRPr lang="en-ID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54145-A3BD-7728-4B8E-7D8A2EE00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2" y="1384963"/>
            <a:ext cx="3673158" cy="1104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55A16E-8297-FF83-D607-0FE806EF8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582" y="2778813"/>
            <a:ext cx="3286571" cy="12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3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212528" y="330688"/>
            <a:ext cx="6520290" cy="104641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ubik"/>
                <a:ea typeface="Rubik"/>
                <a:cs typeface="Rubik"/>
                <a:sym typeface="Rubik"/>
              </a:rPr>
              <a:t>Query Pembuatan table dan Stored Procedured pada Data Warehouese</a:t>
            </a:r>
            <a:endParaRPr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215DB0-5D7B-0DC9-A271-23DE8DCCFFBB}"/>
              </a:ext>
            </a:extLst>
          </p:cNvPr>
          <p:cNvSpPr txBox="1"/>
          <p:nvPr/>
        </p:nvSpPr>
        <p:spPr>
          <a:xfrm>
            <a:off x="212528" y="1991857"/>
            <a:ext cx="40522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1. Create table </a:t>
            </a:r>
            <a:r>
              <a:rPr lang="en-ID" dirty="0" err="1"/>
              <a:t>DimCustomer</a:t>
            </a:r>
            <a:r>
              <a:rPr lang="en-ID" dirty="0"/>
              <a:t>(</a:t>
            </a:r>
          </a:p>
          <a:p>
            <a:r>
              <a:rPr lang="en-ID" dirty="0"/>
              <a:t>	</a:t>
            </a:r>
            <a:r>
              <a:rPr lang="en-ID" dirty="0" err="1"/>
              <a:t>CustomerID</a:t>
            </a:r>
            <a:r>
              <a:rPr lang="en-ID" dirty="0"/>
              <a:t> int not null primary key,</a:t>
            </a:r>
          </a:p>
          <a:p>
            <a:r>
              <a:rPr lang="en-ID" dirty="0"/>
              <a:t>	FirstName varchar(50) not null,</a:t>
            </a:r>
          </a:p>
          <a:p>
            <a:r>
              <a:rPr lang="en-ID" dirty="0"/>
              <a:t>	</a:t>
            </a:r>
            <a:r>
              <a:rPr lang="en-ID" dirty="0" err="1"/>
              <a:t>LastName</a:t>
            </a:r>
            <a:r>
              <a:rPr lang="en-ID" dirty="0"/>
              <a:t> varchar(50) not null,</a:t>
            </a:r>
          </a:p>
          <a:p>
            <a:r>
              <a:rPr lang="en-ID" dirty="0"/>
              <a:t>	Age int not null,</a:t>
            </a:r>
          </a:p>
          <a:p>
            <a:r>
              <a:rPr lang="en-ID" dirty="0"/>
              <a:t>	Gender varchar(50) not null,</a:t>
            </a:r>
          </a:p>
          <a:p>
            <a:r>
              <a:rPr lang="en-ID" dirty="0"/>
              <a:t>	City varchar(50) not null,</a:t>
            </a:r>
          </a:p>
          <a:p>
            <a:r>
              <a:rPr lang="en-ID" dirty="0"/>
              <a:t>	</a:t>
            </a:r>
            <a:r>
              <a:rPr lang="en-ID" dirty="0" err="1"/>
              <a:t>NoHp</a:t>
            </a:r>
            <a:r>
              <a:rPr lang="en-ID" dirty="0"/>
              <a:t> varchar(50) not null</a:t>
            </a:r>
          </a:p>
          <a:p>
            <a:r>
              <a:rPr lang="en-ID" dirty="0"/>
              <a:t> );</a:t>
            </a:r>
          </a:p>
          <a:p>
            <a:r>
              <a:rPr lang="en-ID" dirty="0"/>
              <a:t>1.1 alter table </a:t>
            </a:r>
            <a:r>
              <a:rPr lang="en-ID" dirty="0" err="1"/>
              <a:t>DimCustomer</a:t>
            </a:r>
            <a:endParaRPr lang="en-ID" dirty="0"/>
          </a:p>
          <a:p>
            <a:r>
              <a:rPr lang="en-ID" dirty="0"/>
              <a:t>add </a:t>
            </a:r>
            <a:r>
              <a:rPr lang="en-ID" dirty="0" err="1"/>
              <a:t>CustomerName</a:t>
            </a:r>
            <a:r>
              <a:rPr lang="en-ID" dirty="0"/>
              <a:t> varchar(50) not null;</a:t>
            </a:r>
          </a:p>
          <a:p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542057-7C3D-12A3-ACE4-4A5EFFEC1820}"/>
              </a:ext>
            </a:extLst>
          </p:cNvPr>
          <p:cNvSpPr txBox="1"/>
          <p:nvPr/>
        </p:nvSpPr>
        <p:spPr>
          <a:xfrm>
            <a:off x="4180878" y="2027271"/>
            <a:ext cx="47505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2. Create table </a:t>
            </a:r>
            <a:r>
              <a:rPr lang="en-ID" dirty="0" err="1"/>
              <a:t>DimProduct</a:t>
            </a:r>
            <a:r>
              <a:rPr lang="en-ID" dirty="0"/>
              <a:t>(</a:t>
            </a:r>
          </a:p>
          <a:p>
            <a:r>
              <a:rPr lang="en-ID" dirty="0"/>
              <a:t>	</a:t>
            </a:r>
            <a:r>
              <a:rPr lang="en-ID" dirty="0" err="1"/>
              <a:t>ProductID</a:t>
            </a:r>
            <a:r>
              <a:rPr lang="en-ID" dirty="0"/>
              <a:t> int not null primary key,</a:t>
            </a:r>
          </a:p>
          <a:p>
            <a:r>
              <a:rPr lang="en-ID" dirty="0"/>
              <a:t>	ProductName varchar(255) not null,</a:t>
            </a:r>
          </a:p>
          <a:p>
            <a:r>
              <a:rPr lang="en-ID" dirty="0"/>
              <a:t>	</a:t>
            </a:r>
            <a:r>
              <a:rPr lang="en-ID" dirty="0" err="1"/>
              <a:t>ProductCategory</a:t>
            </a:r>
            <a:r>
              <a:rPr lang="en-ID" dirty="0"/>
              <a:t> varchar(255) not null,</a:t>
            </a:r>
          </a:p>
          <a:p>
            <a:r>
              <a:rPr lang="en-ID" dirty="0"/>
              <a:t>	</a:t>
            </a:r>
            <a:r>
              <a:rPr lang="en-ID" dirty="0" err="1"/>
              <a:t>ProductUnitPrice</a:t>
            </a:r>
            <a:r>
              <a:rPr lang="en-ID" dirty="0"/>
              <a:t> int null,</a:t>
            </a:r>
          </a:p>
          <a:p>
            <a:r>
              <a:rPr lang="en-ID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4644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73392" y="93400"/>
            <a:ext cx="6520290" cy="104641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Rubik"/>
                <a:ea typeface="Rubik"/>
                <a:cs typeface="Rubik"/>
                <a:sym typeface="Rubik"/>
              </a:rPr>
              <a:t>Query </a:t>
            </a:r>
            <a:r>
              <a:rPr lang="en-US" sz="2800" b="1" dirty="0" err="1">
                <a:latin typeface="Rubik"/>
                <a:ea typeface="Rubik"/>
                <a:cs typeface="Rubik"/>
                <a:sym typeface="Rubik"/>
              </a:rPr>
              <a:t>Pembuatan</a:t>
            </a:r>
            <a:r>
              <a:rPr lang="en-US" sz="2800" b="1" dirty="0">
                <a:latin typeface="Rubik"/>
                <a:ea typeface="Rubik"/>
                <a:cs typeface="Rubik"/>
                <a:sym typeface="Rubik"/>
              </a:rPr>
              <a:t> table dan Stored </a:t>
            </a:r>
            <a:r>
              <a:rPr lang="en-US" sz="2800" b="1" dirty="0" err="1">
                <a:latin typeface="Rubik"/>
                <a:ea typeface="Rubik"/>
                <a:cs typeface="Rubik"/>
                <a:sym typeface="Rubik"/>
              </a:rPr>
              <a:t>Procedured</a:t>
            </a:r>
            <a:r>
              <a:rPr lang="en-US" sz="2800" b="1" dirty="0">
                <a:latin typeface="Rubik"/>
                <a:ea typeface="Rubik"/>
                <a:cs typeface="Rubik"/>
                <a:sym typeface="Rubik"/>
              </a:rPr>
              <a:t> pada Data </a:t>
            </a:r>
            <a:r>
              <a:rPr lang="en-US" sz="2800" b="1" dirty="0" err="1">
                <a:latin typeface="Rubik"/>
                <a:ea typeface="Rubik"/>
                <a:cs typeface="Rubik"/>
                <a:sym typeface="Rubik"/>
              </a:rPr>
              <a:t>Warehouese</a:t>
            </a:r>
            <a:endParaRPr lang="en-US" sz="28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215DB0-5D7B-0DC9-A271-23DE8DCCFFBB}"/>
              </a:ext>
            </a:extLst>
          </p:cNvPr>
          <p:cNvSpPr txBox="1"/>
          <p:nvPr/>
        </p:nvSpPr>
        <p:spPr>
          <a:xfrm>
            <a:off x="217076" y="1552694"/>
            <a:ext cx="405229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3. Create table </a:t>
            </a:r>
            <a:r>
              <a:rPr lang="en-ID" dirty="0" err="1"/>
              <a:t>DimStatusOrder</a:t>
            </a:r>
            <a:r>
              <a:rPr lang="en-ID" dirty="0"/>
              <a:t>(</a:t>
            </a:r>
          </a:p>
          <a:p>
            <a:r>
              <a:rPr lang="en-ID" dirty="0"/>
              <a:t>	</a:t>
            </a:r>
            <a:r>
              <a:rPr lang="en-ID" dirty="0" err="1"/>
              <a:t>StatusID</a:t>
            </a:r>
            <a:r>
              <a:rPr lang="en-ID" dirty="0"/>
              <a:t> int not null primary key,</a:t>
            </a:r>
          </a:p>
          <a:p>
            <a:r>
              <a:rPr lang="en-ID" dirty="0"/>
              <a:t>	</a:t>
            </a:r>
            <a:r>
              <a:rPr lang="en-ID" dirty="0" err="1"/>
              <a:t>StatusOrder</a:t>
            </a:r>
            <a:r>
              <a:rPr lang="en-ID" dirty="0"/>
              <a:t> varchar(50) not null,</a:t>
            </a:r>
          </a:p>
          <a:p>
            <a:r>
              <a:rPr lang="en-ID" dirty="0"/>
              <a:t>	</a:t>
            </a:r>
            <a:r>
              <a:rPr lang="en-ID" dirty="0" err="1"/>
              <a:t>StatusOrderDesc</a:t>
            </a:r>
            <a:r>
              <a:rPr lang="en-ID" dirty="0"/>
              <a:t> varchar(50) not null</a:t>
            </a:r>
          </a:p>
          <a:p>
            <a:r>
              <a:rPr lang="en-ID" dirty="0"/>
              <a:t> 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3390A-BD99-8517-39DC-5E74C0C4EA34}"/>
              </a:ext>
            </a:extLst>
          </p:cNvPr>
          <p:cNvSpPr txBox="1"/>
          <p:nvPr/>
        </p:nvSpPr>
        <p:spPr>
          <a:xfrm>
            <a:off x="4700587" y="1552694"/>
            <a:ext cx="4750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4. Create table </a:t>
            </a:r>
            <a:r>
              <a:rPr lang="en-ID" dirty="0" err="1"/>
              <a:t>FactSalesOrder</a:t>
            </a:r>
            <a:r>
              <a:rPr lang="en-ID" dirty="0"/>
              <a:t>(</a:t>
            </a:r>
          </a:p>
          <a:p>
            <a:r>
              <a:rPr lang="en-ID" dirty="0"/>
              <a:t>	</a:t>
            </a:r>
            <a:r>
              <a:rPr lang="en-ID" dirty="0" err="1"/>
              <a:t>OrderID</a:t>
            </a:r>
            <a:r>
              <a:rPr lang="en-ID" dirty="0"/>
              <a:t> int not null primary key,</a:t>
            </a:r>
          </a:p>
          <a:p>
            <a:r>
              <a:rPr lang="en-ID" dirty="0"/>
              <a:t>	</a:t>
            </a:r>
            <a:r>
              <a:rPr lang="en-ID" dirty="0" err="1"/>
              <a:t>CustomerID</a:t>
            </a:r>
            <a:r>
              <a:rPr lang="en-ID" dirty="0"/>
              <a:t> int not null,</a:t>
            </a:r>
          </a:p>
          <a:p>
            <a:r>
              <a:rPr lang="en-ID" dirty="0"/>
              <a:t>	</a:t>
            </a:r>
            <a:r>
              <a:rPr lang="en-ID" dirty="0" err="1"/>
              <a:t>ProductID</a:t>
            </a:r>
            <a:r>
              <a:rPr lang="en-ID" dirty="0"/>
              <a:t> int not null,</a:t>
            </a:r>
          </a:p>
          <a:p>
            <a:r>
              <a:rPr lang="en-ID" dirty="0"/>
              <a:t>	Quantity int not null,</a:t>
            </a:r>
          </a:p>
          <a:p>
            <a:r>
              <a:rPr lang="en-ID" dirty="0"/>
              <a:t>	Amount int not null,</a:t>
            </a:r>
          </a:p>
          <a:p>
            <a:r>
              <a:rPr lang="en-ID" dirty="0"/>
              <a:t>	</a:t>
            </a:r>
            <a:r>
              <a:rPr lang="en-ID" dirty="0" err="1"/>
              <a:t>StatusID</a:t>
            </a:r>
            <a:r>
              <a:rPr lang="en-ID" dirty="0"/>
              <a:t> int not null,</a:t>
            </a:r>
          </a:p>
          <a:p>
            <a:r>
              <a:rPr lang="en-ID" dirty="0"/>
              <a:t>	</a:t>
            </a:r>
            <a:r>
              <a:rPr lang="en-ID" dirty="0" err="1"/>
              <a:t>OrderDate</a:t>
            </a:r>
            <a:r>
              <a:rPr lang="en-ID" dirty="0"/>
              <a:t> date not null,</a:t>
            </a:r>
          </a:p>
          <a:p>
            <a:r>
              <a:rPr lang="en-ID" dirty="0"/>
              <a:t>	Foreign key (</a:t>
            </a:r>
            <a:r>
              <a:rPr lang="en-ID" dirty="0" err="1"/>
              <a:t>CustomerID</a:t>
            </a:r>
            <a:r>
              <a:rPr lang="en-ID" dirty="0"/>
              <a:t>) references </a:t>
            </a:r>
            <a:r>
              <a:rPr lang="en-ID" dirty="0" err="1"/>
              <a:t>DimCustomer</a:t>
            </a:r>
            <a:r>
              <a:rPr lang="en-ID" dirty="0"/>
              <a:t>(</a:t>
            </a:r>
            <a:r>
              <a:rPr lang="en-ID" dirty="0" err="1"/>
              <a:t>CustomerID</a:t>
            </a:r>
            <a:r>
              <a:rPr lang="en-ID" dirty="0"/>
              <a:t>),</a:t>
            </a:r>
          </a:p>
          <a:p>
            <a:r>
              <a:rPr lang="en-ID" dirty="0"/>
              <a:t>	Foreign key (</a:t>
            </a:r>
            <a:r>
              <a:rPr lang="en-ID" dirty="0" err="1"/>
              <a:t>ProductID</a:t>
            </a:r>
            <a:r>
              <a:rPr lang="en-ID" dirty="0"/>
              <a:t>) references </a:t>
            </a:r>
            <a:r>
              <a:rPr lang="en-ID" dirty="0" err="1"/>
              <a:t>DimProduct</a:t>
            </a:r>
            <a:r>
              <a:rPr lang="en-ID" dirty="0"/>
              <a:t>(</a:t>
            </a:r>
            <a:r>
              <a:rPr lang="en-ID" dirty="0" err="1"/>
              <a:t>ProductID</a:t>
            </a:r>
            <a:r>
              <a:rPr lang="en-ID" dirty="0"/>
              <a:t>),</a:t>
            </a:r>
          </a:p>
          <a:p>
            <a:r>
              <a:rPr lang="en-ID" dirty="0"/>
              <a:t>	Foreign key (</a:t>
            </a:r>
            <a:r>
              <a:rPr lang="en-ID" dirty="0" err="1"/>
              <a:t>StatusID</a:t>
            </a:r>
            <a:r>
              <a:rPr lang="en-ID" dirty="0"/>
              <a:t>) references </a:t>
            </a:r>
            <a:r>
              <a:rPr lang="en-ID" dirty="0" err="1"/>
              <a:t>DimStatusOrder</a:t>
            </a:r>
            <a:r>
              <a:rPr lang="en-ID" dirty="0"/>
              <a:t>(</a:t>
            </a:r>
            <a:r>
              <a:rPr lang="en-ID" dirty="0" err="1"/>
              <a:t>StatusID</a:t>
            </a:r>
            <a:r>
              <a:rPr lang="en-ID" dirty="0"/>
              <a:t>)</a:t>
            </a:r>
          </a:p>
          <a:p>
            <a:r>
              <a:rPr lang="en-ID" dirty="0"/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37518982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747</Words>
  <Application>Microsoft Office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Rubik Light</vt:lpstr>
      <vt:lpstr>Rubik Medium</vt:lpstr>
      <vt:lpstr>Rubik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PAVILION15</dc:creator>
  <cp:lastModifiedBy>Arrang</cp:lastModifiedBy>
  <cp:revision>4</cp:revision>
  <dcterms:modified xsi:type="dcterms:W3CDTF">2023-06-04T12:46:40Z</dcterms:modified>
</cp:coreProperties>
</file>