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67" r:id="rId5"/>
    <p:sldId id="268" r:id="rId6"/>
    <p:sldId id="274" r:id="rId7"/>
    <p:sldId id="275" r:id="rId8"/>
    <p:sldId id="276" r:id="rId9"/>
    <p:sldId id="261" r:id="rId10"/>
    <p:sldId id="262" r:id="rId11"/>
    <p:sldId id="264" r:id="rId12"/>
    <p:sldId id="265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1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764704"/>
            <a:ext cx="820891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0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0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7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7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5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5045-B68F-47E7-956D-4302F9CB80B5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D0B4-9BE7-4A2C-AB49-4D54E6E4A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2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alyticsvidhya.com/blog/2014/03/sas-vs-vs-python-tool-learn/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 환경 소개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2342490"/>
            <a:ext cx="8802784" cy="130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 err="1" smtClean="0"/>
              <a:t>빅데이터</a:t>
            </a:r>
            <a:r>
              <a:rPr lang="ko-KR" altLang="en-US" sz="1600" dirty="0" smtClean="0"/>
              <a:t> 플랫폼 구축 그 자체에 의미를 두기 보다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활용한</a:t>
            </a:r>
            <a:endParaRPr lang="en-US" altLang="ko-KR" sz="1600" dirty="0" smtClean="0"/>
          </a:p>
          <a:p>
            <a:pPr algn="ctr">
              <a:lnSpc>
                <a:spcPct val="200000"/>
              </a:lnSpc>
            </a:pPr>
            <a:r>
              <a:rPr lang="ko-KR" altLang="en-US" sz="2800" b="1" dirty="0" smtClean="0"/>
              <a:t>비즈니스 가치를 이끌어내는 것이 본질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273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6459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Splunk Solution </a:t>
            </a:r>
            <a:r>
              <a:rPr lang="ko-KR" altLang="en-US" sz="2000" b="1" dirty="0" smtClean="0"/>
              <a:t>소개</a:t>
            </a:r>
            <a:endParaRPr lang="ko-KR" alt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74" y="2215911"/>
            <a:ext cx="7487912" cy="389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836712"/>
            <a:ext cx="8002531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 수집부터 저장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검색 및 시각화 까지 전 과정을 지원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기 개발된 </a:t>
            </a:r>
            <a:r>
              <a:rPr lang="en-US" altLang="ko-KR" sz="1400" dirty="0" smtClean="0"/>
              <a:t>Contents(App)</a:t>
            </a:r>
            <a:r>
              <a:rPr lang="ko-KR" altLang="en-US" sz="1400" dirty="0" smtClean="0"/>
              <a:t> 제공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 및 개발자를 위한 다양한 인터페이스 제공 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594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6459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Splunk </a:t>
            </a:r>
            <a:r>
              <a:rPr lang="ko-KR" altLang="en-US" sz="2000" b="1" dirty="0" smtClean="0"/>
              <a:t>주요 기능</a:t>
            </a:r>
            <a:endParaRPr lang="ko-KR" altLang="en-US" sz="20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52533"/>
              </p:ext>
            </p:extLst>
          </p:nvPr>
        </p:nvGraphicFramePr>
        <p:xfrm>
          <a:off x="755576" y="908720"/>
          <a:ext cx="7560840" cy="561662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1085"/>
                <a:gridCol w="6459755"/>
              </a:tblGrid>
              <a:tr h="4122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특징</a:t>
                      </a:r>
                      <a:endParaRPr lang="ko-KR" altLang="en-US" sz="1800" dirty="0"/>
                    </a:p>
                  </a:txBody>
                  <a:tcPr/>
                </a:tc>
              </a:tr>
              <a:tr h="147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 모든 데이터 형식 수집 지원</a:t>
                      </a: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 다양한 수집 방식 </a:t>
                      </a:r>
                      <a:r>
                        <a:rPr lang="ko-KR" altLang="en-US" sz="1400" dirty="0" smtClean="0"/>
                        <a:t>지원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파일</a:t>
                      </a:r>
                      <a:r>
                        <a:rPr lang="en-US" altLang="ko-KR" sz="1400" dirty="0" smtClean="0"/>
                        <a:t>, Script, TCP/UDP,</a:t>
                      </a:r>
                      <a:r>
                        <a:rPr lang="en-US" altLang="ko-KR" sz="1400" baseline="0" dirty="0" smtClean="0"/>
                        <a:t> DB)</a:t>
                      </a:r>
                      <a:endParaRPr lang="ko-KR" altLang="en-US" sz="1400" dirty="0" smtClean="0"/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필요 시 </a:t>
                      </a:r>
                      <a:r>
                        <a:rPr lang="ko-KR" altLang="en-US" sz="1400" dirty="0" smtClean="0"/>
                        <a:t>별도의 </a:t>
                      </a:r>
                      <a:r>
                        <a:rPr lang="en-US" altLang="ko-KR" sz="1400" dirty="0" smtClean="0"/>
                        <a:t>Agent </a:t>
                      </a:r>
                      <a:r>
                        <a:rPr lang="ko-KR" altLang="en-US" sz="1400" dirty="0" smtClean="0"/>
                        <a:t>개발 가능</a:t>
                      </a: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 수집 데이터 </a:t>
                      </a:r>
                      <a:r>
                        <a:rPr lang="ko-KR" altLang="en-US" sz="1400" dirty="0" err="1" smtClean="0"/>
                        <a:t>필터링</a:t>
                      </a:r>
                      <a:r>
                        <a:rPr lang="ko-KR" altLang="en-US" sz="1400" dirty="0" smtClean="0"/>
                        <a:t> 기능 지원</a:t>
                      </a:r>
                      <a:endParaRPr lang="ko-KR" altLang="en-US" sz="1400" dirty="0"/>
                    </a:p>
                  </a:txBody>
                  <a:tcPr/>
                </a:tc>
              </a:tr>
              <a:tr h="112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 정형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비정형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err="1" smtClean="0"/>
                        <a:t>반정형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데이터 까지 처리</a:t>
                      </a: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 별도의 </a:t>
                      </a:r>
                      <a:r>
                        <a:rPr lang="en-US" altLang="ko-KR" sz="1400" dirty="0" smtClean="0"/>
                        <a:t>Parser </a:t>
                      </a:r>
                      <a:r>
                        <a:rPr lang="ko-KR" altLang="en-US" sz="1400" dirty="0" smtClean="0"/>
                        <a:t>및 </a:t>
                      </a:r>
                      <a:r>
                        <a:rPr lang="en-US" altLang="ko-KR" sz="1400" dirty="0" smtClean="0"/>
                        <a:t>Schema</a:t>
                      </a:r>
                      <a:r>
                        <a:rPr lang="ko-KR" altLang="en-US" sz="1400" dirty="0" smtClean="0"/>
                        <a:t>가 필요 없음</a:t>
                      </a: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 분산환경의 대용량 처리 가능</a:t>
                      </a:r>
                      <a:endParaRPr lang="ko-KR" altLang="en-US" sz="1400" dirty="0"/>
                    </a:p>
                  </a:txBody>
                  <a:tcPr/>
                </a:tc>
              </a:tr>
              <a:tr h="112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다양한 처리 명령어 지원</a:t>
                      </a: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대용량 </a:t>
                      </a:r>
                      <a:r>
                        <a:rPr lang="en-US" altLang="ko-KR" sz="1400" dirty="0" smtClean="0"/>
                        <a:t>Lookup </a:t>
                      </a:r>
                      <a:r>
                        <a:rPr lang="ko-KR" altLang="en-US" sz="1400" dirty="0" smtClean="0"/>
                        <a:t>지원</a:t>
                      </a: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Common Information Model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147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시각화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실시간 분석 및 시각화 지원</a:t>
                      </a: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사용자 정의 </a:t>
                      </a:r>
                      <a:r>
                        <a:rPr lang="ko-KR" altLang="en-US" sz="1400" dirty="0" err="1" smtClean="0"/>
                        <a:t>대시보드</a:t>
                      </a:r>
                      <a:endParaRPr lang="ko-KR" altLang="en-US" sz="1400" dirty="0" smtClean="0"/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다양한 보고서 생성</a:t>
                      </a: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Open source</a:t>
                      </a:r>
                      <a:r>
                        <a:rPr lang="ko-KR" altLang="en-US" sz="1400" dirty="0" smtClean="0"/>
                        <a:t>와 연계 가능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분석 고도화를 위한 도구</a:t>
            </a:r>
            <a:endParaRPr lang="ko-KR" altLang="en-US" dirty="0"/>
          </a:p>
        </p:txBody>
      </p:sp>
      <p:pic>
        <p:nvPicPr>
          <p:cNvPr id="1028" name="Picture 4" descr="https://upload.wikimedia.org/wikipedia/commons/9/97/%E0%A6%B8%E0%A7%8D%E0%A6%AF%E0%A6%BE%E0%A6%B8_%E0%A6%B2%E0%A7%8B%E0%A6%97%E0%A7%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2" y="1696114"/>
            <a:ext cx="2001725" cy="8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brunalab.org/wp-content/uploads/2015/04/R_logo.svg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85044"/>
            <a:ext cx="1431255" cy="10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1"/>
          <a:stretch/>
        </p:blipFill>
        <p:spPr bwMode="auto">
          <a:xfrm>
            <a:off x="6300192" y="1532820"/>
            <a:ext cx="1789068" cy="113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51" y="3326540"/>
            <a:ext cx="5768494" cy="27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97368" y="6309320"/>
            <a:ext cx="6012420" cy="40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/>
              <a:t>Source : </a:t>
            </a:r>
            <a:r>
              <a:rPr lang="en-US" altLang="ko-KR" sz="1050" b="1" dirty="0">
                <a:hlinkClick r:id="rId6"/>
              </a:rPr>
              <a:t>http://www.analyticsvidhya.com/blog/2014/03/sas-vs-vs-python-tool-learn</a:t>
            </a:r>
            <a:r>
              <a:rPr lang="en-US" altLang="ko-KR" sz="1050" b="1" dirty="0" smtClean="0">
                <a:hlinkClick r:id="rId6"/>
              </a:rPr>
              <a:t>/</a:t>
            </a:r>
            <a:endParaRPr lang="en-US" altLang="ko-KR" sz="1050" b="1" dirty="0"/>
          </a:p>
          <a:p>
            <a:pPr>
              <a:lnSpc>
                <a:spcPct val="150000"/>
              </a:lnSpc>
            </a:pPr>
            <a:endParaRPr lang="en-US" altLang="ko-KR" sz="1050" b="1" dirty="0" smtClean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16"/>
          <a:stretch/>
        </p:blipFill>
        <p:spPr bwMode="auto">
          <a:xfrm>
            <a:off x="6726907" y="2654766"/>
            <a:ext cx="1009882" cy="34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3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분석을 위한 환경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850702"/>
            <a:ext cx="8229600" cy="5674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빅데이터의</a:t>
            </a:r>
            <a:r>
              <a:rPr lang="ko-KR" altLang="en-US" sz="1800" dirty="0" smtClean="0"/>
              <a:t> 특징</a:t>
            </a:r>
            <a:endParaRPr lang="en-US" altLang="ko-KR" sz="18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Volume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데이터의 양 </a:t>
            </a:r>
            <a:r>
              <a:rPr lang="en-US" altLang="ko-KR" sz="1400" dirty="0" smtClean="0"/>
              <a:t>(TB</a:t>
            </a:r>
            <a:r>
              <a:rPr lang="ko-KR" altLang="en-US" sz="1400" dirty="0" smtClean="0"/>
              <a:t>부터 </a:t>
            </a:r>
            <a:r>
              <a:rPr lang="en-US" altLang="ko-KR" sz="1400" dirty="0" smtClean="0"/>
              <a:t>PB</a:t>
            </a:r>
            <a:r>
              <a:rPr lang="ko-KR" altLang="en-US" sz="1400" dirty="0" smtClean="0"/>
              <a:t>정도의 데이터</a:t>
            </a:r>
            <a:r>
              <a:rPr lang="en-US" altLang="ko-KR" sz="1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Variety : </a:t>
            </a:r>
            <a:r>
              <a:rPr lang="ko-KR" altLang="en-US" sz="1400" dirty="0" smtClean="0"/>
              <a:t>정형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비정형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반정형</a:t>
            </a:r>
            <a:r>
              <a:rPr lang="ko-KR" altLang="en-US" sz="1400" dirty="0" smtClean="0"/>
              <a:t> 데이터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Velocity : Streaming</a:t>
            </a:r>
            <a:r>
              <a:rPr lang="ko-KR" altLang="en-US" sz="1400" dirty="0" smtClean="0"/>
              <a:t>성 데이터의 실시간 분석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빅데이터</a:t>
            </a:r>
            <a:r>
              <a:rPr lang="ko-KR" altLang="en-US" sz="1800" dirty="0" smtClean="0"/>
              <a:t> 분석을 위한 환경</a:t>
            </a:r>
            <a:endParaRPr lang="en-US" altLang="ko-KR" sz="18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강력한 인프라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많은 양의 데이터 빠른 처리 및 가시화를 위한 인프라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err="1" smtClean="0"/>
              <a:t>빅데이터</a:t>
            </a:r>
            <a:r>
              <a:rPr lang="ko-KR" altLang="en-US" sz="1400" dirty="0" smtClean="0"/>
              <a:t> 플랫폼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수집 </a:t>
            </a:r>
            <a:r>
              <a:rPr lang="en-US" altLang="ko-KR" sz="1400" dirty="0" smtClean="0"/>
              <a:t>: 3V</a:t>
            </a:r>
            <a:r>
              <a:rPr lang="ko-KR" altLang="en-US" sz="1400" dirty="0" smtClean="0"/>
              <a:t>특징의 데이터를 수집 할 수 있어야 함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저장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대용량의 데이터를 효율적으로 저장 운용 할 수 있어야 함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처리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분석을 위한 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후 처리가 빠르게 이루어져야 함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분석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기본적인 통계 분석 부터 </a:t>
            </a:r>
            <a:r>
              <a:rPr lang="ko-KR" altLang="en-US" sz="1400" dirty="0" err="1" smtClean="0"/>
              <a:t>인사이트</a:t>
            </a:r>
            <a:r>
              <a:rPr lang="ko-KR" altLang="en-US" sz="1400" dirty="0" smtClean="0"/>
              <a:t> 추출을 위한 고도화된 분석 기능도 제공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가시화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효과적인 가시화 기능을 통한 </a:t>
            </a:r>
            <a:r>
              <a:rPr lang="ko-KR" altLang="en-US" sz="1400" dirty="0" err="1" smtClean="0"/>
              <a:t>인사이트</a:t>
            </a:r>
            <a:r>
              <a:rPr lang="ko-KR" altLang="en-US" sz="1400" dirty="0" smtClean="0"/>
              <a:t> 추출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스케줄링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수많은 수집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저장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처리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분석 작업들을 효율적으로 관리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운영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인프라 부터 데이터 </a:t>
            </a:r>
            <a:r>
              <a:rPr lang="ko-KR" altLang="en-US" sz="1400" dirty="0" err="1" smtClean="0"/>
              <a:t>워크플로들에</a:t>
            </a:r>
            <a:r>
              <a:rPr lang="ko-KR" altLang="en-US" sz="1400" dirty="0" smtClean="0"/>
              <a:t> 대한 효율적인 운영 기능</a:t>
            </a:r>
            <a:endParaRPr lang="en-US" altLang="ko-KR" sz="1400" dirty="0" smtClean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보안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민감한 개인정보보호법 준수를 위한 다양한 보안 기능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686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환경을 위한 인프라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67544" y="850702"/>
            <a:ext cx="8229600" cy="56746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빅데이터를 담기 위한 인프라 구축 시 고려사항</a:t>
            </a:r>
            <a:endParaRPr lang="en-US" altLang="ko-KR" sz="18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빅데이터를 담고 분석을 할 수 있는 인프라의 비용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최소화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많은 인프라가 안정적으로 돌아가기 위한 안정성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모니터링 기능 필요</a:t>
            </a:r>
            <a:r>
              <a:rPr lang="en-US" altLang="ko-KR" sz="1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err="1" smtClean="0"/>
              <a:t>데이터양에</a:t>
            </a:r>
            <a:r>
              <a:rPr lang="ko-KR" altLang="en-US" sz="1400" dirty="0" smtClean="0"/>
              <a:t> 대한 불확실성을 커버 할 수 있는 유연성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장애에 대한 빠른 대처를 위한 민첩성</a:t>
            </a:r>
            <a:endParaRPr lang="en-US" altLang="ko-KR" sz="14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 smtClean="0"/>
              <a:t>클라우드</a:t>
            </a:r>
            <a:r>
              <a:rPr lang="ko-KR" altLang="en-US" sz="1800" dirty="0" smtClean="0"/>
              <a:t> 컴퓨팅 등장 배경</a:t>
            </a:r>
            <a:endParaRPr lang="en-US" altLang="ko-KR" sz="1800" dirty="0" smtClean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전통적인 인프라 환경에서 새로운 서비스를 구축 할 때 </a:t>
            </a:r>
            <a:r>
              <a:rPr lang="en-US" altLang="ko-KR" sz="1400" dirty="0" smtClean="0"/>
              <a:t>HW </a:t>
            </a:r>
            <a:r>
              <a:rPr lang="ko-KR" altLang="en-US" sz="1400" dirty="0" smtClean="0"/>
              <a:t>투자가 필연적이었음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HW</a:t>
            </a:r>
            <a:r>
              <a:rPr lang="ko-KR" altLang="en-US" sz="1400" dirty="0" smtClean="0"/>
              <a:t>투자 줄이기 위해 기존 서버 유휴자원을 사용하기 위한 가상화 기술을 개발하게 되었고 이를 활용한 선 투자비용을 줄일 수 있게 되었음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가상화 기술을 통해 인프라 자원을 서비스화 했을 뿐 아니라 플랫폼과 소프트웨어까지 서비스화 시켜 다양한 서비스 모델을 통해 가치 창출을 실현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0168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67542" y="368463"/>
            <a:ext cx="583265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/>
            </a:lvl1pPr>
          </a:lstStyle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 모델</a:t>
            </a:r>
            <a:endParaRPr dirty="0"/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t="16335" b="5399"/>
          <a:stretch>
            <a:fillRect/>
          </a:stretch>
        </p:blipFill>
        <p:spPr>
          <a:xfrm>
            <a:off x="1038984" y="2492896"/>
            <a:ext cx="6985475" cy="38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539552" y="908720"/>
            <a:ext cx="7807443" cy="1441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285749" indent="-285749">
              <a:lnSpc>
                <a:spcPct val="150000"/>
              </a:lnSpc>
              <a:buSzPct val="100000"/>
              <a:buFont typeface="Arial"/>
              <a:buChar char="•"/>
              <a:defRPr sz="1200"/>
            </a:pPr>
            <a:r>
              <a:rPr sz="1200" dirty="0"/>
              <a:t>Packaged Software : </a:t>
            </a:r>
            <a:r>
              <a:rPr sz="1200" dirty="0" smtClean="0"/>
              <a:t>On-Premise</a:t>
            </a:r>
            <a:r>
              <a:rPr lang="en-US" sz="1200" dirty="0" smtClean="0"/>
              <a:t> </a:t>
            </a:r>
            <a:r>
              <a:rPr sz="1200" dirty="0" err="1" smtClean="0"/>
              <a:t>모델</a:t>
            </a:r>
            <a:r>
              <a:rPr sz="1200" dirty="0" smtClean="0"/>
              <a:t>,</a:t>
            </a:r>
            <a:r>
              <a:rPr lang="en-US" sz="1200" dirty="0" smtClean="0"/>
              <a:t> </a:t>
            </a:r>
            <a:r>
              <a:rPr sz="1200" dirty="0" err="1" smtClean="0"/>
              <a:t>직접</a:t>
            </a:r>
            <a:r>
              <a:rPr sz="1200" dirty="0" smtClean="0"/>
              <a:t> </a:t>
            </a:r>
            <a:r>
              <a:rPr sz="1200" dirty="0" err="1"/>
              <a:t>인프라와</a:t>
            </a:r>
            <a:r>
              <a:rPr sz="1200" dirty="0"/>
              <a:t> </a:t>
            </a:r>
            <a:r>
              <a:rPr sz="1200" dirty="0" err="1"/>
              <a:t>플랫폼</a:t>
            </a:r>
            <a:r>
              <a:rPr sz="1200" dirty="0"/>
              <a:t>, </a:t>
            </a:r>
            <a:r>
              <a:rPr sz="1200" dirty="0" err="1"/>
              <a:t>어플리케이션을</a:t>
            </a:r>
            <a:r>
              <a:rPr sz="1200" dirty="0"/>
              <a:t> </a:t>
            </a:r>
            <a:r>
              <a:rPr sz="1200" dirty="0" err="1"/>
              <a:t>관리</a:t>
            </a:r>
            <a:endParaRPr sz="1200" dirty="0"/>
          </a:p>
          <a:p>
            <a:pPr marL="285749" indent="-285749">
              <a:lnSpc>
                <a:spcPct val="150000"/>
              </a:lnSpc>
              <a:buSzPct val="100000"/>
              <a:buFont typeface="Arial"/>
              <a:buChar char="•"/>
              <a:defRPr sz="1200"/>
            </a:pPr>
            <a:r>
              <a:rPr sz="1200" dirty="0"/>
              <a:t>Infrastructure as a Service (IaaS) : </a:t>
            </a:r>
            <a:r>
              <a:rPr sz="1200" dirty="0" err="1"/>
              <a:t>인프라</a:t>
            </a:r>
            <a:r>
              <a:rPr sz="1200" dirty="0"/>
              <a:t> </a:t>
            </a:r>
            <a:r>
              <a:rPr sz="1200" dirty="0" err="1"/>
              <a:t>부터</a:t>
            </a:r>
            <a:r>
              <a:rPr sz="1200" dirty="0"/>
              <a:t> </a:t>
            </a:r>
            <a:r>
              <a:rPr sz="1200" dirty="0" err="1"/>
              <a:t>OS까지</a:t>
            </a:r>
            <a:r>
              <a:rPr sz="1200" dirty="0"/>
              <a:t> </a:t>
            </a:r>
            <a:r>
              <a:rPr sz="1200" dirty="0" err="1"/>
              <a:t>서비스로</a:t>
            </a:r>
            <a:r>
              <a:rPr sz="1200" dirty="0"/>
              <a:t> </a:t>
            </a:r>
            <a:r>
              <a:rPr sz="1200" dirty="0" err="1"/>
              <a:t>제공</a:t>
            </a:r>
            <a:endParaRPr sz="1200" dirty="0"/>
          </a:p>
          <a:p>
            <a:pPr marL="285749" indent="-285749">
              <a:lnSpc>
                <a:spcPct val="150000"/>
              </a:lnSpc>
              <a:buSzPct val="100000"/>
              <a:buFont typeface="Arial"/>
              <a:buChar char="•"/>
              <a:defRPr sz="1200"/>
            </a:pPr>
            <a:r>
              <a:rPr sz="1200" dirty="0"/>
              <a:t>Platform as a Service (PaaS) : </a:t>
            </a:r>
            <a:r>
              <a:rPr sz="1200" dirty="0" err="1"/>
              <a:t>어플리케이션을</a:t>
            </a:r>
            <a:r>
              <a:rPr sz="1200" dirty="0"/>
              <a:t> </a:t>
            </a:r>
            <a:r>
              <a:rPr sz="1200" dirty="0" err="1"/>
              <a:t>개발</a:t>
            </a:r>
            <a:r>
              <a:rPr sz="1200" dirty="0"/>
              <a:t>, </a:t>
            </a:r>
            <a:r>
              <a:rPr sz="1200" dirty="0" err="1"/>
              <a:t>서비스</a:t>
            </a:r>
            <a:r>
              <a:rPr sz="1200" dirty="0"/>
              <a:t> </a:t>
            </a:r>
            <a:r>
              <a:rPr sz="1200" dirty="0" err="1"/>
              <a:t>하기위해</a:t>
            </a:r>
            <a:r>
              <a:rPr sz="1200" dirty="0"/>
              <a:t> </a:t>
            </a:r>
            <a:r>
              <a:rPr sz="1200" dirty="0" err="1"/>
              <a:t>사용가능한</a:t>
            </a:r>
            <a:r>
              <a:rPr sz="1200" dirty="0"/>
              <a:t> </a:t>
            </a:r>
            <a:r>
              <a:rPr sz="1200" dirty="0" err="1"/>
              <a:t>서비스와</a:t>
            </a:r>
            <a:r>
              <a:rPr sz="1200" dirty="0"/>
              <a:t> </a:t>
            </a:r>
            <a:r>
              <a:rPr sz="1200" dirty="0" err="1"/>
              <a:t>기능들이</a:t>
            </a:r>
            <a:r>
              <a:rPr sz="1200" dirty="0"/>
              <a:t> </a:t>
            </a:r>
            <a:r>
              <a:rPr sz="1200" dirty="0" err="1"/>
              <a:t>제공되는</a:t>
            </a:r>
            <a:r>
              <a:rPr sz="1200" dirty="0"/>
              <a:t> </a:t>
            </a:r>
            <a:r>
              <a:rPr sz="1200" dirty="0" err="1"/>
              <a:t>클라우드</a:t>
            </a:r>
            <a:r>
              <a:rPr sz="1200" dirty="0"/>
              <a:t> </a:t>
            </a:r>
            <a:r>
              <a:rPr sz="1200" dirty="0" err="1"/>
              <a:t>서비스를</a:t>
            </a:r>
            <a:r>
              <a:rPr sz="1200" dirty="0"/>
              <a:t> </a:t>
            </a:r>
            <a:r>
              <a:rPr sz="1200" dirty="0" err="1"/>
              <a:t>의미</a:t>
            </a:r>
            <a:endParaRPr sz="1200" dirty="0"/>
          </a:p>
          <a:p>
            <a:pPr marL="285749" indent="-285749">
              <a:lnSpc>
                <a:spcPct val="150000"/>
              </a:lnSpc>
              <a:buSzPct val="100000"/>
              <a:buFont typeface="Arial"/>
              <a:buChar char="•"/>
              <a:defRPr sz="1200"/>
            </a:pPr>
            <a:r>
              <a:rPr sz="1200" dirty="0"/>
              <a:t>Software as a Service (SaaS) : </a:t>
            </a:r>
            <a:r>
              <a:rPr sz="1200" dirty="0" err="1"/>
              <a:t>어플리케이션을</a:t>
            </a:r>
            <a:r>
              <a:rPr sz="1200" dirty="0"/>
              <a:t> </a:t>
            </a:r>
            <a:r>
              <a:rPr sz="1200" dirty="0" err="1"/>
              <a:t>사용하는</a:t>
            </a:r>
            <a:r>
              <a:rPr sz="1200" dirty="0"/>
              <a:t> </a:t>
            </a:r>
            <a:r>
              <a:rPr sz="1200" dirty="0" err="1"/>
              <a:t>관점에서</a:t>
            </a:r>
            <a:r>
              <a:rPr sz="1200" dirty="0"/>
              <a:t> </a:t>
            </a:r>
            <a:r>
              <a:rPr sz="1200" dirty="0" err="1"/>
              <a:t>제공되는</a:t>
            </a:r>
            <a:r>
              <a:rPr sz="1200" dirty="0"/>
              <a:t> </a:t>
            </a:r>
            <a:r>
              <a:rPr sz="1200" dirty="0" err="1"/>
              <a:t>IT의</a:t>
            </a:r>
            <a:r>
              <a:rPr sz="1200" dirty="0"/>
              <a:t> </a:t>
            </a:r>
            <a:r>
              <a:rPr sz="1200" dirty="0" err="1"/>
              <a:t>서비스</a:t>
            </a:r>
            <a:r>
              <a:rPr sz="1200" dirty="0"/>
              <a:t> </a:t>
            </a:r>
            <a:r>
              <a:rPr sz="1200" dirty="0" err="1"/>
              <a:t>방식을</a:t>
            </a:r>
            <a:r>
              <a:rPr sz="1200" dirty="0"/>
              <a:t> </a:t>
            </a:r>
            <a:r>
              <a:rPr sz="1200" dirty="0" err="1"/>
              <a:t>의미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304713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스크린샷 2016-04-10 오후 12.50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470" y="1268622"/>
            <a:ext cx="8145060" cy="4579519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467542" y="350677"/>
            <a:ext cx="5832650" cy="41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000" b="1"/>
            </a:lvl1pPr>
          </a:lstStyle>
          <a:p>
            <a:r>
              <a:rPr dirty="0" err="1"/>
              <a:t>PaaS의</a:t>
            </a:r>
            <a:r>
              <a:rPr dirty="0"/>
              <a:t> 예</a:t>
            </a:r>
          </a:p>
        </p:txBody>
      </p:sp>
    </p:spTree>
    <p:extLst>
      <p:ext uri="{BB962C8B-B14F-4D97-AF65-F5344CB8AC3E}">
        <p14:creationId xmlns:p14="http://schemas.microsoft.com/office/powerpoint/2010/main" val="389698860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Aamazon</a:t>
            </a:r>
            <a:r>
              <a:rPr lang="en-US" altLang="ko-KR" dirty="0" smtClean="0"/>
              <a:t> Web Services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5876"/>
            <a:ext cx="3826768" cy="47431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2006</a:t>
            </a:r>
            <a:r>
              <a:rPr lang="ko-KR" altLang="en-US" sz="1600" dirty="0" smtClean="0"/>
              <a:t>년 부터 </a:t>
            </a:r>
            <a:r>
              <a:rPr lang="en-US" altLang="ko-KR" sz="1600" dirty="0" smtClean="0"/>
              <a:t>Public Cloud Service</a:t>
            </a:r>
            <a:r>
              <a:rPr lang="ko-KR" altLang="en-US" sz="1600" dirty="0" smtClean="0"/>
              <a:t>를 시작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현재까지 </a:t>
            </a:r>
            <a:r>
              <a:rPr lang="en-US" altLang="ko-KR" sz="1600" dirty="0" smtClean="0"/>
              <a:t>Cloud Service</a:t>
            </a:r>
            <a:r>
              <a:rPr lang="ko-KR" altLang="en-US" sz="1600" dirty="0" smtClean="0"/>
              <a:t>분야에서 독보적인 존재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미국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남미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호주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싱가포르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한국 등 전세계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개 이상의 데이터 센터 보유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약 </a:t>
            </a:r>
            <a:r>
              <a:rPr lang="en-US" altLang="ko-KR" sz="1600" dirty="0" smtClean="0"/>
              <a:t>250</a:t>
            </a:r>
            <a:r>
              <a:rPr lang="ko-KR" altLang="en-US" sz="1600" dirty="0" smtClean="0"/>
              <a:t>여 개의 </a:t>
            </a:r>
            <a:r>
              <a:rPr lang="en-US" altLang="ko-KR" sz="1600" dirty="0" smtClean="0"/>
              <a:t>Cloud Service </a:t>
            </a:r>
            <a:r>
              <a:rPr lang="ko-KR" altLang="en-US" sz="1600" dirty="0" smtClean="0"/>
              <a:t>제공 중</a:t>
            </a:r>
            <a:endParaRPr lang="ko-KR" altLang="en-US" sz="1600" dirty="0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7069" y="1268760"/>
            <a:ext cx="4353403" cy="43534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직사각형 4"/>
          <p:cNvSpPr/>
          <p:nvPr/>
        </p:nvSpPr>
        <p:spPr>
          <a:xfrm>
            <a:off x="7704070" y="1694261"/>
            <a:ext cx="1011683" cy="21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60032" y="5695321"/>
            <a:ext cx="3826768" cy="397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b="1" dirty="0" smtClean="0"/>
              <a:t>&lt;2015</a:t>
            </a:r>
            <a:r>
              <a:rPr lang="ko-KR" altLang="en-US" sz="1400" b="1" dirty="0" smtClean="0"/>
              <a:t>년</a:t>
            </a:r>
            <a:r>
              <a:rPr lang="en-US" altLang="ko-KR" sz="1400" b="1" dirty="0" smtClean="0"/>
              <a:t> Gartner Public Cloud </a:t>
            </a:r>
            <a:r>
              <a:rPr lang="ko-KR" altLang="en-US" sz="1400" b="1" dirty="0" smtClean="0"/>
              <a:t>업체 비교표</a:t>
            </a:r>
            <a:r>
              <a:rPr lang="en-US" altLang="ko-KR" sz="1400" b="1" dirty="0" smtClean="0"/>
              <a:t>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8234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26" y="2136572"/>
            <a:ext cx="1138873" cy="124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사용하게 될 서비스</a:t>
            </a:r>
            <a:endParaRPr lang="ko-KR" altLang="en-US" dirty="0"/>
          </a:p>
        </p:txBody>
      </p:sp>
      <p:pic>
        <p:nvPicPr>
          <p:cNvPr id="2050" name="Picture 2" descr="http://wildpup.cafe24.com/wp-content/uploads/2014/12/ec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45" y="1988840"/>
            <a:ext cx="1440160" cy="153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1.bp.blogspot.com/-ASULTPejmhQ/VkmWoQ0BlnI/AAAAAAAAEeQ/_MwIvwz_RHE/s1600/Amazon-RD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374" y="2109729"/>
            <a:ext cx="1152128" cy="141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513948" y="3256409"/>
            <a:ext cx="1785215" cy="42254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/>
              <a:t>Amazon </a:t>
            </a:r>
            <a:r>
              <a:rPr lang="en-US" altLang="ko-KR" sz="1400" dirty="0" err="1" smtClean="0"/>
              <a:t>CloudWatch</a:t>
            </a:r>
            <a:endParaRPr lang="ko-KR" altLang="en-US" sz="14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23528" y="3796558"/>
            <a:ext cx="2875107" cy="618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 smtClean="0"/>
              <a:t>조</a:t>
            </a:r>
            <a:r>
              <a:rPr lang="ko-KR" altLang="en-US" sz="1400" b="1" dirty="0"/>
              <a:t>별</a:t>
            </a:r>
            <a:r>
              <a:rPr lang="ko-KR" altLang="en-US" sz="1400" b="1" dirty="0" smtClean="0"/>
              <a:t> 서버 </a:t>
            </a:r>
            <a:r>
              <a:rPr lang="en-US" altLang="ko-KR" sz="1400" b="1" dirty="0" smtClean="0"/>
              <a:t>(C3.2xlarge)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4EA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공용 개발서버 </a:t>
            </a:r>
            <a:r>
              <a:rPr lang="en-US" altLang="ko-KR" sz="1400" b="1" dirty="0" smtClean="0"/>
              <a:t>(C3.2xlarge) : 1EA</a:t>
            </a:r>
            <a:endParaRPr lang="ko-KR" altLang="en-US" sz="1400" b="1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209582" y="3789040"/>
            <a:ext cx="3162618" cy="42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dirty="0" smtClean="0"/>
              <a:t>공용 서버</a:t>
            </a:r>
            <a:r>
              <a:rPr lang="en-US" altLang="ko-KR" sz="1200" b="1" dirty="0" smtClean="0"/>
              <a:t>(t2.db.medium) : 1EA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993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플랫폼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Hadoop Ecosystem</a:t>
            </a:r>
            <a:endParaRPr lang="ko-KR" altLang="en-US" dirty="0"/>
          </a:p>
        </p:txBody>
      </p:sp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62" y="1595149"/>
            <a:ext cx="5557562" cy="379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12282" y="1717449"/>
            <a:ext cx="8737646" cy="4663879"/>
            <a:chOff x="212282" y="2005481"/>
            <a:chExt cx="8737646" cy="4663879"/>
          </a:xfrm>
        </p:grpSpPr>
        <p:pic>
          <p:nvPicPr>
            <p:cNvPr id="3076" name="Picture 4" descr="http://blog.cloudera.com/wp-content/uploads/2013/06/hu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601" y="2413206"/>
              <a:ext cx="1182855" cy="295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48" y="2996952"/>
              <a:ext cx="1218341" cy="644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073" y="3933056"/>
              <a:ext cx="668359" cy="1252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5563546"/>
              <a:ext cx="1353592" cy="773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2345" y="5766396"/>
              <a:ext cx="1203951" cy="90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62" t="46792" r="25969" b="7103"/>
            <a:stretch/>
          </p:blipFill>
          <p:spPr bwMode="auto">
            <a:xfrm>
              <a:off x="4548343" y="5950503"/>
              <a:ext cx="1250826" cy="67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6045589"/>
              <a:ext cx="959039" cy="483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6018372"/>
              <a:ext cx="12477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5226216"/>
              <a:ext cx="1377479" cy="724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9" name="Picture 1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71" y="3961631"/>
              <a:ext cx="1066435" cy="888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Picture 20" descr="https://gitlab.com/uploads/project/avatar/486768/mongodb_slide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58" y="2747954"/>
              <a:ext cx="1211859" cy="1009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http://zementis.com/wp-content/uploads/2014/06/Storm1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82" y="2005481"/>
              <a:ext cx="1335382" cy="48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414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016" y="831825"/>
            <a:ext cx="862933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모든 </a:t>
            </a:r>
            <a:r>
              <a:rPr lang="en-US" altLang="ko-KR" b="1" dirty="0" smtClean="0"/>
              <a:t>Open Source</a:t>
            </a:r>
            <a:r>
              <a:rPr lang="ko-KR" altLang="en-US" b="1" dirty="0" smtClean="0"/>
              <a:t>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특징 및 동작 원리에 대한 이해가 필요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Hadoop</a:t>
            </a:r>
            <a:r>
              <a:rPr lang="ko-KR" altLang="en-US" sz="1400" dirty="0" smtClean="0"/>
              <a:t>의 경우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아파치 재단의 버전과 사용 버전으로 나뉘어 지며 같은 이름이지만 </a:t>
            </a:r>
            <a:r>
              <a:rPr lang="en-US" altLang="ko-KR" sz="1400" dirty="0" smtClean="0"/>
              <a:t>Release </a:t>
            </a:r>
            <a:r>
              <a:rPr lang="ko-KR" altLang="en-US" sz="1400" dirty="0" smtClean="0"/>
              <a:t>버전 및 </a:t>
            </a:r>
            <a:r>
              <a:rPr lang="ko-KR" altLang="en-US" sz="1400" dirty="0" err="1" smtClean="0"/>
              <a:t>배포판</a:t>
            </a:r>
            <a:r>
              <a:rPr lang="ko-KR" altLang="en-US" sz="1400" dirty="0" smtClean="0"/>
              <a:t> 성격에 따라 호환성도 모두 다르다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/>
              <a:t>수집기의</a:t>
            </a:r>
            <a:r>
              <a:rPr lang="ko-KR" altLang="en-US" sz="1400" dirty="0" smtClean="0"/>
              <a:t>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 원천 시스템의 성격에 따라 네트워크 환경에 따라 사용되어야 하는 </a:t>
            </a:r>
            <a:r>
              <a:rPr lang="en-US" altLang="ko-KR" sz="1400" dirty="0" smtClean="0"/>
              <a:t>Open Source, </a:t>
            </a:r>
            <a:r>
              <a:rPr lang="ko-KR" altLang="en-US" sz="1400" dirty="0" smtClean="0"/>
              <a:t>프로토콜이 전부 다르다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프로젝트의 성격과 데이터의 특성에 따라 다르게 구성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프로젝트 성격상 실시간 분석이 들어가야 하는지 배치 분석으로 충족 되는지에 따라 들어가야 할 </a:t>
            </a:r>
            <a:r>
              <a:rPr lang="en-US" altLang="ko-KR" sz="1400" dirty="0" smtClean="0"/>
              <a:t>Open Source </a:t>
            </a:r>
            <a:r>
              <a:rPr lang="ko-KR" altLang="en-US" sz="1400" dirty="0" smtClean="0"/>
              <a:t>및 플랫폼 구성이 달라진다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폭넓은 시스템 관련 지식 필요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/>
              <a:t>빅데이터</a:t>
            </a:r>
            <a:r>
              <a:rPr lang="ko-KR" altLang="en-US" sz="1400" dirty="0" smtClean="0"/>
              <a:t> 플랫폼의 성격에 부합하도록 시스템 구성 작업은 그 자체 만으로도 많은 지식이 필요하다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프로그래밍 기술이 필요</a:t>
            </a:r>
            <a:endParaRPr lang="en-US" altLang="ko-KR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Hadoop</a:t>
            </a:r>
            <a:r>
              <a:rPr lang="ko-KR" altLang="en-US" sz="1400" dirty="0" smtClean="0"/>
              <a:t>을 사용할 때 반드시 필요한 </a:t>
            </a:r>
            <a:r>
              <a:rPr lang="en-US" altLang="ko-KR" sz="1400" dirty="0" smtClean="0"/>
              <a:t>Map-Reduce </a:t>
            </a:r>
            <a:r>
              <a:rPr lang="ko-KR" altLang="en-US" sz="1400" dirty="0" smtClean="0"/>
              <a:t>형식의 프로그래밍은 일반적인 프로그래머들도 굉장히 힘들어한다</a:t>
            </a:r>
            <a:r>
              <a:rPr lang="en-US" altLang="ko-KR" sz="1400" dirty="0" smtClean="0"/>
              <a:t>.</a:t>
            </a:r>
            <a:endParaRPr lang="ko-KR" altLang="en-US" sz="16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66403" y="270446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Hadoop Ecosystem</a:t>
            </a:r>
            <a:r>
              <a:rPr lang="ko-KR" altLang="en-US" dirty="0"/>
              <a:t>을 활용하려면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9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660</Words>
  <Application>Microsoft Office PowerPoint</Application>
  <PresentationFormat>화면 슬라이드 쇼(4:3)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개발 환경 소개</vt:lpstr>
      <vt:lpstr>빅데이터 분석을 위한 환경</vt:lpstr>
      <vt:lpstr>빅데이터 분석 환경을 위한 인프라</vt:lpstr>
      <vt:lpstr>PowerPoint 프레젠테이션</vt:lpstr>
      <vt:lpstr>PowerPoint 프레젠테이션</vt:lpstr>
      <vt:lpstr>Aamazon Web Services</vt:lpstr>
      <vt:lpstr>사용하게 될 서비스</vt:lpstr>
      <vt:lpstr>빅데이터 플랫폼</vt:lpstr>
      <vt:lpstr>PowerPoint 프레젠테이션</vt:lpstr>
      <vt:lpstr>PowerPoint 프레젠테이션</vt:lpstr>
      <vt:lpstr>PowerPoint 프레젠테이션</vt:lpstr>
      <vt:lpstr>PowerPoint 프레젠테이션</vt:lpstr>
      <vt:lpstr>분석 고도화를 위한 도구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환경 소개</dc:title>
  <dc:creator>riel</dc:creator>
  <cp:lastModifiedBy>riel</cp:lastModifiedBy>
  <cp:revision>24</cp:revision>
  <dcterms:created xsi:type="dcterms:W3CDTF">2016-04-03T06:36:58Z</dcterms:created>
  <dcterms:modified xsi:type="dcterms:W3CDTF">2016-04-12T15:42:08Z</dcterms:modified>
</cp:coreProperties>
</file>