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61"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1"/>
    <p:restoredTop sz="94649"/>
  </p:normalViewPr>
  <p:slideViewPr>
    <p:cSldViewPr snapToGrid="0" snapToObjects="1">
      <p:cViewPr>
        <p:scale>
          <a:sx n="95" d="100"/>
          <a:sy n="95" d="100"/>
        </p:scale>
        <p:origin x="144"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10/9/22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96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10/9/22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448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10/9/22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519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10/9/22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509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10/9/22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987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10/9/22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185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10/9/22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2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10/9/22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575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10/9/22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509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10/9/22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5128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10/9/22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557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lIns="109728" tIns="109728" rIns="109728" bIns="91440" anchor="ctr"/>
          <a:lstStyle>
            <a:lvl1pPr algn="r">
              <a:defRPr sz="900" spc="100">
                <a:solidFill>
                  <a:srgbClr val="FFFFFF"/>
                </a:solidFill>
              </a:defRPr>
            </a:lvl1pPr>
          </a:lstStyle>
          <a:p>
            <a:fld id="{62D6E202-B606-4609-B914-27C9371A1F6D}" type="datetime1">
              <a:rPr lang="en-US" smtClean="0"/>
              <a:t>10/9/22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lIns="109728" tIns="109728" rIns="109728" bIns="91440" anchor="ctr"/>
          <a:lstStyle>
            <a:lvl1pPr algn="l">
              <a:defRPr sz="900" cap="none" spc="1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lIns="109728" tIns="109728" rIns="109728" bIns="91440" anchor="ctr"/>
          <a:lstStyle>
            <a:lvl1pPr algn="l">
              <a:defRPr sz="1050" spc="1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55082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120000"/>
        </a:lnSpc>
        <a:spcBef>
          <a:spcPct val="0"/>
        </a:spcBef>
        <a:buNone/>
        <a:defRPr sz="4800" b="1" kern="1200" spc="1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b="0" i="0" kern="1200" spc="13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800" kern="1200" spc="13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400" kern="1200" spc="13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400" kern="1200" spc="13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400" kern="1200" spc="13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C7A291C-9D76-034F-BFEA-B328EFB858D1}"/>
              </a:ext>
            </a:extLst>
          </p:cNvPr>
          <p:cNvSpPr>
            <a:spLocks noGrp="1"/>
          </p:cNvSpPr>
          <p:nvPr>
            <p:ph type="title"/>
          </p:nvPr>
        </p:nvSpPr>
        <p:spPr>
          <a:xfrm>
            <a:off x="962164" y="5671"/>
            <a:ext cx="3177847" cy="1891705"/>
          </a:xfrm>
        </p:spPr>
        <p:txBody>
          <a:bodyPr vert="horz" lIns="91440" tIns="45720" rIns="91440" bIns="45720" rtlCol="0" anchor="b">
            <a:normAutofit/>
          </a:bodyPr>
          <a:lstStyle/>
          <a:p>
            <a:r>
              <a:rPr kumimoji="1" lang="ja-JP" altLang="en-US" sz="4000" spc="-50">
                <a:solidFill>
                  <a:schemeClr val="tx1">
                    <a:lumMod val="75000"/>
                    <a:lumOff val="25000"/>
                  </a:schemeClr>
                </a:solidFill>
              </a:rPr>
              <a:t>教育の魔力</a:t>
            </a:r>
          </a:p>
        </p:txBody>
      </p:sp>
      <p:cxnSp>
        <p:nvCxnSpPr>
          <p:cNvPr id="46" name="Straight Connector 4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テキスト プレースホルダー 3">
            <a:extLst>
              <a:ext uri="{FF2B5EF4-FFF2-40B4-BE49-F238E27FC236}">
                <a16:creationId xmlns:a16="http://schemas.microsoft.com/office/drawing/2014/main" id="{04CB433B-47A1-564B-9937-96AD0A20FCFC}"/>
              </a:ext>
            </a:extLst>
          </p:cNvPr>
          <p:cNvSpPr>
            <a:spLocks noGrp="1"/>
          </p:cNvSpPr>
          <p:nvPr>
            <p:ph type="body" sz="half" idx="2"/>
          </p:nvPr>
        </p:nvSpPr>
        <p:spPr>
          <a:xfrm>
            <a:off x="858064" y="2639380"/>
            <a:ext cx="3205049" cy="3229714"/>
          </a:xfrm>
        </p:spPr>
        <p:txBody>
          <a:bodyPr vert="horz" lIns="0" tIns="45720" rIns="0" bIns="45720" rtlCol="0">
            <a:normAutofit/>
          </a:bodyPr>
          <a:lstStyle/>
          <a:p>
            <a:pPr>
              <a:lnSpc>
                <a:spcPct val="90000"/>
              </a:lnSpc>
            </a:pPr>
            <a:r>
              <a:rPr kumimoji="1" lang="ja-JP" altLang="en-US" sz="1500">
                <a:solidFill>
                  <a:schemeClr val="tx1">
                    <a:lumMod val="75000"/>
                    <a:lumOff val="25000"/>
                  </a:schemeClr>
                </a:solidFill>
              </a:rPr>
              <a:t>右の図を見てみると、小学校における競技種目別の負傷事故数は巨大組体操での事故の割合が高いことがわかる。このような危険度合いが高いにも関わらず、教育指導要領に記載されていない巨大組体操が教育活動として、教育のお墨付きがつき、危険が見過ごされている。</a:t>
            </a:r>
            <a:endParaRPr kumimoji="1" lang="en-US" altLang="ja-JP" sz="1500" dirty="0">
              <a:solidFill>
                <a:schemeClr val="tx1">
                  <a:lumMod val="75000"/>
                  <a:lumOff val="25000"/>
                </a:schemeClr>
              </a:solidFill>
            </a:endParaRPr>
          </a:p>
          <a:p>
            <a:pPr>
              <a:lnSpc>
                <a:spcPct val="90000"/>
              </a:lnSpc>
            </a:pPr>
            <a:r>
              <a:rPr kumimoji="1" lang="ja-JP" altLang="en-US" sz="1500">
                <a:solidFill>
                  <a:schemeClr val="tx1">
                    <a:lumMod val="75000"/>
                    <a:lumOff val="25000"/>
                  </a:schemeClr>
                </a:solidFill>
              </a:rPr>
              <a:t>不審者の侵入のような危険は敏感に察知されているが、教育が関わってくると途端に危険性を見逃してしまうというのがわかった。</a:t>
            </a:r>
            <a:endParaRPr kumimoji="1" lang="en-US" altLang="ja-JP" sz="1500" dirty="0">
              <a:solidFill>
                <a:schemeClr val="tx1">
                  <a:lumMod val="75000"/>
                  <a:lumOff val="25000"/>
                </a:schemeClr>
              </a:solidFill>
              <a:highlight>
                <a:srgbClr val="000000"/>
              </a:highlight>
            </a:endParaRPr>
          </a:p>
        </p:txBody>
      </p:sp>
      <p:sp>
        <p:nvSpPr>
          <p:cNvPr id="48" name="Rectangle 47">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コンテンツ プレースホルダー 18">
            <a:extLst>
              <a:ext uri="{FF2B5EF4-FFF2-40B4-BE49-F238E27FC236}">
                <a16:creationId xmlns:a16="http://schemas.microsoft.com/office/drawing/2014/main" id="{CF83335E-95BA-BF49-8500-4997F8ED6A7D}"/>
              </a:ext>
            </a:extLst>
          </p:cNvPr>
          <p:cNvGraphicFramePr>
            <a:graphicFrameLocks noGrp="1"/>
          </p:cNvGraphicFramePr>
          <p:nvPr>
            <p:ph idx="1"/>
            <p:extLst>
              <p:ext uri="{D42A27DB-BD31-4B8C-83A1-F6EECF244321}">
                <p14:modId xmlns:p14="http://schemas.microsoft.com/office/powerpoint/2010/main" val="1684646853"/>
              </p:ext>
            </p:extLst>
          </p:nvPr>
        </p:nvGraphicFramePr>
        <p:xfrm>
          <a:off x="4850408" y="377999"/>
          <a:ext cx="6721732" cy="5225632"/>
        </p:xfrm>
        <a:graphic>
          <a:graphicData uri="http://schemas.openxmlformats.org/drawingml/2006/table">
            <a:tbl>
              <a:tblPr firstRow="1" bandRow="1">
                <a:tableStyleId>{5C22544A-7EE6-4342-B048-85BDC9FD1C3A}</a:tableStyleId>
              </a:tblPr>
              <a:tblGrid>
                <a:gridCol w="2449111">
                  <a:extLst>
                    <a:ext uri="{9D8B030D-6E8A-4147-A177-3AD203B41FA5}">
                      <a16:colId xmlns:a16="http://schemas.microsoft.com/office/drawing/2014/main" val="2227477399"/>
                    </a:ext>
                  </a:extLst>
                </a:gridCol>
                <a:gridCol w="997016">
                  <a:extLst>
                    <a:ext uri="{9D8B030D-6E8A-4147-A177-3AD203B41FA5}">
                      <a16:colId xmlns:a16="http://schemas.microsoft.com/office/drawing/2014/main" val="455325722"/>
                    </a:ext>
                  </a:extLst>
                </a:gridCol>
                <a:gridCol w="1170202">
                  <a:extLst>
                    <a:ext uri="{9D8B030D-6E8A-4147-A177-3AD203B41FA5}">
                      <a16:colId xmlns:a16="http://schemas.microsoft.com/office/drawing/2014/main" val="1866354777"/>
                    </a:ext>
                  </a:extLst>
                </a:gridCol>
                <a:gridCol w="2105403">
                  <a:extLst>
                    <a:ext uri="{9D8B030D-6E8A-4147-A177-3AD203B41FA5}">
                      <a16:colId xmlns:a16="http://schemas.microsoft.com/office/drawing/2014/main" val="3564269637"/>
                    </a:ext>
                  </a:extLst>
                </a:gridCol>
              </a:tblGrid>
              <a:tr h="384313">
                <a:tc rowSpan="2">
                  <a:txBody>
                    <a:bodyPr/>
                    <a:lstStyle/>
                    <a:p>
                      <a:pPr algn="ctr" fontAlgn="ctr"/>
                      <a:r>
                        <a:rPr lang="ja-JP" altLang="en-US" sz="2000" u="none" strike="noStrike">
                          <a:effectLst/>
                        </a:rPr>
                        <a:t>種目</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rowSpan="2">
                  <a:txBody>
                    <a:bodyPr/>
                    <a:lstStyle/>
                    <a:p>
                      <a:pPr algn="ctr" fontAlgn="ctr"/>
                      <a:r>
                        <a:rPr lang="ja-JP" altLang="en-US" sz="2000" u="none" strike="noStrike">
                          <a:effectLst/>
                        </a:rPr>
                        <a:t>件数</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gridSpan="2">
                  <a:txBody>
                    <a:bodyPr/>
                    <a:lstStyle/>
                    <a:p>
                      <a:pPr algn="ctr" fontAlgn="ctr"/>
                      <a:r>
                        <a:rPr lang="ja-JP" altLang="en-US" sz="2000" u="none" strike="noStrike">
                          <a:effectLst/>
                        </a:rPr>
                        <a:t>学習指導要領</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hMerge="1">
                  <a:txBody>
                    <a:bodyPr/>
                    <a:lstStyle/>
                    <a:p>
                      <a:endParaRPr kumimoji="1" lang="ja-JP" altLang="en-US"/>
                    </a:p>
                  </a:txBody>
                  <a:tcPr/>
                </a:tc>
                <a:extLst>
                  <a:ext uri="{0D108BD9-81ED-4DB2-BD59-A6C34878D82A}">
                    <a16:rowId xmlns:a16="http://schemas.microsoft.com/office/drawing/2014/main" val="3972843418"/>
                  </a:ext>
                </a:extLst>
              </a:tr>
              <a:tr h="69125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2000" u="none" strike="noStrike">
                          <a:effectLst/>
                        </a:rPr>
                        <a:t>記載の有無</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取り扱い学年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587671763"/>
                  </a:ext>
                </a:extLst>
              </a:tr>
              <a:tr h="384313">
                <a:tc>
                  <a:txBody>
                    <a:bodyPr/>
                    <a:lstStyle/>
                    <a:p>
                      <a:pPr algn="l" fontAlgn="ctr"/>
                      <a:r>
                        <a:rPr lang="ja-JP" altLang="en-US" sz="2000" u="none" strike="noStrike">
                          <a:effectLst/>
                        </a:rPr>
                        <a:t>跳箱運動</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15,142</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1~6</a:t>
                      </a:r>
                      <a:r>
                        <a:rPr lang="ja-JP" altLang="en-US" sz="2000" u="none" strike="noStrike">
                          <a:effectLst/>
                        </a:rPr>
                        <a:t>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2237974834"/>
                  </a:ext>
                </a:extLst>
              </a:tr>
              <a:tr h="384313">
                <a:tc>
                  <a:txBody>
                    <a:bodyPr/>
                    <a:lstStyle/>
                    <a:p>
                      <a:pPr algn="l" fontAlgn="ctr"/>
                      <a:r>
                        <a:rPr lang="ja-JP" altLang="en-US" sz="2000" u="none" strike="noStrike">
                          <a:effectLst/>
                        </a:rPr>
                        <a:t>バスケットボール</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10,219</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5~6</a:t>
                      </a:r>
                      <a:r>
                        <a:rPr lang="ja-JP" altLang="en-US" sz="2000" u="none" strike="noStrike">
                          <a:effectLst/>
                        </a:rPr>
                        <a:t>年（</a:t>
                      </a:r>
                      <a:r>
                        <a:rPr lang="en-US" altLang="ja-JP" sz="2000" u="none" strike="noStrike">
                          <a:effectLst/>
                        </a:rPr>
                        <a:t>3~6</a:t>
                      </a:r>
                      <a:r>
                        <a:rPr lang="ja-JP" altLang="en-US" sz="2000" u="none" strike="noStrike">
                          <a:effectLst/>
                        </a:rPr>
                        <a:t>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441326697"/>
                  </a:ext>
                </a:extLst>
              </a:tr>
              <a:tr h="384313">
                <a:tc>
                  <a:txBody>
                    <a:bodyPr/>
                    <a:lstStyle/>
                    <a:p>
                      <a:pPr algn="l" fontAlgn="ctr"/>
                      <a:r>
                        <a:rPr lang="ja-JP" altLang="en-US" sz="2000" u="none" strike="noStrike">
                          <a:effectLst/>
                        </a:rPr>
                        <a:t>組み体操</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5,959</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ー</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3118237338"/>
                  </a:ext>
                </a:extLst>
              </a:tr>
              <a:tr h="384313">
                <a:tc>
                  <a:txBody>
                    <a:bodyPr/>
                    <a:lstStyle/>
                    <a:p>
                      <a:pPr algn="l" fontAlgn="ctr"/>
                      <a:r>
                        <a:rPr lang="ja-JP" altLang="en-US" sz="2000" u="none" strike="noStrike">
                          <a:effectLst/>
                        </a:rPr>
                        <a:t>マット運動</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5,469</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３</a:t>
                      </a:r>
                      <a:r>
                        <a:rPr lang="en-US" altLang="ja-JP" sz="2000" u="none" strike="noStrike">
                          <a:effectLst/>
                        </a:rPr>
                        <a:t>~6</a:t>
                      </a:r>
                      <a:r>
                        <a:rPr lang="ja-JP" altLang="en-US" sz="2000" u="none" strike="noStrike">
                          <a:effectLst/>
                        </a:rPr>
                        <a:t>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2658344635"/>
                  </a:ext>
                </a:extLst>
              </a:tr>
              <a:tr h="691251">
                <a:tc>
                  <a:txBody>
                    <a:bodyPr/>
                    <a:lstStyle/>
                    <a:p>
                      <a:pPr algn="l" fontAlgn="ctr"/>
                      <a:r>
                        <a:rPr lang="ja-JP" altLang="en-US" sz="2000" u="none" strike="noStrike">
                          <a:effectLst/>
                        </a:rPr>
                        <a:t>サッカー・フットサル</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4,967</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1~2</a:t>
                      </a:r>
                      <a:r>
                        <a:rPr lang="ja-JP" altLang="en-US" sz="2000" u="none" strike="noStrike">
                          <a:effectLst/>
                        </a:rPr>
                        <a:t>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2240347459"/>
                  </a:ext>
                </a:extLst>
              </a:tr>
              <a:tr h="384313">
                <a:tc>
                  <a:txBody>
                    <a:bodyPr/>
                    <a:lstStyle/>
                    <a:p>
                      <a:pPr algn="l" fontAlgn="ctr"/>
                      <a:r>
                        <a:rPr lang="ja-JP" altLang="en-US" sz="2000" u="none" strike="noStrike">
                          <a:effectLst/>
                        </a:rPr>
                        <a:t>ドッジボール</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4,676</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1~6</a:t>
                      </a:r>
                      <a:r>
                        <a:rPr lang="ja-JP" altLang="en-US" sz="2000" u="none" strike="noStrike">
                          <a:effectLst/>
                        </a:rPr>
                        <a:t>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1426425449"/>
                  </a:ext>
                </a:extLst>
              </a:tr>
              <a:tr h="384313">
                <a:tc>
                  <a:txBody>
                    <a:bodyPr/>
                    <a:lstStyle/>
                    <a:p>
                      <a:pPr algn="l" fontAlgn="ctr"/>
                      <a:r>
                        <a:rPr lang="ja-JP" altLang="en-US" sz="2000" u="none" strike="noStrike">
                          <a:effectLst/>
                        </a:rPr>
                        <a:t>準備・整理運動</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3,068</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３</a:t>
                      </a:r>
                      <a:r>
                        <a:rPr lang="en-US" altLang="ja-JP" sz="2000" u="none" strike="noStrike">
                          <a:effectLst/>
                        </a:rPr>
                        <a:t>~</a:t>
                      </a:r>
                      <a:r>
                        <a:rPr lang="ja-JP" altLang="en-US" sz="2000" u="none" strike="noStrike">
                          <a:effectLst/>
                        </a:rPr>
                        <a:t>６年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310201844"/>
                  </a:ext>
                </a:extLst>
              </a:tr>
              <a:tr h="384313">
                <a:tc>
                  <a:txBody>
                    <a:bodyPr/>
                    <a:lstStyle/>
                    <a:p>
                      <a:pPr algn="l" fontAlgn="ctr"/>
                      <a:r>
                        <a:rPr lang="ja-JP" altLang="en-US" sz="2000" u="none" strike="noStrike">
                          <a:effectLst/>
                        </a:rPr>
                        <a:t>鉄棒運動</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3,028</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1~6</a:t>
                      </a:r>
                      <a:r>
                        <a:rPr lang="ja-JP" altLang="en-US" sz="2000" u="none" strike="noStrike">
                          <a:effectLst/>
                        </a:rPr>
                        <a:t>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3619983811"/>
                  </a:ext>
                </a:extLst>
              </a:tr>
              <a:tr h="384313">
                <a:tc>
                  <a:txBody>
                    <a:bodyPr/>
                    <a:lstStyle/>
                    <a:p>
                      <a:pPr algn="l" fontAlgn="ctr"/>
                      <a:r>
                        <a:rPr lang="ja-JP" altLang="en-US" sz="2000" u="none" strike="noStrike">
                          <a:effectLst/>
                        </a:rPr>
                        <a:t>ハードル走</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2,974</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1~</a:t>
                      </a:r>
                      <a:r>
                        <a:rPr lang="ja-JP" altLang="en-US" sz="2000" u="none" strike="noStrike">
                          <a:effectLst/>
                        </a:rPr>
                        <a:t>６年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1055191658"/>
                  </a:ext>
                </a:extLst>
              </a:tr>
              <a:tr h="384313">
                <a:tc>
                  <a:txBody>
                    <a:bodyPr/>
                    <a:lstStyle/>
                    <a:p>
                      <a:pPr algn="l" fontAlgn="ctr"/>
                      <a:r>
                        <a:rPr lang="ja-JP" altLang="en-US" sz="2000" u="none" strike="noStrike">
                          <a:effectLst/>
                        </a:rPr>
                        <a:t>縄跳び</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a:effectLst/>
                        </a:rPr>
                        <a:t>2,861</a:t>
                      </a:r>
                      <a:endParaRPr lang="en-US" altLang="ja-JP"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ja-JP" altLang="en-US" sz="2000" u="none" strike="noStrike">
                          <a:effectLst/>
                        </a:rPr>
                        <a:t>◯</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tc>
                  <a:txBody>
                    <a:bodyPr/>
                    <a:lstStyle/>
                    <a:p>
                      <a:pPr algn="ctr" fontAlgn="ctr"/>
                      <a:r>
                        <a:rPr lang="en-US" altLang="ja-JP" sz="2000" u="none" strike="noStrike" dirty="0">
                          <a:effectLst/>
                        </a:rPr>
                        <a:t>1~6</a:t>
                      </a:r>
                      <a:r>
                        <a:rPr lang="ja-JP" altLang="en-US" sz="2000" u="none" strike="noStrike">
                          <a:effectLst/>
                        </a:rPr>
                        <a:t>年</a:t>
                      </a:r>
                      <a:endParaRPr lang="ja-JP" altLang="en-US" sz="20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986" marR="15986" marT="15986" marB="0" anchor="ctr"/>
                </a:tc>
                <a:extLst>
                  <a:ext uri="{0D108BD9-81ED-4DB2-BD59-A6C34878D82A}">
                    <a16:rowId xmlns:a16="http://schemas.microsoft.com/office/drawing/2014/main" val="3895156208"/>
                  </a:ext>
                </a:extLst>
              </a:tr>
            </a:tbl>
          </a:graphicData>
        </a:graphic>
      </p:graphicFrame>
      <p:sp>
        <p:nvSpPr>
          <p:cNvPr id="23" name="テキスト ボックス 22">
            <a:extLst>
              <a:ext uri="{FF2B5EF4-FFF2-40B4-BE49-F238E27FC236}">
                <a16:creationId xmlns:a16="http://schemas.microsoft.com/office/drawing/2014/main" id="{77739DDB-BD26-1C45-B4CD-5F433178A389}"/>
              </a:ext>
            </a:extLst>
          </p:cNvPr>
          <p:cNvSpPr txBox="1"/>
          <p:nvPr/>
        </p:nvSpPr>
        <p:spPr>
          <a:xfrm>
            <a:off x="4947138" y="5603631"/>
            <a:ext cx="6760184" cy="646331"/>
          </a:xfrm>
          <a:prstGeom prst="rect">
            <a:avLst/>
          </a:prstGeom>
          <a:noFill/>
        </p:spPr>
        <p:txBody>
          <a:bodyPr wrap="none" rtlCol="0">
            <a:spAutoFit/>
          </a:bodyPr>
          <a:lstStyle/>
          <a:p>
            <a:r>
              <a:rPr kumimoji="1" lang="ja-JP" altLang="en-US"/>
              <a:t>（出所）</a:t>
            </a:r>
            <a:r>
              <a:rPr kumimoji="1" lang="en-US" altLang="ja-JP" dirty="0"/>
              <a:t> </a:t>
            </a:r>
            <a:r>
              <a:rPr kumimoji="1" lang="ja-JP" altLang="en-US"/>
              <a:t>スポーツ振興センター</a:t>
            </a:r>
            <a:r>
              <a:rPr lang="en-US" altLang="ja-JP" dirty="0"/>
              <a:t>『</a:t>
            </a:r>
            <a:r>
              <a:rPr kumimoji="1" lang="ja-JP" altLang="en-US"/>
              <a:t>学校の管理下の災害　</a:t>
            </a:r>
            <a:r>
              <a:rPr lang="ja-JP" altLang="en-US"/>
              <a:t>平成２８年版</a:t>
            </a:r>
            <a:r>
              <a:rPr lang="en-US" altLang="ja-JP" dirty="0"/>
              <a:t>』</a:t>
            </a:r>
          </a:p>
          <a:p>
            <a:r>
              <a:rPr kumimoji="1" lang="ja-JP" altLang="en-US"/>
              <a:t>データをもとに筆者が作成</a:t>
            </a:r>
          </a:p>
        </p:txBody>
      </p:sp>
      <p:sp>
        <p:nvSpPr>
          <p:cNvPr id="7" name="テキスト ボックス 6">
            <a:extLst>
              <a:ext uri="{FF2B5EF4-FFF2-40B4-BE49-F238E27FC236}">
                <a16:creationId xmlns:a16="http://schemas.microsoft.com/office/drawing/2014/main" id="{5585799D-FD55-5D4B-9510-79667DB64AEF}"/>
              </a:ext>
            </a:extLst>
          </p:cNvPr>
          <p:cNvSpPr txBox="1"/>
          <p:nvPr/>
        </p:nvSpPr>
        <p:spPr>
          <a:xfrm>
            <a:off x="5082363" y="170121"/>
            <a:ext cx="184731" cy="369332"/>
          </a:xfrm>
          <a:prstGeom prst="rect">
            <a:avLst/>
          </a:prstGeom>
          <a:noFill/>
        </p:spPr>
        <p:txBody>
          <a:bodyPr wrap="none" rtlCol="0">
            <a:spAutoFit/>
          </a:bodyPr>
          <a:lstStyle/>
          <a:p>
            <a:endParaRPr kumimoji="1" lang="ja-JP" altLang="en-US"/>
          </a:p>
        </p:txBody>
      </p:sp>
      <p:sp>
        <p:nvSpPr>
          <p:cNvPr id="8" name="テキスト ボックス 7">
            <a:extLst>
              <a:ext uri="{FF2B5EF4-FFF2-40B4-BE49-F238E27FC236}">
                <a16:creationId xmlns:a16="http://schemas.microsoft.com/office/drawing/2014/main" id="{01849A21-D5DF-3A45-BABC-8AF23CE00828}"/>
              </a:ext>
            </a:extLst>
          </p:cNvPr>
          <p:cNvSpPr txBox="1"/>
          <p:nvPr/>
        </p:nvSpPr>
        <p:spPr>
          <a:xfrm>
            <a:off x="4983525" y="42495"/>
            <a:ext cx="5859296" cy="369332"/>
          </a:xfrm>
          <a:prstGeom prst="rect">
            <a:avLst/>
          </a:prstGeom>
          <a:noFill/>
        </p:spPr>
        <p:txBody>
          <a:bodyPr wrap="none" rtlCol="0">
            <a:spAutoFit/>
          </a:bodyPr>
          <a:lstStyle/>
          <a:p>
            <a:r>
              <a:rPr kumimoji="1" lang="ja-JP" altLang="en-US"/>
              <a:t>小学校における競技種目別の負傷事故件数　（</a:t>
            </a:r>
            <a:r>
              <a:rPr kumimoji="1" lang="en-US" altLang="ja-JP" dirty="0"/>
              <a:t>2015</a:t>
            </a:r>
            <a:r>
              <a:rPr kumimoji="1" lang="ja-JP" altLang="en-US"/>
              <a:t>年度）</a:t>
            </a:r>
          </a:p>
        </p:txBody>
      </p:sp>
      <p:pic>
        <p:nvPicPr>
          <p:cNvPr id="6" name="Audio Recording 2022/10/09 23:58:40" descr="Audio Recording 2022/10/09 23:58:40">
            <a:hlinkClick r:id="" action="ppaction://media"/>
            <a:extLst>
              <a:ext uri="{FF2B5EF4-FFF2-40B4-BE49-F238E27FC236}">
                <a16:creationId xmlns:a16="http://schemas.microsoft.com/office/drawing/2014/main" id="{09B6B9E2-5521-784E-865C-6D8EC6B5CA6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256914" y="5405109"/>
            <a:ext cx="812800" cy="812800"/>
          </a:xfrm>
          <a:prstGeom prst="rect">
            <a:avLst/>
          </a:prstGeom>
        </p:spPr>
      </p:pic>
    </p:spTree>
    <p:extLst>
      <p:ext uri="{BB962C8B-B14F-4D97-AF65-F5344CB8AC3E}">
        <p14:creationId xmlns:p14="http://schemas.microsoft.com/office/powerpoint/2010/main" val="3272663780"/>
      </p:ext>
    </p:extLst>
  </p:cSld>
  <p:clrMapOvr>
    <a:masterClrMapping/>
  </p:clrMapOvr>
  <mc:AlternateContent xmlns:mc="http://schemas.openxmlformats.org/markup-compatibility/2006" xmlns:p14="http://schemas.microsoft.com/office/powerpoint/2010/main">
    <mc:Choice Requires="p14">
      <p:transition spd="slow" p14:dur="2000" advTm="37195"/>
    </mc:Choice>
    <mc:Fallback xmlns="">
      <p:transition spd="slow" advTm="371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76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Retrospect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Retrospect">
      <a:majorFont>
        <a:latin typeface="Yu Mincho Demibol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Medium"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194</TotalTime>
  <Words>212</Words>
  <Application>Microsoft Macintosh PowerPoint</Application>
  <PresentationFormat>ワイド画面</PresentationFormat>
  <Paragraphs>51</Paragraphs>
  <Slides>1</Slides>
  <Notes>0</Notes>
  <HiddenSlides>0</HiddenSlides>
  <MMClips>1</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Yu Gothic Medium</vt:lpstr>
      <vt:lpstr>Yu Mincho Demibold</vt:lpstr>
      <vt:lpstr>Calibri</vt:lpstr>
      <vt:lpstr>RetrospectVTI</vt:lpstr>
      <vt:lpstr>教育の魔力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s21191141</dc:creator>
  <cp:lastModifiedBy>s21191141</cp:lastModifiedBy>
  <cp:revision>11</cp:revision>
  <dcterms:created xsi:type="dcterms:W3CDTF">2022-09-27T12:38:44Z</dcterms:created>
  <dcterms:modified xsi:type="dcterms:W3CDTF">2022-10-09T15:01:07Z</dcterms:modified>
</cp:coreProperties>
</file>