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35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21"/>
    <p:restoredTop sz="94599"/>
  </p:normalViewPr>
  <p:slideViewPr>
    <p:cSldViewPr snapToGrid="0" snapToObjects="1">
      <p:cViewPr varScale="1">
        <p:scale>
          <a:sx n="106" d="100"/>
          <a:sy n="106" d="100"/>
        </p:scale>
        <p:origin x="156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E04198-9CB9-844E-B2B4-B80ADE1B29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E83E430-B448-3B4B-A95B-38BB3DDDA5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1038F8A-4F7A-6B4C-907B-47B870D6E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3F38C-4EDA-C946-89F1-D94542FF43FD}" type="datetimeFigureOut">
              <a:rPr kumimoji="1" lang="ja-JP" altLang="en-US" smtClean="0"/>
              <a:t>2020/1/13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A3843E5-A63A-974C-9834-2D88F4B6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1E15C16-17FB-F74D-AD1A-C65E7ABA3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C89C-7087-FB40-BFFA-1B06AB6F90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4509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005582-CD5F-3148-862D-A850DA6D3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65DCE49-B68D-2345-9B25-3E79D6A774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056D4A6-FE29-5D42-9AB6-863B2DDE3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3F38C-4EDA-C946-89F1-D94542FF43FD}" type="datetimeFigureOut">
              <a:rPr kumimoji="1" lang="ja-JP" altLang="en-US" smtClean="0"/>
              <a:t>2020/1/13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DBCA22F-3ACC-C54E-9F96-7186B485A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603348A-C948-A143-BFAA-B7DE7E9FF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C89C-7087-FB40-BFFA-1B06AB6F90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1018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BEAD3CE-1A3D-994E-84EE-3E31B0274C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5A615A3-4A18-8640-ADB3-1A26D5B2CA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FF75427-971B-6D4B-BC52-30FF63455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3F38C-4EDA-C946-89F1-D94542FF43FD}" type="datetimeFigureOut">
              <a:rPr kumimoji="1" lang="ja-JP" altLang="en-US" smtClean="0"/>
              <a:t>2020/1/13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D00A14-1EC6-9B4A-992A-C74F4FC97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1A74FF7-9B7F-F643-AFED-A114FB15D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C89C-7087-FB40-BFFA-1B06AB6F90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5882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5540D8-64F6-C747-BB8C-301058B5F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D21736A-A584-824C-B1F7-C0692C47C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837A063-9F10-7348-8FDD-639401AA0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3F38C-4EDA-C946-89F1-D94542FF43FD}" type="datetimeFigureOut">
              <a:rPr kumimoji="1" lang="ja-JP" altLang="en-US" smtClean="0"/>
              <a:t>2020/1/13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6DB2B57-BDB4-D747-BC60-0C5515C41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366904B-6DE5-9549-8477-5AF88EB48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C89C-7087-FB40-BFFA-1B06AB6F90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8084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92DD9D-A1C6-C04B-9EE0-5AD8E49FE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0753446-1A48-7C44-B0E4-7AB4ED713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62DD4F7-C50A-6642-8F70-FDDD39392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3F38C-4EDA-C946-89F1-D94542FF43FD}" type="datetimeFigureOut">
              <a:rPr kumimoji="1" lang="ja-JP" altLang="en-US" smtClean="0"/>
              <a:t>2020/1/13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36700D7-DCA9-A046-89D4-86CB66666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E5B563F-04A5-E141-A315-2B378E0DF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C89C-7087-FB40-BFFA-1B06AB6F90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5302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159138-546A-754F-BBFC-F65669674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E61617B-B413-BD43-BDD4-804BC84BF6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C8DD801-A9E1-B641-BCA0-D8A6708219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B56688A-009F-9648-80F6-4FB87AFC6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3F38C-4EDA-C946-89F1-D94542FF43FD}" type="datetimeFigureOut">
              <a:rPr kumimoji="1" lang="ja-JP" altLang="en-US" smtClean="0"/>
              <a:t>2020/1/13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FB069E7-8F95-704F-A95C-4217B0220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BC6A987-1D7F-DE4A-95C4-2AA6BB5F6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C89C-7087-FB40-BFFA-1B06AB6F90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30490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33CAC7-ED17-ED4B-867B-953F1B6F8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FD482C1-12FF-9546-8772-5AC636E99E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FA5D53C-7555-D144-B5B0-33D3BAB3FB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FFFDA44-BA53-3449-98F2-96A16B672F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1F1448D-7437-924F-B5AB-6CA70371F5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CBC96EE-A252-0C4B-8D01-C3976F92D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3F38C-4EDA-C946-89F1-D94542FF43FD}" type="datetimeFigureOut">
              <a:rPr kumimoji="1" lang="ja-JP" altLang="en-US" smtClean="0"/>
              <a:t>2020/1/13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4FD8982-CD2C-BC44-A9D6-C367E4A58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973AD50-3EE9-CF42-ACDC-9774E3A52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C89C-7087-FB40-BFFA-1B06AB6F90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9019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D36D71-843B-D248-9B66-F00CD893F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922757D-1360-AC44-BE68-2049F9401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3F38C-4EDA-C946-89F1-D94542FF43FD}" type="datetimeFigureOut">
              <a:rPr kumimoji="1" lang="ja-JP" altLang="en-US" smtClean="0"/>
              <a:t>2020/1/13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3A53E02-4524-5347-B999-11CE4BCFA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89FA7DA-389D-2C40-8D6A-D82829DBC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C89C-7087-FB40-BFFA-1B06AB6F90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4555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C6658C6-EB95-3C40-BA00-DCC8C3E60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3F38C-4EDA-C946-89F1-D94542FF43FD}" type="datetimeFigureOut">
              <a:rPr kumimoji="1" lang="ja-JP" altLang="en-US" smtClean="0"/>
              <a:t>2020/1/13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E832B96-2B2D-874A-9799-C6A4B2961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AE4B179-1D27-EB4D-8DB7-22CD05E70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C89C-7087-FB40-BFFA-1B06AB6F90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2666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F7532D-4645-5745-A9F8-23DA45536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8B122D3-9A6B-7943-BDE6-7044106B6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1D437DA-BF93-CB4A-97EE-981574BFB6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1049FAC-9E76-7649-ACAA-21D31FF07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3F38C-4EDA-C946-89F1-D94542FF43FD}" type="datetimeFigureOut">
              <a:rPr kumimoji="1" lang="ja-JP" altLang="en-US" smtClean="0"/>
              <a:t>2020/1/13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87D0E48-C504-B24E-9B54-EE050EA58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4155AB9-9920-EA4C-BA54-D433BE737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C89C-7087-FB40-BFFA-1B06AB6F90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2781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D30830-6115-A247-8F67-E097D2EBE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C3AD0CA-BEE7-9043-B38F-E42D11507E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8BF8C7A-BBF9-7F4D-887F-A307F30688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1E7A8AB-7AE8-4946-B644-9A909CA39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3F38C-4EDA-C946-89F1-D94542FF43FD}" type="datetimeFigureOut">
              <a:rPr kumimoji="1" lang="ja-JP" altLang="en-US" smtClean="0"/>
              <a:t>2020/1/13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7B01E65-C472-7244-A54E-AAE75F251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D713CFC-2CCC-C346-80A0-3DFD1C2DC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C89C-7087-FB40-BFFA-1B06AB6F90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5647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1DBFADD-941B-8E4A-9274-BF703DC28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3D4DBA5-AD08-5349-BCAF-93861AB26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7CD6005-1F92-EA4B-9B2F-B88C67CD3F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3F38C-4EDA-C946-89F1-D94542FF43FD}" type="datetimeFigureOut">
              <a:rPr kumimoji="1" lang="ja-JP" altLang="en-US" smtClean="0"/>
              <a:t>2020/1/13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E57CAE0-3449-9141-8250-8A89A6A8A1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A487E42-3A08-754D-A6DA-4893C88427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DC89C-7087-FB40-BFFA-1B06AB6F90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6005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36" r:id="rId1"/>
    <p:sldLayoutId id="2147484137" r:id="rId2"/>
    <p:sldLayoutId id="2147484138" r:id="rId3"/>
    <p:sldLayoutId id="2147484139" r:id="rId4"/>
    <p:sldLayoutId id="2147484140" r:id="rId5"/>
    <p:sldLayoutId id="2147484141" r:id="rId6"/>
    <p:sldLayoutId id="2147484142" r:id="rId7"/>
    <p:sldLayoutId id="2147484143" r:id="rId8"/>
    <p:sldLayoutId id="2147484144" r:id="rId9"/>
    <p:sldLayoutId id="2147484145" r:id="rId10"/>
    <p:sldLayoutId id="2147484146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>
            <a:extLst>
              <a:ext uri="{FF2B5EF4-FFF2-40B4-BE49-F238E27FC236}">
                <a16:creationId xmlns:a16="http://schemas.microsoft.com/office/drawing/2014/main" id="{C01A4BF8-861E-2146-8C90-17CA93688998}"/>
              </a:ext>
            </a:extLst>
          </p:cNvPr>
          <p:cNvSpPr/>
          <p:nvPr/>
        </p:nvSpPr>
        <p:spPr>
          <a:xfrm>
            <a:off x="328006" y="2276408"/>
            <a:ext cx="1660357" cy="3320717"/>
          </a:xfrm>
          <a:prstGeom prst="roundRect">
            <a:avLst>
              <a:gd name="adj" fmla="val 187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>
            <a:extLst>
              <a:ext uri="{FF2B5EF4-FFF2-40B4-BE49-F238E27FC236}">
                <a16:creationId xmlns:a16="http://schemas.microsoft.com/office/drawing/2014/main" id="{63B296AA-3400-CC49-A8EA-35CB0C0D8104}"/>
              </a:ext>
            </a:extLst>
          </p:cNvPr>
          <p:cNvSpPr/>
          <p:nvPr/>
        </p:nvSpPr>
        <p:spPr>
          <a:xfrm>
            <a:off x="2572546" y="2262211"/>
            <a:ext cx="1660357" cy="3320717"/>
          </a:xfrm>
          <a:prstGeom prst="roundRect">
            <a:avLst>
              <a:gd name="adj" fmla="val 187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 6">
            <a:extLst>
              <a:ext uri="{FF2B5EF4-FFF2-40B4-BE49-F238E27FC236}">
                <a16:creationId xmlns:a16="http://schemas.microsoft.com/office/drawing/2014/main" id="{A20C1429-4A1F-F94A-956B-3E565E1783E6}"/>
              </a:ext>
            </a:extLst>
          </p:cNvPr>
          <p:cNvSpPr/>
          <p:nvPr/>
        </p:nvSpPr>
        <p:spPr>
          <a:xfrm>
            <a:off x="4809593" y="2262211"/>
            <a:ext cx="1660357" cy="3320717"/>
          </a:xfrm>
          <a:prstGeom prst="roundRect">
            <a:avLst>
              <a:gd name="adj" fmla="val 187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E8EAE847-BCBD-C549-987A-5B86A4CB074E}"/>
              </a:ext>
            </a:extLst>
          </p:cNvPr>
          <p:cNvSpPr/>
          <p:nvPr/>
        </p:nvSpPr>
        <p:spPr>
          <a:xfrm>
            <a:off x="327222" y="2621480"/>
            <a:ext cx="1660357" cy="2599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F16DD38-8ED3-8A42-8B06-569BDD8F1CC8}"/>
              </a:ext>
            </a:extLst>
          </p:cNvPr>
          <p:cNvSpPr/>
          <p:nvPr/>
        </p:nvSpPr>
        <p:spPr>
          <a:xfrm>
            <a:off x="2572545" y="2622254"/>
            <a:ext cx="1660357" cy="2598806"/>
          </a:xfrm>
          <a:prstGeom prst="rect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DED300D-F670-C545-8026-8E8C296A451B}"/>
              </a:ext>
            </a:extLst>
          </p:cNvPr>
          <p:cNvSpPr/>
          <p:nvPr/>
        </p:nvSpPr>
        <p:spPr>
          <a:xfrm>
            <a:off x="4809592" y="2622253"/>
            <a:ext cx="1660357" cy="2598807"/>
          </a:xfrm>
          <a:prstGeom prst="rect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角丸四角形 14">
            <a:extLst>
              <a:ext uri="{FF2B5EF4-FFF2-40B4-BE49-F238E27FC236}">
                <a16:creationId xmlns:a16="http://schemas.microsoft.com/office/drawing/2014/main" id="{B96E1088-F536-6141-AEE8-958ED2CCD2FB}"/>
              </a:ext>
            </a:extLst>
          </p:cNvPr>
          <p:cNvSpPr/>
          <p:nvPr/>
        </p:nvSpPr>
        <p:spPr>
          <a:xfrm>
            <a:off x="1638666" y="2733379"/>
            <a:ext cx="292767" cy="3128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角丸四角形 15">
            <a:extLst>
              <a:ext uri="{FF2B5EF4-FFF2-40B4-BE49-F238E27FC236}">
                <a16:creationId xmlns:a16="http://schemas.microsoft.com/office/drawing/2014/main" id="{AB9A5C48-3713-A341-9137-85B6BCA715B0}"/>
              </a:ext>
            </a:extLst>
          </p:cNvPr>
          <p:cNvSpPr/>
          <p:nvPr/>
        </p:nvSpPr>
        <p:spPr>
          <a:xfrm>
            <a:off x="1229593" y="2745410"/>
            <a:ext cx="292767" cy="3128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角丸四角形 16">
            <a:extLst>
              <a:ext uri="{FF2B5EF4-FFF2-40B4-BE49-F238E27FC236}">
                <a16:creationId xmlns:a16="http://schemas.microsoft.com/office/drawing/2014/main" id="{14B4AD61-3790-B148-99EC-F6C20CB1CFD9}"/>
              </a:ext>
            </a:extLst>
          </p:cNvPr>
          <p:cNvSpPr/>
          <p:nvPr/>
        </p:nvSpPr>
        <p:spPr>
          <a:xfrm>
            <a:off x="820520" y="2757441"/>
            <a:ext cx="292767" cy="3128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角丸四角形 17">
            <a:extLst>
              <a:ext uri="{FF2B5EF4-FFF2-40B4-BE49-F238E27FC236}">
                <a16:creationId xmlns:a16="http://schemas.microsoft.com/office/drawing/2014/main" id="{8B198754-40FF-B541-8A89-AC0EF5140856}"/>
              </a:ext>
            </a:extLst>
          </p:cNvPr>
          <p:cNvSpPr/>
          <p:nvPr/>
        </p:nvSpPr>
        <p:spPr>
          <a:xfrm>
            <a:off x="411447" y="2769472"/>
            <a:ext cx="292767" cy="3128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角丸四角形 18">
            <a:extLst>
              <a:ext uri="{FF2B5EF4-FFF2-40B4-BE49-F238E27FC236}">
                <a16:creationId xmlns:a16="http://schemas.microsoft.com/office/drawing/2014/main" id="{54BC7990-909C-2B4D-A1ED-3A823D8B43D8}"/>
              </a:ext>
            </a:extLst>
          </p:cNvPr>
          <p:cNvSpPr/>
          <p:nvPr/>
        </p:nvSpPr>
        <p:spPr>
          <a:xfrm>
            <a:off x="1616609" y="3234695"/>
            <a:ext cx="292767" cy="3128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角丸四角形 19">
            <a:extLst>
              <a:ext uri="{FF2B5EF4-FFF2-40B4-BE49-F238E27FC236}">
                <a16:creationId xmlns:a16="http://schemas.microsoft.com/office/drawing/2014/main" id="{1B8EEBEA-A71F-7F4E-8D3D-4272AD4DF1F2}"/>
              </a:ext>
            </a:extLst>
          </p:cNvPr>
          <p:cNvSpPr/>
          <p:nvPr/>
        </p:nvSpPr>
        <p:spPr>
          <a:xfrm>
            <a:off x="1207536" y="3246726"/>
            <a:ext cx="292767" cy="3128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角丸四角形 20">
            <a:extLst>
              <a:ext uri="{FF2B5EF4-FFF2-40B4-BE49-F238E27FC236}">
                <a16:creationId xmlns:a16="http://schemas.microsoft.com/office/drawing/2014/main" id="{DA18E262-D469-8245-B8CB-1CA65ED11F90}"/>
              </a:ext>
            </a:extLst>
          </p:cNvPr>
          <p:cNvSpPr/>
          <p:nvPr/>
        </p:nvSpPr>
        <p:spPr>
          <a:xfrm>
            <a:off x="798463" y="3258757"/>
            <a:ext cx="292767" cy="3128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角丸四角形 21">
            <a:extLst>
              <a:ext uri="{FF2B5EF4-FFF2-40B4-BE49-F238E27FC236}">
                <a16:creationId xmlns:a16="http://schemas.microsoft.com/office/drawing/2014/main" id="{F104ECFB-8B36-9543-9F36-1437BB27B9CD}"/>
              </a:ext>
            </a:extLst>
          </p:cNvPr>
          <p:cNvSpPr/>
          <p:nvPr/>
        </p:nvSpPr>
        <p:spPr>
          <a:xfrm>
            <a:off x="389390" y="3270788"/>
            <a:ext cx="292767" cy="3128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角丸四角形 22">
            <a:extLst>
              <a:ext uri="{FF2B5EF4-FFF2-40B4-BE49-F238E27FC236}">
                <a16:creationId xmlns:a16="http://schemas.microsoft.com/office/drawing/2014/main" id="{A3D7D841-F0C1-EB4A-85C9-8AC3902980B0}"/>
              </a:ext>
            </a:extLst>
          </p:cNvPr>
          <p:cNvSpPr/>
          <p:nvPr/>
        </p:nvSpPr>
        <p:spPr>
          <a:xfrm>
            <a:off x="1616609" y="3736011"/>
            <a:ext cx="292767" cy="3128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角丸四角形 23">
            <a:extLst>
              <a:ext uri="{FF2B5EF4-FFF2-40B4-BE49-F238E27FC236}">
                <a16:creationId xmlns:a16="http://schemas.microsoft.com/office/drawing/2014/main" id="{1F37DDA9-E6BB-5B48-8B44-973FC1DF305A}"/>
              </a:ext>
            </a:extLst>
          </p:cNvPr>
          <p:cNvSpPr/>
          <p:nvPr/>
        </p:nvSpPr>
        <p:spPr>
          <a:xfrm>
            <a:off x="1207536" y="3748042"/>
            <a:ext cx="292767" cy="31282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角丸四角形 24">
            <a:extLst>
              <a:ext uri="{FF2B5EF4-FFF2-40B4-BE49-F238E27FC236}">
                <a16:creationId xmlns:a16="http://schemas.microsoft.com/office/drawing/2014/main" id="{A979D105-7723-E945-9F41-934EB3E3C1E6}"/>
              </a:ext>
            </a:extLst>
          </p:cNvPr>
          <p:cNvSpPr/>
          <p:nvPr/>
        </p:nvSpPr>
        <p:spPr>
          <a:xfrm>
            <a:off x="798463" y="3760073"/>
            <a:ext cx="292767" cy="3128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角丸四角形 25">
            <a:extLst>
              <a:ext uri="{FF2B5EF4-FFF2-40B4-BE49-F238E27FC236}">
                <a16:creationId xmlns:a16="http://schemas.microsoft.com/office/drawing/2014/main" id="{19613E50-D863-6444-9599-1A7369915D21}"/>
              </a:ext>
            </a:extLst>
          </p:cNvPr>
          <p:cNvSpPr/>
          <p:nvPr/>
        </p:nvSpPr>
        <p:spPr>
          <a:xfrm>
            <a:off x="389390" y="3772104"/>
            <a:ext cx="292767" cy="3128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角丸四角形 28">
            <a:extLst>
              <a:ext uri="{FF2B5EF4-FFF2-40B4-BE49-F238E27FC236}">
                <a16:creationId xmlns:a16="http://schemas.microsoft.com/office/drawing/2014/main" id="{9749B94E-14B0-0B47-8CCD-5F9CE8C8C7C3}"/>
              </a:ext>
            </a:extLst>
          </p:cNvPr>
          <p:cNvSpPr/>
          <p:nvPr/>
        </p:nvSpPr>
        <p:spPr>
          <a:xfrm>
            <a:off x="798463" y="4261389"/>
            <a:ext cx="292767" cy="3128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角丸四角形 29">
            <a:extLst>
              <a:ext uri="{FF2B5EF4-FFF2-40B4-BE49-F238E27FC236}">
                <a16:creationId xmlns:a16="http://schemas.microsoft.com/office/drawing/2014/main" id="{3920E049-E5B0-5748-8DB3-0D72A8A41711}"/>
              </a:ext>
            </a:extLst>
          </p:cNvPr>
          <p:cNvSpPr/>
          <p:nvPr/>
        </p:nvSpPr>
        <p:spPr>
          <a:xfrm>
            <a:off x="389390" y="4273420"/>
            <a:ext cx="292767" cy="3128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角丸四角形 31">
            <a:extLst>
              <a:ext uri="{FF2B5EF4-FFF2-40B4-BE49-F238E27FC236}">
                <a16:creationId xmlns:a16="http://schemas.microsoft.com/office/drawing/2014/main" id="{0325091D-A1C3-0C45-B28A-70744E342668}"/>
              </a:ext>
            </a:extLst>
          </p:cNvPr>
          <p:cNvSpPr/>
          <p:nvPr/>
        </p:nvSpPr>
        <p:spPr>
          <a:xfrm>
            <a:off x="3698915" y="3545940"/>
            <a:ext cx="350917" cy="18247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50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941CB19C-7E36-7B40-9B82-B03A4F6BA6FA}"/>
              </a:ext>
            </a:extLst>
          </p:cNvPr>
          <p:cNvSpPr txBox="1"/>
          <p:nvPr/>
        </p:nvSpPr>
        <p:spPr>
          <a:xfrm>
            <a:off x="3679448" y="3545940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"/>
              <a:t>検索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EE08637C-D215-AC49-A796-0883DF93C569}"/>
              </a:ext>
            </a:extLst>
          </p:cNvPr>
          <p:cNvSpPr txBox="1"/>
          <p:nvPr/>
        </p:nvSpPr>
        <p:spPr>
          <a:xfrm>
            <a:off x="2771259" y="2653010"/>
            <a:ext cx="12538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dirty="0">
                <a:solidFill>
                  <a:schemeClr val="accent1">
                    <a:lumMod val="75000"/>
                  </a:schemeClr>
                </a:solidFill>
                <a:latin typeface="HGMaruGothicMPRO" panose="020F0600000000000000" pitchFamily="34" charset="-128"/>
                <a:ea typeface="HGMaruGothicMPRO" panose="020F0600000000000000" pitchFamily="34" charset="-128"/>
              </a:rPr>
              <a:t>NTT</a:t>
            </a:r>
            <a:r>
              <a:rPr kumimoji="1" lang="ja-JP" altLang="en-US" sz="900">
                <a:solidFill>
                  <a:schemeClr val="accent1">
                    <a:lumMod val="75000"/>
                  </a:schemeClr>
                </a:solidFill>
                <a:latin typeface="HGMaruGothicMPRO" panose="020F0600000000000000" pitchFamily="34" charset="-128"/>
                <a:ea typeface="HGMaruGothicMPRO" panose="020F0600000000000000" pitchFamily="34" charset="-128"/>
              </a:rPr>
              <a:t>データ関連情報</a:t>
            </a:r>
          </a:p>
        </p:txBody>
      </p:sp>
      <p:sp>
        <p:nvSpPr>
          <p:cNvPr id="35" name="角丸四角形 34">
            <a:extLst>
              <a:ext uri="{FF2B5EF4-FFF2-40B4-BE49-F238E27FC236}">
                <a16:creationId xmlns:a16="http://schemas.microsoft.com/office/drawing/2014/main" id="{20DA621D-1724-D048-BBDC-7A8FC8F2F0D1}"/>
              </a:ext>
            </a:extLst>
          </p:cNvPr>
          <p:cNvSpPr/>
          <p:nvPr/>
        </p:nvSpPr>
        <p:spPr>
          <a:xfrm>
            <a:off x="5972236" y="4963785"/>
            <a:ext cx="350917" cy="18247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50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D0B54377-6D65-3148-A1AC-2882BAE077F7}"/>
              </a:ext>
            </a:extLst>
          </p:cNvPr>
          <p:cNvSpPr txBox="1"/>
          <p:nvPr/>
        </p:nvSpPr>
        <p:spPr>
          <a:xfrm>
            <a:off x="5952769" y="4963785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800"/>
              <a:t>戻る</a:t>
            </a:r>
            <a:endParaRPr kumimoji="1" lang="ja-JP" altLang="en-US" sz="80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EDC12CE4-AA85-434B-8038-858EBAB49E74}"/>
              </a:ext>
            </a:extLst>
          </p:cNvPr>
          <p:cNvSpPr txBox="1"/>
          <p:nvPr/>
        </p:nvSpPr>
        <p:spPr>
          <a:xfrm>
            <a:off x="5012835" y="2653010"/>
            <a:ext cx="12538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dirty="0">
                <a:solidFill>
                  <a:schemeClr val="accent1">
                    <a:lumMod val="75000"/>
                  </a:schemeClr>
                </a:solidFill>
                <a:latin typeface="HGMaruGothicMPRO" panose="020F0600000000000000" pitchFamily="34" charset="-128"/>
                <a:ea typeface="HGMaruGothicMPRO" panose="020F0600000000000000" pitchFamily="34" charset="-128"/>
              </a:rPr>
              <a:t>NTT</a:t>
            </a:r>
            <a:r>
              <a:rPr kumimoji="1" lang="ja-JP" altLang="en-US" sz="900">
                <a:solidFill>
                  <a:schemeClr val="accent1">
                    <a:lumMod val="75000"/>
                  </a:schemeClr>
                </a:solidFill>
                <a:latin typeface="HGMaruGothicMPRO" panose="020F0600000000000000" pitchFamily="34" charset="-128"/>
                <a:ea typeface="HGMaruGothicMPRO" panose="020F0600000000000000" pitchFamily="34" charset="-128"/>
              </a:rPr>
              <a:t>データ関連情報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51BD6BB0-178B-B74D-81E4-A15D61929198}"/>
              </a:ext>
            </a:extLst>
          </p:cNvPr>
          <p:cNvSpPr txBox="1"/>
          <p:nvPr/>
        </p:nvSpPr>
        <p:spPr>
          <a:xfrm>
            <a:off x="4889888" y="2958202"/>
            <a:ext cx="108234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00" dirty="0">
                <a:solidFill>
                  <a:schemeClr val="accent1"/>
                </a:solidFill>
              </a:rPr>
              <a:t>NTT</a:t>
            </a:r>
            <a:r>
              <a:rPr kumimoji="1" lang="ja-JP" altLang="en-US" sz="700">
                <a:solidFill>
                  <a:schemeClr val="accent1"/>
                </a:solidFill>
              </a:rPr>
              <a:t>データ公式サイト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B0A82568-E183-B747-A914-8CD023CD0DA6}"/>
              </a:ext>
            </a:extLst>
          </p:cNvPr>
          <p:cNvSpPr txBox="1"/>
          <p:nvPr/>
        </p:nvSpPr>
        <p:spPr>
          <a:xfrm>
            <a:off x="4889888" y="3153915"/>
            <a:ext cx="115448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00" dirty="0">
                <a:solidFill>
                  <a:schemeClr val="accent1"/>
                </a:solidFill>
              </a:rPr>
              <a:t>NTT</a:t>
            </a:r>
            <a:r>
              <a:rPr kumimoji="1" lang="ja-JP" altLang="en-US" sz="700">
                <a:solidFill>
                  <a:schemeClr val="accent1"/>
                </a:solidFill>
              </a:rPr>
              <a:t>データ</a:t>
            </a:r>
            <a:r>
              <a:rPr kumimoji="1" lang="en-US" altLang="ja-JP" sz="700" dirty="0">
                <a:solidFill>
                  <a:schemeClr val="accent1"/>
                </a:solidFill>
              </a:rPr>
              <a:t>  - Wikipedia</a:t>
            </a:r>
            <a:endParaRPr kumimoji="1" lang="ja-JP" altLang="en-US" sz="700">
              <a:solidFill>
                <a:schemeClr val="accent1"/>
              </a:solidFill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B5CB619B-5F4F-2941-BBF2-92E406B15CCD}"/>
              </a:ext>
            </a:extLst>
          </p:cNvPr>
          <p:cNvSpPr txBox="1"/>
          <p:nvPr/>
        </p:nvSpPr>
        <p:spPr>
          <a:xfrm>
            <a:off x="4889887" y="3349628"/>
            <a:ext cx="157927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00" dirty="0">
                <a:solidFill>
                  <a:schemeClr val="accent1"/>
                </a:solidFill>
              </a:rPr>
              <a:t>NTT</a:t>
            </a:r>
            <a:r>
              <a:rPr kumimoji="1" lang="ja-JP" altLang="en-US" sz="700">
                <a:solidFill>
                  <a:schemeClr val="accent1"/>
                </a:solidFill>
              </a:rPr>
              <a:t>データ</a:t>
            </a:r>
            <a:r>
              <a:rPr lang="ja-JP" altLang="en-US" sz="700">
                <a:solidFill>
                  <a:schemeClr val="accent1"/>
                </a:solidFill>
              </a:rPr>
              <a:t>新卒採用サイト</a:t>
            </a:r>
            <a:r>
              <a:rPr lang="en-US" altLang="ja-JP" sz="700" dirty="0">
                <a:solidFill>
                  <a:schemeClr val="accent1"/>
                </a:solidFill>
              </a:rPr>
              <a:t> – </a:t>
            </a:r>
            <a:r>
              <a:rPr lang="ja-JP" altLang="en-US" sz="700">
                <a:solidFill>
                  <a:schemeClr val="accent1"/>
                </a:solidFill>
              </a:rPr>
              <a:t>世界</a:t>
            </a:r>
            <a:endParaRPr kumimoji="1" lang="ja-JP" altLang="en-US" sz="700">
              <a:solidFill>
                <a:schemeClr val="accent1"/>
              </a:solidFill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C8072375-C4C3-2747-A17D-7BF1DE1E44B8}"/>
              </a:ext>
            </a:extLst>
          </p:cNvPr>
          <p:cNvSpPr txBox="1"/>
          <p:nvPr/>
        </p:nvSpPr>
        <p:spPr>
          <a:xfrm>
            <a:off x="4889887" y="3545341"/>
            <a:ext cx="153118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700">
                <a:solidFill>
                  <a:schemeClr val="accent1"/>
                </a:solidFill>
              </a:rPr>
              <a:t>エヌ・ティ・ティ・データ「社員</a:t>
            </a:r>
            <a:endParaRPr kumimoji="1" lang="ja-JP" altLang="en-US" sz="700">
              <a:solidFill>
                <a:schemeClr val="accent1"/>
              </a:solidFill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88338ACA-BFA3-9444-A1F9-454170ECBC4F}"/>
              </a:ext>
            </a:extLst>
          </p:cNvPr>
          <p:cNvSpPr txBox="1"/>
          <p:nvPr/>
        </p:nvSpPr>
        <p:spPr>
          <a:xfrm>
            <a:off x="4889887" y="3741054"/>
            <a:ext cx="151035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00" dirty="0">
                <a:solidFill>
                  <a:schemeClr val="accent1"/>
                </a:solidFill>
              </a:rPr>
              <a:t>(</a:t>
            </a:r>
            <a:r>
              <a:rPr kumimoji="1" lang="ja-JP" altLang="en-US" sz="700">
                <a:solidFill>
                  <a:schemeClr val="accent1"/>
                </a:solidFill>
              </a:rPr>
              <a:t>株</a:t>
            </a:r>
            <a:r>
              <a:rPr kumimoji="1" lang="en-US" altLang="ja-JP" sz="700" dirty="0">
                <a:solidFill>
                  <a:schemeClr val="accent1"/>
                </a:solidFill>
              </a:rPr>
              <a:t>)NTT</a:t>
            </a:r>
            <a:r>
              <a:rPr kumimoji="1" lang="ja-JP" altLang="en-US" sz="700">
                <a:solidFill>
                  <a:schemeClr val="accent1"/>
                </a:solidFill>
              </a:rPr>
              <a:t>データ</a:t>
            </a:r>
            <a:r>
              <a:rPr kumimoji="1" lang="en-US" altLang="ja-JP" sz="700" dirty="0">
                <a:solidFill>
                  <a:schemeClr val="accent1"/>
                </a:solidFill>
              </a:rPr>
              <a:t>【9613】 </a:t>
            </a:r>
            <a:r>
              <a:rPr kumimoji="1" lang="ja-JP" altLang="en-US" sz="700">
                <a:solidFill>
                  <a:schemeClr val="accent1"/>
                </a:solidFill>
              </a:rPr>
              <a:t>：株式</a:t>
            </a:r>
            <a:r>
              <a:rPr kumimoji="1" lang="en-US" altLang="ja-JP" sz="700" dirty="0">
                <a:solidFill>
                  <a:schemeClr val="accent1"/>
                </a:solidFill>
              </a:rPr>
              <a:t>/</a:t>
            </a:r>
            <a:endParaRPr kumimoji="1" lang="ja-JP" altLang="en-US" sz="700">
              <a:solidFill>
                <a:schemeClr val="accent1"/>
              </a:solidFill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9E4F1C57-500D-B04B-8451-E0B709DA752A}"/>
              </a:ext>
            </a:extLst>
          </p:cNvPr>
          <p:cNvSpPr txBox="1"/>
          <p:nvPr/>
        </p:nvSpPr>
        <p:spPr>
          <a:xfrm>
            <a:off x="4889887" y="3936767"/>
            <a:ext cx="156485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00" dirty="0">
                <a:solidFill>
                  <a:schemeClr val="accent1"/>
                </a:solidFill>
              </a:rPr>
              <a:t>NTT</a:t>
            </a:r>
            <a:r>
              <a:rPr kumimoji="1" lang="ja-JP" altLang="en-US" sz="700">
                <a:solidFill>
                  <a:schemeClr val="accent1"/>
                </a:solidFill>
              </a:rPr>
              <a:t>データ</a:t>
            </a:r>
            <a:r>
              <a:rPr lang="ja-JP" altLang="en-US" sz="700">
                <a:solidFill>
                  <a:schemeClr val="accent1"/>
                </a:solidFill>
              </a:rPr>
              <a:t>経験者採用サイト／</a:t>
            </a:r>
            <a:r>
              <a:rPr lang="en-US" altLang="ja-JP" sz="700" dirty="0">
                <a:solidFill>
                  <a:schemeClr val="accent1"/>
                </a:solidFill>
              </a:rPr>
              <a:t>NT</a:t>
            </a:r>
            <a:endParaRPr kumimoji="1" lang="ja-JP" altLang="en-US" sz="700">
              <a:solidFill>
                <a:schemeClr val="accent1"/>
              </a:solidFill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A0A828BE-F60F-5141-B107-1D5FEE3920A9}"/>
              </a:ext>
            </a:extLst>
          </p:cNvPr>
          <p:cNvSpPr txBox="1"/>
          <p:nvPr/>
        </p:nvSpPr>
        <p:spPr>
          <a:xfrm>
            <a:off x="4888637" y="4132480"/>
            <a:ext cx="135165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00" dirty="0">
                <a:solidFill>
                  <a:schemeClr val="accent1"/>
                </a:solidFill>
              </a:rPr>
              <a:t>NTT</a:t>
            </a:r>
            <a:r>
              <a:rPr kumimoji="1" lang="ja-JP" altLang="en-US" sz="700">
                <a:solidFill>
                  <a:schemeClr val="accent1"/>
                </a:solidFill>
              </a:rPr>
              <a:t>データ先端技術株式会社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837382AB-3160-FB40-9575-E8994382FF3E}"/>
              </a:ext>
            </a:extLst>
          </p:cNvPr>
          <p:cNvSpPr txBox="1"/>
          <p:nvPr/>
        </p:nvSpPr>
        <p:spPr>
          <a:xfrm>
            <a:off x="4889186" y="4328193"/>
            <a:ext cx="119776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700">
                <a:solidFill>
                  <a:schemeClr val="accent1"/>
                </a:solidFill>
              </a:rPr>
              <a:t>株式会社</a:t>
            </a:r>
            <a:r>
              <a:rPr lang="en-US" altLang="ja-JP" sz="700" dirty="0">
                <a:solidFill>
                  <a:schemeClr val="accent1"/>
                </a:solidFill>
              </a:rPr>
              <a:t> NTT</a:t>
            </a:r>
            <a:r>
              <a:rPr lang="ja-JP" altLang="en-US" sz="700">
                <a:solidFill>
                  <a:schemeClr val="accent1"/>
                </a:solidFill>
              </a:rPr>
              <a:t>データ東北</a:t>
            </a:r>
            <a:endParaRPr kumimoji="1" lang="ja-JP" altLang="en-US" sz="700">
              <a:solidFill>
                <a:schemeClr val="accent1"/>
              </a:solidFill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A79515B8-7D97-3A40-9622-25F20F10D32D}"/>
              </a:ext>
            </a:extLst>
          </p:cNvPr>
          <p:cNvSpPr txBox="1"/>
          <p:nvPr/>
        </p:nvSpPr>
        <p:spPr>
          <a:xfrm>
            <a:off x="4884594" y="4523906"/>
            <a:ext cx="157767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00" dirty="0">
                <a:solidFill>
                  <a:schemeClr val="accent1"/>
                </a:solidFill>
              </a:rPr>
              <a:t>NTT</a:t>
            </a:r>
            <a:r>
              <a:rPr kumimoji="1" lang="ja-JP" altLang="en-US" sz="700">
                <a:solidFill>
                  <a:schemeClr val="accent1"/>
                </a:solidFill>
              </a:rPr>
              <a:t>データ</a:t>
            </a:r>
            <a:r>
              <a:rPr kumimoji="1" lang="en-US" altLang="ja-JP" sz="700" dirty="0">
                <a:solidFill>
                  <a:schemeClr val="accent1"/>
                </a:solidFill>
              </a:rPr>
              <a:t>【9613】 </a:t>
            </a:r>
            <a:r>
              <a:rPr kumimoji="1" lang="ja-JP" altLang="en-US" sz="700">
                <a:solidFill>
                  <a:schemeClr val="accent1"/>
                </a:solidFill>
              </a:rPr>
              <a:t>：株式</a:t>
            </a:r>
            <a:r>
              <a:rPr kumimoji="1" lang="en-US" altLang="ja-JP" sz="700" dirty="0">
                <a:solidFill>
                  <a:schemeClr val="accent1"/>
                </a:solidFill>
              </a:rPr>
              <a:t>/</a:t>
            </a:r>
            <a:r>
              <a:rPr kumimoji="1" lang="ja-JP" altLang="en-US" sz="700">
                <a:solidFill>
                  <a:schemeClr val="accent1"/>
                </a:solidFill>
              </a:rPr>
              <a:t>株価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F789F3CD-2EAF-7747-8024-9EE832C3B42A}"/>
              </a:ext>
            </a:extLst>
          </p:cNvPr>
          <p:cNvSpPr txBox="1"/>
          <p:nvPr/>
        </p:nvSpPr>
        <p:spPr>
          <a:xfrm>
            <a:off x="4869963" y="4719621"/>
            <a:ext cx="158088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00" dirty="0">
                <a:solidFill>
                  <a:schemeClr val="accent1"/>
                </a:solidFill>
              </a:rPr>
              <a:t>(</a:t>
            </a:r>
            <a:r>
              <a:rPr kumimoji="1" lang="ja-JP" altLang="en-US" sz="700">
                <a:solidFill>
                  <a:schemeClr val="accent1"/>
                </a:solidFill>
              </a:rPr>
              <a:t>株</a:t>
            </a:r>
            <a:r>
              <a:rPr kumimoji="1" lang="en-US" altLang="ja-JP" sz="700" dirty="0">
                <a:solidFill>
                  <a:schemeClr val="accent1"/>
                </a:solidFill>
              </a:rPr>
              <a:t>)</a:t>
            </a:r>
            <a:r>
              <a:rPr lang="ja-JP" altLang="en-US" sz="700">
                <a:solidFill>
                  <a:schemeClr val="accent1"/>
                </a:solidFill>
              </a:rPr>
              <a:t>エヌ・ティ・ティ・データ</a:t>
            </a:r>
            <a:r>
              <a:rPr lang="en-US" altLang="ja-JP" sz="700" dirty="0">
                <a:solidFill>
                  <a:schemeClr val="accent1"/>
                </a:solidFill>
              </a:rPr>
              <a:t>(NT</a:t>
            </a:r>
            <a:endParaRPr kumimoji="1" lang="ja-JP" altLang="en-US" sz="700">
              <a:solidFill>
                <a:schemeClr val="accent1"/>
              </a:solidFill>
            </a:endParaRPr>
          </a:p>
        </p:txBody>
      </p:sp>
      <p:sp>
        <p:nvSpPr>
          <p:cNvPr id="51" name="角丸四角形 50">
            <a:extLst>
              <a:ext uri="{FF2B5EF4-FFF2-40B4-BE49-F238E27FC236}">
                <a16:creationId xmlns:a16="http://schemas.microsoft.com/office/drawing/2014/main" id="{2E6E6854-045F-CE40-B5CD-7D8EC61A91CE}"/>
              </a:ext>
            </a:extLst>
          </p:cNvPr>
          <p:cNvSpPr/>
          <p:nvPr/>
        </p:nvSpPr>
        <p:spPr>
          <a:xfrm>
            <a:off x="7033211" y="2262211"/>
            <a:ext cx="1660357" cy="3320717"/>
          </a:xfrm>
          <a:prstGeom prst="roundRect">
            <a:avLst>
              <a:gd name="adj" fmla="val 187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7" name="図 66">
            <a:extLst>
              <a:ext uri="{FF2B5EF4-FFF2-40B4-BE49-F238E27FC236}">
                <a16:creationId xmlns:a16="http://schemas.microsoft.com/office/drawing/2014/main" id="{5B03ABDD-CFDA-3D4A-9516-C6CFD7CC20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629"/>
          <a:stretch/>
        </p:blipFill>
        <p:spPr>
          <a:xfrm>
            <a:off x="7033211" y="2625429"/>
            <a:ext cx="1671081" cy="2595632"/>
          </a:xfrm>
          <a:prstGeom prst="rect">
            <a:avLst/>
          </a:prstGeom>
        </p:spPr>
      </p:pic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92F6A8DF-846F-0D4C-B61F-6431F6207AAC}"/>
              </a:ext>
            </a:extLst>
          </p:cNvPr>
          <p:cNvSpPr txBox="1"/>
          <p:nvPr/>
        </p:nvSpPr>
        <p:spPr>
          <a:xfrm>
            <a:off x="2848726" y="172526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検索画面</a:t>
            </a: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86A0D7AE-DBB1-3B46-BDD7-1D3D5EE8E44E}"/>
              </a:ext>
            </a:extLst>
          </p:cNvPr>
          <p:cNvSpPr txBox="1"/>
          <p:nvPr/>
        </p:nvSpPr>
        <p:spPr>
          <a:xfrm>
            <a:off x="4854941" y="172160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検索結果画面</a:t>
            </a:r>
          </a:p>
        </p:txBody>
      </p:sp>
      <p:sp>
        <p:nvSpPr>
          <p:cNvPr id="72" name="角丸四角形 71">
            <a:extLst>
              <a:ext uri="{FF2B5EF4-FFF2-40B4-BE49-F238E27FC236}">
                <a16:creationId xmlns:a16="http://schemas.microsoft.com/office/drawing/2014/main" id="{46C921BA-5AA6-114B-B39C-F8E6D5084713}"/>
              </a:ext>
            </a:extLst>
          </p:cNvPr>
          <p:cNvSpPr/>
          <p:nvPr/>
        </p:nvSpPr>
        <p:spPr>
          <a:xfrm>
            <a:off x="126124" y="1434512"/>
            <a:ext cx="6609606" cy="4724550"/>
          </a:xfrm>
          <a:prstGeom prst="roundRect">
            <a:avLst>
              <a:gd name="adj" fmla="val 6182"/>
            </a:avLst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円形吹き出し 72">
            <a:extLst>
              <a:ext uri="{FF2B5EF4-FFF2-40B4-BE49-F238E27FC236}">
                <a16:creationId xmlns:a16="http://schemas.microsoft.com/office/drawing/2014/main" id="{A4947698-6C6B-8F4B-9B75-3ED57B924531}"/>
              </a:ext>
            </a:extLst>
          </p:cNvPr>
          <p:cNvSpPr/>
          <p:nvPr/>
        </p:nvSpPr>
        <p:spPr>
          <a:xfrm>
            <a:off x="6575919" y="759816"/>
            <a:ext cx="2350949" cy="880524"/>
          </a:xfrm>
          <a:prstGeom prst="wedgeEllipseCallout">
            <a:avLst>
              <a:gd name="adj1" fmla="val -53295"/>
              <a:gd name="adj2" fmla="val 519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highlight>
                <a:srgbClr val="FFFF00"/>
              </a:highlight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A269BA74-FF87-984F-9EBB-2FA2902691C6}"/>
              </a:ext>
            </a:extLst>
          </p:cNvPr>
          <p:cNvSpPr txBox="1"/>
          <p:nvPr/>
        </p:nvSpPr>
        <p:spPr>
          <a:xfrm>
            <a:off x="6735730" y="1015412"/>
            <a:ext cx="203132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ja-JP" altLang="en-US">
                <a:ln>
                  <a:solidFill>
                    <a:schemeClr val="bg1"/>
                  </a:solidFill>
                </a:ln>
                <a:solidFill>
                  <a:srgbClr val="FFC000"/>
                </a:solidFill>
              </a:rPr>
              <a:t>本アプリ対象</a:t>
            </a:r>
            <a:r>
              <a:rPr lang="ja-JP" altLang="en-US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範囲</a:t>
            </a:r>
            <a:endParaRPr kumimoji="1" lang="ja-JP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976FA9AB-5FB8-AC49-B9FA-0C9CDAD73D93}"/>
              </a:ext>
            </a:extLst>
          </p:cNvPr>
          <p:cNvSpPr txBox="1"/>
          <p:nvPr/>
        </p:nvSpPr>
        <p:spPr>
          <a:xfrm>
            <a:off x="373354" y="173401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起動アイコン</a:t>
            </a:r>
            <a:endParaRPr kumimoji="1" lang="ja-JP" altLang="en-US"/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56DD4B4A-68A3-2B47-81EF-5161E715EF69}"/>
              </a:ext>
            </a:extLst>
          </p:cNvPr>
          <p:cNvSpPr txBox="1"/>
          <p:nvPr/>
        </p:nvSpPr>
        <p:spPr>
          <a:xfrm>
            <a:off x="4069298" y="373657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概要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F8B481AC-57C5-CF46-8965-DBAD83B9D409}"/>
              </a:ext>
            </a:extLst>
          </p:cNvPr>
          <p:cNvSpPr txBox="1"/>
          <p:nvPr/>
        </p:nvSpPr>
        <p:spPr>
          <a:xfrm>
            <a:off x="2934637" y="3046200"/>
            <a:ext cx="108234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900">
                <a:solidFill>
                  <a:schemeClr val="accent1">
                    <a:lumMod val="75000"/>
                  </a:schemeClr>
                </a:solidFill>
                <a:latin typeface="HGMaruGothicMPRO" panose="020F0600000000000000" pitchFamily="34" charset="-128"/>
                <a:ea typeface="HGMaruGothicMPRO" panose="020F0600000000000000" pitchFamily="34" charset="-128"/>
              </a:rPr>
              <a:t>本日の格言</a:t>
            </a:r>
            <a:endParaRPr lang="en-US" altLang="ja-JP" sz="900" dirty="0">
              <a:solidFill>
                <a:schemeClr val="accent1">
                  <a:lumMod val="75000"/>
                </a:schemeClr>
              </a:solidFill>
              <a:latin typeface="HGMaruGothicMPRO" panose="020F0600000000000000" pitchFamily="34" charset="-128"/>
              <a:ea typeface="HGMaruGothicMPRO" panose="020F0600000000000000" pitchFamily="34" charset="-128"/>
            </a:endParaRPr>
          </a:p>
          <a:p>
            <a:r>
              <a:rPr kumimoji="1" lang="ja-JP" altLang="en-US" sz="1000" b="1">
                <a:solidFill>
                  <a:schemeClr val="accent1">
                    <a:lumMod val="75000"/>
                  </a:schemeClr>
                </a:solidFill>
                <a:latin typeface="HGMaruGothicMPRO" panose="020F0600000000000000" pitchFamily="34" charset="-128"/>
                <a:ea typeface="HGMaruGothicMPRO" panose="020F0600000000000000" pitchFamily="34" charset="-128"/>
              </a:rPr>
              <a:t>「なせばなる」</a:t>
            </a:r>
            <a:endParaRPr kumimoji="1" lang="en-US" altLang="ja-JP" sz="1000" b="1" dirty="0">
              <a:solidFill>
                <a:schemeClr val="accent1">
                  <a:lumMod val="75000"/>
                </a:schemeClr>
              </a:solidFill>
              <a:latin typeface="HGMaruGothicMPRO" panose="020F0600000000000000" pitchFamily="34" charset="-128"/>
              <a:ea typeface="HGMaruGothicMPRO" panose="020F06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25190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角丸四角形 20">
            <a:extLst>
              <a:ext uri="{FF2B5EF4-FFF2-40B4-BE49-F238E27FC236}">
                <a16:creationId xmlns:a16="http://schemas.microsoft.com/office/drawing/2014/main" id="{58B7A785-036A-7345-A344-72A187E5D325}"/>
              </a:ext>
            </a:extLst>
          </p:cNvPr>
          <p:cNvSpPr/>
          <p:nvPr/>
        </p:nvSpPr>
        <p:spPr>
          <a:xfrm>
            <a:off x="1599758" y="1768641"/>
            <a:ext cx="1660357" cy="3320717"/>
          </a:xfrm>
          <a:prstGeom prst="roundRect">
            <a:avLst>
              <a:gd name="adj" fmla="val 187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B8DD558A-FB4B-B747-A695-B20F6FE09013}"/>
              </a:ext>
            </a:extLst>
          </p:cNvPr>
          <p:cNvSpPr/>
          <p:nvPr/>
        </p:nvSpPr>
        <p:spPr>
          <a:xfrm>
            <a:off x="1598974" y="2113713"/>
            <a:ext cx="1660357" cy="2599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角丸四角形 22">
            <a:extLst>
              <a:ext uri="{FF2B5EF4-FFF2-40B4-BE49-F238E27FC236}">
                <a16:creationId xmlns:a16="http://schemas.microsoft.com/office/drawing/2014/main" id="{45B930EB-1C20-3048-96FD-72824A1F31B0}"/>
              </a:ext>
            </a:extLst>
          </p:cNvPr>
          <p:cNvSpPr/>
          <p:nvPr/>
        </p:nvSpPr>
        <p:spPr>
          <a:xfrm>
            <a:off x="2910418" y="2225612"/>
            <a:ext cx="292767" cy="3128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角丸四角形 23">
            <a:extLst>
              <a:ext uri="{FF2B5EF4-FFF2-40B4-BE49-F238E27FC236}">
                <a16:creationId xmlns:a16="http://schemas.microsoft.com/office/drawing/2014/main" id="{F5FA9DB4-750B-A94D-A4AE-98BF74B12593}"/>
              </a:ext>
            </a:extLst>
          </p:cNvPr>
          <p:cNvSpPr/>
          <p:nvPr/>
        </p:nvSpPr>
        <p:spPr>
          <a:xfrm>
            <a:off x="2501345" y="2237643"/>
            <a:ext cx="292767" cy="3128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角丸四角形 24">
            <a:extLst>
              <a:ext uri="{FF2B5EF4-FFF2-40B4-BE49-F238E27FC236}">
                <a16:creationId xmlns:a16="http://schemas.microsoft.com/office/drawing/2014/main" id="{CB7F8ABD-311F-6147-8C9D-798DF32E2C4B}"/>
              </a:ext>
            </a:extLst>
          </p:cNvPr>
          <p:cNvSpPr/>
          <p:nvPr/>
        </p:nvSpPr>
        <p:spPr>
          <a:xfrm>
            <a:off x="2092272" y="2249674"/>
            <a:ext cx="292767" cy="3128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角丸四角形 25">
            <a:extLst>
              <a:ext uri="{FF2B5EF4-FFF2-40B4-BE49-F238E27FC236}">
                <a16:creationId xmlns:a16="http://schemas.microsoft.com/office/drawing/2014/main" id="{16694816-94C7-AA49-901F-B65F4EE88FD6}"/>
              </a:ext>
            </a:extLst>
          </p:cNvPr>
          <p:cNvSpPr/>
          <p:nvPr/>
        </p:nvSpPr>
        <p:spPr>
          <a:xfrm>
            <a:off x="1683199" y="2261705"/>
            <a:ext cx="292767" cy="3128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角丸四角形 26">
            <a:extLst>
              <a:ext uri="{FF2B5EF4-FFF2-40B4-BE49-F238E27FC236}">
                <a16:creationId xmlns:a16="http://schemas.microsoft.com/office/drawing/2014/main" id="{8CDC79E3-3FE2-4245-8098-AA99BABA0231}"/>
              </a:ext>
            </a:extLst>
          </p:cNvPr>
          <p:cNvSpPr/>
          <p:nvPr/>
        </p:nvSpPr>
        <p:spPr>
          <a:xfrm>
            <a:off x="2888361" y="2726928"/>
            <a:ext cx="292767" cy="3128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角丸四角形 27">
            <a:extLst>
              <a:ext uri="{FF2B5EF4-FFF2-40B4-BE49-F238E27FC236}">
                <a16:creationId xmlns:a16="http://schemas.microsoft.com/office/drawing/2014/main" id="{91A460DF-A02B-C646-8B5F-D574D38D8A3F}"/>
              </a:ext>
            </a:extLst>
          </p:cNvPr>
          <p:cNvSpPr/>
          <p:nvPr/>
        </p:nvSpPr>
        <p:spPr>
          <a:xfrm>
            <a:off x="2479288" y="2738959"/>
            <a:ext cx="292767" cy="3128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角丸四角形 28">
            <a:extLst>
              <a:ext uri="{FF2B5EF4-FFF2-40B4-BE49-F238E27FC236}">
                <a16:creationId xmlns:a16="http://schemas.microsoft.com/office/drawing/2014/main" id="{D0486B84-59EB-984F-96FF-34B7B1E59B3C}"/>
              </a:ext>
            </a:extLst>
          </p:cNvPr>
          <p:cNvSpPr/>
          <p:nvPr/>
        </p:nvSpPr>
        <p:spPr>
          <a:xfrm>
            <a:off x="2070215" y="2750990"/>
            <a:ext cx="292767" cy="3128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角丸四角形 29">
            <a:extLst>
              <a:ext uri="{FF2B5EF4-FFF2-40B4-BE49-F238E27FC236}">
                <a16:creationId xmlns:a16="http://schemas.microsoft.com/office/drawing/2014/main" id="{3860A285-04FC-CA42-AFFC-8154FE29F035}"/>
              </a:ext>
            </a:extLst>
          </p:cNvPr>
          <p:cNvSpPr/>
          <p:nvPr/>
        </p:nvSpPr>
        <p:spPr>
          <a:xfrm>
            <a:off x="1661142" y="2763021"/>
            <a:ext cx="292767" cy="3128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角丸四角形 30">
            <a:extLst>
              <a:ext uri="{FF2B5EF4-FFF2-40B4-BE49-F238E27FC236}">
                <a16:creationId xmlns:a16="http://schemas.microsoft.com/office/drawing/2014/main" id="{B3B77523-1301-0448-90B6-8C16FDD97C98}"/>
              </a:ext>
            </a:extLst>
          </p:cNvPr>
          <p:cNvSpPr/>
          <p:nvPr/>
        </p:nvSpPr>
        <p:spPr>
          <a:xfrm>
            <a:off x="2888361" y="3228244"/>
            <a:ext cx="292767" cy="3128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角丸四角形 31">
            <a:extLst>
              <a:ext uri="{FF2B5EF4-FFF2-40B4-BE49-F238E27FC236}">
                <a16:creationId xmlns:a16="http://schemas.microsoft.com/office/drawing/2014/main" id="{F1126CFD-25A8-AD4A-B772-C0258CC565AF}"/>
              </a:ext>
            </a:extLst>
          </p:cNvPr>
          <p:cNvSpPr/>
          <p:nvPr/>
        </p:nvSpPr>
        <p:spPr>
          <a:xfrm>
            <a:off x="2479288" y="3240275"/>
            <a:ext cx="292767" cy="31282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角丸四角形 32">
            <a:extLst>
              <a:ext uri="{FF2B5EF4-FFF2-40B4-BE49-F238E27FC236}">
                <a16:creationId xmlns:a16="http://schemas.microsoft.com/office/drawing/2014/main" id="{42685FB5-53D6-3441-8364-E1A6009467C1}"/>
              </a:ext>
            </a:extLst>
          </p:cNvPr>
          <p:cNvSpPr/>
          <p:nvPr/>
        </p:nvSpPr>
        <p:spPr>
          <a:xfrm>
            <a:off x="2070215" y="3252306"/>
            <a:ext cx="292767" cy="3128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角丸四角形 33">
            <a:extLst>
              <a:ext uri="{FF2B5EF4-FFF2-40B4-BE49-F238E27FC236}">
                <a16:creationId xmlns:a16="http://schemas.microsoft.com/office/drawing/2014/main" id="{A7C10515-1AF9-6E46-9E1F-C79450401205}"/>
              </a:ext>
            </a:extLst>
          </p:cNvPr>
          <p:cNvSpPr/>
          <p:nvPr/>
        </p:nvSpPr>
        <p:spPr>
          <a:xfrm>
            <a:off x="1661142" y="3264337"/>
            <a:ext cx="292767" cy="3128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角丸四角形 34">
            <a:extLst>
              <a:ext uri="{FF2B5EF4-FFF2-40B4-BE49-F238E27FC236}">
                <a16:creationId xmlns:a16="http://schemas.microsoft.com/office/drawing/2014/main" id="{9C62C663-208A-7240-A559-B6D8D822046E}"/>
              </a:ext>
            </a:extLst>
          </p:cNvPr>
          <p:cNvSpPr/>
          <p:nvPr/>
        </p:nvSpPr>
        <p:spPr>
          <a:xfrm>
            <a:off x="2070215" y="3753622"/>
            <a:ext cx="292767" cy="3128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角丸四角形 35">
            <a:extLst>
              <a:ext uri="{FF2B5EF4-FFF2-40B4-BE49-F238E27FC236}">
                <a16:creationId xmlns:a16="http://schemas.microsoft.com/office/drawing/2014/main" id="{8EA1F655-A7E6-0D4D-B49E-2A84684561CC}"/>
              </a:ext>
            </a:extLst>
          </p:cNvPr>
          <p:cNvSpPr/>
          <p:nvPr/>
        </p:nvSpPr>
        <p:spPr>
          <a:xfrm>
            <a:off x="1661142" y="3765653"/>
            <a:ext cx="292767" cy="3128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780850A5-E57F-4248-9C6C-B68C88D1FDAA}"/>
              </a:ext>
            </a:extLst>
          </p:cNvPr>
          <p:cNvSpPr txBox="1"/>
          <p:nvPr/>
        </p:nvSpPr>
        <p:spPr>
          <a:xfrm>
            <a:off x="1645106" y="122624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起動アイコン</a:t>
            </a:r>
            <a:endParaRPr kumimoji="1" lang="ja-JP" altLang="en-US"/>
          </a:p>
        </p:txBody>
      </p:sp>
      <p:sp>
        <p:nvSpPr>
          <p:cNvPr id="38" name="角丸四角形 37">
            <a:extLst>
              <a:ext uri="{FF2B5EF4-FFF2-40B4-BE49-F238E27FC236}">
                <a16:creationId xmlns:a16="http://schemas.microsoft.com/office/drawing/2014/main" id="{5ADEE352-8849-6144-8E11-2F5B17F67630}"/>
              </a:ext>
            </a:extLst>
          </p:cNvPr>
          <p:cNvSpPr/>
          <p:nvPr/>
        </p:nvSpPr>
        <p:spPr>
          <a:xfrm>
            <a:off x="5657837" y="2436416"/>
            <a:ext cx="1825021" cy="1985166"/>
          </a:xfrm>
          <a:prstGeom prst="roundRect">
            <a:avLst/>
          </a:prstGeom>
          <a:gradFill flip="none" rotWithShape="1">
            <a:gsLst>
              <a:gs pos="0">
                <a:schemeClr val="accent1"/>
              </a:gs>
              <a:gs pos="5000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53A1B7FA-13B1-3E4D-B6EF-85510CD97CCF}"/>
              </a:ext>
            </a:extLst>
          </p:cNvPr>
          <p:cNvSpPr txBox="1"/>
          <p:nvPr/>
        </p:nvSpPr>
        <p:spPr>
          <a:xfrm>
            <a:off x="3658929" y="378917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/>
              <a:t>機能</a:t>
            </a:r>
            <a:r>
              <a:rPr kumimoji="1" lang="ja-JP" altLang="en-US" sz="3200"/>
              <a:t>要件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52F13AFA-712E-F142-AA1B-69E8D63E5777}"/>
              </a:ext>
            </a:extLst>
          </p:cNvPr>
          <p:cNvSpPr txBox="1"/>
          <p:nvPr/>
        </p:nvSpPr>
        <p:spPr>
          <a:xfrm>
            <a:off x="5795135" y="2436558"/>
            <a:ext cx="1550424" cy="221599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ja-JP" sz="13800" b="1" dirty="0">
                <a:solidFill>
                  <a:schemeClr val="bg1"/>
                </a:solidFill>
                <a:latin typeface="+mn-ea"/>
              </a:rPr>
              <a:t>D</a:t>
            </a:r>
            <a:endParaRPr kumimoji="1" lang="ja-JP" altLang="en-US" sz="138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9D463E2E-AAB4-E844-AA07-40A172FD10A7}"/>
              </a:ext>
            </a:extLst>
          </p:cNvPr>
          <p:cNvSpPr txBox="1"/>
          <p:nvPr/>
        </p:nvSpPr>
        <p:spPr>
          <a:xfrm>
            <a:off x="5093019" y="1836117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アイコンデザインイメージ</a:t>
            </a:r>
          </a:p>
        </p:txBody>
      </p:sp>
      <p:sp>
        <p:nvSpPr>
          <p:cNvPr id="43" name="円形吹き出し 42">
            <a:extLst>
              <a:ext uri="{FF2B5EF4-FFF2-40B4-BE49-F238E27FC236}">
                <a16:creationId xmlns:a16="http://schemas.microsoft.com/office/drawing/2014/main" id="{71B8D124-5808-944A-80FA-2B375C32DD0D}"/>
              </a:ext>
            </a:extLst>
          </p:cNvPr>
          <p:cNvSpPr/>
          <p:nvPr/>
        </p:nvSpPr>
        <p:spPr>
          <a:xfrm>
            <a:off x="6964321" y="962534"/>
            <a:ext cx="1998920" cy="771273"/>
          </a:xfrm>
          <a:prstGeom prst="wedgeEllipseCallout">
            <a:avLst>
              <a:gd name="adj1" fmla="val -41672"/>
              <a:gd name="adj2" fmla="val 63162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highlight>
                <a:srgbClr val="FFFF00"/>
              </a:highlight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63927125-EEFC-524B-B644-4D2FB5F86537}"/>
              </a:ext>
            </a:extLst>
          </p:cNvPr>
          <p:cNvSpPr txBox="1"/>
          <p:nvPr/>
        </p:nvSpPr>
        <p:spPr>
          <a:xfrm>
            <a:off x="7222128" y="1070951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山中コメント</a:t>
            </a:r>
            <a:endParaRPr kumimoji="1" lang="en-US" altLang="ja-JP" sz="1400" dirty="0"/>
          </a:p>
          <a:p>
            <a:r>
              <a:rPr lang="ja-JP" altLang="en-US" sz="1400"/>
              <a:t>デザイン案１です</a:t>
            </a:r>
            <a:endParaRPr kumimoji="1" lang="ja-JP" altLang="en-US" sz="1400"/>
          </a:p>
        </p:txBody>
      </p:sp>
    </p:spTree>
    <p:extLst>
      <p:ext uri="{BB962C8B-B14F-4D97-AF65-F5344CB8AC3E}">
        <p14:creationId xmlns:p14="http://schemas.microsoft.com/office/powerpoint/2010/main" val="964065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>
            <a:extLst>
              <a:ext uri="{FF2B5EF4-FFF2-40B4-BE49-F238E27FC236}">
                <a16:creationId xmlns:a16="http://schemas.microsoft.com/office/drawing/2014/main" id="{255C1009-8FE0-5D42-B797-B15FF0B8DEB7}"/>
              </a:ext>
            </a:extLst>
          </p:cNvPr>
          <p:cNvSpPr/>
          <p:nvPr/>
        </p:nvSpPr>
        <p:spPr>
          <a:xfrm>
            <a:off x="1605604" y="1768641"/>
            <a:ext cx="1660357" cy="3320717"/>
          </a:xfrm>
          <a:prstGeom prst="roundRect">
            <a:avLst>
              <a:gd name="adj" fmla="val 187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313829B-2D68-0948-946D-CF3D2337A83B}"/>
              </a:ext>
            </a:extLst>
          </p:cNvPr>
          <p:cNvSpPr/>
          <p:nvPr/>
        </p:nvSpPr>
        <p:spPr>
          <a:xfrm>
            <a:off x="1605603" y="2128684"/>
            <a:ext cx="1660357" cy="2598806"/>
          </a:xfrm>
          <a:prstGeom prst="rect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>
            <a:extLst>
              <a:ext uri="{FF2B5EF4-FFF2-40B4-BE49-F238E27FC236}">
                <a16:creationId xmlns:a16="http://schemas.microsoft.com/office/drawing/2014/main" id="{D8EC6275-386F-3543-8A2A-9BBDCB9736C0}"/>
              </a:ext>
            </a:extLst>
          </p:cNvPr>
          <p:cNvSpPr/>
          <p:nvPr/>
        </p:nvSpPr>
        <p:spPr>
          <a:xfrm>
            <a:off x="1804126" y="3338436"/>
            <a:ext cx="892340" cy="18247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 6">
            <a:extLst>
              <a:ext uri="{FF2B5EF4-FFF2-40B4-BE49-F238E27FC236}">
                <a16:creationId xmlns:a16="http://schemas.microsoft.com/office/drawing/2014/main" id="{178FA512-0505-D24E-B397-EF136AC45265}"/>
              </a:ext>
            </a:extLst>
          </p:cNvPr>
          <p:cNvSpPr/>
          <p:nvPr/>
        </p:nvSpPr>
        <p:spPr>
          <a:xfrm>
            <a:off x="2770373" y="3338436"/>
            <a:ext cx="350917" cy="18247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50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A458E94-B2FB-7948-B12D-6A1EBC9F3FFD}"/>
              </a:ext>
            </a:extLst>
          </p:cNvPr>
          <p:cNvSpPr txBox="1"/>
          <p:nvPr/>
        </p:nvSpPr>
        <p:spPr>
          <a:xfrm>
            <a:off x="2750906" y="3338436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"/>
              <a:t>検索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68E0685-74D3-A44F-9828-D9CFF42F5026}"/>
              </a:ext>
            </a:extLst>
          </p:cNvPr>
          <p:cNvSpPr txBox="1"/>
          <p:nvPr/>
        </p:nvSpPr>
        <p:spPr>
          <a:xfrm>
            <a:off x="1804126" y="2980376"/>
            <a:ext cx="12538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dirty="0">
                <a:solidFill>
                  <a:schemeClr val="accent1">
                    <a:lumMod val="75000"/>
                  </a:schemeClr>
                </a:solidFill>
                <a:latin typeface="HGMaruGothicMPRO" panose="020F0600000000000000" pitchFamily="34" charset="-128"/>
                <a:ea typeface="HGMaruGothicMPRO" panose="020F0600000000000000" pitchFamily="34" charset="-128"/>
              </a:rPr>
              <a:t>NTT</a:t>
            </a:r>
            <a:r>
              <a:rPr kumimoji="1" lang="ja-JP" altLang="en-US" sz="900">
                <a:solidFill>
                  <a:schemeClr val="accent1">
                    <a:lumMod val="75000"/>
                  </a:schemeClr>
                </a:solidFill>
                <a:latin typeface="HGMaruGothicMPRO" panose="020F0600000000000000" pitchFamily="34" charset="-128"/>
                <a:ea typeface="HGMaruGothicMPRO" panose="020F0600000000000000" pitchFamily="34" charset="-128"/>
              </a:rPr>
              <a:t>データ関連情報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99E66F9-F73B-744E-A6D7-2FEA9495017B}"/>
              </a:ext>
            </a:extLst>
          </p:cNvPr>
          <p:cNvSpPr txBox="1"/>
          <p:nvPr/>
        </p:nvSpPr>
        <p:spPr>
          <a:xfrm>
            <a:off x="1881784" y="123169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検索画面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2C94FAF-D806-9441-A0E2-469A75CC68AC}"/>
              </a:ext>
            </a:extLst>
          </p:cNvPr>
          <p:cNvSpPr txBox="1"/>
          <p:nvPr/>
        </p:nvSpPr>
        <p:spPr>
          <a:xfrm>
            <a:off x="3658929" y="378917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/>
              <a:t>機能</a:t>
            </a:r>
            <a:r>
              <a:rPr kumimoji="1" lang="ja-JP" altLang="en-US" sz="3200"/>
              <a:t>要件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39B1E99-6E79-C743-8354-DFF13A98AF88}"/>
              </a:ext>
            </a:extLst>
          </p:cNvPr>
          <p:cNvSpPr txBox="1"/>
          <p:nvPr/>
        </p:nvSpPr>
        <p:spPr>
          <a:xfrm>
            <a:off x="4119215" y="1658372"/>
            <a:ext cx="4583351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/>
              <a:t>初期表示</a:t>
            </a:r>
            <a:endParaRPr kumimoji="1" lang="en-US" altLang="ja-JP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/>
              <a:t>検索窓と検索ボタンが表示される</a:t>
            </a:r>
            <a:endParaRPr lang="en-US" altLang="ja-JP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/>
              <a:t>本日の格言がランダムに検索され、自動的に表示される</a:t>
            </a:r>
            <a:endParaRPr lang="en-US" altLang="ja-JP" sz="1600" dirty="0"/>
          </a:p>
          <a:p>
            <a:endParaRPr kumimoji="1" lang="en-US" altLang="ja-JP" sz="1600" dirty="0"/>
          </a:p>
          <a:p>
            <a:endParaRPr lang="en-US" altLang="ja-JP" sz="1600" dirty="0"/>
          </a:p>
          <a:p>
            <a:r>
              <a:rPr kumimoji="1" lang="ja-JP" altLang="en-US" sz="1600"/>
              <a:t>検索</a:t>
            </a:r>
            <a:endParaRPr kumimoji="1" lang="en-US" altLang="ja-JP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/>
              <a:t>検索ボタンを押下すると</a:t>
            </a:r>
            <a:r>
              <a:rPr kumimoji="1" lang="ja-JP" altLang="en-US" sz="1600"/>
              <a:t>検索結果画面に遷移する</a:t>
            </a:r>
            <a:endParaRPr kumimoji="1" lang="en-US" altLang="ja-JP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600" dirty="0"/>
              <a:t>Google</a:t>
            </a:r>
            <a:r>
              <a:rPr lang="ja-JP" altLang="en-US" sz="1600"/>
              <a:t>の検索機能を使う（</a:t>
            </a:r>
            <a:r>
              <a:rPr lang="en-US" altLang="ja-JP" sz="1600" dirty="0"/>
              <a:t>API</a:t>
            </a:r>
            <a:r>
              <a:rPr lang="ja-JP" altLang="en-US" sz="1600"/>
              <a:t>？）</a:t>
            </a:r>
            <a:endParaRPr lang="en-US" altLang="ja-JP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1600"/>
              <a:t>検索ボタンを押下すると「</a:t>
            </a:r>
            <a:r>
              <a:rPr kumimoji="1" lang="en-US" altLang="ja-JP" sz="1600" dirty="0"/>
              <a:t>NTT</a:t>
            </a:r>
            <a:r>
              <a:rPr kumimoji="1" lang="ja-JP" altLang="en-US" sz="1600"/>
              <a:t>データ　</a:t>
            </a:r>
            <a:r>
              <a:rPr kumimoji="1" lang="en-US" altLang="ja-JP" sz="1600" dirty="0"/>
              <a:t>【</a:t>
            </a:r>
            <a:r>
              <a:rPr kumimoji="1" lang="ja-JP" altLang="en-US" sz="1600"/>
              <a:t>入力項目</a:t>
            </a:r>
            <a:r>
              <a:rPr kumimoji="1" lang="en-US" altLang="ja-JP" sz="1600" dirty="0"/>
              <a:t>】</a:t>
            </a:r>
            <a:r>
              <a:rPr kumimoji="1" lang="ja-JP" altLang="en-US" sz="1600"/>
              <a:t>」で検索する</a:t>
            </a:r>
            <a:endParaRPr kumimoji="1" lang="en-US" altLang="ja-JP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/>
              <a:t>何も入力せず検索ボタンを押下する「</a:t>
            </a:r>
            <a:r>
              <a:rPr lang="en-US" altLang="ja-JP" sz="1600" dirty="0"/>
              <a:t>NTT</a:t>
            </a:r>
            <a:r>
              <a:rPr lang="ja-JP" altLang="en-US" sz="1600"/>
              <a:t>データ」のみで検索する</a:t>
            </a:r>
            <a:endParaRPr lang="en-US" altLang="ja-JP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1600" dirty="0"/>
              <a:t>Google</a:t>
            </a:r>
            <a:r>
              <a:rPr kumimoji="1" lang="ja-JP" altLang="en-US" sz="1600"/>
              <a:t>に接続できない時、メッセージを</a:t>
            </a:r>
            <a:r>
              <a:rPr lang="ja-JP" altLang="en-US" sz="1600"/>
              <a:t>表示する。「</a:t>
            </a:r>
            <a:r>
              <a:rPr lang="en-US" altLang="ja-JP" sz="1600" dirty="0"/>
              <a:t>Google</a:t>
            </a:r>
            <a:r>
              <a:rPr lang="ja-JP" altLang="en-US" sz="1600"/>
              <a:t>に接続できません」</a:t>
            </a:r>
            <a:endParaRPr lang="en-US" altLang="ja-JP" sz="1600" dirty="0"/>
          </a:p>
        </p:txBody>
      </p:sp>
      <p:sp>
        <p:nvSpPr>
          <p:cNvPr id="13" name="角丸四角形 12">
            <a:extLst>
              <a:ext uri="{FF2B5EF4-FFF2-40B4-BE49-F238E27FC236}">
                <a16:creationId xmlns:a16="http://schemas.microsoft.com/office/drawing/2014/main" id="{0E6A7771-06F3-7E4D-970C-C0D116781B30}"/>
              </a:ext>
            </a:extLst>
          </p:cNvPr>
          <p:cNvSpPr/>
          <p:nvPr/>
        </p:nvSpPr>
        <p:spPr>
          <a:xfrm>
            <a:off x="1605604" y="1768641"/>
            <a:ext cx="1660357" cy="3320717"/>
          </a:xfrm>
          <a:prstGeom prst="roundRect">
            <a:avLst>
              <a:gd name="adj" fmla="val 187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2A85FF48-094D-9043-828F-1EF8884CF8FB}"/>
              </a:ext>
            </a:extLst>
          </p:cNvPr>
          <p:cNvSpPr/>
          <p:nvPr/>
        </p:nvSpPr>
        <p:spPr>
          <a:xfrm>
            <a:off x="1605603" y="2128684"/>
            <a:ext cx="1660357" cy="2598806"/>
          </a:xfrm>
          <a:prstGeom prst="rect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角丸四角形 14">
            <a:extLst>
              <a:ext uri="{FF2B5EF4-FFF2-40B4-BE49-F238E27FC236}">
                <a16:creationId xmlns:a16="http://schemas.microsoft.com/office/drawing/2014/main" id="{021CDC02-4370-8240-A24F-F85C1BCF4D3C}"/>
              </a:ext>
            </a:extLst>
          </p:cNvPr>
          <p:cNvSpPr/>
          <p:nvPr/>
        </p:nvSpPr>
        <p:spPr>
          <a:xfrm>
            <a:off x="2731973" y="3052370"/>
            <a:ext cx="350917" cy="18247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50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F4B4515-EA15-574A-8F61-7250DAC29F8C}"/>
              </a:ext>
            </a:extLst>
          </p:cNvPr>
          <p:cNvSpPr txBox="1"/>
          <p:nvPr/>
        </p:nvSpPr>
        <p:spPr>
          <a:xfrm>
            <a:off x="2712506" y="3052370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"/>
              <a:t>検索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DF185E1-BA7C-0240-BD5F-C9E2EBB79D00}"/>
              </a:ext>
            </a:extLst>
          </p:cNvPr>
          <p:cNvSpPr txBox="1"/>
          <p:nvPr/>
        </p:nvSpPr>
        <p:spPr>
          <a:xfrm>
            <a:off x="1804317" y="2159440"/>
            <a:ext cx="12538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dirty="0">
                <a:solidFill>
                  <a:schemeClr val="accent1">
                    <a:lumMod val="75000"/>
                  </a:schemeClr>
                </a:solidFill>
                <a:latin typeface="HGMaruGothicMPRO" panose="020F0600000000000000" pitchFamily="34" charset="-128"/>
                <a:ea typeface="HGMaruGothicMPRO" panose="020F0600000000000000" pitchFamily="34" charset="-128"/>
              </a:rPr>
              <a:t>NTT</a:t>
            </a:r>
            <a:r>
              <a:rPr kumimoji="1" lang="ja-JP" altLang="en-US" sz="900">
                <a:solidFill>
                  <a:schemeClr val="accent1">
                    <a:lumMod val="75000"/>
                  </a:schemeClr>
                </a:solidFill>
                <a:latin typeface="HGMaruGothicMPRO" panose="020F0600000000000000" pitchFamily="34" charset="-128"/>
                <a:ea typeface="HGMaruGothicMPRO" panose="020F0600000000000000" pitchFamily="34" charset="-128"/>
              </a:rPr>
              <a:t>データ関連情報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87999B2-CBC6-5345-A35D-9B91518FBDAA}"/>
              </a:ext>
            </a:extLst>
          </p:cNvPr>
          <p:cNvSpPr txBox="1"/>
          <p:nvPr/>
        </p:nvSpPr>
        <p:spPr>
          <a:xfrm>
            <a:off x="1967695" y="2552630"/>
            <a:ext cx="108234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900">
                <a:solidFill>
                  <a:schemeClr val="accent1">
                    <a:lumMod val="75000"/>
                  </a:schemeClr>
                </a:solidFill>
                <a:latin typeface="HGMaruGothicMPRO" panose="020F0600000000000000" pitchFamily="34" charset="-128"/>
                <a:ea typeface="HGMaruGothicMPRO" panose="020F0600000000000000" pitchFamily="34" charset="-128"/>
              </a:rPr>
              <a:t>本日の格言</a:t>
            </a:r>
            <a:endParaRPr lang="en-US" altLang="ja-JP" sz="900" dirty="0">
              <a:solidFill>
                <a:schemeClr val="accent1">
                  <a:lumMod val="75000"/>
                </a:schemeClr>
              </a:solidFill>
              <a:latin typeface="HGMaruGothicMPRO" panose="020F0600000000000000" pitchFamily="34" charset="-128"/>
              <a:ea typeface="HGMaruGothicMPRO" panose="020F0600000000000000" pitchFamily="34" charset="-128"/>
            </a:endParaRPr>
          </a:p>
          <a:p>
            <a:r>
              <a:rPr kumimoji="1" lang="ja-JP" altLang="en-US" sz="1000">
                <a:solidFill>
                  <a:schemeClr val="accent1">
                    <a:lumMod val="75000"/>
                  </a:schemeClr>
                </a:solidFill>
                <a:latin typeface="HGMaruGothicMPRO" panose="020F0600000000000000" pitchFamily="34" charset="-128"/>
                <a:ea typeface="HGMaruGothicMPRO" panose="020F0600000000000000" pitchFamily="34" charset="-128"/>
              </a:rPr>
              <a:t>「なせばなる」</a:t>
            </a:r>
            <a:endParaRPr kumimoji="1" lang="en-US" altLang="ja-JP" sz="1000" dirty="0">
              <a:solidFill>
                <a:schemeClr val="accent1">
                  <a:lumMod val="75000"/>
                </a:schemeClr>
              </a:solidFill>
              <a:latin typeface="HGMaruGothicMPRO" panose="020F0600000000000000" pitchFamily="34" charset="-128"/>
              <a:ea typeface="HGMaruGothicMPRO" panose="020F06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66425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>
            <a:extLst>
              <a:ext uri="{FF2B5EF4-FFF2-40B4-BE49-F238E27FC236}">
                <a16:creationId xmlns:a16="http://schemas.microsoft.com/office/drawing/2014/main" id="{1A05E622-503E-1E49-AD3E-E869B5803004}"/>
              </a:ext>
            </a:extLst>
          </p:cNvPr>
          <p:cNvSpPr/>
          <p:nvPr/>
        </p:nvSpPr>
        <p:spPr>
          <a:xfrm>
            <a:off x="1603933" y="1768641"/>
            <a:ext cx="1660357" cy="3320717"/>
          </a:xfrm>
          <a:prstGeom prst="roundRect">
            <a:avLst>
              <a:gd name="adj" fmla="val 187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9B326A4-821A-BA40-91E3-4BC0C69F84ED}"/>
              </a:ext>
            </a:extLst>
          </p:cNvPr>
          <p:cNvSpPr/>
          <p:nvPr/>
        </p:nvSpPr>
        <p:spPr>
          <a:xfrm>
            <a:off x="1603932" y="2128683"/>
            <a:ext cx="1660357" cy="2598807"/>
          </a:xfrm>
          <a:prstGeom prst="rect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>
            <a:extLst>
              <a:ext uri="{FF2B5EF4-FFF2-40B4-BE49-F238E27FC236}">
                <a16:creationId xmlns:a16="http://schemas.microsoft.com/office/drawing/2014/main" id="{5D43C588-3147-6646-B62A-9C792D3D4903}"/>
              </a:ext>
            </a:extLst>
          </p:cNvPr>
          <p:cNvSpPr/>
          <p:nvPr/>
        </p:nvSpPr>
        <p:spPr>
          <a:xfrm>
            <a:off x="2766576" y="4470215"/>
            <a:ext cx="350917" cy="18247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50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91985E5-FF64-F745-8507-217D5F745794}"/>
              </a:ext>
            </a:extLst>
          </p:cNvPr>
          <p:cNvSpPr txBox="1"/>
          <p:nvPr/>
        </p:nvSpPr>
        <p:spPr>
          <a:xfrm>
            <a:off x="2747109" y="4470215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800"/>
              <a:t>戻る</a:t>
            </a:r>
            <a:endParaRPr kumimoji="1" lang="ja-JP" altLang="en-US" sz="8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4F3CF4D-F8EF-534A-8E4D-FBF208F3158D}"/>
              </a:ext>
            </a:extLst>
          </p:cNvPr>
          <p:cNvSpPr txBox="1"/>
          <p:nvPr/>
        </p:nvSpPr>
        <p:spPr>
          <a:xfrm>
            <a:off x="1807175" y="2159440"/>
            <a:ext cx="12538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dirty="0">
                <a:solidFill>
                  <a:schemeClr val="accent1">
                    <a:lumMod val="75000"/>
                  </a:schemeClr>
                </a:solidFill>
                <a:latin typeface="HGMaruGothicMPRO" panose="020F0600000000000000" pitchFamily="34" charset="-128"/>
                <a:ea typeface="HGMaruGothicMPRO" panose="020F0600000000000000" pitchFamily="34" charset="-128"/>
              </a:rPr>
              <a:t>NTT</a:t>
            </a:r>
            <a:r>
              <a:rPr kumimoji="1" lang="ja-JP" altLang="en-US" sz="900">
                <a:solidFill>
                  <a:schemeClr val="accent1">
                    <a:lumMod val="75000"/>
                  </a:schemeClr>
                </a:solidFill>
                <a:latin typeface="HGMaruGothicMPRO" panose="020F0600000000000000" pitchFamily="34" charset="-128"/>
                <a:ea typeface="HGMaruGothicMPRO" panose="020F0600000000000000" pitchFamily="34" charset="-128"/>
              </a:rPr>
              <a:t>データ関連情報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26AF154-C342-F146-A48A-38EBB672C4EB}"/>
              </a:ext>
            </a:extLst>
          </p:cNvPr>
          <p:cNvSpPr txBox="1"/>
          <p:nvPr/>
        </p:nvSpPr>
        <p:spPr>
          <a:xfrm>
            <a:off x="1684228" y="2464632"/>
            <a:ext cx="108234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00" dirty="0">
                <a:solidFill>
                  <a:schemeClr val="accent1"/>
                </a:solidFill>
              </a:rPr>
              <a:t>NTT</a:t>
            </a:r>
            <a:r>
              <a:rPr kumimoji="1" lang="ja-JP" altLang="en-US" sz="700">
                <a:solidFill>
                  <a:schemeClr val="accent1"/>
                </a:solidFill>
              </a:rPr>
              <a:t>データ公式サイト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C8F16A0-134C-244F-AC16-36C7F0AB924C}"/>
              </a:ext>
            </a:extLst>
          </p:cNvPr>
          <p:cNvSpPr txBox="1"/>
          <p:nvPr/>
        </p:nvSpPr>
        <p:spPr>
          <a:xfrm>
            <a:off x="1684228" y="2660345"/>
            <a:ext cx="115448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00" dirty="0">
                <a:solidFill>
                  <a:schemeClr val="accent1"/>
                </a:solidFill>
              </a:rPr>
              <a:t>NTT</a:t>
            </a:r>
            <a:r>
              <a:rPr kumimoji="1" lang="ja-JP" altLang="en-US" sz="700">
                <a:solidFill>
                  <a:schemeClr val="accent1"/>
                </a:solidFill>
              </a:rPr>
              <a:t>データ</a:t>
            </a:r>
            <a:r>
              <a:rPr kumimoji="1" lang="en-US" altLang="ja-JP" sz="700" dirty="0">
                <a:solidFill>
                  <a:schemeClr val="accent1"/>
                </a:solidFill>
              </a:rPr>
              <a:t>  - Wikipedia</a:t>
            </a:r>
            <a:endParaRPr kumimoji="1" lang="ja-JP" altLang="en-US" sz="700">
              <a:solidFill>
                <a:schemeClr val="accent1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ABC03CE-5D16-6943-9293-4725CF984DA4}"/>
              </a:ext>
            </a:extLst>
          </p:cNvPr>
          <p:cNvSpPr txBox="1"/>
          <p:nvPr/>
        </p:nvSpPr>
        <p:spPr>
          <a:xfrm>
            <a:off x="1684227" y="2856058"/>
            <a:ext cx="157927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00" dirty="0">
                <a:solidFill>
                  <a:schemeClr val="accent1"/>
                </a:solidFill>
              </a:rPr>
              <a:t>NTT</a:t>
            </a:r>
            <a:r>
              <a:rPr kumimoji="1" lang="ja-JP" altLang="en-US" sz="700">
                <a:solidFill>
                  <a:schemeClr val="accent1"/>
                </a:solidFill>
              </a:rPr>
              <a:t>データ</a:t>
            </a:r>
            <a:r>
              <a:rPr lang="ja-JP" altLang="en-US" sz="700">
                <a:solidFill>
                  <a:schemeClr val="accent1"/>
                </a:solidFill>
              </a:rPr>
              <a:t>新卒採用サイト</a:t>
            </a:r>
            <a:r>
              <a:rPr lang="en-US" altLang="ja-JP" sz="700" dirty="0">
                <a:solidFill>
                  <a:schemeClr val="accent1"/>
                </a:solidFill>
              </a:rPr>
              <a:t> – </a:t>
            </a:r>
            <a:r>
              <a:rPr lang="ja-JP" altLang="en-US" sz="700">
                <a:solidFill>
                  <a:schemeClr val="accent1"/>
                </a:solidFill>
              </a:rPr>
              <a:t>世界</a:t>
            </a:r>
            <a:endParaRPr kumimoji="1" lang="ja-JP" altLang="en-US" sz="700">
              <a:solidFill>
                <a:schemeClr val="accent1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4750589-6AA1-2349-9AD3-CF069347632E}"/>
              </a:ext>
            </a:extLst>
          </p:cNvPr>
          <p:cNvSpPr txBox="1"/>
          <p:nvPr/>
        </p:nvSpPr>
        <p:spPr>
          <a:xfrm>
            <a:off x="1684227" y="3051771"/>
            <a:ext cx="153118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700">
                <a:solidFill>
                  <a:schemeClr val="accent1"/>
                </a:solidFill>
              </a:rPr>
              <a:t>エヌ・ティ・ティ・データ「社員</a:t>
            </a:r>
            <a:endParaRPr kumimoji="1" lang="ja-JP" altLang="en-US" sz="700">
              <a:solidFill>
                <a:schemeClr val="accent1"/>
              </a:solidFill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2FAE2BC-94F0-5542-9876-7BE230D12447}"/>
              </a:ext>
            </a:extLst>
          </p:cNvPr>
          <p:cNvSpPr txBox="1"/>
          <p:nvPr/>
        </p:nvSpPr>
        <p:spPr>
          <a:xfrm>
            <a:off x="1684227" y="3247484"/>
            <a:ext cx="151035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00" dirty="0">
                <a:solidFill>
                  <a:schemeClr val="accent1"/>
                </a:solidFill>
              </a:rPr>
              <a:t>(</a:t>
            </a:r>
            <a:r>
              <a:rPr kumimoji="1" lang="ja-JP" altLang="en-US" sz="700">
                <a:solidFill>
                  <a:schemeClr val="accent1"/>
                </a:solidFill>
              </a:rPr>
              <a:t>株</a:t>
            </a:r>
            <a:r>
              <a:rPr kumimoji="1" lang="en-US" altLang="ja-JP" sz="700" dirty="0">
                <a:solidFill>
                  <a:schemeClr val="accent1"/>
                </a:solidFill>
              </a:rPr>
              <a:t>)NTT</a:t>
            </a:r>
            <a:r>
              <a:rPr kumimoji="1" lang="ja-JP" altLang="en-US" sz="700">
                <a:solidFill>
                  <a:schemeClr val="accent1"/>
                </a:solidFill>
              </a:rPr>
              <a:t>データ</a:t>
            </a:r>
            <a:r>
              <a:rPr kumimoji="1" lang="en-US" altLang="ja-JP" sz="700" dirty="0">
                <a:solidFill>
                  <a:schemeClr val="accent1"/>
                </a:solidFill>
              </a:rPr>
              <a:t>【9613】 </a:t>
            </a:r>
            <a:r>
              <a:rPr kumimoji="1" lang="ja-JP" altLang="en-US" sz="700">
                <a:solidFill>
                  <a:schemeClr val="accent1"/>
                </a:solidFill>
              </a:rPr>
              <a:t>：株式</a:t>
            </a:r>
            <a:r>
              <a:rPr kumimoji="1" lang="en-US" altLang="ja-JP" sz="700" dirty="0">
                <a:solidFill>
                  <a:schemeClr val="accent1"/>
                </a:solidFill>
              </a:rPr>
              <a:t>/</a:t>
            </a:r>
            <a:endParaRPr kumimoji="1" lang="ja-JP" altLang="en-US" sz="700">
              <a:solidFill>
                <a:schemeClr val="accent1"/>
              </a:solidFill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1336A1E-65B0-EE4F-ADF6-A0B633439FF6}"/>
              </a:ext>
            </a:extLst>
          </p:cNvPr>
          <p:cNvSpPr txBox="1"/>
          <p:nvPr/>
        </p:nvSpPr>
        <p:spPr>
          <a:xfrm>
            <a:off x="1684227" y="3443197"/>
            <a:ext cx="156485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00" dirty="0">
                <a:solidFill>
                  <a:schemeClr val="accent1"/>
                </a:solidFill>
              </a:rPr>
              <a:t>NTT</a:t>
            </a:r>
            <a:r>
              <a:rPr kumimoji="1" lang="ja-JP" altLang="en-US" sz="700">
                <a:solidFill>
                  <a:schemeClr val="accent1"/>
                </a:solidFill>
              </a:rPr>
              <a:t>データ</a:t>
            </a:r>
            <a:r>
              <a:rPr lang="ja-JP" altLang="en-US" sz="700">
                <a:solidFill>
                  <a:schemeClr val="accent1"/>
                </a:solidFill>
              </a:rPr>
              <a:t>経験者採用サイト／</a:t>
            </a:r>
            <a:r>
              <a:rPr lang="en-US" altLang="ja-JP" sz="700" dirty="0">
                <a:solidFill>
                  <a:schemeClr val="accent1"/>
                </a:solidFill>
              </a:rPr>
              <a:t>NT</a:t>
            </a:r>
            <a:endParaRPr kumimoji="1" lang="ja-JP" altLang="en-US" sz="700">
              <a:solidFill>
                <a:schemeClr val="accent1"/>
              </a:solidFill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C065962-92B6-3240-8D1B-42DD3278DE93}"/>
              </a:ext>
            </a:extLst>
          </p:cNvPr>
          <p:cNvSpPr txBox="1"/>
          <p:nvPr/>
        </p:nvSpPr>
        <p:spPr>
          <a:xfrm>
            <a:off x="1682977" y="3638910"/>
            <a:ext cx="135165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00" dirty="0">
                <a:solidFill>
                  <a:schemeClr val="accent1"/>
                </a:solidFill>
              </a:rPr>
              <a:t>NTT</a:t>
            </a:r>
            <a:r>
              <a:rPr kumimoji="1" lang="ja-JP" altLang="en-US" sz="700">
                <a:solidFill>
                  <a:schemeClr val="accent1"/>
                </a:solidFill>
              </a:rPr>
              <a:t>データ先端技術株式会社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AC3BC0B9-FB6D-674E-A474-14D3DCDE1F73}"/>
              </a:ext>
            </a:extLst>
          </p:cNvPr>
          <p:cNvSpPr txBox="1"/>
          <p:nvPr/>
        </p:nvSpPr>
        <p:spPr>
          <a:xfrm>
            <a:off x="1683526" y="3834623"/>
            <a:ext cx="119776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700">
                <a:solidFill>
                  <a:schemeClr val="accent1"/>
                </a:solidFill>
              </a:rPr>
              <a:t>株式会社</a:t>
            </a:r>
            <a:r>
              <a:rPr lang="en-US" altLang="ja-JP" sz="700" dirty="0">
                <a:solidFill>
                  <a:schemeClr val="accent1"/>
                </a:solidFill>
              </a:rPr>
              <a:t> NTT</a:t>
            </a:r>
            <a:r>
              <a:rPr lang="ja-JP" altLang="en-US" sz="700">
                <a:solidFill>
                  <a:schemeClr val="accent1"/>
                </a:solidFill>
              </a:rPr>
              <a:t>データ東北</a:t>
            </a:r>
            <a:endParaRPr kumimoji="1" lang="ja-JP" altLang="en-US" sz="700">
              <a:solidFill>
                <a:schemeClr val="accent1"/>
              </a:solidFill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E13B14A-4E6A-0C44-A767-7990282485B8}"/>
              </a:ext>
            </a:extLst>
          </p:cNvPr>
          <p:cNvSpPr txBox="1"/>
          <p:nvPr/>
        </p:nvSpPr>
        <p:spPr>
          <a:xfrm>
            <a:off x="1678934" y="4030336"/>
            <a:ext cx="157767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00" dirty="0">
                <a:solidFill>
                  <a:schemeClr val="accent1"/>
                </a:solidFill>
              </a:rPr>
              <a:t>NTT</a:t>
            </a:r>
            <a:r>
              <a:rPr kumimoji="1" lang="ja-JP" altLang="en-US" sz="700">
                <a:solidFill>
                  <a:schemeClr val="accent1"/>
                </a:solidFill>
              </a:rPr>
              <a:t>データ</a:t>
            </a:r>
            <a:r>
              <a:rPr kumimoji="1" lang="en-US" altLang="ja-JP" sz="700" dirty="0">
                <a:solidFill>
                  <a:schemeClr val="accent1"/>
                </a:solidFill>
              </a:rPr>
              <a:t>【9613】 </a:t>
            </a:r>
            <a:r>
              <a:rPr kumimoji="1" lang="ja-JP" altLang="en-US" sz="700">
                <a:solidFill>
                  <a:schemeClr val="accent1"/>
                </a:solidFill>
              </a:rPr>
              <a:t>：株式</a:t>
            </a:r>
            <a:r>
              <a:rPr kumimoji="1" lang="en-US" altLang="ja-JP" sz="700" dirty="0">
                <a:solidFill>
                  <a:schemeClr val="accent1"/>
                </a:solidFill>
              </a:rPr>
              <a:t>/</a:t>
            </a:r>
            <a:r>
              <a:rPr kumimoji="1" lang="ja-JP" altLang="en-US" sz="700">
                <a:solidFill>
                  <a:schemeClr val="accent1"/>
                </a:solidFill>
              </a:rPr>
              <a:t>株価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FDA4AAA-C9E3-A442-8849-AE6B34CEEEA0}"/>
              </a:ext>
            </a:extLst>
          </p:cNvPr>
          <p:cNvSpPr txBox="1"/>
          <p:nvPr/>
        </p:nvSpPr>
        <p:spPr>
          <a:xfrm>
            <a:off x="1664303" y="4226051"/>
            <a:ext cx="158088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00" dirty="0">
                <a:solidFill>
                  <a:schemeClr val="accent1"/>
                </a:solidFill>
              </a:rPr>
              <a:t>(</a:t>
            </a:r>
            <a:r>
              <a:rPr kumimoji="1" lang="ja-JP" altLang="en-US" sz="700">
                <a:solidFill>
                  <a:schemeClr val="accent1"/>
                </a:solidFill>
              </a:rPr>
              <a:t>株</a:t>
            </a:r>
            <a:r>
              <a:rPr kumimoji="1" lang="en-US" altLang="ja-JP" sz="700" dirty="0">
                <a:solidFill>
                  <a:schemeClr val="accent1"/>
                </a:solidFill>
              </a:rPr>
              <a:t>)</a:t>
            </a:r>
            <a:r>
              <a:rPr lang="ja-JP" altLang="en-US" sz="700">
                <a:solidFill>
                  <a:schemeClr val="accent1"/>
                </a:solidFill>
              </a:rPr>
              <a:t>エヌ・ティ・ティ・データ</a:t>
            </a:r>
            <a:r>
              <a:rPr lang="en-US" altLang="ja-JP" sz="700" dirty="0">
                <a:solidFill>
                  <a:schemeClr val="accent1"/>
                </a:solidFill>
              </a:rPr>
              <a:t>(NT</a:t>
            </a:r>
            <a:endParaRPr kumimoji="1" lang="ja-JP" altLang="en-US" sz="700">
              <a:solidFill>
                <a:schemeClr val="accent1"/>
              </a:solidFill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F4C7CCCB-10E8-D043-973E-843FAF54AA2C}"/>
              </a:ext>
            </a:extLst>
          </p:cNvPr>
          <p:cNvSpPr txBox="1"/>
          <p:nvPr/>
        </p:nvSpPr>
        <p:spPr>
          <a:xfrm>
            <a:off x="1649281" y="122803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検索結果画面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409C71CD-6D76-D140-B5EC-C05FD0B3F5D3}"/>
              </a:ext>
            </a:extLst>
          </p:cNvPr>
          <p:cNvSpPr txBox="1"/>
          <p:nvPr/>
        </p:nvSpPr>
        <p:spPr>
          <a:xfrm>
            <a:off x="3658929" y="378917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/>
              <a:t>機能</a:t>
            </a:r>
            <a:r>
              <a:rPr kumimoji="1" lang="ja-JP" altLang="en-US" sz="3200"/>
              <a:t>要件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EAEAFD45-9999-8440-B825-E4A59A87CB55}"/>
              </a:ext>
            </a:extLst>
          </p:cNvPr>
          <p:cNvSpPr txBox="1"/>
          <p:nvPr/>
        </p:nvSpPr>
        <p:spPr>
          <a:xfrm>
            <a:off x="4114744" y="1646271"/>
            <a:ext cx="416209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/>
              <a:t>初期表示</a:t>
            </a:r>
            <a:endParaRPr kumimoji="1" lang="en-US" altLang="ja-JP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/>
              <a:t>検索結果が一覧となって表示される</a:t>
            </a:r>
            <a:endParaRPr lang="en-US" altLang="ja-JP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1600"/>
              <a:t>検索結果はリンクになっており、押下するとリンク先に飛べる</a:t>
            </a:r>
            <a:endParaRPr kumimoji="1" lang="en-US" altLang="ja-JP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/>
              <a:t>検索結果は１０件まで表示する１１件以上は非表示</a:t>
            </a:r>
            <a:endParaRPr lang="en-US" altLang="ja-JP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/>
              <a:t>検索結果が</a:t>
            </a:r>
            <a:r>
              <a:rPr lang="en-US" altLang="ja-JP" sz="1600" dirty="0"/>
              <a:t>0</a:t>
            </a:r>
            <a:r>
              <a:rPr lang="ja-JP" altLang="en-US" sz="1600"/>
              <a:t>件の場合、「検索結果が</a:t>
            </a:r>
            <a:r>
              <a:rPr lang="en-US" altLang="ja-JP" sz="1600" dirty="0"/>
              <a:t>0</a:t>
            </a:r>
            <a:r>
              <a:rPr lang="ja-JP" altLang="en-US" sz="1600"/>
              <a:t>件です」と表示する</a:t>
            </a:r>
            <a:endParaRPr lang="en-US" altLang="ja-JP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/>
              <a:t>リンクの文字は、改行する場合、非表示にする（</a:t>
            </a:r>
            <a:r>
              <a:rPr lang="en-US" altLang="ja-JP" sz="1600" dirty="0"/>
              <a:t>※</a:t>
            </a:r>
            <a:r>
              <a:rPr lang="ja-JP" altLang="en-US" sz="1600"/>
              <a:t>文字数は外接にて決める）</a:t>
            </a:r>
            <a:endParaRPr lang="en-US" altLang="ja-JP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ja-JP" sz="1600" dirty="0"/>
          </a:p>
          <a:p>
            <a:endParaRPr lang="en-US" altLang="ja-JP" sz="1600" dirty="0"/>
          </a:p>
          <a:p>
            <a:r>
              <a:rPr lang="ja-JP" altLang="en-US" sz="1600"/>
              <a:t>戻る</a:t>
            </a:r>
            <a:endParaRPr kumimoji="1" lang="en-US" altLang="ja-JP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/>
              <a:t>戻るボタンを押下すると</a:t>
            </a:r>
            <a:r>
              <a:rPr kumimoji="1" lang="ja-JP" altLang="en-US" sz="1600"/>
              <a:t>検索画面に遷移する</a:t>
            </a:r>
            <a:endParaRPr lang="en-US" altLang="ja-JP" sz="1600" dirty="0"/>
          </a:p>
        </p:txBody>
      </p:sp>
      <p:sp>
        <p:nvSpPr>
          <p:cNvPr id="22" name="円形吹き出し 21">
            <a:extLst>
              <a:ext uri="{FF2B5EF4-FFF2-40B4-BE49-F238E27FC236}">
                <a16:creationId xmlns:a16="http://schemas.microsoft.com/office/drawing/2014/main" id="{EC9662E1-D6D5-4445-9E3F-F9E4016F3C6A}"/>
              </a:ext>
            </a:extLst>
          </p:cNvPr>
          <p:cNvSpPr/>
          <p:nvPr/>
        </p:nvSpPr>
        <p:spPr>
          <a:xfrm>
            <a:off x="329609" y="5008901"/>
            <a:ext cx="3615070" cy="1318858"/>
          </a:xfrm>
          <a:prstGeom prst="wedgeEllipseCallout">
            <a:avLst>
              <a:gd name="adj1" fmla="val 7850"/>
              <a:gd name="adj2" fmla="val -82440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highlight>
                <a:srgbClr val="FFFF00"/>
              </a:highlight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BBF7409C-AD83-8943-8444-0CC90D249D48}"/>
              </a:ext>
            </a:extLst>
          </p:cNvPr>
          <p:cNvSpPr txBox="1"/>
          <p:nvPr/>
        </p:nvSpPr>
        <p:spPr>
          <a:xfrm>
            <a:off x="746900" y="5279790"/>
            <a:ext cx="305724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山中コメント</a:t>
            </a:r>
            <a:endParaRPr kumimoji="1" lang="en-US" altLang="ja-JP" sz="1400" dirty="0"/>
          </a:p>
          <a:p>
            <a:r>
              <a:rPr kumimoji="1" lang="ja-JP" altLang="en-US" sz="1400"/>
              <a:t>検索件数出しますか？</a:t>
            </a:r>
            <a:endParaRPr kumimoji="1" lang="en-US" altLang="ja-JP" sz="1400" dirty="0"/>
          </a:p>
          <a:p>
            <a:r>
              <a:rPr lang="ja-JP" altLang="en-US" sz="1400"/>
              <a:t>もし出すんならページリンクもかな</a:t>
            </a:r>
            <a:endParaRPr kumimoji="1" lang="ja-JP" altLang="en-US" sz="1400"/>
          </a:p>
        </p:txBody>
      </p:sp>
    </p:spTree>
    <p:extLst>
      <p:ext uri="{BB962C8B-B14F-4D97-AF65-F5344CB8AC3E}">
        <p14:creationId xmlns:p14="http://schemas.microsoft.com/office/powerpoint/2010/main" val="4013816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662</TotalTime>
  <Words>416</Words>
  <Application>Microsoft Macintosh PowerPoint</Application>
  <PresentationFormat>画面に合わせる (4:3)</PresentationFormat>
  <Paragraphs>73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HGMaruGothicMPRO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山中 淳市</dc:creator>
  <cp:lastModifiedBy>山中 淳市</cp:lastModifiedBy>
  <cp:revision>16</cp:revision>
  <dcterms:created xsi:type="dcterms:W3CDTF">2019-12-21T13:33:09Z</dcterms:created>
  <dcterms:modified xsi:type="dcterms:W3CDTF">2020-01-13T05:01:45Z</dcterms:modified>
</cp:coreProperties>
</file>