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0"/>
  </p:normalViewPr>
  <p:slideViewPr>
    <p:cSldViewPr snapToGrid="0" snapToObjects="1">
      <p:cViewPr varScale="1">
        <p:scale>
          <a:sx n="39" d="100"/>
          <a:sy n="39" d="100"/>
        </p:scale>
        <p:origin x="18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04198-9CB9-844E-B2B4-B80ADE1B2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83E430-B448-3B4B-A95B-38BB3DDD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38F8A-4F7A-6B4C-907B-47B870D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843E5-A63A-974C-9834-2D88F4B6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15C16-17FB-F74D-AD1A-C65E7ABA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05582-CD5F-3148-862D-A850DA6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DCE49-B68D-2345-9B25-3E79D6A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6D4A6-FE29-5D42-9AB6-863B2D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CA22F-3ACC-C54E-9F96-7186B485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3348A-C948-A143-BFAA-B7DE7E9F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AD3CE-1A3D-994E-84EE-3E31B027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A615A3-4A18-8640-ADB3-1A26D5B2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75427-971B-6D4B-BC52-30FF6345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00A14-1EC6-9B4A-992A-C74F4FC9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74FF7-9B7F-F643-AFED-A114FB15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540D8-64F6-C747-BB8C-301058B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1736A-A584-824C-B1F7-C0692C47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7A063-9F10-7348-8FDD-639401AA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B2B57-BDB4-D747-BC60-0C5515C4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6904B-6DE5-9549-8477-5AF88EB4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0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DD9D-A1C6-C04B-9EE0-5AD8E49F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53446-1A48-7C44-B0E4-7AB4ED71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DD4F7-C50A-6642-8F70-FDDD393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700D7-DCA9-A046-89D4-86CB6666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B563F-04A5-E141-A315-2B378E0D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0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59138-546A-754F-BBFC-F656696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1617B-B413-BD43-BDD4-804BC84B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8DD801-A9E1-B641-BCA0-D8A670821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688A-009F-9648-80F6-4FB87AF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069E7-8F95-704F-A95C-4217B022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C6A987-1D7F-DE4A-95C4-2AA6BB5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04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CAC7-ED17-ED4B-867B-953F1B6F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482C1-12FF-9546-8772-5AC636E9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5D53C-7555-D144-B5B0-33D3BAB3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FFDA44-BA53-3449-98F2-96A16B672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F1448D-7437-924F-B5AB-6CA70371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6EE-A252-0C4B-8D01-C3976F92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FD8982-CD2C-BC44-A9D6-C367E4A5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73AD50-3EE9-CF42-ACDC-9774E3A5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36D71-843B-D248-9B66-F00CD893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22757D-1360-AC44-BE68-2049F940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53E02-4524-5347-B999-11CE4BC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9FA7DA-389D-2C40-8D6A-D82829D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5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6658C6-EB95-3C40-BA00-DCC8C3E6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832B96-2B2D-874A-9799-C6A4B296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E4B179-1D27-EB4D-8DB7-22CD05E7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7532D-4645-5745-A9F8-23DA455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122D3-9A6B-7943-BDE6-7044106B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437DA-BF93-CB4A-97EE-981574BF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049FAC-9E76-7649-ACAA-21D31FF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7D0E48-C504-B24E-9B54-EE050EA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155AB9-9920-EA4C-BA54-D433BE7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8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0830-6115-A247-8F67-E097D2EB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3AD0CA-BEE7-9043-B38F-E42D1150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BF8C7A-BBF9-7F4D-887F-A307F306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E7A8AB-7AE8-4946-B644-9A909CA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B01E65-C472-7244-A54E-AAE75F25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713CFC-2CCC-C346-80A0-3DFD1C2D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64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DBFADD-941B-8E4A-9274-BF703DC2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4DBA5-AD08-5349-BCAF-93861AB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D6005-1F92-EA4B-9B2F-B88C67CD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F38C-4EDA-C946-89F1-D94542FF43FD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7CAE0-3449-9141-8250-8A89A6A8A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87E42-3A08-754D-A6DA-4893C8842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00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01A4BF8-861E-2146-8C90-17CA93688998}"/>
              </a:ext>
            </a:extLst>
          </p:cNvPr>
          <p:cNvSpPr/>
          <p:nvPr/>
        </p:nvSpPr>
        <p:spPr>
          <a:xfrm>
            <a:off x="328006" y="2276408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3B296AA-3400-CC49-A8EA-35CB0C0D8104}"/>
              </a:ext>
            </a:extLst>
          </p:cNvPr>
          <p:cNvSpPr/>
          <p:nvPr/>
        </p:nvSpPr>
        <p:spPr>
          <a:xfrm>
            <a:off x="2572546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20C1429-4A1F-F94A-956B-3E565E1783E6}"/>
              </a:ext>
            </a:extLst>
          </p:cNvPr>
          <p:cNvSpPr/>
          <p:nvPr/>
        </p:nvSpPr>
        <p:spPr>
          <a:xfrm>
            <a:off x="4809593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EAE847-BCBD-C549-987A-5B86A4CB074E}"/>
              </a:ext>
            </a:extLst>
          </p:cNvPr>
          <p:cNvSpPr/>
          <p:nvPr/>
        </p:nvSpPr>
        <p:spPr>
          <a:xfrm>
            <a:off x="327222" y="2621480"/>
            <a:ext cx="1660357" cy="259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16DD38-8ED3-8A42-8B06-569BDD8F1CC8}"/>
              </a:ext>
            </a:extLst>
          </p:cNvPr>
          <p:cNvSpPr/>
          <p:nvPr/>
        </p:nvSpPr>
        <p:spPr>
          <a:xfrm>
            <a:off x="2572545" y="2622254"/>
            <a:ext cx="1660357" cy="25988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ED300D-F670-C545-8026-8E8C296A451B}"/>
              </a:ext>
            </a:extLst>
          </p:cNvPr>
          <p:cNvSpPr/>
          <p:nvPr/>
        </p:nvSpPr>
        <p:spPr>
          <a:xfrm>
            <a:off x="4809592" y="2622253"/>
            <a:ext cx="1660357" cy="259880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96E1088-F536-6141-AEE8-958ED2CCD2FB}"/>
              </a:ext>
            </a:extLst>
          </p:cNvPr>
          <p:cNvSpPr/>
          <p:nvPr/>
        </p:nvSpPr>
        <p:spPr>
          <a:xfrm>
            <a:off x="1638666" y="273337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B9A5C48-3713-A341-9137-85B6BCA715B0}"/>
              </a:ext>
            </a:extLst>
          </p:cNvPr>
          <p:cNvSpPr/>
          <p:nvPr/>
        </p:nvSpPr>
        <p:spPr>
          <a:xfrm>
            <a:off x="1229593" y="274541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14B4AD61-3790-B148-99EC-F6C20CB1CFD9}"/>
              </a:ext>
            </a:extLst>
          </p:cNvPr>
          <p:cNvSpPr/>
          <p:nvPr/>
        </p:nvSpPr>
        <p:spPr>
          <a:xfrm>
            <a:off x="820520" y="275744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8B198754-40FF-B541-8A89-AC0EF5140856}"/>
              </a:ext>
            </a:extLst>
          </p:cNvPr>
          <p:cNvSpPr/>
          <p:nvPr/>
        </p:nvSpPr>
        <p:spPr>
          <a:xfrm>
            <a:off x="411447" y="276947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4BC7990-909C-2B4D-A1ED-3A823D8B43D8}"/>
              </a:ext>
            </a:extLst>
          </p:cNvPr>
          <p:cNvSpPr/>
          <p:nvPr/>
        </p:nvSpPr>
        <p:spPr>
          <a:xfrm>
            <a:off x="1616609" y="3234695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1B8EEBEA-A71F-7F4E-8D3D-4272AD4DF1F2}"/>
              </a:ext>
            </a:extLst>
          </p:cNvPr>
          <p:cNvSpPr/>
          <p:nvPr/>
        </p:nvSpPr>
        <p:spPr>
          <a:xfrm>
            <a:off x="1207536" y="3246726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DA18E262-D469-8245-B8CB-1CA65ED11F90}"/>
              </a:ext>
            </a:extLst>
          </p:cNvPr>
          <p:cNvSpPr/>
          <p:nvPr/>
        </p:nvSpPr>
        <p:spPr>
          <a:xfrm>
            <a:off x="798463" y="3258757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F104ECFB-8B36-9543-9F36-1437BB27B9CD}"/>
              </a:ext>
            </a:extLst>
          </p:cNvPr>
          <p:cNvSpPr/>
          <p:nvPr/>
        </p:nvSpPr>
        <p:spPr>
          <a:xfrm>
            <a:off x="389390" y="3270788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A3D7D841-F0C1-EB4A-85C9-8AC3902980B0}"/>
              </a:ext>
            </a:extLst>
          </p:cNvPr>
          <p:cNvSpPr/>
          <p:nvPr/>
        </p:nvSpPr>
        <p:spPr>
          <a:xfrm>
            <a:off x="1616609" y="373601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1F37DDA9-E6BB-5B48-8B44-973FC1DF305A}"/>
              </a:ext>
            </a:extLst>
          </p:cNvPr>
          <p:cNvSpPr/>
          <p:nvPr/>
        </p:nvSpPr>
        <p:spPr>
          <a:xfrm>
            <a:off x="1207536" y="3748042"/>
            <a:ext cx="292767" cy="3128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A979D105-7723-E945-9F41-934EB3E3C1E6}"/>
              </a:ext>
            </a:extLst>
          </p:cNvPr>
          <p:cNvSpPr/>
          <p:nvPr/>
        </p:nvSpPr>
        <p:spPr>
          <a:xfrm>
            <a:off x="798463" y="376007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19613E50-D863-6444-9599-1A7369915D21}"/>
              </a:ext>
            </a:extLst>
          </p:cNvPr>
          <p:cNvSpPr/>
          <p:nvPr/>
        </p:nvSpPr>
        <p:spPr>
          <a:xfrm>
            <a:off x="389390" y="377210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749B94E-14B0-0B47-8CCD-5F9CE8C8C7C3}"/>
              </a:ext>
            </a:extLst>
          </p:cNvPr>
          <p:cNvSpPr/>
          <p:nvPr/>
        </p:nvSpPr>
        <p:spPr>
          <a:xfrm>
            <a:off x="798463" y="426138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3920E049-E5B0-5748-8DB3-0D72A8A41711}"/>
              </a:ext>
            </a:extLst>
          </p:cNvPr>
          <p:cNvSpPr/>
          <p:nvPr/>
        </p:nvSpPr>
        <p:spPr>
          <a:xfrm>
            <a:off x="389390" y="427342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8DC55906-37A0-9844-951C-FAB3A05D0E66}"/>
              </a:ext>
            </a:extLst>
          </p:cNvPr>
          <p:cNvSpPr/>
          <p:nvPr/>
        </p:nvSpPr>
        <p:spPr>
          <a:xfrm>
            <a:off x="2771068" y="3832006"/>
            <a:ext cx="892340" cy="182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0325091D-A1C3-0C45-B28A-70744E342668}"/>
              </a:ext>
            </a:extLst>
          </p:cNvPr>
          <p:cNvSpPr/>
          <p:nvPr/>
        </p:nvSpPr>
        <p:spPr>
          <a:xfrm>
            <a:off x="3737315" y="3832006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1CB19C-7E36-7B40-9B82-B03A4F6BA6FA}"/>
              </a:ext>
            </a:extLst>
          </p:cNvPr>
          <p:cNvSpPr txBox="1"/>
          <p:nvPr/>
        </p:nvSpPr>
        <p:spPr>
          <a:xfrm>
            <a:off x="3717848" y="38320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検索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E08637C-D215-AC49-A796-0883DF93C569}"/>
              </a:ext>
            </a:extLst>
          </p:cNvPr>
          <p:cNvSpPr txBox="1"/>
          <p:nvPr/>
        </p:nvSpPr>
        <p:spPr>
          <a:xfrm>
            <a:off x="2771068" y="3473946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0DA621D-1724-D048-BBDC-7A8FC8F2F0D1}"/>
              </a:ext>
            </a:extLst>
          </p:cNvPr>
          <p:cNvSpPr/>
          <p:nvPr/>
        </p:nvSpPr>
        <p:spPr>
          <a:xfrm>
            <a:off x="5972236" y="4963785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B54377-6D65-3148-A1AC-2882BAE077F7}"/>
              </a:ext>
            </a:extLst>
          </p:cNvPr>
          <p:cNvSpPr txBox="1"/>
          <p:nvPr/>
        </p:nvSpPr>
        <p:spPr>
          <a:xfrm>
            <a:off x="5952769" y="4963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/>
              <a:t>戻る</a:t>
            </a:r>
            <a:endParaRPr kumimoji="1" lang="ja-JP" altLang="en-US" sz="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C12CE4-AA85-434B-8038-858EBAB49E74}"/>
              </a:ext>
            </a:extLst>
          </p:cNvPr>
          <p:cNvSpPr txBox="1"/>
          <p:nvPr/>
        </p:nvSpPr>
        <p:spPr>
          <a:xfrm>
            <a:off x="5012835" y="265301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1BD6BB0-178B-B74D-81E4-A15D61929198}"/>
              </a:ext>
            </a:extLst>
          </p:cNvPr>
          <p:cNvSpPr txBox="1"/>
          <p:nvPr/>
        </p:nvSpPr>
        <p:spPr>
          <a:xfrm>
            <a:off x="4889888" y="2958202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データ公式サイト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0A82568-E183-B747-A914-8CD023CD0DA6}"/>
              </a:ext>
            </a:extLst>
          </p:cNvPr>
          <p:cNvSpPr txBox="1"/>
          <p:nvPr/>
        </p:nvSpPr>
        <p:spPr>
          <a:xfrm>
            <a:off x="4889888" y="3153915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  - Wikipedia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5CB619B-5F4F-2941-BBF2-92E406B15CCD}"/>
              </a:ext>
            </a:extLst>
          </p:cNvPr>
          <p:cNvSpPr txBox="1"/>
          <p:nvPr/>
        </p:nvSpPr>
        <p:spPr>
          <a:xfrm>
            <a:off x="4889887" y="3349628"/>
            <a:ext cx="1579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新卒採用サイト</a:t>
            </a:r>
            <a:r>
              <a:rPr lang="en-US" altLang="ja-JP" sz="700" dirty="0">
                <a:solidFill>
                  <a:schemeClr val="accent1"/>
                </a:solidFill>
              </a:rPr>
              <a:t> – </a:t>
            </a:r>
            <a:r>
              <a:rPr lang="ja-JP" altLang="en-US" sz="700">
                <a:solidFill>
                  <a:schemeClr val="accent1"/>
                </a:solidFill>
              </a:rPr>
              <a:t>世界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072375-C4C3-2747-A17D-7BF1DE1E44B8}"/>
              </a:ext>
            </a:extLst>
          </p:cNvPr>
          <p:cNvSpPr txBox="1"/>
          <p:nvPr/>
        </p:nvSpPr>
        <p:spPr>
          <a:xfrm>
            <a:off x="4889887" y="3545341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エヌ・ティ・ティ・データ「社員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338ACA-BFA3-9444-A1F9-454170ECBC4F}"/>
              </a:ext>
            </a:extLst>
          </p:cNvPr>
          <p:cNvSpPr txBox="1"/>
          <p:nvPr/>
        </p:nvSpPr>
        <p:spPr>
          <a:xfrm>
            <a:off x="4889887" y="3741054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E4F1C57-500D-B04B-8451-E0B709DA752A}"/>
              </a:ext>
            </a:extLst>
          </p:cNvPr>
          <p:cNvSpPr txBox="1"/>
          <p:nvPr/>
        </p:nvSpPr>
        <p:spPr>
          <a:xfrm>
            <a:off x="4889887" y="3936767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経験者採用サイト／</a:t>
            </a:r>
            <a:r>
              <a:rPr lang="en-US" altLang="ja-JP" sz="700" dirty="0">
                <a:solidFill>
                  <a:schemeClr val="accent1"/>
                </a:solidFill>
              </a:rPr>
              <a:t>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A828BE-F60F-5141-B107-1D5FEE3920A9}"/>
              </a:ext>
            </a:extLst>
          </p:cNvPr>
          <p:cNvSpPr txBox="1"/>
          <p:nvPr/>
        </p:nvSpPr>
        <p:spPr>
          <a:xfrm>
            <a:off x="4888637" y="413248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データ先端技術株式会社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37382AB-3160-FB40-9575-E8994382FF3E}"/>
              </a:ext>
            </a:extLst>
          </p:cNvPr>
          <p:cNvSpPr txBox="1"/>
          <p:nvPr/>
        </p:nvSpPr>
        <p:spPr>
          <a:xfrm>
            <a:off x="4889186" y="4328193"/>
            <a:ext cx="1197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株式会社</a:t>
            </a:r>
            <a:r>
              <a:rPr lang="en-US" altLang="ja-JP" sz="700" dirty="0">
                <a:solidFill>
                  <a:schemeClr val="accent1"/>
                </a:solidFill>
              </a:rPr>
              <a:t> NTT</a:t>
            </a:r>
            <a:r>
              <a:rPr lang="ja-JP" altLang="en-US" sz="700">
                <a:solidFill>
                  <a:schemeClr val="accent1"/>
                </a:solidFill>
              </a:rPr>
              <a:t>データ東北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9515B8-7D97-3A40-9622-25F20F10D32D}"/>
              </a:ext>
            </a:extLst>
          </p:cNvPr>
          <p:cNvSpPr txBox="1"/>
          <p:nvPr/>
        </p:nvSpPr>
        <p:spPr>
          <a:xfrm>
            <a:off x="4884594" y="4523906"/>
            <a:ext cx="15776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r>
              <a:rPr kumimoji="1" lang="ja-JP" altLang="en-US" sz="700">
                <a:solidFill>
                  <a:schemeClr val="accent1"/>
                </a:solidFill>
              </a:rPr>
              <a:t>株価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789F3CD-2EAF-7747-8024-9EE832C3B42A}"/>
              </a:ext>
            </a:extLst>
          </p:cNvPr>
          <p:cNvSpPr txBox="1"/>
          <p:nvPr/>
        </p:nvSpPr>
        <p:spPr>
          <a:xfrm>
            <a:off x="4869963" y="4719621"/>
            <a:ext cx="15808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</a:t>
            </a:r>
            <a:r>
              <a:rPr lang="ja-JP" altLang="en-US" sz="700">
                <a:solidFill>
                  <a:schemeClr val="accent1"/>
                </a:solidFill>
              </a:rPr>
              <a:t>エヌ・ティ・ティ・データ</a:t>
            </a:r>
            <a:r>
              <a:rPr lang="en-US" altLang="ja-JP" sz="700" dirty="0">
                <a:solidFill>
                  <a:schemeClr val="accent1"/>
                </a:solidFill>
              </a:rPr>
              <a:t>(NT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2E6E6854-045F-CE40-B5CD-7D8EC61A91CE}"/>
              </a:ext>
            </a:extLst>
          </p:cNvPr>
          <p:cNvSpPr/>
          <p:nvPr/>
        </p:nvSpPr>
        <p:spPr>
          <a:xfrm>
            <a:off x="7033211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B03ABDD-CFDA-3D4A-9516-C6CFD7CC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9"/>
          <a:stretch/>
        </p:blipFill>
        <p:spPr>
          <a:xfrm>
            <a:off x="7033211" y="2625429"/>
            <a:ext cx="1671081" cy="2595632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2F6A8DF-846F-0D4C-B61F-6431F6207AAC}"/>
              </a:ext>
            </a:extLst>
          </p:cNvPr>
          <p:cNvSpPr txBox="1"/>
          <p:nvPr/>
        </p:nvSpPr>
        <p:spPr>
          <a:xfrm>
            <a:off x="2848726" y="1725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検索画面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6A0D7AE-DBB1-3B46-BDD7-1D3D5EE8E44E}"/>
              </a:ext>
            </a:extLst>
          </p:cNvPr>
          <p:cNvSpPr txBox="1"/>
          <p:nvPr/>
        </p:nvSpPr>
        <p:spPr>
          <a:xfrm>
            <a:off x="4854941" y="1721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検索結果画面</a:t>
            </a: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46C921BA-5AA6-114B-B39C-F8E6D5084713}"/>
              </a:ext>
            </a:extLst>
          </p:cNvPr>
          <p:cNvSpPr/>
          <p:nvPr/>
        </p:nvSpPr>
        <p:spPr>
          <a:xfrm>
            <a:off x="126124" y="1434512"/>
            <a:ext cx="6609606" cy="4724550"/>
          </a:xfrm>
          <a:prstGeom prst="roundRect">
            <a:avLst>
              <a:gd name="adj" fmla="val 6182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>
            <a:extLst>
              <a:ext uri="{FF2B5EF4-FFF2-40B4-BE49-F238E27FC236}">
                <a16:creationId xmlns:a16="http://schemas.microsoft.com/office/drawing/2014/main" id="{A4947698-6C6B-8F4B-9B75-3ED57B924531}"/>
              </a:ext>
            </a:extLst>
          </p:cNvPr>
          <p:cNvSpPr/>
          <p:nvPr/>
        </p:nvSpPr>
        <p:spPr>
          <a:xfrm>
            <a:off x="6575919" y="759816"/>
            <a:ext cx="2350949" cy="880524"/>
          </a:xfrm>
          <a:prstGeom prst="wedgeEllipseCallout">
            <a:avLst>
              <a:gd name="adj1" fmla="val -53295"/>
              <a:gd name="adj2" fmla="val 51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269BA74-FF87-984F-9EBB-2FA2902691C6}"/>
              </a:ext>
            </a:extLst>
          </p:cNvPr>
          <p:cNvSpPr txBox="1"/>
          <p:nvPr/>
        </p:nvSpPr>
        <p:spPr>
          <a:xfrm>
            <a:off x="6735730" y="101541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本アプリ対象</a:t>
            </a:r>
            <a:r>
              <a:rPr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範囲</a:t>
            </a:r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76FA9AB-5FB8-AC49-B9FA-0C9CDAD73D93}"/>
              </a:ext>
            </a:extLst>
          </p:cNvPr>
          <p:cNvSpPr txBox="1"/>
          <p:nvPr/>
        </p:nvSpPr>
        <p:spPr>
          <a:xfrm>
            <a:off x="373354" y="1734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起動アイコン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6DD4B4A-68A3-2B47-81EF-5161E715EF69}"/>
              </a:ext>
            </a:extLst>
          </p:cNvPr>
          <p:cNvSpPr txBox="1"/>
          <p:nvPr/>
        </p:nvSpPr>
        <p:spPr>
          <a:xfrm>
            <a:off x="4069298" y="3736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5251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8B7A785-036A-7345-A344-72A187E5D325}"/>
              </a:ext>
            </a:extLst>
          </p:cNvPr>
          <p:cNvSpPr/>
          <p:nvPr/>
        </p:nvSpPr>
        <p:spPr>
          <a:xfrm>
            <a:off x="1599758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8DD558A-FB4B-B747-A695-B20F6FE09013}"/>
              </a:ext>
            </a:extLst>
          </p:cNvPr>
          <p:cNvSpPr/>
          <p:nvPr/>
        </p:nvSpPr>
        <p:spPr>
          <a:xfrm>
            <a:off x="1598974" y="2113713"/>
            <a:ext cx="1660357" cy="259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5B930EB-1C20-3048-96FD-72824A1F31B0}"/>
              </a:ext>
            </a:extLst>
          </p:cNvPr>
          <p:cNvSpPr/>
          <p:nvPr/>
        </p:nvSpPr>
        <p:spPr>
          <a:xfrm>
            <a:off x="2910418" y="222561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F5FA9DB4-750B-A94D-A4AE-98BF74B12593}"/>
              </a:ext>
            </a:extLst>
          </p:cNvPr>
          <p:cNvSpPr/>
          <p:nvPr/>
        </p:nvSpPr>
        <p:spPr>
          <a:xfrm>
            <a:off x="2501345" y="223764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B7F8ABD-311F-6147-8C9D-798DF32E2C4B}"/>
              </a:ext>
            </a:extLst>
          </p:cNvPr>
          <p:cNvSpPr/>
          <p:nvPr/>
        </p:nvSpPr>
        <p:spPr>
          <a:xfrm>
            <a:off x="2092272" y="224967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16694816-94C7-AA49-901F-B65F4EE88FD6}"/>
              </a:ext>
            </a:extLst>
          </p:cNvPr>
          <p:cNvSpPr/>
          <p:nvPr/>
        </p:nvSpPr>
        <p:spPr>
          <a:xfrm>
            <a:off x="1683199" y="2261705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CDC79E3-3FE2-4245-8098-AA99BABA0231}"/>
              </a:ext>
            </a:extLst>
          </p:cNvPr>
          <p:cNvSpPr/>
          <p:nvPr/>
        </p:nvSpPr>
        <p:spPr>
          <a:xfrm>
            <a:off x="2888361" y="2726928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91A460DF-A02B-C646-8B5F-D574D38D8A3F}"/>
              </a:ext>
            </a:extLst>
          </p:cNvPr>
          <p:cNvSpPr/>
          <p:nvPr/>
        </p:nvSpPr>
        <p:spPr>
          <a:xfrm>
            <a:off x="2479288" y="273895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D0486B84-59EB-984F-96FF-34B7B1E59B3C}"/>
              </a:ext>
            </a:extLst>
          </p:cNvPr>
          <p:cNvSpPr/>
          <p:nvPr/>
        </p:nvSpPr>
        <p:spPr>
          <a:xfrm>
            <a:off x="2070215" y="275099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3860A285-04FC-CA42-AFFC-8154FE29F035}"/>
              </a:ext>
            </a:extLst>
          </p:cNvPr>
          <p:cNvSpPr/>
          <p:nvPr/>
        </p:nvSpPr>
        <p:spPr>
          <a:xfrm>
            <a:off x="1661142" y="276302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B3B77523-1301-0448-90B6-8C16FDD97C98}"/>
              </a:ext>
            </a:extLst>
          </p:cNvPr>
          <p:cNvSpPr/>
          <p:nvPr/>
        </p:nvSpPr>
        <p:spPr>
          <a:xfrm>
            <a:off x="2888361" y="322824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F1126CFD-25A8-AD4A-B772-C0258CC565AF}"/>
              </a:ext>
            </a:extLst>
          </p:cNvPr>
          <p:cNvSpPr/>
          <p:nvPr/>
        </p:nvSpPr>
        <p:spPr>
          <a:xfrm>
            <a:off x="2479288" y="3240275"/>
            <a:ext cx="292767" cy="3128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42685FB5-53D6-3441-8364-E1A6009467C1}"/>
              </a:ext>
            </a:extLst>
          </p:cNvPr>
          <p:cNvSpPr/>
          <p:nvPr/>
        </p:nvSpPr>
        <p:spPr>
          <a:xfrm>
            <a:off x="2070215" y="3252306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A7C10515-1AF9-6E46-9E1F-C79450401205}"/>
              </a:ext>
            </a:extLst>
          </p:cNvPr>
          <p:cNvSpPr/>
          <p:nvPr/>
        </p:nvSpPr>
        <p:spPr>
          <a:xfrm>
            <a:off x="1661142" y="3264337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9C62C663-208A-7240-A559-B6D8D822046E}"/>
              </a:ext>
            </a:extLst>
          </p:cNvPr>
          <p:cNvSpPr/>
          <p:nvPr/>
        </p:nvSpPr>
        <p:spPr>
          <a:xfrm>
            <a:off x="2070215" y="375362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8EA1F655-A7E6-0D4D-B49E-2A84684561CC}"/>
              </a:ext>
            </a:extLst>
          </p:cNvPr>
          <p:cNvSpPr/>
          <p:nvPr/>
        </p:nvSpPr>
        <p:spPr>
          <a:xfrm>
            <a:off x="1661142" y="376565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0850A5-E57F-4248-9C6C-B68C88D1FDAA}"/>
              </a:ext>
            </a:extLst>
          </p:cNvPr>
          <p:cNvSpPr txBox="1"/>
          <p:nvPr/>
        </p:nvSpPr>
        <p:spPr>
          <a:xfrm>
            <a:off x="1645106" y="1226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起動アイコン</a:t>
            </a:r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5ADEE352-8849-6144-8E11-2F5B17F67630}"/>
              </a:ext>
            </a:extLst>
          </p:cNvPr>
          <p:cNvSpPr/>
          <p:nvPr/>
        </p:nvSpPr>
        <p:spPr>
          <a:xfrm>
            <a:off x="5657837" y="2436416"/>
            <a:ext cx="1825021" cy="1985166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3A1B7FA-13B1-3E4D-B6EF-85510CD97CCF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F13AFA-712E-F142-AA1B-69E8D63E5777}"/>
              </a:ext>
            </a:extLst>
          </p:cNvPr>
          <p:cNvSpPr txBox="1"/>
          <p:nvPr/>
        </p:nvSpPr>
        <p:spPr>
          <a:xfrm>
            <a:off x="5795135" y="2436558"/>
            <a:ext cx="1550424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3800" b="1" dirty="0">
                <a:solidFill>
                  <a:schemeClr val="bg1"/>
                </a:solidFill>
                <a:latin typeface="+mn-ea"/>
              </a:rPr>
              <a:t>D</a:t>
            </a:r>
            <a:endParaRPr kumimoji="1" lang="ja-JP" altLang="en-US" sz="13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463E2E-AAB4-E844-AA07-40A172FD10A7}"/>
              </a:ext>
            </a:extLst>
          </p:cNvPr>
          <p:cNvSpPr txBox="1"/>
          <p:nvPr/>
        </p:nvSpPr>
        <p:spPr>
          <a:xfrm>
            <a:off x="5093019" y="18361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アイコンデザインイメージ</a:t>
            </a:r>
          </a:p>
        </p:txBody>
      </p:sp>
      <p:sp>
        <p:nvSpPr>
          <p:cNvPr id="43" name="円形吹き出し 42">
            <a:extLst>
              <a:ext uri="{FF2B5EF4-FFF2-40B4-BE49-F238E27FC236}">
                <a16:creationId xmlns:a16="http://schemas.microsoft.com/office/drawing/2014/main" id="{71B8D124-5808-944A-80FA-2B375C32DD0D}"/>
              </a:ext>
            </a:extLst>
          </p:cNvPr>
          <p:cNvSpPr/>
          <p:nvPr/>
        </p:nvSpPr>
        <p:spPr>
          <a:xfrm>
            <a:off x="6964321" y="962534"/>
            <a:ext cx="1998920" cy="771273"/>
          </a:xfrm>
          <a:prstGeom prst="wedgeEllipseCallout">
            <a:avLst>
              <a:gd name="adj1" fmla="val -41672"/>
              <a:gd name="adj2" fmla="val 6316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927125-EEFC-524B-B644-4D2FB5F86537}"/>
              </a:ext>
            </a:extLst>
          </p:cNvPr>
          <p:cNvSpPr txBox="1"/>
          <p:nvPr/>
        </p:nvSpPr>
        <p:spPr>
          <a:xfrm>
            <a:off x="7222128" y="10709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山中コメント</a:t>
            </a:r>
            <a:endParaRPr kumimoji="1" lang="en-US" altLang="ja-JP" sz="1400" dirty="0"/>
          </a:p>
          <a:p>
            <a:r>
              <a:rPr lang="ja-JP" altLang="en-US" sz="1400"/>
              <a:t>デザイン案１です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9640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55C1009-8FE0-5D42-B797-B15FF0B8DEB7}"/>
              </a:ext>
            </a:extLst>
          </p:cNvPr>
          <p:cNvSpPr/>
          <p:nvPr/>
        </p:nvSpPr>
        <p:spPr>
          <a:xfrm>
            <a:off x="1605604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13829B-2D68-0948-946D-CF3D2337A83B}"/>
              </a:ext>
            </a:extLst>
          </p:cNvPr>
          <p:cNvSpPr/>
          <p:nvPr/>
        </p:nvSpPr>
        <p:spPr>
          <a:xfrm>
            <a:off x="1605603" y="2128684"/>
            <a:ext cx="1660357" cy="25988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8EC6275-386F-3543-8A2A-9BBDCB9736C0}"/>
              </a:ext>
            </a:extLst>
          </p:cNvPr>
          <p:cNvSpPr/>
          <p:nvPr/>
        </p:nvSpPr>
        <p:spPr>
          <a:xfrm>
            <a:off x="1804126" y="3338436"/>
            <a:ext cx="892340" cy="182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78FA512-0505-D24E-B397-EF136AC45265}"/>
              </a:ext>
            </a:extLst>
          </p:cNvPr>
          <p:cNvSpPr/>
          <p:nvPr/>
        </p:nvSpPr>
        <p:spPr>
          <a:xfrm>
            <a:off x="2770373" y="3338436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458E94-B2FB-7948-B12D-6A1EBC9F3FFD}"/>
              </a:ext>
            </a:extLst>
          </p:cNvPr>
          <p:cNvSpPr txBox="1"/>
          <p:nvPr/>
        </p:nvSpPr>
        <p:spPr>
          <a:xfrm>
            <a:off x="2750906" y="333843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検索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8E0685-74D3-A44F-9828-D9CFF42F5026}"/>
              </a:ext>
            </a:extLst>
          </p:cNvPr>
          <p:cNvSpPr txBox="1"/>
          <p:nvPr/>
        </p:nvSpPr>
        <p:spPr>
          <a:xfrm>
            <a:off x="1804126" y="2980376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9E66F9-F73B-744E-A6D7-2FEA9495017B}"/>
              </a:ext>
            </a:extLst>
          </p:cNvPr>
          <p:cNvSpPr txBox="1"/>
          <p:nvPr/>
        </p:nvSpPr>
        <p:spPr>
          <a:xfrm>
            <a:off x="1881784" y="1231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C94FAF-D806-9441-A0E2-469A75CC68AC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9B1E99-6E79-C743-8354-DFF13A98AF88}"/>
              </a:ext>
            </a:extLst>
          </p:cNvPr>
          <p:cNvSpPr txBox="1"/>
          <p:nvPr/>
        </p:nvSpPr>
        <p:spPr>
          <a:xfrm>
            <a:off x="4119215" y="1658372"/>
            <a:ext cx="4583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初期表示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検索窓と検索ボタンが表示される</a:t>
            </a:r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/>
              <a:t>検索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検索ボタンを押下すると</a:t>
            </a:r>
            <a:r>
              <a:rPr kumimoji="1" lang="ja-JP" altLang="en-US" sz="1600"/>
              <a:t>検索結果画面に遷移する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Google</a:t>
            </a:r>
            <a:r>
              <a:rPr lang="ja-JP" altLang="en-US" sz="1600"/>
              <a:t>の検索機能を使う（</a:t>
            </a:r>
            <a:r>
              <a:rPr lang="en-US" altLang="ja-JP" sz="1600" dirty="0"/>
              <a:t>API</a:t>
            </a:r>
            <a:r>
              <a:rPr lang="ja-JP" altLang="en-US" sz="1600"/>
              <a:t>？）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検索ボタンを押下すると「</a:t>
            </a:r>
            <a:r>
              <a:rPr kumimoji="1" lang="en-US" altLang="ja-JP" sz="1600" dirty="0"/>
              <a:t>NTT</a:t>
            </a:r>
            <a:r>
              <a:rPr kumimoji="1" lang="ja-JP" altLang="en-US" sz="1600"/>
              <a:t>データ　</a:t>
            </a:r>
            <a:r>
              <a:rPr kumimoji="1" lang="en-US" altLang="ja-JP" sz="1600" dirty="0"/>
              <a:t>【</a:t>
            </a:r>
            <a:r>
              <a:rPr kumimoji="1" lang="ja-JP" altLang="en-US" sz="1600"/>
              <a:t>入力項目</a:t>
            </a:r>
            <a:r>
              <a:rPr kumimoji="1" lang="en-US" altLang="ja-JP" sz="1600" dirty="0"/>
              <a:t>】</a:t>
            </a:r>
            <a:r>
              <a:rPr kumimoji="1" lang="ja-JP" altLang="en-US" sz="1600"/>
              <a:t>」で検索する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何も入力せず検索ボタンを押下する「</a:t>
            </a:r>
            <a:r>
              <a:rPr lang="en-US" altLang="ja-JP" sz="1600" dirty="0"/>
              <a:t>NTT</a:t>
            </a:r>
            <a:r>
              <a:rPr lang="ja-JP" altLang="en-US" sz="1600"/>
              <a:t>データ」のみで検索する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Google</a:t>
            </a:r>
            <a:r>
              <a:rPr kumimoji="1" lang="ja-JP" altLang="en-US" sz="1600"/>
              <a:t>に接続できない時、メッセージを</a:t>
            </a:r>
            <a:r>
              <a:rPr lang="ja-JP" altLang="en-US" sz="1600"/>
              <a:t>表示する。「</a:t>
            </a:r>
            <a:r>
              <a:rPr lang="en-US" altLang="ja-JP" sz="1600" dirty="0"/>
              <a:t>Google</a:t>
            </a:r>
            <a:r>
              <a:rPr lang="ja-JP" altLang="en-US" sz="1600"/>
              <a:t>に接続できません」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664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A05E622-503E-1E49-AD3E-E869B5803004}"/>
              </a:ext>
            </a:extLst>
          </p:cNvPr>
          <p:cNvSpPr/>
          <p:nvPr/>
        </p:nvSpPr>
        <p:spPr>
          <a:xfrm>
            <a:off x="1603933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326A4-821A-BA40-91E3-4BC0C69F84ED}"/>
              </a:ext>
            </a:extLst>
          </p:cNvPr>
          <p:cNvSpPr/>
          <p:nvPr/>
        </p:nvSpPr>
        <p:spPr>
          <a:xfrm>
            <a:off x="1603932" y="2128683"/>
            <a:ext cx="1660357" cy="259880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D43C588-3147-6646-B62A-9C792D3D4903}"/>
              </a:ext>
            </a:extLst>
          </p:cNvPr>
          <p:cNvSpPr/>
          <p:nvPr/>
        </p:nvSpPr>
        <p:spPr>
          <a:xfrm>
            <a:off x="2766576" y="4470215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1985E5-FF64-F745-8507-217D5F745794}"/>
              </a:ext>
            </a:extLst>
          </p:cNvPr>
          <p:cNvSpPr txBox="1"/>
          <p:nvPr/>
        </p:nvSpPr>
        <p:spPr>
          <a:xfrm>
            <a:off x="2747109" y="44702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/>
              <a:t>戻る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3CF4D-F8EF-534A-8E4D-FBF208F3158D}"/>
              </a:ext>
            </a:extLst>
          </p:cNvPr>
          <p:cNvSpPr txBox="1"/>
          <p:nvPr/>
        </p:nvSpPr>
        <p:spPr>
          <a:xfrm>
            <a:off x="1807175" y="215944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6AF154-C342-F146-A48A-38EBB672C4EB}"/>
              </a:ext>
            </a:extLst>
          </p:cNvPr>
          <p:cNvSpPr txBox="1"/>
          <p:nvPr/>
        </p:nvSpPr>
        <p:spPr>
          <a:xfrm>
            <a:off x="1684228" y="2464632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データ公式サイト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8F16A0-134C-244F-AC16-36C7F0AB924C}"/>
              </a:ext>
            </a:extLst>
          </p:cNvPr>
          <p:cNvSpPr txBox="1"/>
          <p:nvPr/>
        </p:nvSpPr>
        <p:spPr>
          <a:xfrm>
            <a:off x="1684228" y="2660345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  - Wikipedia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BC03CE-5D16-6943-9293-4725CF984DA4}"/>
              </a:ext>
            </a:extLst>
          </p:cNvPr>
          <p:cNvSpPr txBox="1"/>
          <p:nvPr/>
        </p:nvSpPr>
        <p:spPr>
          <a:xfrm>
            <a:off x="1684227" y="2856058"/>
            <a:ext cx="1579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新卒採用サイト</a:t>
            </a:r>
            <a:r>
              <a:rPr lang="en-US" altLang="ja-JP" sz="700" dirty="0">
                <a:solidFill>
                  <a:schemeClr val="accent1"/>
                </a:solidFill>
              </a:rPr>
              <a:t> – </a:t>
            </a:r>
            <a:r>
              <a:rPr lang="ja-JP" altLang="en-US" sz="700">
                <a:solidFill>
                  <a:schemeClr val="accent1"/>
                </a:solidFill>
              </a:rPr>
              <a:t>世界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750589-6AA1-2349-9AD3-CF069347632E}"/>
              </a:ext>
            </a:extLst>
          </p:cNvPr>
          <p:cNvSpPr txBox="1"/>
          <p:nvPr/>
        </p:nvSpPr>
        <p:spPr>
          <a:xfrm>
            <a:off x="1684227" y="3051771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エヌ・ティ・ティ・データ「社員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FAE2BC-94F0-5542-9876-7BE230D12447}"/>
              </a:ext>
            </a:extLst>
          </p:cNvPr>
          <p:cNvSpPr txBox="1"/>
          <p:nvPr/>
        </p:nvSpPr>
        <p:spPr>
          <a:xfrm>
            <a:off x="1684227" y="3247484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336A1E-65B0-EE4F-ADF6-A0B633439FF6}"/>
              </a:ext>
            </a:extLst>
          </p:cNvPr>
          <p:cNvSpPr txBox="1"/>
          <p:nvPr/>
        </p:nvSpPr>
        <p:spPr>
          <a:xfrm>
            <a:off x="1684227" y="3443197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経験者採用サイト／</a:t>
            </a:r>
            <a:r>
              <a:rPr lang="en-US" altLang="ja-JP" sz="700" dirty="0">
                <a:solidFill>
                  <a:schemeClr val="accent1"/>
                </a:solidFill>
              </a:rPr>
              <a:t>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065962-92B6-3240-8D1B-42DD3278DE93}"/>
              </a:ext>
            </a:extLst>
          </p:cNvPr>
          <p:cNvSpPr txBox="1"/>
          <p:nvPr/>
        </p:nvSpPr>
        <p:spPr>
          <a:xfrm>
            <a:off x="1682977" y="363891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データ先端技術株式会社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3BC0B9-FB6D-674E-A474-14D3DCDE1F73}"/>
              </a:ext>
            </a:extLst>
          </p:cNvPr>
          <p:cNvSpPr txBox="1"/>
          <p:nvPr/>
        </p:nvSpPr>
        <p:spPr>
          <a:xfrm>
            <a:off x="1683526" y="3834623"/>
            <a:ext cx="1197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株式会社</a:t>
            </a:r>
            <a:r>
              <a:rPr lang="en-US" altLang="ja-JP" sz="700" dirty="0">
                <a:solidFill>
                  <a:schemeClr val="accent1"/>
                </a:solidFill>
              </a:rPr>
              <a:t> NTT</a:t>
            </a:r>
            <a:r>
              <a:rPr lang="ja-JP" altLang="en-US" sz="700">
                <a:solidFill>
                  <a:schemeClr val="accent1"/>
                </a:solidFill>
              </a:rPr>
              <a:t>データ東北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13B14A-4E6A-0C44-A767-7990282485B8}"/>
              </a:ext>
            </a:extLst>
          </p:cNvPr>
          <p:cNvSpPr txBox="1"/>
          <p:nvPr/>
        </p:nvSpPr>
        <p:spPr>
          <a:xfrm>
            <a:off x="1678934" y="4030336"/>
            <a:ext cx="15776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r>
              <a:rPr kumimoji="1" lang="ja-JP" altLang="en-US" sz="700">
                <a:solidFill>
                  <a:schemeClr val="accent1"/>
                </a:solidFill>
              </a:rPr>
              <a:t>株価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DA4AAA-C9E3-A442-8849-AE6B34CEEEA0}"/>
              </a:ext>
            </a:extLst>
          </p:cNvPr>
          <p:cNvSpPr txBox="1"/>
          <p:nvPr/>
        </p:nvSpPr>
        <p:spPr>
          <a:xfrm>
            <a:off x="1664303" y="4226051"/>
            <a:ext cx="15808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</a:t>
            </a:r>
            <a:r>
              <a:rPr lang="ja-JP" altLang="en-US" sz="700">
                <a:solidFill>
                  <a:schemeClr val="accent1"/>
                </a:solidFill>
              </a:rPr>
              <a:t>エヌ・ティ・ティ・データ</a:t>
            </a:r>
            <a:r>
              <a:rPr lang="en-US" altLang="ja-JP" sz="700" dirty="0">
                <a:solidFill>
                  <a:schemeClr val="accent1"/>
                </a:solidFill>
              </a:rPr>
              <a:t>(NT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C7CCCB-10E8-D043-973E-843FAF54AA2C}"/>
              </a:ext>
            </a:extLst>
          </p:cNvPr>
          <p:cNvSpPr txBox="1"/>
          <p:nvPr/>
        </p:nvSpPr>
        <p:spPr>
          <a:xfrm>
            <a:off x="1649281" y="12280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検索結果画面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9C71CD-6D76-D140-B5EC-C05FD0B3F5D3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EAFD45-9999-8440-B825-E4A59A87CB55}"/>
              </a:ext>
            </a:extLst>
          </p:cNvPr>
          <p:cNvSpPr txBox="1"/>
          <p:nvPr/>
        </p:nvSpPr>
        <p:spPr>
          <a:xfrm>
            <a:off x="4114744" y="1646271"/>
            <a:ext cx="4162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初期表示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検索結果が一覧となって表示される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検索結果はリンクになっており、押下するとリンク先に飛べる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検索結果は１０件まで表示する１１件以上は非表示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検索結果が</a:t>
            </a:r>
            <a:r>
              <a:rPr lang="en-US" altLang="ja-JP" sz="1600" dirty="0"/>
              <a:t>0</a:t>
            </a:r>
            <a:r>
              <a:rPr lang="ja-JP" altLang="en-US" sz="1600"/>
              <a:t>件の場合、「検索結果が</a:t>
            </a:r>
            <a:r>
              <a:rPr lang="en-US" altLang="ja-JP" sz="1600" dirty="0"/>
              <a:t>0</a:t>
            </a:r>
            <a:r>
              <a:rPr lang="ja-JP" altLang="en-US" sz="1600"/>
              <a:t>件です」と表示する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リンクの文字は、改行する場合、非表示にする（</a:t>
            </a:r>
            <a:r>
              <a:rPr lang="en-US" altLang="ja-JP" sz="1600" dirty="0"/>
              <a:t>※</a:t>
            </a:r>
            <a:r>
              <a:rPr lang="ja-JP" altLang="en-US" sz="1600"/>
              <a:t>文字数は外接にて決める）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/>
              <a:t>戻る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戻るボタンを押下すると</a:t>
            </a:r>
            <a:r>
              <a:rPr kumimoji="1" lang="ja-JP" altLang="en-US" sz="1600"/>
              <a:t>検索画面に遷移する</a:t>
            </a:r>
            <a:endParaRPr lang="en-US" altLang="ja-JP" sz="1600" dirty="0"/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EC9662E1-D6D5-4445-9E3F-F9E4016F3C6A}"/>
              </a:ext>
            </a:extLst>
          </p:cNvPr>
          <p:cNvSpPr/>
          <p:nvPr/>
        </p:nvSpPr>
        <p:spPr>
          <a:xfrm>
            <a:off x="329609" y="5008901"/>
            <a:ext cx="3615070" cy="1318858"/>
          </a:xfrm>
          <a:prstGeom prst="wedgeEllipseCallout">
            <a:avLst>
              <a:gd name="adj1" fmla="val 7850"/>
              <a:gd name="adj2" fmla="val -824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F7409C-AD83-8943-8444-0CC90D249D48}"/>
              </a:ext>
            </a:extLst>
          </p:cNvPr>
          <p:cNvSpPr txBox="1"/>
          <p:nvPr/>
        </p:nvSpPr>
        <p:spPr>
          <a:xfrm>
            <a:off x="746900" y="527979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山中コメント</a:t>
            </a:r>
            <a:endParaRPr kumimoji="1" lang="en-US" altLang="ja-JP" sz="1400" dirty="0"/>
          </a:p>
          <a:p>
            <a:r>
              <a:rPr kumimoji="1" lang="ja-JP" altLang="en-US" sz="1400"/>
              <a:t>検索件数出しますか？</a:t>
            </a:r>
            <a:endParaRPr kumimoji="1" lang="en-US" altLang="ja-JP" sz="1400" dirty="0"/>
          </a:p>
          <a:p>
            <a:r>
              <a:rPr lang="ja-JP" altLang="en-US" sz="1400"/>
              <a:t>もし出すんならページリンクもかな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1381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384</Words>
  <Application>Microsoft Macintosh PowerPoint</Application>
  <PresentationFormat>画面に合わせる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HGMaruGothicMPRO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山中 淳市</dc:creator>
  <cp:lastModifiedBy>山中 淳市</cp:lastModifiedBy>
  <cp:revision>15</cp:revision>
  <dcterms:created xsi:type="dcterms:W3CDTF">2019-12-21T13:33:09Z</dcterms:created>
  <dcterms:modified xsi:type="dcterms:W3CDTF">2019-12-22T00:31:53Z</dcterms:modified>
</cp:coreProperties>
</file>