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9" r:id="rId4"/>
    <p:sldId id="259" r:id="rId5"/>
    <p:sldId id="260" r:id="rId6"/>
    <p:sldId id="257" r:id="rId7"/>
    <p:sldId id="258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301" r:id="rId21"/>
    <p:sldId id="274" r:id="rId22"/>
    <p:sldId id="278" r:id="rId23"/>
    <p:sldId id="286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275" r:id="rId36"/>
    <p:sldId id="280" r:id="rId37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46"/>
      </p:guideLst>
    </p:cSldViewPr>
  </p:slide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2049"/>
          <p:cNvGrpSpPr/>
          <p:nvPr/>
        </p:nvGrpSpPr>
        <p:grpSpPr>
          <a:xfrm>
            <a:off x="0" y="2438400"/>
            <a:ext cx="9009063" cy="1052513"/>
            <a:chOff x="0" y="0"/>
            <a:chExt cx="5675" cy="663"/>
          </a:xfrm>
        </p:grpSpPr>
        <p:grpSp>
          <p:nvGrpSpPr>
            <p:cNvPr id="2051" name="组合 2050"/>
            <p:cNvGrpSpPr/>
            <p:nvPr/>
          </p:nvGrpSpPr>
          <p:grpSpPr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2052" name="矩形 2051"/>
              <p:cNvSpPr/>
              <p:nvPr/>
            </p:nvSpPr>
            <p:spPr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3" name="矩形 2052"/>
              <p:cNvSpPr/>
              <p:nvPr/>
            </p:nvSpPr>
            <p:spPr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54" name="组合 2053"/>
            <p:cNvGrpSpPr/>
            <p:nvPr/>
          </p:nvGrpSpPr>
          <p:grpSpPr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2055" name="矩形 2054"/>
              <p:cNvSpPr/>
              <p:nvPr/>
            </p:nvSpPr>
            <p:spPr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矩形 2055"/>
              <p:cNvSpPr/>
              <p:nvPr/>
            </p:nvSpPr>
            <p:spPr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057" name="矩形 2056"/>
            <p:cNvSpPr/>
            <p:nvPr/>
          </p:nvSpPr>
          <p:spPr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8" name="矩形 2057"/>
            <p:cNvSpPr/>
            <p:nvPr/>
          </p:nvSpPr>
          <p:spPr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9" name="矩形 2058"/>
            <p:cNvSpPr/>
            <p:nvPr/>
          </p:nvSpPr>
          <p:spPr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60" name="标题 2059"/>
          <p:cNvSpPr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61" name="副标题 2060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62" name="日期占位符 2061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fontAlgn="base"/>
            <a:endParaRPr lang="zh-CN" altLang="en-US" strike="noStrike" noProof="1">
              <a:solidFill>
                <a:schemeClr val="bg2"/>
              </a:solidFill>
              <a:latin typeface="Tahoma" panose="020B0604030504040204" pitchFamily="2" charset="0"/>
            </a:endParaRPr>
          </a:p>
        </p:txBody>
      </p:sp>
      <p:sp>
        <p:nvSpPr>
          <p:cNvPr id="2063" name="页脚占位符 2062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fontAlgn="base"/>
            <a:endParaRPr lang="zh-CN" strike="noStrike" noProof="1">
              <a:solidFill>
                <a:schemeClr val="bg2"/>
              </a:solidFill>
              <a:latin typeface="Tahoma" panose="020B0604030504040204" pitchFamily="2" charset="0"/>
            </a:endParaRPr>
          </a:p>
        </p:txBody>
      </p:sp>
      <p:sp>
        <p:nvSpPr>
          <p:cNvPr id="2064" name="灯片编号占位符 2063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fontAlgn="base"/>
            <a:fld id="{9A0DB2DC-4C9A-4742-B13C-FB6460FD3503}" type="slidenum">
              <a:rPr lang="zh-CN" strike="noStrike" noProof="1">
                <a:solidFill>
                  <a:schemeClr val="bg2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>
              <a:solidFill>
                <a:schemeClr val="bg2"/>
              </a:solidFill>
              <a:latin typeface="Tahoma" panose="020B0604030504040204" pitchFamily="2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1" y="214313"/>
            <a:ext cx="1951038" cy="5918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40009" cy="5918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6612" y="2017713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1" name="矩形 1030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2" name="矩形 1031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3" name="标题 1032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文本占位符 1033"/>
          <p:cNvSpPr>
            <a:spLocks noGrp="1"/>
          </p:cNvSpPr>
          <p:nvPr>
            <p:ph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5" name="日期占位符 1034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400">
                <a:latin typeface="Tahoma" panose="020B0604030504040204" pitchFamily="2" charset="0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36" name="页脚占位符 103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400">
                <a:latin typeface="Tahoma" panose="020B0604030504040204" pitchFamily="2" charset="0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7" name="灯片编号占位符 103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400">
                <a:latin typeface="Tahoma" panose="020B0604030504040204" pitchFamily="2" charset="0"/>
              </a:defRPr>
            </a:lvl1pPr>
          </a:lstStyle>
          <a:p>
            <a:pPr lvl="0" fontAlgn="base"/>
            <a:fld id="{9A0DB2DC-4C9A-4742-B13C-FB6460FD3503}" type="slidenum">
              <a:rPr 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44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hyperlink" Target="http://acm.hdu.edu.cn/showproblem.php?pid=1272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hyperlink" Target="http://image.baidu.com/i?ct=503316480&amp;z=0&amp;tn=baiduimagedetail&amp;word=%D0%A1%D0%C2+%B1%ED%C7%E9&amp;in=2207&amp;cl=2&amp;cm=1&amp;sc=0&amp;lm=-1&amp;pn=31&amp;rn=1&amp;di=453370900&amp;ln=899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GIF"/><Relationship Id="rId1" Type="http://schemas.openxmlformats.org/officeDocument/2006/relationships/hyperlink" Target="http://acm.hdu.edu.cn/webcontest/contest_login.php?cid=12082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hyperlink" Target="http://image.baidu.com/i?ct=503316480&amp;z=0&amp;tn=baiduimagedetail&amp;word=%CB%BC%BF%BC+%BF%A8%CD%A8&amp;in=2259&amp;cl=2&amp;cm=1&amp;sc=0&amp;lm=-1&amp;pn=56&amp;rn=1&amp;di=1712173560&amp;ln=178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4097" descr="icpc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3429000"/>
            <a:ext cx="7696200" cy="342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标题 4098"/>
          <p:cNvSpPr>
            <a:spLocks noGrp="1"/>
          </p:cNvSpPr>
          <p:nvPr>
            <p:ph type="ctrTitle"/>
          </p:nvPr>
        </p:nvSpPr>
        <p:spPr>
          <a:xfrm>
            <a:off x="1143000" y="685800"/>
            <a:ext cx="6781800" cy="1676400"/>
          </a:xfrm>
          <a:ln/>
        </p:spPr>
        <p:txBody>
          <a:bodyPr anchor="b"/>
          <a:p>
            <a:pPr algn="ctr" defTabSz="914400">
              <a:lnSpc>
                <a:spcPct val="140000"/>
              </a:lnSpc>
              <a:buNone/>
            </a:pPr>
            <a:r>
              <a:rPr lang="en-US" altLang="zh-CN" sz="7200" b="1" kern="1200" baseline="0">
                <a:latin typeface="Tahoma" panose="020B0604030504040204" pitchFamily="2" charset="0"/>
                <a:ea typeface="黑体" panose="02010609060101010101" pitchFamily="2" charset="-122"/>
                <a:cs typeface="+mj-cs"/>
              </a:rPr>
              <a:t>ACM</a:t>
            </a:r>
            <a:r>
              <a:rPr lang="zh-CN" altLang="en-US" sz="7200" b="1" kern="1200" baseline="0">
                <a:latin typeface="Tahoma" panose="020B0604030504040204" pitchFamily="2" charset="0"/>
                <a:ea typeface="黑体" panose="02010609060101010101" pitchFamily="2" charset="-122"/>
                <a:cs typeface="+mj-cs"/>
              </a:rPr>
              <a:t>程序设计</a:t>
            </a:r>
            <a:endParaRPr lang="zh-CN" altLang="en-US" sz="4000" kern="1200" baseline="0">
              <a:latin typeface="Gungsuh" panose="02030600000101010101" pitchFamily="2" charset="-127"/>
              <a:ea typeface="Gungsuh" panose="02030600000101010101" pitchFamily="2" charset="-127"/>
              <a:cs typeface="+mj-cs"/>
            </a:endParaRPr>
          </a:p>
        </p:txBody>
      </p:sp>
      <p:sp>
        <p:nvSpPr>
          <p:cNvPr id="3076" name="副标题 4099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248400" cy="1371600"/>
          </a:xfrm>
          <a:ln/>
        </p:spPr>
        <p:txBody>
          <a:bodyPr anchor="t"/>
          <a:p>
            <a:pPr defTabSz="914400">
              <a:buSzPct val="60000"/>
            </a:pPr>
            <a:r>
              <a:rPr lang="zh-CN" altLang="en-US" kern="1200" baseline="0">
                <a:latin typeface="Tahoma" panose="020B0604030504040204" pitchFamily="2" charset="0"/>
                <a:ea typeface="+mn-ea"/>
                <a:cs typeface="+mn-cs"/>
              </a:rPr>
              <a:t>杭州电子科技大学  刘春英</a:t>
            </a:r>
            <a:endParaRPr lang="zh-CN" altLang="en-US" kern="1200" baseline="0">
              <a:latin typeface="Tahoma" panose="020B0604030504040204" pitchFamily="2" charset="0"/>
              <a:ea typeface="+mn-ea"/>
              <a:cs typeface="+mn-cs"/>
            </a:endParaRPr>
          </a:p>
          <a:p>
            <a:pPr defTabSz="914400">
              <a:buSzPct val="60000"/>
            </a:pPr>
            <a:r>
              <a:rPr lang="en-US" altLang="zh-CN" kern="1200" baseline="0">
                <a:latin typeface="Tahoma" panose="020B0604030504040204" pitchFamily="2" charset="0"/>
                <a:ea typeface="+mn-ea"/>
                <a:cs typeface="+mn-cs"/>
              </a:rPr>
              <a:t>acm@hdu.edu.cn</a:t>
            </a:r>
            <a:endParaRPr lang="en-US" altLang="zh-CN" kern="1200" baseline="0">
              <a:latin typeface="Tahoma" panose="020B06040305040402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536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ea typeface="黑体" panose="02010609060101010101" pitchFamily="2" charset="-122"/>
              </a:rPr>
              <a:t>方法</a:t>
            </a:r>
            <a:r>
              <a:rPr lang="en-US" altLang="zh-CN">
                <a:ea typeface="黑体" panose="02010609060101010101" pitchFamily="2" charset="-122"/>
              </a:rPr>
              <a:t>(2)——</a:t>
            </a:r>
            <a:r>
              <a:rPr lang="zh-CN" altLang="en-US">
                <a:ea typeface="黑体" panose="02010609060101010101" pitchFamily="2" charset="-122"/>
              </a:rPr>
              <a:t>效率分析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5363" name="文本框 15362"/>
          <p:cNvSpPr txBox="1"/>
          <p:nvPr/>
        </p:nvSpPr>
        <p:spPr>
          <a:xfrm>
            <a:off x="1219200" y="2286000"/>
            <a:ext cx="2547938" cy="26574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find2(x)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{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   r = x;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   while (set[r] != r)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      r = set[r];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   return r;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}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64" name="文本框 15363"/>
          <p:cNvSpPr txBox="1"/>
          <p:nvPr/>
        </p:nvSpPr>
        <p:spPr>
          <a:xfrm>
            <a:off x="5349875" y="2244725"/>
            <a:ext cx="1747838" cy="15636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merge2(a, b)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{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    set[a] = b;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}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65" name="文本框 15364"/>
          <p:cNvSpPr txBox="1"/>
          <p:nvPr/>
        </p:nvSpPr>
        <p:spPr>
          <a:xfrm>
            <a:off x="5730875" y="5216525"/>
            <a:ext cx="7604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l-GR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Θ</a:t>
            </a:r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(1)</a:t>
            </a:r>
            <a:endParaRPr lang="el-GR" altLang="en-US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66" name="矩形 15365"/>
          <p:cNvSpPr/>
          <p:nvPr/>
        </p:nvSpPr>
        <p:spPr>
          <a:xfrm>
            <a:off x="1539875" y="5267325"/>
            <a:ext cx="2117725" cy="8223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最坏情况</a:t>
            </a:r>
            <a:r>
              <a:rPr lang="el-GR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Θ</a:t>
            </a:r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(N)</a:t>
            </a:r>
            <a:endParaRPr lang="zh-CN" altLang="en-US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一般情况是…?</a:t>
            </a:r>
            <a:endParaRPr lang="zh-CN" altLang="en-US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/>
      <p:bldP spid="15364" grpId="0" bldLvl="0" animBg="1"/>
      <p:bldP spid="15365" grpId="0"/>
      <p:bldP spid="153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638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ea typeface="黑体" panose="02010609060101010101" pitchFamily="2" charset="-122"/>
              </a:rPr>
              <a:t>困惑</a:t>
            </a:r>
            <a:r>
              <a:rPr lang="en-US" altLang="zh-CN">
                <a:ea typeface="黑体" panose="02010609060101010101" pitchFamily="2" charset="-122"/>
              </a:rPr>
              <a:t>~~~</a:t>
            </a:r>
            <a:endParaRPr lang="en-US" altLang="zh-CN">
              <a:ea typeface="黑体" panose="02010609060101010101" pitchFamily="2" charset="-122"/>
            </a:endParaRPr>
          </a:p>
        </p:txBody>
      </p:sp>
      <p:sp>
        <p:nvSpPr>
          <p:cNvPr id="16387" name="内容占位符 16386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801687"/>
          </a:xfrm>
          <a:ln/>
        </p:spPr>
        <p:txBody>
          <a:bodyPr anchor="t"/>
          <a:p>
            <a:r>
              <a:rPr lang="zh-CN" altLang="en-US"/>
              <a:t>性能有本质改进</a:t>
            </a:r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16388" name="矩形 16387"/>
          <p:cNvSpPr/>
          <p:nvPr/>
        </p:nvSpPr>
        <p:spPr>
          <a:xfrm>
            <a:off x="1219200" y="3048000"/>
            <a:ext cx="7772400" cy="8016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如何避免最坏情况</a:t>
            </a:r>
            <a:r>
              <a:rPr lang="en-US" altLang="zh-CN" sz="3200">
                <a:latin typeface="Tahoma" panose="020B0604030504040204" pitchFamily="2" charset="0"/>
                <a:ea typeface="宋体" panose="02010600030101010101" pitchFamily="2" charset="-122"/>
              </a:rPr>
              <a:t>?</a:t>
            </a:r>
            <a:endParaRPr lang="en-US" altLang="zh-CN" sz="32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163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740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ea typeface="黑体" panose="02010609060101010101" pitchFamily="2" charset="-122"/>
              </a:rPr>
              <a:t>避免最坏情况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7411" name="文本占位符 17410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6437312" cy="4114800"/>
          </a:xfrm>
          <a:ln/>
        </p:spPr>
        <p:txBody>
          <a:bodyPr anchor="t"/>
          <a:p>
            <a:pPr/>
            <a:r>
              <a:rPr lang="zh-CN" altLang="en-US" sz="2800">
                <a:solidFill>
                  <a:schemeClr val="hlink"/>
                </a:solidFill>
              </a:rPr>
              <a:t>方法</a:t>
            </a:r>
            <a:r>
              <a:rPr lang="zh-CN" altLang="en-US" sz="2800"/>
              <a:t>：将深度小的树合并到深度大的树</a:t>
            </a:r>
            <a:endParaRPr lang="zh-CN" altLang="en-US" sz="2800"/>
          </a:p>
          <a:p>
            <a:pPr/>
            <a:r>
              <a:rPr lang="zh-CN" altLang="en-US" sz="2800">
                <a:solidFill>
                  <a:schemeClr val="hlink"/>
                </a:solidFill>
              </a:rPr>
              <a:t>实现</a:t>
            </a:r>
            <a:r>
              <a:rPr lang="zh-CN" altLang="en-US" sz="2800"/>
              <a:t>：假设两棵树的深度分别为</a:t>
            </a:r>
            <a:r>
              <a:rPr lang="en-US" altLang="zh-CN" sz="2800"/>
              <a:t>h1</a:t>
            </a:r>
            <a:r>
              <a:rPr lang="zh-CN" altLang="en-US" sz="2800"/>
              <a:t>和</a:t>
            </a:r>
            <a:r>
              <a:rPr lang="en-US" altLang="zh-CN" sz="2800"/>
              <a:t>h2, </a:t>
            </a:r>
            <a:r>
              <a:rPr lang="zh-CN" altLang="en-US" sz="2800"/>
              <a:t>则合并后的树的高度</a:t>
            </a:r>
            <a:r>
              <a:rPr lang="en-US" altLang="zh-CN" sz="2800"/>
              <a:t>h</a:t>
            </a:r>
            <a:r>
              <a:rPr lang="zh-CN" altLang="en-US" sz="2800"/>
              <a:t>是</a:t>
            </a:r>
            <a:r>
              <a:rPr lang="en-US" altLang="zh-CN" sz="2800"/>
              <a:t>:</a:t>
            </a:r>
            <a:endParaRPr lang="en-US" altLang="zh-CN" sz="2800"/>
          </a:p>
          <a:p>
            <a:pPr lvl="1"/>
            <a:r>
              <a:rPr lang="en-US" altLang="zh-CN" sz="2400"/>
              <a:t>max(h1,h2), if h1&lt;&gt;h2.</a:t>
            </a:r>
            <a:endParaRPr lang="en-US" altLang="zh-CN" sz="2400"/>
          </a:p>
          <a:p>
            <a:pPr lvl="1"/>
            <a:r>
              <a:rPr lang="en-US" altLang="zh-CN" sz="2400"/>
              <a:t>h1+1, if h1=h2.</a:t>
            </a:r>
            <a:endParaRPr lang="en-US" altLang="zh-CN" sz="2400"/>
          </a:p>
          <a:p>
            <a:pPr/>
            <a:r>
              <a:rPr lang="zh-CN" altLang="en-US" sz="2800">
                <a:solidFill>
                  <a:schemeClr val="hlink"/>
                </a:solidFill>
              </a:rPr>
              <a:t>效果</a:t>
            </a:r>
            <a:r>
              <a:rPr lang="zh-CN" altLang="en-US" sz="2800"/>
              <a:t>：任意顺序的合并操作以后，包含</a:t>
            </a:r>
            <a:r>
              <a:rPr lang="en-US" altLang="zh-CN" sz="2800"/>
              <a:t>k</a:t>
            </a:r>
            <a:r>
              <a:rPr lang="zh-CN" altLang="en-US" sz="2800"/>
              <a:t>个节点的树的最大高度不超过</a:t>
            </a:r>
            <a:endParaRPr lang="zh-CN" altLang="en-US" sz="2800"/>
          </a:p>
        </p:txBody>
      </p:sp>
      <p:graphicFrame>
        <p:nvGraphicFramePr>
          <p:cNvPr id="17412" name="内容占位符 17411"/>
          <p:cNvGraphicFramePr>
            <a:graphicFrameLocks noGrp="1" noChangeAspect="1"/>
          </p:cNvGraphicFramePr>
          <p:nvPr>
            <p:ph sz="half" idx="2"/>
          </p:nvPr>
        </p:nvGraphicFramePr>
        <p:xfrm>
          <a:off x="6858000" y="5334000"/>
          <a:ext cx="6096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73380" imgH="231775" progId="">
                  <p:embed/>
                </p:oleObj>
              </mc:Choice>
              <mc:Fallback>
                <p:oleObj name="" r:id="rId1" imgW="373380" imgH="231775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0" y="5334000"/>
                        <a:ext cx="609600" cy="3794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8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charRg st="18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52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charRg st="52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75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charRg st="75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91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411">
                                            <p:txEl>
                                              <p:charRg st="91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843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ea typeface="黑体" panose="02010609060101010101" pitchFamily="2" charset="-122"/>
              </a:rPr>
              <a:t>优化后算法及效率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8435" name="文本框 18434"/>
          <p:cNvSpPr txBox="1"/>
          <p:nvPr/>
        </p:nvSpPr>
        <p:spPr>
          <a:xfrm>
            <a:off x="4038600" y="2057400"/>
            <a:ext cx="4197350" cy="3022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merge3(a,b)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{ if (height(a) == height(b)) {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       height(a) = height(a) + 1;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       set[b] = a; 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   } else if (height(a) &lt; height(b))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      set[a] = b;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   else  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      set[b] = a;  }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8436" name="文本框 18435"/>
          <p:cNvSpPr txBox="1"/>
          <p:nvPr/>
        </p:nvSpPr>
        <p:spPr>
          <a:xfrm>
            <a:off x="1066800" y="2438400"/>
            <a:ext cx="2743200" cy="26574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find2(x)    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{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   r = x;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   while (set[r] != r)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      r = set[r];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   return r;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}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8437" name="矩形 18436"/>
          <p:cNvSpPr/>
          <p:nvPr/>
        </p:nvSpPr>
        <p:spPr>
          <a:xfrm>
            <a:off x="1219200" y="5334000"/>
            <a:ext cx="2513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最坏情况</a:t>
            </a:r>
            <a:r>
              <a:rPr lang="el-GR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Θ</a:t>
            </a:r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(log N)</a:t>
            </a:r>
            <a:endParaRPr lang="zh-CN" altLang="en-US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8438" name="矩形 18437"/>
          <p:cNvSpPr/>
          <p:nvPr/>
        </p:nvSpPr>
        <p:spPr>
          <a:xfrm>
            <a:off x="5791200" y="5334000"/>
            <a:ext cx="7604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l-GR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Θ</a:t>
            </a:r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(1)</a:t>
            </a:r>
            <a:endParaRPr lang="zh-CN" altLang="en-US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18436" grpId="0" animBg="1"/>
      <p:bldP spid="18437" grpId="0"/>
      <p:bldP spid="184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945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ea typeface="黑体" panose="02010609060101010101" pitchFamily="2" charset="-122"/>
              </a:rPr>
              <a:t>进一步优化</a:t>
            </a:r>
            <a:r>
              <a:rPr lang="en-US" altLang="zh-CN">
                <a:ea typeface="黑体" panose="02010609060101010101" pitchFamily="2" charset="-122"/>
              </a:rPr>
              <a:t>——</a:t>
            </a:r>
            <a:r>
              <a:rPr lang="zh-CN" altLang="en-US">
                <a:ea typeface="黑体" panose="02010609060101010101" pitchFamily="2" charset="-122"/>
              </a:rPr>
              <a:t>路径压缩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9459" name="内容占位符 19458"/>
          <p:cNvSpPr>
            <a:spLocks noGrp="1"/>
          </p:cNvSpPr>
          <p:nvPr>
            <p:ph idx="1"/>
          </p:nvPr>
        </p:nvSpPr>
        <p:spPr>
          <a:xfrm>
            <a:off x="990600" y="2057400"/>
            <a:ext cx="7391400" cy="3697288"/>
          </a:xfrm>
          <a:ln/>
        </p:spPr>
        <p:txBody>
          <a:bodyPr anchor="t"/>
          <a:p>
            <a:r>
              <a:rPr lang="zh-CN" altLang="en-US">
                <a:solidFill>
                  <a:schemeClr val="hlink"/>
                </a:solidFill>
              </a:rPr>
              <a:t>思想：</a:t>
            </a:r>
            <a:r>
              <a:rPr lang="zh-CN" altLang="en-US"/>
              <a:t>每次查找的时候，如果路径较长，则修改信息，以便下次查找的时候速度更快</a:t>
            </a:r>
            <a:endParaRPr lang="zh-CN" altLang="en-US"/>
          </a:p>
          <a:p>
            <a:r>
              <a:rPr lang="zh-CN" altLang="en-US">
                <a:solidFill>
                  <a:schemeClr val="hlink"/>
                </a:solidFill>
              </a:rPr>
              <a:t>步骤</a:t>
            </a:r>
            <a:r>
              <a:rPr lang="en-US" altLang="zh-CN">
                <a:solidFill>
                  <a:schemeClr val="hlink"/>
                </a:solidFill>
              </a:rPr>
              <a:t>:</a:t>
            </a:r>
            <a:endParaRPr lang="en-US" altLang="zh-CN">
              <a:solidFill>
                <a:schemeClr val="hlink"/>
              </a:solidFill>
            </a:endParaRPr>
          </a:p>
          <a:p>
            <a:pPr lvl="1"/>
            <a:r>
              <a:rPr lang="zh-CN" altLang="en-US"/>
              <a:t>第一步，找到根结点</a:t>
            </a:r>
            <a:endParaRPr lang="zh-CN" altLang="en-US"/>
          </a:p>
          <a:p>
            <a:pPr lvl="1"/>
            <a:r>
              <a:rPr lang="zh-CN" altLang="en-US"/>
              <a:t>第二步，修改查找路径上的</a:t>
            </a:r>
            <a:r>
              <a:rPr lang="zh-CN" altLang="en-US">
                <a:solidFill>
                  <a:schemeClr val="hlink"/>
                </a:solidFill>
              </a:rPr>
              <a:t>所有节点</a:t>
            </a:r>
            <a:r>
              <a:rPr lang="zh-CN" altLang="en-US"/>
              <a:t>，将它们都指向根结点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38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charRg st="38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4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charRg st="42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52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charRg st="52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2048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ea typeface="黑体" panose="02010609060101010101" pitchFamily="2" charset="-122"/>
              </a:rPr>
              <a:t>带路径压缩的查找算法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8434" name="文本占位符 20482"/>
          <p:cNvSpPr>
            <a:spLocks noGrp="1"/>
          </p:cNvSpPr>
          <p:nvPr>
            <p:ph idx="1"/>
          </p:nvPr>
        </p:nvSpPr>
        <p:spPr>
          <a:xfrm>
            <a:off x="1182688" y="2017713"/>
            <a:ext cx="6742112" cy="4114800"/>
          </a:xfrm>
          <a:ln/>
        </p:spPr>
        <p:txBody>
          <a:bodyPr wrap="square" anchor="t"/>
          <a:p>
            <a:pPr>
              <a:lnSpc>
                <a:spcPct val="80000"/>
              </a:lnSpc>
            </a:pPr>
            <a:r>
              <a:rPr lang="en-US" altLang="zh-CN" sz="2000"/>
              <a:t>find3(x)</a:t>
            </a:r>
            <a:endParaRPr lang="en-US" altLang="zh-CN" sz="2000"/>
          </a:p>
          <a:p>
            <a:pPr>
              <a:lnSpc>
                <a:spcPct val="80000"/>
              </a:lnSpc>
            </a:pPr>
            <a:r>
              <a:rPr lang="en-US" altLang="zh-CN" sz="2000"/>
              <a:t>{</a:t>
            </a:r>
            <a:endParaRPr lang="en-US" altLang="zh-CN" sz="2000"/>
          </a:p>
          <a:p>
            <a:pPr>
              <a:lnSpc>
                <a:spcPct val="80000"/>
              </a:lnSpc>
            </a:pPr>
            <a:r>
              <a:rPr lang="en-US" altLang="zh-CN" sz="2000"/>
              <a:t>      r = x;</a:t>
            </a:r>
            <a:endParaRPr lang="en-US" altLang="zh-CN" sz="2000"/>
          </a:p>
          <a:p>
            <a:pPr>
              <a:lnSpc>
                <a:spcPct val="80000"/>
              </a:lnSpc>
            </a:pPr>
            <a:r>
              <a:rPr lang="en-US" altLang="zh-CN" sz="2000"/>
              <a:t>      while (set[r] &lt;&gt; r) //</a:t>
            </a:r>
            <a:r>
              <a:rPr lang="zh-CN" altLang="en-US" sz="2000"/>
              <a:t>循环结束，则找到根节点</a:t>
            </a:r>
            <a:endParaRPr lang="zh-CN" altLang="en-US" sz="2000"/>
          </a:p>
          <a:p>
            <a:pPr>
              <a:lnSpc>
                <a:spcPct val="80000"/>
              </a:lnSpc>
            </a:pPr>
            <a:r>
              <a:rPr lang="zh-CN" altLang="en-US" sz="2000"/>
              <a:t>          </a:t>
            </a:r>
            <a:r>
              <a:rPr lang="en-US" altLang="zh-CN" sz="2000"/>
              <a:t>r = set[r];       </a:t>
            </a:r>
            <a:endParaRPr lang="en-US" altLang="zh-CN" sz="2000"/>
          </a:p>
          <a:p>
            <a:pPr>
              <a:lnSpc>
                <a:spcPct val="80000"/>
              </a:lnSpc>
            </a:pPr>
            <a:r>
              <a:rPr lang="en-US" altLang="zh-CN" sz="2000"/>
              <a:t>      i = x;</a:t>
            </a:r>
            <a:endParaRPr lang="en-US" altLang="zh-CN" sz="2000"/>
          </a:p>
          <a:p>
            <a:pPr>
              <a:lnSpc>
                <a:spcPct val="80000"/>
              </a:lnSpc>
            </a:pPr>
            <a:r>
              <a:rPr lang="en-US" altLang="zh-CN" sz="2000"/>
              <a:t>      while (i &lt;&gt; r) //</a:t>
            </a:r>
            <a:r>
              <a:rPr lang="zh-CN" altLang="en-US" sz="2000"/>
              <a:t>本循环修改查找路径中所有节点</a:t>
            </a:r>
            <a:endParaRPr lang="zh-CN" altLang="en-US" sz="2000"/>
          </a:p>
          <a:p>
            <a:pPr>
              <a:lnSpc>
                <a:spcPct val="80000"/>
              </a:lnSpc>
            </a:pPr>
            <a:r>
              <a:rPr lang="zh-CN" altLang="en-US" sz="2000"/>
              <a:t>      </a:t>
            </a:r>
            <a:r>
              <a:rPr lang="en-US" altLang="zh-CN" sz="2000"/>
              <a:t>{   </a:t>
            </a:r>
            <a:endParaRPr lang="en-US" altLang="zh-CN" sz="2000"/>
          </a:p>
          <a:p>
            <a:pPr>
              <a:lnSpc>
                <a:spcPct val="80000"/>
              </a:lnSpc>
            </a:pPr>
            <a:r>
              <a:rPr lang="en-US" altLang="zh-CN" sz="2000"/>
              <a:t>          j = set[i];</a:t>
            </a:r>
            <a:endParaRPr lang="en-US" altLang="zh-CN" sz="2000"/>
          </a:p>
          <a:p>
            <a:pPr>
              <a:lnSpc>
                <a:spcPct val="80000"/>
              </a:lnSpc>
            </a:pPr>
            <a:r>
              <a:rPr lang="en-US" altLang="zh-CN" sz="2000"/>
              <a:t>         set[i] = r;</a:t>
            </a:r>
            <a:endParaRPr lang="en-US" altLang="zh-CN" sz="2000"/>
          </a:p>
          <a:p>
            <a:pPr>
              <a:lnSpc>
                <a:spcPct val="80000"/>
              </a:lnSpc>
            </a:pPr>
            <a:r>
              <a:rPr lang="en-US" altLang="zh-CN" sz="2000"/>
              <a:t>          i = j;</a:t>
            </a:r>
            <a:endParaRPr lang="en-US" altLang="zh-CN" sz="2000"/>
          </a:p>
          <a:p>
            <a:pPr>
              <a:lnSpc>
                <a:spcPct val="80000"/>
              </a:lnSpc>
            </a:pPr>
            <a:r>
              <a:rPr lang="en-US" altLang="zh-CN" sz="2000"/>
              <a:t>      }</a:t>
            </a:r>
            <a:br>
              <a:rPr lang="en-US" altLang="zh-CN" sz="2000"/>
            </a:br>
            <a:r>
              <a:rPr lang="en-US" altLang="zh-CN" sz="2000"/>
              <a:t>}</a:t>
            </a:r>
            <a:endParaRPr lang="en-US" altLang="zh-CN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2150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ea typeface="黑体" panose="02010609060101010101" pitchFamily="2" charset="-122"/>
              </a:rPr>
              <a:t>路径压缩示意图</a:t>
            </a:r>
            <a:endParaRPr lang="zh-CN" altLang="en-US">
              <a:ea typeface="黑体" panose="02010609060101010101" pitchFamily="2" charset="-122"/>
            </a:endParaRPr>
          </a:p>
        </p:txBody>
      </p:sp>
      <p:grpSp>
        <p:nvGrpSpPr>
          <p:cNvPr id="21507" name="组合 21506"/>
          <p:cNvGrpSpPr/>
          <p:nvPr/>
        </p:nvGrpSpPr>
        <p:grpSpPr>
          <a:xfrm>
            <a:off x="990600" y="2362200"/>
            <a:ext cx="2590800" cy="3327400"/>
            <a:chOff x="0" y="0"/>
            <a:chExt cx="1584" cy="1904"/>
          </a:xfrm>
        </p:grpSpPr>
        <p:sp>
          <p:nvSpPr>
            <p:cNvPr id="19459" name="椭圆 21507"/>
            <p:cNvSpPr/>
            <p:nvPr/>
          </p:nvSpPr>
          <p:spPr>
            <a:xfrm>
              <a:off x="1094" y="415"/>
              <a:ext cx="264" cy="208"/>
            </a:xfrm>
            <a:prstGeom prst="ellipse">
              <a:avLst/>
            </a:prstGeom>
            <a:solidFill>
              <a:srgbClr val="FF66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9</a:t>
              </a:r>
              <a:endParaRPr lang="en-US" altLang="zh-CN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460" name="椭圆 21508"/>
            <p:cNvSpPr/>
            <p:nvPr/>
          </p:nvSpPr>
          <p:spPr>
            <a:xfrm>
              <a:off x="868" y="796"/>
              <a:ext cx="264" cy="208"/>
            </a:xfrm>
            <a:prstGeom prst="ellipse">
              <a:avLst/>
            </a:prstGeom>
            <a:solidFill>
              <a:srgbClr val="FF66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10</a:t>
              </a:r>
              <a:endParaRPr lang="en-US" altLang="zh-CN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461" name="椭圆 21509"/>
            <p:cNvSpPr/>
            <p:nvPr/>
          </p:nvSpPr>
          <p:spPr>
            <a:xfrm>
              <a:off x="1320" y="796"/>
              <a:ext cx="264" cy="20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8</a:t>
              </a:r>
              <a:endParaRPr lang="en-US" altLang="zh-CN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462" name="椭圆 21510"/>
            <p:cNvSpPr/>
            <p:nvPr/>
          </p:nvSpPr>
          <p:spPr>
            <a:xfrm>
              <a:off x="566" y="1247"/>
              <a:ext cx="264" cy="207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12</a:t>
              </a:r>
              <a:endParaRPr lang="en-US" altLang="zh-CN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463" name="椭圆 21511"/>
            <p:cNvSpPr/>
            <p:nvPr/>
          </p:nvSpPr>
          <p:spPr>
            <a:xfrm>
              <a:off x="1056" y="1247"/>
              <a:ext cx="264" cy="207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20</a:t>
              </a:r>
              <a:endParaRPr lang="en-US" altLang="zh-CN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464" name="椭圆 21512"/>
            <p:cNvSpPr/>
            <p:nvPr/>
          </p:nvSpPr>
          <p:spPr>
            <a:xfrm>
              <a:off x="868" y="1696"/>
              <a:ext cx="264" cy="20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21</a:t>
              </a:r>
              <a:endParaRPr lang="en-US" altLang="zh-CN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465" name="椭圆 21513"/>
            <p:cNvSpPr/>
            <p:nvPr/>
          </p:nvSpPr>
          <p:spPr>
            <a:xfrm>
              <a:off x="1320" y="1661"/>
              <a:ext cx="264" cy="20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16</a:t>
              </a:r>
              <a:endParaRPr lang="en-US" altLang="zh-CN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466" name="直接连接符 21514"/>
            <p:cNvSpPr/>
            <p:nvPr/>
          </p:nvSpPr>
          <p:spPr>
            <a:xfrm flipH="1" flipV="1">
              <a:off x="943" y="173"/>
              <a:ext cx="226" cy="24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67" name="直接连接符 21515"/>
            <p:cNvSpPr/>
            <p:nvPr/>
          </p:nvSpPr>
          <p:spPr>
            <a:xfrm flipV="1">
              <a:off x="1056" y="623"/>
              <a:ext cx="151" cy="173"/>
            </a:xfrm>
            <a:prstGeom prst="line">
              <a:avLst/>
            </a:prstGeom>
            <a:ln w="28575" cap="flat" cmpd="sng">
              <a:solidFill>
                <a:srgbClr val="00CC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68" name="直接连接符 21516"/>
            <p:cNvSpPr/>
            <p:nvPr/>
          </p:nvSpPr>
          <p:spPr>
            <a:xfrm flipH="1" flipV="1">
              <a:off x="1282" y="588"/>
              <a:ext cx="151" cy="2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69" name="直接连接符 21517"/>
            <p:cNvSpPr/>
            <p:nvPr/>
          </p:nvSpPr>
          <p:spPr>
            <a:xfrm flipV="1">
              <a:off x="716" y="1004"/>
              <a:ext cx="227" cy="24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0" name="直接连接符 21518"/>
            <p:cNvSpPr/>
            <p:nvPr/>
          </p:nvSpPr>
          <p:spPr>
            <a:xfrm flipH="1" flipV="1">
              <a:off x="980" y="1004"/>
              <a:ext cx="114" cy="277"/>
            </a:xfrm>
            <a:prstGeom prst="line">
              <a:avLst/>
            </a:prstGeom>
            <a:ln w="28575" cap="flat" cmpd="sng">
              <a:solidFill>
                <a:srgbClr val="00CC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1" name="直接连接符 21519"/>
            <p:cNvSpPr/>
            <p:nvPr/>
          </p:nvSpPr>
          <p:spPr>
            <a:xfrm flipV="1">
              <a:off x="1056" y="1454"/>
              <a:ext cx="113" cy="24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2" name="直接连接符 21520"/>
            <p:cNvSpPr/>
            <p:nvPr/>
          </p:nvSpPr>
          <p:spPr>
            <a:xfrm flipH="1" flipV="1">
              <a:off x="1207" y="1454"/>
              <a:ext cx="189" cy="20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3" name="椭圆 21521"/>
            <p:cNvSpPr/>
            <p:nvPr/>
          </p:nvSpPr>
          <p:spPr>
            <a:xfrm>
              <a:off x="264" y="381"/>
              <a:ext cx="264" cy="207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4</a:t>
              </a:r>
              <a:endParaRPr lang="en-US" altLang="zh-CN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474" name="椭圆 21522"/>
            <p:cNvSpPr/>
            <p:nvPr/>
          </p:nvSpPr>
          <p:spPr>
            <a:xfrm>
              <a:off x="716" y="0"/>
              <a:ext cx="264" cy="20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6</a:t>
              </a:r>
              <a:endParaRPr lang="en-US" altLang="zh-CN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475" name="椭圆 21523"/>
            <p:cNvSpPr/>
            <p:nvPr/>
          </p:nvSpPr>
          <p:spPr>
            <a:xfrm>
              <a:off x="0" y="796"/>
              <a:ext cx="264" cy="20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11</a:t>
              </a:r>
              <a:endParaRPr lang="en-US" altLang="zh-CN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476" name="椭圆 21524"/>
            <p:cNvSpPr/>
            <p:nvPr/>
          </p:nvSpPr>
          <p:spPr>
            <a:xfrm>
              <a:off x="452" y="796"/>
              <a:ext cx="264" cy="20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en-US" altLang="zh-CN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477" name="直接连接符 21525"/>
            <p:cNvSpPr/>
            <p:nvPr/>
          </p:nvSpPr>
          <p:spPr>
            <a:xfrm flipV="1">
              <a:off x="452" y="173"/>
              <a:ext cx="302" cy="2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8" name="直接连接符 21526"/>
            <p:cNvSpPr/>
            <p:nvPr/>
          </p:nvSpPr>
          <p:spPr>
            <a:xfrm flipV="1">
              <a:off x="150" y="588"/>
              <a:ext cx="190" cy="2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9" name="直接连接符 21527"/>
            <p:cNvSpPr/>
            <p:nvPr/>
          </p:nvSpPr>
          <p:spPr>
            <a:xfrm flipH="1" flipV="1">
              <a:off x="452" y="588"/>
              <a:ext cx="114" cy="2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9480" name="肘形连接符 21528"/>
            <p:cNvCxnSpPr>
              <a:stCxn id="19463" idx="6"/>
              <a:endCxn id="19474" idx="6"/>
            </p:cNvCxnSpPr>
            <p:nvPr/>
          </p:nvCxnSpPr>
          <p:spPr>
            <a:xfrm flipH="1" flipV="1">
              <a:off x="980" y="104"/>
              <a:ext cx="340" cy="1247"/>
            </a:xfrm>
            <a:prstGeom prst="bentConnector3">
              <a:avLst>
                <a:gd name="adj1" fmla="val -102648"/>
              </a:avLst>
            </a:prstGeom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sp>
          <p:nvSpPr>
            <p:cNvPr id="19481" name="直接连接符 21529"/>
            <p:cNvSpPr/>
            <p:nvPr/>
          </p:nvSpPr>
          <p:spPr>
            <a:xfrm flipH="1" flipV="1">
              <a:off x="830" y="208"/>
              <a:ext cx="113" cy="588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531" name="组合 21530"/>
          <p:cNvGrpSpPr/>
          <p:nvPr/>
        </p:nvGrpSpPr>
        <p:grpSpPr>
          <a:xfrm>
            <a:off x="4876800" y="2362200"/>
            <a:ext cx="2819400" cy="2819400"/>
            <a:chOff x="0" y="0"/>
            <a:chExt cx="2256" cy="1319"/>
          </a:xfrm>
        </p:grpSpPr>
        <p:sp>
          <p:nvSpPr>
            <p:cNvPr id="19483" name="椭圆 21531"/>
            <p:cNvSpPr/>
            <p:nvPr/>
          </p:nvSpPr>
          <p:spPr>
            <a:xfrm>
              <a:off x="1056" y="0"/>
              <a:ext cx="328" cy="239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6</a:t>
              </a:r>
              <a:endParaRPr lang="en-US" altLang="zh-CN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484" name="直接连接符 21532"/>
            <p:cNvSpPr/>
            <p:nvPr/>
          </p:nvSpPr>
          <p:spPr>
            <a:xfrm flipV="1">
              <a:off x="480" y="192"/>
              <a:ext cx="624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9485" name="组合 21533"/>
            <p:cNvGrpSpPr/>
            <p:nvPr/>
          </p:nvGrpSpPr>
          <p:grpSpPr>
            <a:xfrm>
              <a:off x="0" y="624"/>
              <a:ext cx="712" cy="695"/>
              <a:chOff x="0" y="0"/>
              <a:chExt cx="712" cy="695"/>
            </a:xfrm>
          </p:grpSpPr>
          <p:sp>
            <p:nvSpPr>
              <p:cNvPr id="19486" name="椭圆 21534"/>
              <p:cNvSpPr/>
              <p:nvPr/>
            </p:nvSpPr>
            <p:spPr>
              <a:xfrm>
                <a:off x="280" y="0"/>
                <a:ext cx="328" cy="239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rPr>
                  <a:t>4</a:t>
                </a:r>
                <a:endPara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87" name="椭圆 21535"/>
              <p:cNvSpPr/>
              <p:nvPr/>
            </p:nvSpPr>
            <p:spPr>
              <a:xfrm>
                <a:off x="0" y="456"/>
                <a:ext cx="328" cy="239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rPr>
                  <a:t>11</a:t>
                </a:r>
                <a:endPara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88" name="椭圆 21536"/>
              <p:cNvSpPr/>
              <p:nvPr/>
            </p:nvSpPr>
            <p:spPr>
              <a:xfrm>
                <a:off x="384" y="456"/>
                <a:ext cx="328" cy="239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rPr>
                  <a:t>1</a:t>
                </a:r>
                <a:endPara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89" name="直接连接符 21537"/>
              <p:cNvSpPr/>
              <p:nvPr/>
            </p:nvSpPr>
            <p:spPr>
              <a:xfrm flipV="1">
                <a:off x="192" y="216"/>
                <a:ext cx="144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90" name="直接连接符 21538"/>
              <p:cNvSpPr/>
              <p:nvPr/>
            </p:nvSpPr>
            <p:spPr>
              <a:xfrm flipH="1" flipV="1">
                <a:off x="480" y="239"/>
                <a:ext cx="62" cy="21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9491" name="椭圆 21539"/>
            <p:cNvSpPr/>
            <p:nvPr/>
          </p:nvSpPr>
          <p:spPr>
            <a:xfrm>
              <a:off x="776" y="576"/>
              <a:ext cx="328" cy="239"/>
            </a:xfrm>
            <a:prstGeom prst="ellipse">
              <a:avLst/>
            </a:prstGeom>
            <a:solidFill>
              <a:srgbClr val="FF66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10</a:t>
              </a:r>
              <a:endParaRPr lang="en-US" altLang="zh-CN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492" name="椭圆 21540"/>
            <p:cNvSpPr/>
            <p:nvPr/>
          </p:nvSpPr>
          <p:spPr>
            <a:xfrm>
              <a:off x="816" y="1056"/>
              <a:ext cx="328" cy="23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12</a:t>
              </a:r>
              <a:endParaRPr lang="en-US" altLang="zh-CN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493" name="直接连接符 21541"/>
            <p:cNvSpPr/>
            <p:nvPr/>
          </p:nvSpPr>
          <p:spPr>
            <a:xfrm flipH="1" flipV="1">
              <a:off x="952" y="816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94" name="椭圆 21542"/>
            <p:cNvSpPr/>
            <p:nvPr/>
          </p:nvSpPr>
          <p:spPr>
            <a:xfrm>
              <a:off x="1176" y="576"/>
              <a:ext cx="328" cy="239"/>
            </a:xfrm>
            <a:prstGeom prst="ellipse">
              <a:avLst/>
            </a:prstGeom>
            <a:solidFill>
              <a:srgbClr val="FF66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9</a:t>
              </a:r>
              <a:endParaRPr lang="en-US" altLang="zh-CN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495" name="椭圆 21543"/>
            <p:cNvSpPr/>
            <p:nvPr/>
          </p:nvSpPr>
          <p:spPr>
            <a:xfrm>
              <a:off x="1208" y="1056"/>
              <a:ext cx="328" cy="239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8</a:t>
              </a:r>
              <a:endParaRPr lang="en-US" altLang="zh-CN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496" name="直接连接符 21544"/>
            <p:cNvSpPr/>
            <p:nvPr/>
          </p:nvSpPr>
          <p:spPr>
            <a:xfrm flipH="1" flipV="1">
              <a:off x="1352" y="816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97" name="椭圆 21545"/>
            <p:cNvSpPr/>
            <p:nvPr/>
          </p:nvSpPr>
          <p:spPr>
            <a:xfrm>
              <a:off x="1680" y="576"/>
              <a:ext cx="328" cy="238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20</a:t>
              </a:r>
              <a:endParaRPr lang="en-US" altLang="zh-CN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498" name="椭圆 21546"/>
            <p:cNvSpPr/>
            <p:nvPr/>
          </p:nvSpPr>
          <p:spPr>
            <a:xfrm>
              <a:off x="1584" y="1056"/>
              <a:ext cx="328" cy="239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21</a:t>
              </a:r>
              <a:endParaRPr lang="en-US" altLang="zh-CN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499" name="椭圆 21547"/>
            <p:cNvSpPr/>
            <p:nvPr/>
          </p:nvSpPr>
          <p:spPr>
            <a:xfrm>
              <a:off x="1968" y="1056"/>
              <a:ext cx="288" cy="239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16</a:t>
              </a:r>
              <a:endParaRPr lang="en-US" altLang="zh-CN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500" name="直接连接符 21548"/>
            <p:cNvSpPr/>
            <p:nvPr/>
          </p:nvSpPr>
          <p:spPr>
            <a:xfrm flipV="1">
              <a:off x="1728" y="816"/>
              <a:ext cx="9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01" name="直接连接符 21549"/>
            <p:cNvSpPr/>
            <p:nvPr/>
          </p:nvSpPr>
          <p:spPr>
            <a:xfrm flipH="1" flipV="1">
              <a:off x="1872" y="816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02" name="直接连接符 21550"/>
            <p:cNvSpPr/>
            <p:nvPr/>
          </p:nvSpPr>
          <p:spPr>
            <a:xfrm flipV="1">
              <a:off x="960" y="240"/>
              <a:ext cx="24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03" name="直接连接符 21551"/>
            <p:cNvSpPr/>
            <p:nvPr/>
          </p:nvSpPr>
          <p:spPr>
            <a:xfrm flipH="1" flipV="1">
              <a:off x="1248" y="240"/>
              <a:ext cx="96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04" name="直接连接符 21552"/>
            <p:cNvSpPr/>
            <p:nvPr/>
          </p:nvSpPr>
          <p:spPr>
            <a:xfrm flipH="1" flipV="1">
              <a:off x="1344" y="192"/>
              <a:ext cx="48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554" name="右箭头 21553"/>
          <p:cNvSpPr/>
          <p:nvPr/>
        </p:nvSpPr>
        <p:spPr>
          <a:xfrm>
            <a:off x="4191000" y="3352800"/>
            <a:ext cx="762000" cy="457200"/>
          </a:xfrm>
          <a:prstGeom prst="rightArrow">
            <a:avLst>
              <a:gd name="adj1" fmla="val 50000"/>
              <a:gd name="adj2" fmla="val 4163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22529"/>
          <p:cNvSpPr>
            <a:spLocks noGrp="1"/>
          </p:cNvSpPr>
          <p:nvPr>
            <p:ph type="title"/>
          </p:nvPr>
        </p:nvSpPr>
        <p:spPr>
          <a:xfrm>
            <a:off x="1143000" y="990600"/>
            <a:ext cx="7391400" cy="762000"/>
          </a:xfrm>
          <a:ln/>
        </p:spPr>
        <p:txBody>
          <a:bodyPr anchor="b"/>
          <a:p>
            <a:r>
              <a:rPr lang="zh-CN" altLang="en-US" sz="4000" b="1">
                <a:ea typeface="黑体" panose="02010609060101010101" pitchFamily="2" charset="-122"/>
              </a:rPr>
              <a:t>示例</a:t>
            </a:r>
            <a:r>
              <a:rPr lang="en-US" altLang="zh-CN" sz="4000" b="1">
                <a:ea typeface="黑体" panose="02010609060101010101" pitchFamily="2" charset="-122"/>
              </a:rPr>
              <a:t>—</a:t>
            </a:r>
            <a:r>
              <a:rPr lang="zh-CN" altLang="en-US" sz="4000" b="1">
                <a:ea typeface="黑体" panose="02010609060101010101" pitchFamily="2" charset="-122"/>
              </a:rPr>
              <a:t>畅通工程</a:t>
            </a:r>
            <a:r>
              <a:rPr lang="en-US" altLang="zh-CN" sz="4000">
                <a:ea typeface="黑体" panose="02010609060101010101" pitchFamily="2" charset="-122"/>
              </a:rPr>
              <a:t>(HDOJ-1232)</a:t>
            </a:r>
            <a:endParaRPr lang="en-US" altLang="zh-CN" sz="4000">
              <a:ea typeface="黑体" panose="02010609060101010101" pitchFamily="2" charset="-122"/>
            </a:endParaRPr>
          </a:p>
        </p:txBody>
      </p:sp>
      <p:sp>
        <p:nvSpPr>
          <p:cNvPr id="20482" name="文本占位符 22530"/>
          <p:cNvSpPr>
            <a:spLocks noGrp="1"/>
          </p:cNvSpPr>
          <p:nvPr>
            <p:ph idx="1"/>
          </p:nvPr>
        </p:nvSpPr>
        <p:spPr>
          <a:xfrm>
            <a:off x="838200" y="1981200"/>
            <a:ext cx="7391400" cy="3505200"/>
          </a:xfrm>
          <a:ln/>
        </p:spPr>
        <p:txBody>
          <a:bodyPr anchor="t"/>
          <a:p>
            <a:r>
              <a:rPr lang="zh-CN" altLang="en-US" sz="2800" b="1">
                <a:solidFill>
                  <a:schemeClr val="hlink"/>
                </a:solidFill>
                <a:ea typeface="黑体" panose="02010609060101010101" pitchFamily="2" charset="-122"/>
              </a:rPr>
              <a:t>题目描述：</a:t>
            </a:r>
            <a:endParaRPr lang="zh-CN" altLang="en-US" sz="2800" b="1">
              <a:solidFill>
                <a:schemeClr val="hlink"/>
              </a:solidFill>
              <a:ea typeface="黑体" panose="02010609060101010101" pitchFamily="2" charset="-122"/>
            </a:endParaRPr>
          </a:p>
          <a:p>
            <a:pPr>
              <a:buNone/>
            </a:pPr>
            <a:r>
              <a:rPr lang="zh-CN" altLang="en-US" sz="2800"/>
              <a:t>	某省调查城镇交通状况，得到现有城镇道路统计表，表中列出了每条道路直接连通的城镇。省政府“畅通工程”的目标是使全省任何两个城镇间都可以实现交通（但不一定有直接的道路相连，只要互相间接通过道路可达即可）。问最少还需要建设多少条道路？ </a:t>
            </a:r>
            <a:endParaRPr lang="zh-CN" altLang="en-US"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2355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ea typeface="黑体" panose="02010609060101010101" pitchFamily="2" charset="-122"/>
              </a:rPr>
              <a:t>题目分析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23555" name="内容占位符 23554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639887"/>
          </a:xfrm>
          <a:ln/>
        </p:spPr>
        <p:txBody>
          <a:bodyPr anchor="t"/>
          <a:p>
            <a:r>
              <a:rPr lang="zh-CN" altLang="en-US"/>
              <a:t>最赤裸裸的并查集，无话可说～</a:t>
            </a:r>
            <a:endParaRPr lang="zh-CN" altLang="en-US"/>
          </a:p>
        </p:txBody>
      </p:sp>
      <p:pic>
        <p:nvPicPr>
          <p:cNvPr id="23556" name="图片 23555" descr="u=88393391,8092424&amp;fm=0&amp;gp=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800" y="2590800"/>
            <a:ext cx="2540000" cy="304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2457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ea typeface="黑体" panose="02010609060101010101" pitchFamily="2" charset="-122"/>
              </a:rPr>
              <a:t>附</a:t>
            </a:r>
            <a:r>
              <a:rPr lang="en-US" altLang="zh-CN">
                <a:ea typeface="黑体" panose="02010609060101010101" pitchFamily="2" charset="-122"/>
              </a:rPr>
              <a:t>:</a:t>
            </a:r>
            <a:r>
              <a:rPr lang="zh-CN" altLang="en-US">
                <a:ea typeface="黑体" panose="02010609060101010101" pitchFamily="2" charset="-122"/>
              </a:rPr>
              <a:t>参考源码</a:t>
            </a:r>
            <a:r>
              <a:rPr lang="en-US" altLang="zh-CN">
                <a:ea typeface="黑体" panose="02010609060101010101" pitchFamily="2" charset="-122"/>
              </a:rPr>
              <a:t>(HDOJ-1232)</a:t>
            </a:r>
            <a:endParaRPr lang="en-US" altLang="zh-CN">
              <a:ea typeface="黑体" panose="02010609060101010101" pitchFamily="2" charset="-122"/>
            </a:endParaRPr>
          </a:p>
        </p:txBody>
      </p:sp>
      <p:sp>
        <p:nvSpPr>
          <p:cNvPr id="22530" name="文本占位符 24578"/>
          <p:cNvSpPr>
            <a:spLocks noGrp="1"/>
          </p:cNvSpPr>
          <p:nvPr>
            <p:ph type="body" sz="half" idx="1"/>
          </p:nvPr>
        </p:nvSpPr>
        <p:spPr>
          <a:xfrm>
            <a:off x="1116013" y="1828800"/>
            <a:ext cx="3227387" cy="4648200"/>
          </a:xfrm>
          <a:ln>
            <a:solidFill>
              <a:schemeClr val="tx1"/>
            </a:solidFill>
            <a:miter/>
          </a:ln>
        </p:spPr>
        <p:txBody>
          <a:bodyPr anchor="t"/>
          <a:p>
            <a:pPr>
              <a:lnSpc>
                <a:spcPct val="80000"/>
              </a:lnSpc>
            </a:pPr>
            <a:r>
              <a:rPr lang="en-US" altLang="zh-CN" sz="1600"/>
              <a:t>#include "stdio.h"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/>
              <a:t>int bin[1002];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/>
              <a:t>int findx(int x)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/>
              <a:t>{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/>
              <a:t>    int r=x;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/>
              <a:t>    while(bin[r] !=r)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/>
              <a:t>        r=bin[r];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/>
              <a:t>    return r;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/>
              <a:t>}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/>
              <a:t>void merge(int x,int y)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/>
              <a:t>{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/>
              <a:t>    int fx,fy;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/>
              <a:t>    fx = findx(x);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/>
              <a:t>    fy = findx(y);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/>
              <a:t>    if(fx != fy)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/>
              <a:t>        bin[fx] = fy;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/>
              <a:t>}</a:t>
            </a:r>
            <a:endParaRPr lang="en-US" altLang="zh-CN" sz="1600"/>
          </a:p>
        </p:txBody>
      </p:sp>
      <p:sp>
        <p:nvSpPr>
          <p:cNvPr id="22531" name="矩形 24579"/>
          <p:cNvSpPr/>
          <p:nvPr/>
        </p:nvSpPr>
        <p:spPr>
          <a:xfrm>
            <a:off x="4572000" y="1828800"/>
            <a:ext cx="3760788" cy="4648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600">
                <a:latin typeface="Tahoma" panose="020B0604030504040204" pitchFamily="2" charset="0"/>
                <a:ea typeface="宋体" panose="02010600030101010101" pitchFamily="2" charset="-122"/>
              </a:rPr>
              <a:t>int main()</a:t>
            </a:r>
            <a:endParaRPr lang="en-US" altLang="zh-CN" sz="1600"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600">
                <a:latin typeface="Tahoma" panose="020B0604030504040204" pitchFamily="2" charset="0"/>
                <a:ea typeface="宋体" panose="02010600030101010101" pitchFamily="2" charset="-122"/>
              </a:rPr>
              <a:t>{</a:t>
            </a:r>
            <a:endParaRPr lang="en-US" altLang="zh-CN" sz="1600"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600">
                <a:latin typeface="Tahoma" panose="020B0604030504040204" pitchFamily="2" charset="0"/>
                <a:ea typeface="宋体" panose="02010600030101010101" pitchFamily="2" charset="-122"/>
              </a:rPr>
              <a:t>    int n,m,i,x,y,count;</a:t>
            </a:r>
            <a:endParaRPr lang="en-US" altLang="zh-CN" sz="1600"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600">
                <a:latin typeface="Tahoma" panose="020B0604030504040204" pitchFamily="2" charset="0"/>
                <a:ea typeface="宋体" panose="02010600030101010101" pitchFamily="2" charset="-122"/>
              </a:rPr>
              <a:t>    while(scanf("%d",&amp;n),n)</a:t>
            </a:r>
            <a:endParaRPr lang="en-US" altLang="zh-CN" sz="1600"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600">
                <a:latin typeface="Tahoma" panose="020B0604030504040204" pitchFamily="2" charset="0"/>
                <a:ea typeface="宋体" panose="02010600030101010101" pitchFamily="2" charset="-122"/>
              </a:rPr>
              <a:t>    {</a:t>
            </a:r>
            <a:endParaRPr lang="en-US" altLang="zh-CN" sz="1600"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600">
                <a:latin typeface="Tahoma" panose="020B0604030504040204" pitchFamily="2" charset="0"/>
                <a:ea typeface="宋体" panose="02010600030101010101" pitchFamily="2" charset="-122"/>
              </a:rPr>
              <a:t>        for(i=1;i&lt;=n;i++)</a:t>
            </a:r>
            <a:endParaRPr lang="en-US" altLang="zh-CN" sz="1600"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600">
                <a:latin typeface="Tahoma" panose="020B0604030504040204" pitchFamily="2" charset="0"/>
                <a:ea typeface="宋体" panose="02010600030101010101" pitchFamily="2" charset="-122"/>
              </a:rPr>
              <a:t>            bin[i] = i;</a:t>
            </a:r>
            <a:endParaRPr lang="en-US" altLang="zh-CN" sz="1600"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600">
                <a:latin typeface="Tahoma" panose="020B0604030504040204" pitchFamily="2" charset="0"/>
                <a:ea typeface="宋体" panose="02010600030101010101" pitchFamily="2" charset="-122"/>
              </a:rPr>
              <a:t>        for(scanf("%d",&amp;m);m&gt;0;m--)</a:t>
            </a:r>
            <a:endParaRPr lang="en-US" altLang="zh-CN" sz="1600"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600">
                <a:latin typeface="Tahoma" panose="020B0604030504040204" pitchFamily="2" charset="0"/>
                <a:ea typeface="宋体" panose="02010600030101010101" pitchFamily="2" charset="-122"/>
              </a:rPr>
              <a:t>        {</a:t>
            </a:r>
            <a:endParaRPr lang="en-US" altLang="zh-CN" sz="1600"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600">
                <a:latin typeface="Tahoma" panose="020B0604030504040204" pitchFamily="2" charset="0"/>
                <a:ea typeface="宋体" panose="02010600030101010101" pitchFamily="2" charset="-122"/>
              </a:rPr>
              <a:t>            scanf("%d %d",&amp;x,&amp;y);</a:t>
            </a:r>
            <a:endParaRPr lang="en-US" altLang="zh-CN" sz="1600"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600">
                <a:latin typeface="Tahoma" panose="020B0604030504040204" pitchFamily="2" charset="0"/>
                <a:ea typeface="宋体" panose="02010600030101010101" pitchFamily="2" charset="-122"/>
              </a:rPr>
              <a:t>            merge(x,y);</a:t>
            </a:r>
            <a:endParaRPr lang="en-US" altLang="zh-CN" sz="1600"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600">
                <a:latin typeface="Tahoma" panose="020B0604030504040204" pitchFamily="2" charset="0"/>
                <a:ea typeface="宋体" panose="02010600030101010101" pitchFamily="2" charset="-122"/>
              </a:rPr>
              <a:t>        }</a:t>
            </a:r>
            <a:endParaRPr lang="en-US" altLang="zh-CN" sz="1600"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600">
                <a:latin typeface="Tahoma" panose="020B0604030504040204" pitchFamily="2" charset="0"/>
                <a:ea typeface="宋体" panose="02010600030101010101" pitchFamily="2" charset="-122"/>
              </a:rPr>
              <a:t>        for(count=-1, i=1;i&lt;=n;i++)</a:t>
            </a:r>
            <a:endParaRPr lang="en-US" altLang="zh-CN" sz="1600"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600">
                <a:latin typeface="Tahoma" panose="020B0604030504040204" pitchFamily="2" charset="0"/>
                <a:ea typeface="宋体" panose="02010600030101010101" pitchFamily="2" charset="-122"/>
              </a:rPr>
              <a:t>            if(bin[i] == i)</a:t>
            </a:r>
            <a:endParaRPr lang="en-US" altLang="zh-CN" sz="1600"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600">
                <a:latin typeface="Tahoma" panose="020B0604030504040204" pitchFamily="2" charset="0"/>
                <a:ea typeface="宋体" panose="02010600030101010101" pitchFamily="2" charset="-122"/>
              </a:rPr>
              <a:t>                count ++;</a:t>
            </a:r>
            <a:endParaRPr lang="en-US" altLang="zh-CN" sz="1600"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600">
                <a:latin typeface="Tahoma" panose="020B0604030504040204" pitchFamily="2" charset="0"/>
                <a:ea typeface="宋体" panose="02010600030101010101" pitchFamily="2" charset="-122"/>
              </a:rPr>
              <a:t>        printf("%d\n",count);</a:t>
            </a:r>
            <a:endParaRPr lang="en-US" altLang="zh-CN" sz="1600"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600">
                <a:latin typeface="Tahoma" panose="020B0604030504040204" pitchFamily="2" charset="0"/>
                <a:ea typeface="宋体" panose="02010600030101010101" pitchFamily="2" charset="-122"/>
              </a:rPr>
              <a:t>    }</a:t>
            </a:r>
            <a:endParaRPr lang="en-US" altLang="zh-CN" sz="1600"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600">
                <a:latin typeface="Tahoma" panose="020B0604030504040204" pitchFamily="2" charset="0"/>
                <a:ea typeface="宋体" panose="02010600030101010101" pitchFamily="2" charset="-122"/>
              </a:rPr>
              <a:t>}</a:t>
            </a:r>
            <a:endParaRPr lang="en-US" altLang="zh-CN" sz="16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7169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793038" cy="1462088"/>
          </a:xfrm>
          <a:ln/>
        </p:spPr>
        <p:txBody>
          <a:bodyPr anchor="b"/>
          <a:p>
            <a:r>
              <a:rPr lang="zh-CN" altLang="en-US" sz="4800" b="1" dirty="0">
                <a:ea typeface="黑体" panose="02010609060101010101" pitchFamily="2" charset="-122"/>
              </a:rPr>
              <a:t>第八讲</a:t>
            </a:r>
            <a:endParaRPr lang="zh-CN" altLang="en-US" sz="4800" b="1" dirty="0">
              <a:ea typeface="黑体" panose="02010609060101010101" pitchFamily="2" charset="-122"/>
            </a:endParaRPr>
          </a:p>
        </p:txBody>
      </p:sp>
      <p:sp>
        <p:nvSpPr>
          <p:cNvPr id="5122" name="文本占位符 7170"/>
          <p:cNvSpPr>
            <a:spLocks noGrp="1"/>
          </p:cNvSpPr>
          <p:nvPr>
            <p:ph idx="1"/>
          </p:nvPr>
        </p:nvSpPr>
        <p:spPr>
          <a:xfrm>
            <a:off x="1182688" y="2017713"/>
            <a:ext cx="6742112" cy="4114800"/>
          </a:xfrm>
          <a:ln/>
        </p:spPr>
        <p:txBody>
          <a:bodyPr anchor="t"/>
          <a:p>
            <a:pPr algn="ctr">
              <a:buNone/>
            </a:pPr>
            <a:r>
              <a:rPr lang="zh-CN" altLang="en-US" sz="9600" b="1">
                <a:solidFill>
                  <a:schemeClr val="hlink"/>
                </a:solidFill>
                <a:ea typeface="黑体" panose="02010609060101010101" pitchFamily="2" charset="-122"/>
              </a:rPr>
              <a:t>并查集</a:t>
            </a:r>
            <a:br>
              <a:rPr lang="zh-CN" altLang="en-US" sz="9600" b="1">
                <a:solidFill>
                  <a:schemeClr val="hlink"/>
                </a:solidFill>
                <a:ea typeface="黑体" panose="02010609060101010101" pitchFamily="2" charset="-122"/>
              </a:rPr>
            </a:br>
            <a:r>
              <a:rPr lang="zh-CN" altLang="en-US" sz="540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（</a:t>
            </a:r>
            <a:r>
              <a:rPr lang="en-US" altLang="zh-CN" sz="540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Disjoint Set</a:t>
            </a:r>
            <a:r>
              <a:rPr lang="zh-CN" altLang="en-US" sz="540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）</a:t>
            </a:r>
            <a:endParaRPr lang="zh-CN" altLang="en-US" sz="5400">
              <a:solidFill>
                <a:schemeClr val="hlink"/>
              </a:solidFill>
              <a:latin typeface="Gungsuh" panose="02030600000101010101" pitchFamily="2" charset="-127"/>
              <a:ea typeface="Gungsuh" panose="02030600000101010101" pitchFamily="2" charset="-127"/>
            </a:endParaRPr>
          </a:p>
        </p:txBody>
      </p:sp>
      <p:sp>
        <p:nvSpPr>
          <p:cNvPr id="5123" name="矩形 7171"/>
          <p:cNvSpPr/>
          <p:nvPr/>
        </p:nvSpPr>
        <p:spPr>
          <a:xfrm>
            <a:off x="1371600" y="3886200"/>
            <a:ext cx="6400800" cy="1219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32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25601"/>
          <p:cNvSpPr>
            <a:spLocks noGrp="1"/>
          </p:cNvSpPr>
          <p:nvPr>
            <p:ph type="title"/>
          </p:nvPr>
        </p:nvSpPr>
        <p:spPr>
          <a:xfrm>
            <a:off x="1150938" y="685800"/>
            <a:ext cx="7793037" cy="990600"/>
          </a:xfrm>
          <a:ln/>
        </p:spPr>
        <p:txBody>
          <a:bodyPr anchor="b"/>
          <a:p>
            <a:r>
              <a:rPr lang="zh-CN" altLang="en-US" sz="4000">
                <a:ea typeface="黑体" panose="02010609060101010101" pitchFamily="2" charset="-122"/>
              </a:rPr>
              <a:t>示例</a:t>
            </a:r>
            <a:r>
              <a:rPr lang="en-US" altLang="zh-CN" sz="4000">
                <a:ea typeface="黑体" panose="02010609060101010101" pitchFamily="2" charset="-122"/>
              </a:rPr>
              <a:t>—</a:t>
            </a:r>
            <a:r>
              <a:rPr lang="zh-CN" altLang="en-US" sz="4000">
                <a:ea typeface="黑体" panose="02010609060101010101" pitchFamily="2" charset="-122"/>
              </a:rPr>
              <a:t>小希的迷宫</a:t>
            </a:r>
            <a:r>
              <a:rPr lang="en-US" altLang="zh-CN" sz="4000">
                <a:ea typeface="黑体" panose="02010609060101010101" pitchFamily="2" charset="-122"/>
              </a:rPr>
              <a:t>(HDOJ-1272)</a:t>
            </a:r>
            <a:endParaRPr lang="en-US" altLang="zh-CN" sz="4000">
              <a:ea typeface="黑体" panose="02010609060101010101" pitchFamily="2" charset="-122"/>
            </a:endParaRPr>
          </a:p>
        </p:txBody>
      </p:sp>
      <p:sp>
        <p:nvSpPr>
          <p:cNvPr id="23554" name="文本占位符 25602"/>
          <p:cNvSpPr>
            <a:spLocks noGrp="1"/>
          </p:cNvSpPr>
          <p:nvPr>
            <p:ph idx="1"/>
          </p:nvPr>
        </p:nvSpPr>
        <p:spPr>
          <a:xfrm>
            <a:off x="1182688" y="2017713"/>
            <a:ext cx="7275512" cy="1335087"/>
          </a:xfrm>
          <a:ln/>
        </p:spPr>
        <p:txBody>
          <a:bodyPr anchor="t"/>
          <a:p>
            <a:pPr>
              <a:lnSpc>
                <a:spcPct val="90000"/>
              </a:lnSpc>
            </a:pPr>
            <a:r>
              <a:rPr lang="zh-CN" altLang="en-US" sz="2800">
                <a:hlinkClick r:id="rId1"/>
              </a:rPr>
              <a:t>题目链接</a:t>
            </a:r>
            <a:endParaRPr lang="zh-CN" altLang="en-US" sz="2800"/>
          </a:p>
          <a:p>
            <a:pPr>
              <a:lnSpc>
                <a:spcPct val="90000"/>
              </a:lnSpc>
              <a:buNone/>
            </a:pPr>
            <a:r>
              <a:rPr lang="zh-CN" altLang="en-US" sz="2800"/>
              <a:t>	</a:t>
            </a:r>
            <a:r>
              <a:rPr lang="zh-CN" altLang="en-US" sz="2400"/>
              <a:t>下面的例子，前两个是符合条件的，但是最后一个却有两种方法从</a:t>
            </a:r>
            <a:r>
              <a:rPr lang="en-US" altLang="zh-CN" sz="2400"/>
              <a:t>5</a:t>
            </a:r>
            <a:r>
              <a:rPr lang="zh-CN" altLang="en-US" sz="2400"/>
              <a:t>到达</a:t>
            </a:r>
            <a:r>
              <a:rPr lang="en-US" altLang="zh-CN" sz="2400"/>
              <a:t>8</a:t>
            </a:r>
            <a:r>
              <a:rPr lang="zh-CN" altLang="en-US" sz="2400"/>
              <a:t>。</a:t>
            </a:r>
            <a:r>
              <a:rPr lang="zh-CN" altLang="en-US" sz="2800"/>
              <a:t> </a:t>
            </a:r>
            <a:endParaRPr lang="zh-CN" altLang="en-US" sz="2800"/>
          </a:p>
        </p:txBody>
      </p:sp>
      <p:pic>
        <p:nvPicPr>
          <p:cNvPr id="23555" name="图片 25603" descr="C20-1007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657600"/>
            <a:ext cx="6324600" cy="2097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2662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ea typeface="黑体" panose="02010609060101010101" pitchFamily="2" charset="-122"/>
              </a:rPr>
              <a:t>题目分析</a:t>
            </a:r>
            <a:r>
              <a:rPr lang="en-US" altLang="zh-CN">
                <a:ea typeface="黑体" panose="02010609060101010101" pitchFamily="2" charset="-122"/>
              </a:rPr>
              <a:t>:</a:t>
            </a:r>
            <a:endParaRPr lang="en-US" altLang="zh-CN">
              <a:ea typeface="黑体" panose="02010609060101010101" pitchFamily="2" charset="-122"/>
            </a:endParaRPr>
          </a:p>
        </p:txBody>
      </p:sp>
      <p:sp>
        <p:nvSpPr>
          <p:cNvPr id="24578" name="文本占位符 26626"/>
          <p:cNvSpPr>
            <a:spLocks noGrp="1"/>
          </p:cNvSpPr>
          <p:nvPr>
            <p:ph idx="1"/>
          </p:nvPr>
        </p:nvSpPr>
        <p:spPr>
          <a:xfrm>
            <a:off x="1447800" y="2514600"/>
            <a:ext cx="2971800" cy="1411288"/>
          </a:xfrm>
          <a:ln/>
        </p:spPr>
        <p:txBody>
          <a:bodyPr anchor="t"/>
          <a:p>
            <a:r>
              <a:rPr lang="zh-CN" altLang="en-US" sz="4000" b="1"/>
              <a:t>该你们来说了～</a:t>
            </a:r>
            <a:endParaRPr lang="zh-CN" altLang="en-US" sz="4000" b="1"/>
          </a:p>
        </p:txBody>
      </p:sp>
      <p:pic>
        <p:nvPicPr>
          <p:cNvPr id="24579" name="图片 26627" descr="u=2193750347,990999288&amp;fm=0&amp;gp=0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971800"/>
            <a:ext cx="2603500" cy="3124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2764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ea typeface="黑体" panose="02010609060101010101" pitchFamily="2" charset="-122"/>
              </a:rPr>
              <a:t>经典应用</a:t>
            </a:r>
            <a:r>
              <a:rPr lang="en-US" altLang="zh-CN">
                <a:ea typeface="黑体" panose="02010609060101010101" pitchFamily="2" charset="-122"/>
              </a:rPr>
              <a:t>——</a:t>
            </a:r>
            <a:r>
              <a:rPr lang="zh-CN" altLang="en-US">
                <a:ea typeface="黑体" panose="02010609060101010101" pitchFamily="2" charset="-122"/>
              </a:rPr>
              <a:t>最小生成树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27651" name="内容占位符 27650"/>
          <p:cNvSpPr>
            <a:spLocks noGrp="1"/>
          </p:cNvSpPr>
          <p:nvPr>
            <p:ph idx="1"/>
          </p:nvPr>
        </p:nvSpPr>
        <p:spPr>
          <a:xfrm>
            <a:off x="990600" y="2133600"/>
            <a:ext cx="5943600" cy="762000"/>
          </a:xfrm>
          <a:ln/>
        </p:spPr>
        <p:txBody>
          <a:bodyPr anchor="t"/>
          <a:p>
            <a:r>
              <a:rPr lang="en-US" altLang="zh-CN" sz="3600" b="1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3600" b="1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</a:rPr>
              <a:t>什么是</a:t>
            </a:r>
            <a:r>
              <a:rPr lang="en-US" altLang="zh-CN" sz="3600" b="1">
                <a:latin typeface="黑体" panose="02010609060101010101" pitchFamily="2" charset="-122"/>
                <a:ea typeface="黑体" panose="02010609060101010101" pitchFamily="2" charset="-122"/>
              </a:rPr>
              <a:t>——</a:t>
            </a:r>
            <a:r>
              <a:rPr lang="zh-CN" altLang="en-US" sz="3600" b="1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生成树？</a:t>
            </a:r>
            <a:endParaRPr lang="zh-CN" altLang="en-US" sz="3600" b="1">
              <a:solidFill>
                <a:schemeClr val="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7652" name="组合 27651"/>
          <p:cNvGrpSpPr/>
          <p:nvPr/>
        </p:nvGrpSpPr>
        <p:grpSpPr>
          <a:xfrm>
            <a:off x="1295400" y="3124200"/>
            <a:ext cx="2362200" cy="2209800"/>
            <a:chOff x="0" y="0"/>
            <a:chExt cx="1488" cy="1392"/>
          </a:xfrm>
        </p:grpSpPr>
        <p:sp>
          <p:nvSpPr>
            <p:cNvPr id="25604" name="椭圆 27652"/>
            <p:cNvSpPr/>
            <p:nvPr/>
          </p:nvSpPr>
          <p:spPr>
            <a:xfrm>
              <a:off x="192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5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05" name="椭圆 27653"/>
            <p:cNvSpPr/>
            <p:nvPr/>
          </p:nvSpPr>
          <p:spPr>
            <a:xfrm>
              <a:off x="1008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6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25606" name="组合 27654"/>
            <p:cNvGrpSpPr/>
            <p:nvPr/>
          </p:nvGrpSpPr>
          <p:grpSpPr>
            <a:xfrm>
              <a:off x="0" y="0"/>
              <a:ext cx="1488" cy="1296"/>
              <a:chOff x="0" y="0"/>
              <a:chExt cx="1488" cy="1296"/>
            </a:xfrm>
          </p:grpSpPr>
          <p:sp>
            <p:nvSpPr>
              <p:cNvPr id="25607" name="椭圆 27655"/>
              <p:cNvSpPr/>
              <p:nvPr/>
            </p:nvSpPr>
            <p:spPr>
              <a:xfrm>
                <a:off x="120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4</a:t>
                </a:r>
                <a:endParaRPr lang="en-US" altLang="zh-CN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08" name="椭圆 27656"/>
              <p:cNvSpPr/>
              <p:nvPr/>
            </p:nvSpPr>
            <p:spPr>
              <a:xfrm>
                <a:off x="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2</a:t>
                </a:r>
                <a:endParaRPr lang="en-US" altLang="zh-CN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09" name="椭圆 27657"/>
              <p:cNvSpPr/>
              <p:nvPr/>
            </p:nvSpPr>
            <p:spPr>
              <a:xfrm>
                <a:off x="576" y="62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3</a:t>
                </a:r>
                <a:endParaRPr lang="en-US" altLang="zh-CN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5610" name="组合 27658"/>
              <p:cNvGrpSpPr/>
              <p:nvPr/>
            </p:nvGrpSpPr>
            <p:grpSpPr>
              <a:xfrm>
                <a:off x="144" y="176"/>
                <a:ext cx="1200" cy="1072"/>
                <a:chOff x="0" y="0"/>
                <a:chExt cx="1200" cy="1072"/>
              </a:xfrm>
            </p:grpSpPr>
            <p:sp>
              <p:nvSpPr>
                <p:cNvPr id="25611" name="直接连接符 27659"/>
                <p:cNvSpPr/>
                <p:nvPr/>
              </p:nvSpPr>
              <p:spPr>
                <a:xfrm flipV="1">
                  <a:off x="96" y="0"/>
                  <a:ext cx="336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12" name="直接连接符 27660"/>
                <p:cNvSpPr/>
                <p:nvPr/>
              </p:nvSpPr>
              <p:spPr>
                <a:xfrm flipV="1">
                  <a:off x="288" y="720"/>
                  <a:ext cx="192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13" name="直接连接符 27661"/>
                <p:cNvSpPr/>
                <p:nvPr/>
              </p:nvSpPr>
              <p:spPr>
                <a:xfrm flipV="1">
                  <a:off x="720" y="400"/>
                  <a:ext cx="33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14" name="直接连接符 27662"/>
                <p:cNvSpPr/>
                <p:nvPr/>
              </p:nvSpPr>
              <p:spPr>
                <a:xfrm>
                  <a:off x="136" y="416"/>
                  <a:ext cx="288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15" name="直接连接符 27663"/>
                <p:cNvSpPr/>
                <p:nvPr/>
              </p:nvSpPr>
              <p:spPr>
                <a:xfrm>
                  <a:off x="720" y="16"/>
                  <a:ext cx="384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16" name="直接连接符 27664"/>
                <p:cNvSpPr/>
                <p:nvPr/>
              </p:nvSpPr>
              <p:spPr>
                <a:xfrm flipV="1">
                  <a:off x="1056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17" name="直接连接符 27665"/>
                <p:cNvSpPr/>
                <p:nvPr/>
              </p:nvSpPr>
              <p:spPr>
                <a:xfrm flipH="1" flipV="1">
                  <a:off x="0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18" name="直接连接符 27666"/>
                <p:cNvSpPr/>
                <p:nvPr/>
              </p:nvSpPr>
              <p:spPr>
                <a:xfrm flipV="1">
                  <a:off x="336" y="1072"/>
                  <a:ext cx="52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19" name="直接连接符 27667"/>
                <p:cNvSpPr/>
                <p:nvPr/>
              </p:nvSpPr>
              <p:spPr>
                <a:xfrm flipH="1" flipV="1">
                  <a:off x="576" y="112"/>
                  <a:ext cx="0" cy="33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20" name="直接连接符 27668"/>
                <p:cNvSpPr/>
                <p:nvPr/>
              </p:nvSpPr>
              <p:spPr>
                <a:xfrm>
                  <a:off x="672" y="688"/>
                  <a:ext cx="24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5621" name="组合 27669"/>
              <p:cNvGrpSpPr/>
              <p:nvPr/>
            </p:nvGrpSpPr>
            <p:grpSpPr>
              <a:xfrm>
                <a:off x="48" y="0"/>
                <a:ext cx="1392" cy="1296"/>
                <a:chOff x="0" y="0"/>
                <a:chExt cx="1392" cy="1296"/>
              </a:xfrm>
            </p:grpSpPr>
            <p:sp>
              <p:nvSpPr>
                <p:cNvPr id="25622" name="文本框 27670"/>
                <p:cNvSpPr txBox="1"/>
                <p:nvPr/>
              </p:nvSpPr>
              <p:spPr>
                <a:xfrm>
                  <a:off x="624" y="28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23" name="椭圆 27671"/>
                <p:cNvSpPr/>
                <p:nvPr/>
              </p:nvSpPr>
              <p:spPr>
                <a:xfrm>
                  <a:off x="528" y="0"/>
                  <a:ext cx="288" cy="288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zh-CN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  <a:endParaRPr lang="en-US" altLang="zh-CN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24" name="文本框 27672"/>
                <p:cNvSpPr txBox="1"/>
                <p:nvPr/>
              </p:nvSpPr>
              <p:spPr>
                <a:xfrm>
                  <a:off x="165" y="9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25" name="文本框 27673"/>
                <p:cNvSpPr txBox="1"/>
                <p:nvPr/>
              </p:nvSpPr>
              <p:spPr>
                <a:xfrm>
                  <a:off x="336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26" name="文本框 27674"/>
                <p:cNvSpPr txBox="1"/>
                <p:nvPr/>
              </p:nvSpPr>
              <p:spPr>
                <a:xfrm>
                  <a:off x="0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3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27" name="文本框 27675"/>
                <p:cNvSpPr txBox="1"/>
                <p:nvPr/>
              </p:nvSpPr>
              <p:spPr>
                <a:xfrm>
                  <a:off x="864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4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28" name="文本框 27676"/>
                <p:cNvSpPr txBox="1"/>
                <p:nvPr/>
              </p:nvSpPr>
              <p:spPr>
                <a:xfrm>
                  <a:off x="624" y="100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29" name="文本框 27677"/>
                <p:cNvSpPr txBox="1"/>
                <p:nvPr/>
              </p:nvSpPr>
              <p:spPr>
                <a:xfrm>
                  <a:off x="960" y="4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30" name="文本框 27678"/>
                <p:cNvSpPr txBox="1"/>
                <p:nvPr/>
              </p:nvSpPr>
              <p:spPr>
                <a:xfrm>
                  <a:off x="1200" y="76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2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31" name="文本框 27679"/>
                <p:cNvSpPr txBox="1"/>
                <p:nvPr/>
              </p:nvSpPr>
              <p:spPr>
                <a:xfrm>
                  <a:off x="309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32" name="文本框 27680"/>
                <p:cNvSpPr txBox="1"/>
                <p:nvPr/>
              </p:nvSpPr>
              <p:spPr>
                <a:xfrm>
                  <a:off x="828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27682" name="组合 27681"/>
          <p:cNvGrpSpPr/>
          <p:nvPr/>
        </p:nvGrpSpPr>
        <p:grpSpPr>
          <a:xfrm>
            <a:off x="5257800" y="3048000"/>
            <a:ext cx="2362200" cy="2209800"/>
            <a:chOff x="0" y="0"/>
            <a:chExt cx="1488" cy="1392"/>
          </a:xfrm>
        </p:grpSpPr>
        <p:sp>
          <p:nvSpPr>
            <p:cNvPr id="25634" name="椭圆 27682"/>
            <p:cNvSpPr/>
            <p:nvPr/>
          </p:nvSpPr>
          <p:spPr>
            <a:xfrm>
              <a:off x="192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5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35" name="椭圆 27683"/>
            <p:cNvSpPr/>
            <p:nvPr/>
          </p:nvSpPr>
          <p:spPr>
            <a:xfrm>
              <a:off x="1008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6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36" name="椭圆 27684"/>
            <p:cNvSpPr/>
            <p:nvPr/>
          </p:nvSpPr>
          <p:spPr>
            <a:xfrm>
              <a:off x="1200" y="38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4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37" name="椭圆 27685"/>
            <p:cNvSpPr/>
            <p:nvPr/>
          </p:nvSpPr>
          <p:spPr>
            <a:xfrm>
              <a:off x="0" y="38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38" name="椭圆 27686"/>
            <p:cNvSpPr/>
            <p:nvPr/>
          </p:nvSpPr>
          <p:spPr>
            <a:xfrm>
              <a:off x="576" y="62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3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39" name="直接连接符 27687"/>
            <p:cNvSpPr/>
            <p:nvPr/>
          </p:nvSpPr>
          <p:spPr>
            <a:xfrm flipV="1">
              <a:off x="432" y="896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0" name="直接连接符 27688"/>
            <p:cNvSpPr/>
            <p:nvPr/>
          </p:nvSpPr>
          <p:spPr>
            <a:xfrm flipV="1">
              <a:off x="864" y="576"/>
              <a:ext cx="33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1" name="直接连接符 27689"/>
            <p:cNvSpPr/>
            <p:nvPr/>
          </p:nvSpPr>
          <p:spPr>
            <a:xfrm>
              <a:off x="280" y="592"/>
              <a:ext cx="288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2" name="直接连接符 27690"/>
            <p:cNvSpPr/>
            <p:nvPr/>
          </p:nvSpPr>
          <p:spPr>
            <a:xfrm flipH="1" flipV="1">
              <a:off x="720" y="288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3" name="直接连接符 27691"/>
            <p:cNvSpPr/>
            <p:nvPr/>
          </p:nvSpPr>
          <p:spPr>
            <a:xfrm>
              <a:off x="816" y="864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4" name="文本框 27692"/>
            <p:cNvSpPr txBox="1"/>
            <p:nvPr/>
          </p:nvSpPr>
          <p:spPr>
            <a:xfrm>
              <a:off x="672" y="288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en-US" altLang="zh-CN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45" name="椭圆 27693"/>
            <p:cNvSpPr/>
            <p:nvPr/>
          </p:nvSpPr>
          <p:spPr>
            <a:xfrm>
              <a:off x="576" y="0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46" name="文本框 27694"/>
            <p:cNvSpPr txBox="1"/>
            <p:nvPr/>
          </p:nvSpPr>
          <p:spPr>
            <a:xfrm>
              <a:off x="384" y="432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5</a:t>
              </a:r>
              <a:endParaRPr lang="en-US" altLang="zh-CN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47" name="文本框 27695"/>
            <p:cNvSpPr txBox="1"/>
            <p:nvPr/>
          </p:nvSpPr>
          <p:spPr>
            <a:xfrm>
              <a:off x="912" y="816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4</a:t>
              </a:r>
              <a:endParaRPr lang="en-US" altLang="zh-CN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48" name="文本框 27696"/>
            <p:cNvSpPr txBox="1"/>
            <p:nvPr/>
          </p:nvSpPr>
          <p:spPr>
            <a:xfrm>
              <a:off x="357" y="816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6</a:t>
              </a:r>
              <a:endParaRPr lang="en-US" altLang="zh-CN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49" name="文本框 27697"/>
            <p:cNvSpPr txBox="1"/>
            <p:nvPr/>
          </p:nvSpPr>
          <p:spPr>
            <a:xfrm>
              <a:off x="876" y="432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5</a:t>
              </a:r>
              <a:endParaRPr lang="en-US" altLang="zh-CN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699" name="右箭头 27698"/>
          <p:cNvSpPr/>
          <p:nvPr/>
        </p:nvSpPr>
        <p:spPr>
          <a:xfrm>
            <a:off x="4114800" y="3962400"/>
            <a:ext cx="838200" cy="457200"/>
          </a:xfrm>
          <a:prstGeom prst="rightArrow">
            <a:avLst>
              <a:gd name="adj1" fmla="val 50000"/>
              <a:gd name="adj2" fmla="val 4579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700" name="文本框 27699"/>
          <p:cNvSpPr txBox="1"/>
          <p:nvPr/>
        </p:nvSpPr>
        <p:spPr>
          <a:xfrm>
            <a:off x="1524000" y="556260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a.</a:t>
            </a:r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带权图</a:t>
            </a:r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7701" name="文本框 27700"/>
          <p:cNvSpPr txBox="1"/>
          <p:nvPr/>
        </p:nvSpPr>
        <p:spPr>
          <a:xfrm>
            <a:off x="5562600" y="548640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b.</a:t>
            </a:r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生成树</a:t>
            </a:r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27700" grpId="0"/>
      <p:bldP spid="2770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2867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ea typeface="黑体" panose="02010609060101010101" pitchFamily="2" charset="-122"/>
              </a:rPr>
              <a:t>经典应用</a:t>
            </a:r>
            <a:r>
              <a:rPr lang="en-US" altLang="zh-CN">
                <a:ea typeface="黑体" panose="02010609060101010101" pitchFamily="2" charset="-122"/>
              </a:rPr>
              <a:t>——</a:t>
            </a:r>
            <a:r>
              <a:rPr lang="zh-CN" altLang="en-US">
                <a:ea typeface="黑体" panose="02010609060101010101" pitchFamily="2" charset="-122"/>
              </a:rPr>
              <a:t>最小生成树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28675" name="内容占位符 28674"/>
          <p:cNvSpPr>
            <a:spLocks noGrp="1"/>
          </p:cNvSpPr>
          <p:nvPr>
            <p:ph idx="1"/>
          </p:nvPr>
        </p:nvSpPr>
        <p:spPr>
          <a:xfrm>
            <a:off x="990600" y="2133600"/>
            <a:ext cx="5943600" cy="762000"/>
          </a:xfrm>
          <a:ln/>
        </p:spPr>
        <p:txBody>
          <a:bodyPr anchor="t"/>
          <a:p>
            <a:r>
              <a:rPr lang="en-US" altLang="zh-CN" b="1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b="1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什么是</a:t>
            </a:r>
            <a: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</a:rPr>
              <a:t>——</a:t>
            </a:r>
            <a:r>
              <a:rPr lang="zh-CN" altLang="en-US" b="1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最小生成树？</a:t>
            </a:r>
            <a:endParaRPr lang="zh-CN" altLang="en-US" b="1">
              <a:solidFill>
                <a:schemeClr val="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8676" name="组合 28675"/>
          <p:cNvGrpSpPr/>
          <p:nvPr/>
        </p:nvGrpSpPr>
        <p:grpSpPr>
          <a:xfrm>
            <a:off x="1295400" y="3124200"/>
            <a:ext cx="2362200" cy="2209800"/>
            <a:chOff x="0" y="0"/>
            <a:chExt cx="1488" cy="1392"/>
          </a:xfrm>
        </p:grpSpPr>
        <p:sp>
          <p:nvSpPr>
            <p:cNvPr id="26628" name="椭圆 28676"/>
            <p:cNvSpPr/>
            <p:nvPr/>
          </p:nvSpPr>
          <p:spPr>
            <a:xfrm>
              <a:off x="192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5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29" name="椭圆 28677"/>
            <p:cNvSpPr/>
            <p:nvPr/>
          </p:nvSpPr>
          <p:spPr>
            <a:xfrm>
              <a:off x="1008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6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26630" name="组合 28678"/>
            <p:cNvGrpSpPr/>
            <p:nvPr/>
          </p:nvGrpSpPr>
          <p:grpSpPr>
            <a:xfrm>
              <a:off x="0" y="0"/>
              <a:ext cx="1488" cy="1296"/>
              <a:chOff x="0" y="0"/>
              <a:chExt cx="1488" cy="1296"/>
            </a:xfrm>
          </p:grpSpPr>
          <p:sp>
            <p:nvSpPr>
              <p:cNvPr id="26631" name="椭圆 28679"/>
              <p:cNvSpPr/>
              <p:nvPr/>
            </p:nvSpPr>
            <p:spPr>
              <a:xfrm>
                <a:off x="120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4</a:t>
                </a:r>
                <a:endParaRPr lang="en-US" altLang="zh-CN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32" name="椭圆 28680"/>
              <p:cNvSpPr/>
              <p:nvPr/>
            </p:nvSpPr>
            <p:spPr>
              <a:xfrm>
                <a:off x="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2</a:t>
                </a:r>
                <a:endParaRPr lang="en-US" altLang="zh-CN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33" name="椭圆 28681"/>
              <p:cNvSpPr/>
              <p:nvPr/>
            </p:nvSpPr>
            <p:spPr>
              <a:xfrm>
                <a:off x="576" y="62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3</a:t>
                </a:r>
                <a:endParaRPr lang="en-US" altLang="zh-CN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6634" name="组合 28682"/>
              <p:cNvGrpSpPr/>
              <p:nvPr/>
            </p:nvGrpSpPr>
            <p:grpSpPr>
              <a:xfrm>
                <a:off x="144" y="176"/>
                <a:ext cx="1200" cy="1072"/>
                <a:chOff x="0" y="0"/>
                <a:chExt cx="1200" cy="1072"/>
              </a:xfrm>
            </p:grpSpPr>
            <p:sp>
              <p:nvSpPr>
                <p:cNvPr id="26635" name="直接连接符 28683"/>
                <p:cNvSpPr/>
                <p:nvPr/>
              </p:nvSpPr>
              <p:spPr>
                <a:xfrm flipV="1">
                  <a:off x="96" y="0"/>
                  <a:ext cx="336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36" name="直接连接符 28684"/>
                <p:cNvSpPr/>
                <p:nvPr/>
              </p:nvSpPr>
              <p:spPr>
                <a:xfrm flipV="1">
                  <a:off x="288" y="720"/>
                  <a:ext cx="192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37" name="直接连接符 28685"/>
                <p:cNvSpPr/>
                <p:nvPr/>
              </p:nvSpPr>
              <p:spPr>
                <a:xfrm flipV="1">
                  <a:off x="720" y="400"/>
                  <a:ext cx="33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38" name="直接连接符 28686"/>
                <p:cNvSpPr/>
                <p:nvPr/>
              </p:nvSpPr>
              <p:spPr>
                <a:xfrm>
                  <a:off x="136" y="416"/>
                  <a:ext cx="288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39" name="直接连接符 28687"/>
                <p:cNvSpPr/>
                <p:nvPr/>
              </p:nvSpPr>
              <p:spPr>
                <a:xfrm>
                  <a:off x="720" y="16"/>
                  <a:ext cx="384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40" name="直接连接符 28688"/>
                <p:cNvSpPr/>
                <p:nvPr/>
              </p:nvSpPr>
              <p:spPr>
                <a:xfrm flipV="1">
                  <a:off x="1056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41" name="直接连接符 28689"/>
                <p:cNvSpPr/>
                <p:nvPr/>
              </p:nvSpPr>
              <p:spPr>
                <a:xfrm flipH="1" flipV="1">
                  <a:off x="0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42" name="直接连接符 28690"/>
                <p:cNvSpPr/>
                <p:nvPr/>
              </p:nvSpPr>
              <p:spPr>
                <a:xfrm flipV="1">
                  <a:off x="336" y="1072"/>
                  <a:ext cx="52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43" name="直接连接符 28691"/>
                <p:cNvSpPr/>
                <p:nvPr/>
              </p:nvSpPr>
              <p:spPr>
                <a:xfrm flipH="1" flipV="1">
                  <a:off x="576" y="112"/>
                  <a:ext cx="0" cy="33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44" name="直接连接符 28692"/>
                <p:cNvSpPr/>
                <p:nvPr/>
              </p:nvSpPr>
              <p:spPr>
                <a:xfrm>
                  <a:off x="672" y="688"/>
                  <a:ext cx="24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6645" name="组合 28693"/>
              <p:cNvGrpSpPr/>
              <p:nvPr/>
            </p:nvGrpSpPr>
            <p:grpSpPr>
              <a:xfrm>
                <a:off x="48" y="0"/>
                <a:ext cx="1392" cy="1296"/>
                <a:chOff x="0" y="0"/>
                <a:chExt cx="1392" cy="1296"/>
              </a:xfrm>
            </p:grpSpPr>
            <p:sp>
              <p:nvSpPr>
                <p:cNvPr id="26646" name="文本框 28694"/>
                <p:cNvSpPr txBox="1"/>
                <p:nvPr/>
              </p:nvSpPr>
              <p:spPr>
                <a:xfrm>
                  <a:off x="624" y="28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47" name="椭圆 28695"/>
                <p:cNvSpPr/>
                <p:nvPr/>
              </p:nvSpPr>
              <p:spPr>
                <a:xfrm>
                  <a:off x="528" y="0"/>
                  <a:ext cx="288" cy="288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zh-CN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  <a:endParaRPr lang="en-US" altLang="zh-CN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48" name="文本框 28696"/>
                <p:cNvSpPr txBox="1"/>
                <p:nvPr/>
              </p:nvSpPr>
              <p:spPr>
                <a:xfrm>
                  <a:off x="165" y="9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49" name="文本框 28697"/>
                <p:cNvSpPr txBox="1"/>
                <p:nvPr/>
              </p:nvSpPr>
              <p:spPr>
                <a:xfrm>
                  <a:off x="336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50" name="文本框 28698"/>
                <p:cNvSpPr txBox="1"/>
                <p:nvPr/>
              </p:nvSpPr>
              <p:spPr>
                <a:xfrm>
                  <a:off x="0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3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51" name="文本框 28699"/>
                <p:cNvSpPr txBox="1"/>
                <p:nvPr/>
              </p:nvSpPr>
              <p:spPr>
                <a:xfrm>
                  <a:off x="864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4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52" name="文本框 28700"/>
                <p:cNvSpPr txBox="1"/>
                <p:nvPr/>
              </p:nvSpPr>
              <p:spPr>
                <a:xfrm>
                  <a:off x="624" y="100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53" name="文本框 28701"/>
                <p:cNvSpPr txBox="1"/>
                <p:nvPr/>
              </p:nvSpPr>
              <p:spPr>
                <a:xfrm>
                  <a:off x="960" y="4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54" name="文本框 28702"/>
                <p:cNvSpPr txBox="1"/>
                <p:nvPr/>
              </p:nvSpPr>
              <p:spPr>
                <a:xfrm>
                  <a:off x="1200" y="76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2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55" name="文本框 28703"/>
                <p:cNvSpPr txBox="1"/>
                <p:nvPr/>
              </p:nvSpPr>
              <p:spPr>
                <a:xfrm>
                  <a:off x="309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56" name="文本框 28704"/>
                <p:cNvSpPr txBox="1"/>
                <p:nvPr/>
              </p:nvSpPr>
              <p:spPr>
                <a:xfrm>
                  <a:off x="828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28706" name="右箭头 28705"/>
          <p:cNvSpPr/>
          <p:nvPr/>
        </p:nvSpPr>
        <p:spPr>
          <a:xfrm>
            <a:off x="4038600" y="3962400"/>
            <a:ext cx="838200" cy="457200"/>
          </a:xfrm>
          <a:prstGeom prst="rightArrow">
            <a:avLst>
              <a:gd name="adj1" fmla="val 50000"/>
              <a:gd name="adj2" fmla="val 4579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707" name="文本框 28706"/>
          <p:cNvSpPr txBox="1"/>
          <p:nvPr/>
        </p:nvSpPr>
        <p:spPr>
          <a:xfrm>
            <a:off x="1524000" y="556260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a.</a:t>
            </a:r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带权图</a:t>
            </a:r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8708" name="文本框 28707"/>
          <p:cNvSpPr txBox="1"/>
          <p:nvPr/>
        </p:nvSpPr>
        <p:spPr>
          <a:xfrm>
            <a:off x="5105400" y="5486400"/>
            <a:ext cx="2362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c.</a:t>
            </a:r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最小生成树</a:t>
            </a:r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28709" name="组合 28708"/>
          <p:cNvGrpSpPr/>
          <p:nvPr/>
        </p:nvGrpSpPr>
        <p:grpSpPr>
          <a:xfrm>
            <a:off x="5029200" y="3048000"/>
            <a:ext cx="2362200" cy="2209800"/>
            <a:chOff x="0" y="0"/>
            <a:chExt cx="1488" cy="1392"/>
          </a:xfrm>
        </p:grpSpPr>
        <p:sp>
          <p:nvSpPr>
            <p:cNvPr id="26661" name="椭圆 28709"/>
            <p:cNvSpPr/>
            <p:nvPr/>
          </p:nvSpPr>
          <p:spPr>
            <a:xfrm>
              <a:off x="192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5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62" name="椭圆 28710"/>
            <p:cNvSpPr/>
            <p:nvPr/>
          </p:nvSpPr>
          <p:spPr>
            <a:xfrm>
              <a:off x="1008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6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63" name="椭圆 28711"/>
            <p:cNvSpPr/>
            <p:nvPr/>
          </p:nvSpPr>
          <p:spPr>
            <a:xfrm>
              <a:off x="1200" y="38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4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64" name="椭圆 28712"/>
            <p:cNvSpPr/>
            <p:nvPr/>
          </p:nvSpPr>
          <p:spPr>
            <a:xfrm>
              <a:off x="0" y="38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65" name="椭圆 28713"/>
            <p:cNvSpPr/>
            <p:nvPr/>
          </p:nvSpPr>
          <p:spPr>
            <a:xfrm>
              <a:off x="576" y="62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3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66" name="直接连接符 28714"/>
            <p:cNvSpPr/>
            <p:nvPr/>
          </p:nvSpPr>
          <p:spPr>
            <a:xfrm>
              <a:off x="280" y="592"/>
              <a:ext cx="288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67" name="直接连接符 28715"/>
            <p:cNvSpPr/>
            <p:nvPr/>
          </p:nvSpPr>
          <p:spPr>
            <a:xfrm flipV="1">
              <a:off x="1200" y="672"/>
              <a:ext cx="144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68" name="直接连接符 28716"/>
            <p:cNvSpPr/>
            <p:nvPr/>
          </p:nvSpPr>
          <p:spPr>
            <a:xfrm flipH="1" flipV="1">
              <a:off x="144" y="672"/>
              <a:ext cx="144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69" name="直接连接符 28717"/>
            <p:cNvSpPr/>
            <p:nvPr/>
          </p:nvSpPr>
          <p:spPr>
            <a:xfrm flipH="1" flipV="1">
              <a:off x="720" y="288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70" name="直接连接符 28718"/>
            <p:cNvSpPr/>
            <p:nvPr/>
          </p:nvSpPr>
          <p:spPr>
            <a:xfrm>
              <a:off x="816" y="864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71" name="文本框 28719"/>
            <p:cNvSpPr txBox="1"/>
            <p:nvPr/>
          </p:nvSpPr>
          <p:spPr>
            <a:xfrm>
              <a:off x="672" y="288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en-US" altLang="zh-CN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72" name="椭圆 28720"/>
            <p:cNvSpPr/>
            <p:nvPr/>
          </p:nvSpPr>
          <p:spPr>
            <a:xfrm>
              <a:off x="576" y="0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73" name="文本框 28721"/>
            <p:cNvSpPr txBox="1"/>
            <p:nvPr/>
          </p:nvSpPr>
          <p:spPr>
            <a:xfrm>
              <a:off x="384" y="432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5</a:t>
              </a:r>
              <a:endParaRPr lang="en-US" altLang="zh-CN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74" name="文本框 28722"/>
            <p:cNvSpPr txBox="1"/>
            <p:nvPr/>
          </p:nvSpPr>
          <p:spPr>
            <a:xfrm>
              <a:off x="48" y="816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3</a:t>
              </a:r>
              <a:endParaRPr lang="en-US" altLang="zh-CN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75" name="文本框 28723"/>
            <p:cNvSpPr txBox="1"/>
            <p:nvPr/>
          </p:nvSpPr>
          <p:spPr>
            <a:xfrm>
              <a:off x="912" y="816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4</a:t>
              </a:r>
              <a:endParaRPr lang="en-US" altLang="zh-CN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76" name="文本框 28724"/>
            <p:cNvSpPr txBox="1"/>
            <p:nvPr/>
          </p:nvSpPr>
          <p:spPr>
            <a:xfrm>
              <a:off x="1248" y="768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endParaRPr lang="en-US" altLang="zh-CN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  <p:bldP spid="28707" grpId="0"/>
      <p:bldP spid="2870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2969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ea typeface="黑体" panose="02010609060101010101" pitchFamily="2" charset="-122"/>
              </a:rPr>
              <a:t>经典应用</a:t>
            </a:r>
            <a:r>
              <a:rPr lang="en-US" altLang="zh-CN">
                <a:ea typeface="黑体" panose="02010609060101010101" pitchFamily="2" charset="-122"/>
              </a:rPr>
              <a:t>——</a:t>
            </a:r>
            <a:r>
              <a:rPr lang="zh-CN" altLang="en-US">
                <a:ea typeface="黑体" panose="02010609060101010101" pitchFamily="2" charset="-122"/>
              </a:rPr>
              <a:t>最小生成树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27650" name="文本占位符 29698"/>
          <p:cNvSpPr>
            <a:spLocks noGrp="1"/>
          </p:cNvSpPr>
          <p:nvPr>
            <p:ph idx="1"/>
          </p:nvPr>
        </p:nvSpPr>
        <p:spPr>
          <a:xfrm>
            <a:off x="990600" y="2133600"/>
            <a:ext cx="5943600" cy="762000"/>
          </a:xfrm>
          <a:ln/>
        </p:spPr>
        <p:txBody>
          <a:bodyPr anchor="t"/>
          <a:p>
            <a:r>
              <a:rPr lang="en-US" altLang="zh-CN" b="1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b="1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、如何求</a:t>
            </a:r>
            <a: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</a:rPr>
              <a:t>——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最小生成树？</a:t>
            </a:r>
            <a:endParaRPr lang="zh-CN" altLang="en-US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700" name="矩形 29699"/>
          <p:cNvSpPr/>
          <p:nvPr/>
        </p:nvSpPr>
        <p:spPr>
          <a:xfrm>
            <a:off x="1295400" y="2895600"/>
            <a:ext cx="5943600" cy="76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200" b="1">
                <a:latin typeface="黑体" panose="02010609060101010101" pitchFamily="2" charset="-122"/>
                <a:ea typeface="黑体" panose="02010609060101010101" pitchFamily="2" charset="-122"/>
              </a:rPr>
              <a:t>A) Prim </a:t>
            </a:r>
            <a:r>
              <a:rPr lang="zh-CN" altLang="en-US" sz="3200" b="1">
                <a:latin typeface="黑体" panose="02010609060101010101" pitchFamily="2" charset="-122"/>
                <a:ea typeface="黑体" panose="02010609060101010101" pitchFamily="2" charset="-122"/>
              </a:rPr>
              <a:t>算法</a:t>
            </a:r>
            <a:endParaRPr lang="zh-CN" altLang="en-US" sz="32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701" name="矩形 29700"/>
          <p:cNvSpPr/>
          <p:nvPr/>
        </p:nvSpPr>
        <p:spPr>
          <a:xfrm>
            <a:off x="1295400" y="3657600"/>
            <a:ext cx="5943600" cy="76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200" b="1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B) Kruskal</a:t>
            </a:r>
            <a:r>
              <a:rPr lang="zh-CN" altLang="en-US" sz="3200" b="1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算法</a:t>
            </a:r>
            <a:endParaRPr lang="zh-CN" altLang="en-US" sz="3200" b="1">
              <a:solidFill>
                <a:schemeClr val="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702" name="矩形 29701"/>
          <p:cNvSpPr/>
          <p:nvPr/>
        </p:nvSpPr>
        <p:spPr>
          <a:xfrm>
            <a:off x="1295400" y="4648200"/>
            <a:ext cx="5943600" cy="76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200" b="1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理论基础：</a:t>
            </a:r>
            <a:r>
              <a:rPr lang="en-US" altLang="zh-CN" sz="3200" b="1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MST</a:t>
            </a:r>
            <a:r>
              <a:rPr lang="zh-CN" altLang="en-US" sz="3200" b="1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性质（证明</a:t>
            </a:r>
            <a:r>
              <a:rPr lang="en-US" altLang="zh-CN" sz="3200" b="1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…</a:t>
            </a:r>
            <a:r>
              <a:rPr lang="zh-CN" altLang="en-US" sz="3200" b="1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endParaRPr lang="zh-CN" altLang="en-US" sz="3200" b="1">
              <a:solidFill>
                <a:schemeClr val="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29701" grpId="0"/>
      <p:bldP spid="2970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3072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ea typeface="黑体" panose="02010609060101010101" pitchFamily="2" charset="-122"/>
              </a:rPr>
              <a:t>经典应用</a:t>
            </a:r>
            <a:r>
              <a:rPr lang="en-US" altLang="zh-CN">
                <a:ea typeface="黑体" panose="02010609060101010101" pitchFamily="2" charset="-122"/>
              </a:rPr>
              <a:t>——</a:t>
            </a:r>
            <a:r>
              <a:rPr lang="zh-CN" altLang="en-US">
                <a:ea typeface="黑体" panose="02010609060101010101" pitchFamily="2" charset="-122"/>
              </a:rPr>
              <a:t>最小生成树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28674" name="文本占位符 30722"/>
          <p:cNvSpPr>
            <a:spLocks noGrp="1"/>
          </p:cNvSpPr>
          <p:nvPr>
            <p:ph idx="1"/>
          </p:nvPr>
        </p:nvSpPr>
        <p:spPr>
          <a:xfrm>
            <a:off x="990600" y="2133600"/>
            <a:ext cx="5943600" cy="762000"/>
          </a:xfrm>
          <a:ln/>
        </p:spPr>
        <p:txBody>
          <a:bodyPr anchor="t"/>
          <a:p>
            <a:r>
              <a:rPr lang="en-US" altLang="zh-CN" sz="3600" b="1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3600" b="1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3600" b="1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Kruskal</a:t>
            </a:r>
            <a:r>
              <a:rPr lang="zh-CN" altLang="en-US" sz="3600" b="1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算法步骤：</a:t>
            </a:r>
            <a:endParaRPr lang="zh-CN" altLang="en-US" sz="3600" b="1">
              <a:solidFill>
                <a:schemeClr val="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8675" name="组合 30723"/>
          <p:cNvGrpSpPr/>
          <p:nvPr/>
        </p:nvGrpSpPr>
        <p:grpSpPr>
          <a:xfrm>
            <a:off x="1295400" y="3124200"/>
            <a:ext cx="2362200" cy="2209800"/>
            <a:chOff x="0" y="0"/>
            <a:chExt cx="1488" cy="1392"/>
          </a:xfrm>
        </p:grpSpPr>
        <p:sp>
          <p:nvSpPr>
            <p:cNvPr id="28676" name="椭圆 30724"/>
            <p:cNvSpPr/>
            <p:nvPr/>
          </p:nvSpPr>
          <p:spPr>
            <a:xfrm>
              <a:off x="192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5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8677" name="椭圆 30725"/>
            <p:cNvSpPr/>
            <p:nvPr/>
          </p:nvSpPr>
          <p:spPr>
            <a:xfrm>
              <a:off x="1008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6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28678" name="组合 30726"/>
            <p:cNvGrpSpPr/>
            <p:nvPr/>
          </p:nvGrpSpPr>
          <p:grpSpPr>
            <a:xfrm>
              <a:off x="0" y="0"/>
              <a:ext cx="1488" cy="1296"/>
              <a:chOff x="0" y="0"/>
              <a:chExt cx="1488" cy="1296"/>
            </a:xfrm>
          </p:grpSpPr>
          <p:sp>
            <p:nvSpPr>
              <p:cNvPr id="28679" name="椭圆 30727"/>
              <p:cNvSpPr/>
              <p:nvPr/>
            </p:nvSpPr>
            <p:spPr>
              <a:xfrm>
                <a:off x="120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4</a:t>
                </a:r>
                <a:endParaRPr lang="en-US" altLang="zh-CN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80" name="椭圆 30728"/>
              <p:cNvSpPr/>
              <p:nvPr/>
            </p:nvSpPr>
            <p:spPr>
              <a:xfrm>
                <a:off x="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2</a:t>
                </a:r>
                <a:endParaRPr lang="en-US" altLang="zh-CN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81" name="椭圆 30729"/>
              <p:cNvSpPr/>
              <p:nvPr/>
            </p:nvSpPr>
            <p:spPr>
              <a:xfrm>
                <a:off x="576" y="62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3</a:t>
                </a:r>
                <a:endParaRPr lang="en-US" altLang="zh-CN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8682" name="组合 30730"/>
              <p:cNvGrpSpPr/>
              <p:nvPr/>
            </p:nvGrpSpPr>
            <p:grpSpPr>
              <a:xfrm>
                <a:off x="144" y="176"/>
                <a:ext cx="1200" cy="1072"/>
                <a:chOff x="0" y="0"/>
                <a:chExt cx="1200" cy="1072"/>
              </a:xfrm>
            </p:grpSpPr>
            <p:sp>
              <p:nvSpPr>
                <p:cNvPr id="28683" name="直接连接符 30731"/>
                <p:cNvSpPr/>
                <p:nvPr/>
              </p:nvSpPr>
              <p:spPr>
                <a:xfrm flipV="1">
                  <a:off x="96" y="0"/>
                  <a:ext cx="336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684" name="直接连接符 30732"/>
                <p:cNvSpPr/>
                <p:nvPr/>
              </p:nvSpPr>
              <p:spPr>
                <a:xfrm flipV="1">
                  <a:off x="288" y="720"/>
                  <a:ext cx="192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685" name="直接连接符 30733"/>
                <p:cNvSpPr/>
                <p:nvPr/>
              </p:nvSpPr>
              <p:spPr>
                <a:xfrm flipV="1">
                  <a:off x="720" y="400"/>
                  <a:ext cx="33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686" name="直接连接符 30734"/>
                <p:cNvSpPr/>
                <p:nvPr/>
              </p:nvSpPr>
              <p:spPr>
                <a:xfrm>
                  <a:off x="136" y="416"/>
                  <a:ext cx="288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687" name="直接连接符 30735"/>
                <p:cNvSpPr/>
                <p:nvPr/>
              </p:nvSpPr>
              <p:spPr>
                <a:xfrm>
                  <a:off x="720" y="16"/>
                  <a:ext cx="384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688" name="直接连接符 30736"/>
                <p:cNvSpPr/>
                <p:nvPr/>
              </p:nvSpPr>
              <p:spPr>
                <a:xfrm flipV="1">
                  <a:off x="1056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689" name="直接连接符 30737"/>
                <p:cNvSpPr/>
                <p:nvPr/>
              </p:nvSpPr>
              <p:spPr>
                <a:xfrm flipH="1" flipV="1">
                  <a:off x="0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690" name="直接连接符 30738"/>
                <p:cNvSpPr/>
                <p:nvPr/>
              </p:nvSpPr>
              <p:spPr>
                <a:xfrm flipV="1">
                  <a:off x="336" y="1072"/>
                  <a:ext cx="52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691" name="直接连接符 30739"/>
                <p:cNvSpPr/>
                <p:nvPr/>
              </p:nvSpPr>
              <p:spPr>
                <a:xfrm flipH="1" flipV="1">
                  <a:off x="576" y="112"/>
                  <a:ext cx="0" cy="33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692" name="直接连接符 30740"/>
                <p:cNvSpPr/>
                <p:nvPr/>
              </p:nvSpPr>
              <p:spPr>
                <a:xfrm>
                  <a:off x="672" y="688"/>
                  <a:ext cx="24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8693" name="组合 30741"/>
              <p:cNvGrpSpPr/>
              <p:nvPr/>
            </p:nvGrpSpPr>
            <p:grpSpPr>
              <a:xfrm>
                <a:off x="48" y="0"/>
                <a:ext cx="1392" cy="1296"/>
                <a:chOff x="0" y="0"/>
                <a:chExt cx="1392" cy="1296"/>
              </a:xfrm>
            </p:grpSpPr>
            <p:sp>
              <p:nvSpPr>
                <p:cNvPr id="28694" name="文本框 30742"/>
                <p:cNvSpPr txBox="1"/>
                <p:nvPr/>
              </p:nvSpPr>
              <p:spPr>
                <a:xfrm>
                  <a:off x="624" y="28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695" name="椭圆 30743"/>
                <p:cNvSpPr/>
                <p:nvPr/>
              </p:nvSpPr>
              <p:spPr>
                <a:xfrm>
                  <a:off x="528" y="0"/>
                  <a:ext cx="288" cy="288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zh-CN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  <a:endParaRPr lang="en-US" altLang="zh-CN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696" name="文本框 30744"/>
                <p:cNvSpPr txBox="1"/>
                <p:nvPr/>
              </p:nvSpPr>
              <p:spPr>
                <a:xfrm>
                  <a:off x="165" y="9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697" name="文本框 30745"/>
                <p:cNvSpPr txBox="1"/>
                <p:nvPr/>
              </p:nvSpPr>
              <p:spPr>
                <a:xfrm>
                  <a:off x="336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698" name="文本框 30746"/>
                <p:cNvSpPr txBox="1"/>
                <p:nvPr/>
              </p:nvSpPr>
              <p:spPr>
                <a:xfrm>
                  <a:off x="0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3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699" name="文本框 30747"/>
                <p:cNvSpPr txBox="1"/>
                <p:nvPr/>
              </p:nvSpPr>
              <p:spPr>
                <a:xfrm>
                  <a:off x="864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4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700" name="文本框 30748"/>
                <p:cNvSpPr txBox="1"/>
                <p:nvPr/>
              </p:nvSpPr>
              <p:spPr>
                <a:xfrm>
                  <a:off x="624" y="100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701" name="文本框 30749"/>
                <p:cNvSpPr txBox="1"/>
                <p:nvPr/>
              </p:nvSpPr>
              <p:spPr>
                <a:xfrm>
                  <a:off x="960" y="4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702" name="文本框 30750"/>
                <p:cNvSpPr txBox="1"/>
                <p:nvPr/>
              </p:nvSpPr>
              <p:spPr>
                <a:xfrm>
                  <a:off x="1200" y="76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2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703" name="文本框 30751"/>
                <p:cNvSpPr txBox="1"/>
                <p:nvPr/>
              </p:nvSpPr>
              <p:spPr>
                <a:xfrm>
                  <a:off x="309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704" name="文本框 30752"/>
                <p:cNvSpPr txBox="1"/>
                <p:nvPr/>
              </p:nvSpPr>
              <p:spPr>
                <a:xfrm>
                  <a:off x="828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28705" name="文本框 30753"/>
          <p:cNvSpPr txBox="1"/>
          <p:nvPr/>
        </p:nvSpPr>
        <p:spPr>
          <a:xfrm>
            <a:off x="1524000" y="556260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a.</a:t>
            </a:r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带权图</a:t>
            </a:r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55" name="文本框 30754"/>
          <p:cNvSpPr txBox="1"/>
          <p:nvPr/>
        </p:nvSpPr>
        <p:spPr>
          <a:xfrm>
            <a:off x="4114800" y="3200400"/>
            <a:ext cx="3810000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>
                <a:latin typeface="Times New Roman" panose="02020603050405020304" pitchFamily="2" charset="0"/>
                <a:ea typeface="宋体" panose="02010600030101010101" pitchFamily="2" charset="-122"/>
              </a:rPr>
              <a:t>一、把原始图的</a:t>
            </a:r>
            <a:r>
              <a:rPr lang="en-US" altLang="zh-CN" sz="2000">
                <a:latin typeface="Times New Roman" panose="02020603050405020304" pitchFamily="2" charset="0"/>
                <a:ea typeface="宋体" panose="02010600030101010101" pitchFamily="2" charset="-122"/>
              </a:rPr>
              <a:t>N</a:t>
            </a:r>
            <a:r>
              <a:rPr lang="zh-CN" altLang="en-US" sz="2000">
                <a:latin typeface="Times New Roman" panose="02020603050405020304" pitchFamily="2" charset="0"/>
                <a:ea typeface="宋体" panose="02010600030101010101" pitchFamily="2" charset="-122"/>
              </a:rPr>
              <a:t>个节点看成</a:t>
            </a:r>
            <a:r>
              <a:rPr lang="en-US" altLang="zh-CN" sz="2000">
                <a:latin typeface="Times New Roman" panose="02020603050405020304" pitchFamily="2" charset="0"/>
                <a:ea typeface="宋体" panose="02010600030101010101" pitchFamily="2" charset="-122"/>
              </a:rPr>
              <a:t>N</a:t>
            </a:r>
            <a:r>
              <a:rPr lang="zh-CN" altLang="en-US" sz="2000">
                <a:latin typeface="Times New Roman" panose="02020603050405020304" pitchFamily="2" charset="0"/>
                <a:ea typeface="宋体" panose="02010600030101010101" pitchFamily="2" charset="-122"/>
              </a:rPr>
              <a:t>个独立子图；</a:t>
            </a:r>
            <a:endParaRPr lang="zh-CN" altLang="en-US" sz="20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56" name="文本框 30755"/>
          <p:cNvSpPr txBox="1"/>
          <p:nvPr/>
        </p:nvSpPr>
        <p:spPr>
          <a:xfrm>
            <a:off x="4114800" y="3962400"/>
            <a:ext cx="3810000" cy="1308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二、每次选取当前最短的边（</a:t>
            </a:r>
            <a:r>
              <a:rPr lang="zh-CN" altLang="en-US" sz="2000" dirty="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前提操作是？</a:t>
            </a: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），看两端是否属于不同的子图；若是，加入；否则，放弃；</a:t>
            </a:r>
            <a:endParaRPr lang="zh-CN" altLang="en-US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57" name="矩形 30756"/>
          <p:cNvSpPr/>
          <p:nvPr/>
        </p:nvSpPr>
        <p:spPr>
          <a:xfrm>
            <a:off x="4114800" y="5257800"/>
            <a:ext cx="3810000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三、循环操作该步骤二，直到有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条边；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5" grpId="0"/>
      <p:bldP spid="30756" grpId="0"/>
      <p:bldP spid="307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文本框 31745"/>
          <p:cNvSpPr txBox="1"/>
          <p:nvPr/>
        </p:nvSpPr>
        <p:spPr>
          <a:xfrm>
            <a:off x="5791200" y="3581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9698" name="标题 31746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ea typeface="黑体" panose="02010609060101010101" pitchFamily="2" charset="-122"/>
              </a:rPr>
              <a:t>经典应用</a:t>
            </a:r>
            <a:r>
              <a:rPr lang="en-US" altLang="zh-CN">
                <a:ea typeface="黑体" panose="02010609060101010101" pitchFamily="2" charset="-122"/>
              </a:rPr>
              <a:t>——</a:t>
            </a:r>
            <a:r>
              <a:rPr lang="zh-CN" altLang="en-US">
                <a:ea typeface="黑体" panose="02010609060101010101" pitchFamily="2" charset="-122"/>
              </a:rPr>
              <a:t>最小生成树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29699" name="文本占位符 31747"/>
          <p:cNvSpPr>
            <a:spLocks noGrp="1"/>
          </p:cNvSpPr>
          <p:nvPr>
            <p:ph idx="1"/>
          </p:nvPr>
        </p:nvSpPr>
        <p:spPr>
          <a:xfrm>
            <a:off x="990600" y="2133600"/>
            <a:ext cx="5943600" cy="762000"/>
          </a:xfrm>
          <a:ln/>
        </p:spPr>
        <p:txBody>
          <a:bodyPr anchor="t"/>
          <a:p>
            <a:r>
              <a:rPr lang="en-US" altLang="zh-CN" sz="3600" b="1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sz="3600" b="1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、算法过程示意：</a:t>
            </a:r>
            <a:endParaRPr lang="zh-CN" altLang="en-US" sz="3600" b="1">
              <a:solidFill>
                <a:schemeClr val="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9700" name="组合 31748"/>
          <p:cNvGrpSpPr/>
          <p:nvPr/>
        </p:nvGrpSpPr>
        <p:grpSpPr>
          <a:xfrm>
            <a:off x="1371600" y="3124200"/>
            <a:ext cx="2362200" cy="2209800"/>
            <a:chOff x="0" y="0"/>
            <a:chExt cx="1488" cy="1392"/>
          </a:xfrm>
        </p:grpSpPr>
        <p:sp>
          <p:nvSpPr>
            <p:cNvPr id="29701" name="椭圆 31749"/>
            <p:cNvSpPr/>
            <p:nvPr/>
          </p:nvSpPr>
          <p:spPr>
            <a:xfrm>
              <a:off x="192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5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9702" name="椭圆 31750"/>
            <p:cNvSpPr/>
            <p:nvPr/>
          </p:nvSpPr>
          <p:spPr>
            <a:xfrm>
              <a:off x="1008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6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29703" name="组合 31751"/>
            <p:cNvGrpSpPr/>
            <p:nvPr/>
          </p:nvGrpSpPr>
          <p:grpSpPr>
            <a:xfrm>
              <a:off x="0" y="0"/>
              <a:ext cx="1488" cy="1296"/>
              <a:chOff x="0" y="0"/>
              <a:chExt cx="1488" cy="1296"/>
            </a:xfrm>
          </p:grpSpPr>
          <p:sp>
            <p:nvSpPr>
              <p:cNvPr id="29704" name="椭圆 31752"/>
              <p:cNvSpPr/>
              <p:nvPr/>
            </p:nvSpPr>
            <p:spPr>
              <a:xfrm>
                <a:off x="120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4</a:t>
                </a:r>
                <a:endParaRPr lang="en-US" altLang="zh-CN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05" name="椭圆 31753"/>
              <p:cNvSpPr/>
              <p:nvPr/>
            </p:nvSpPr>
            <p:spPr>
              <a:xfrm>
                <a:off x="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2</a:t>
                </a:r>
                <a:endParaRPr lang="en-US" altLang="zh-CN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06" name="椭圆 31754"/>
              <p:cNvSpPr/>
              <p:nvPr/>
            </p:nvSpPr>
            <p:spPr>
              <a:xfrm>
                <a:off x="576" y="62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3</a:t>
                </a:r>
                <a:endParaRPr lang="en-US" altLang="zh-CN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9707" name="组合 31755"/>
              <p:cNvGrpSpPr/>
              <p:nvPr/>
            </p:nvGrpSpPr>
            <p:grpSpPr>
              <a:xfrm>
                <a:off x="144" y="176"/>
                <a:ext cx="1200" cy="1072"/>
                <a:chOff x="0" y="0"/>
                <a:chExt cx="1200" cy="1072"/>
              </a:xfrm>
            </p:grpSpPr>
            <p:sp>
              <p:nvSpPr>
                <p:cNvPr id="29708" name="直接连接符 31756"/>
                <p:cNvSpPr/>
                <p:nvPr/>
              </p:nvSpPr>
              <p:spPr>
                <a:xfrm flipV="1">
                  <a:off x="96" y="0"/>
                  <a:ext cx="336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709" name="直接连接符 31757"/>
                <p:cNvSpPr/>
                <p:nvPr/>
              </p:nvSpPr>
              <p:spPr>
                <a:xfrm flipV="1">
                  <a:off x="288" y="720"/>
                  <a:ext cx="192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710" name="直接连接符 31758"/>
                <p:cNvSpPr/>
                <p:nvPr/>
              </p:nvSpPr>
              <p:spPr>
                <a:xfrm flipV="1">
                  <a:off x="720" y="400"/>
                  <a:ext cx="33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711" name="直接连接符 31759"/>
                <p:cNvSpPr/>
                <p:nvPr/>
              </p:nvSpPr>
              <p:spPr>
                <a:xfrm>
                  <a:off x="136" y="416"/>
                  <a:ext cx="288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712" name="直接连接符 31760"/>
                <p:cNvSpPr/>
                <p:nvPr/>
              </p:nvSpPr>
              <p:spPr>
                <a:xfrm>
                  <a:off x="720" y="16"/>
                  <a:ext cx="384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713" name="直接连接符 31761"/>
                <p:cNvSpPr/>
                <p:nvPr/>
              </p:nvSpPr>
              <p:spPr>
                <a:xfrm flipV="1">
                  <a:off x="1056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714" name="直接连接符 31762"/>
                <p:cNvSpPr/>
                <p:nvPr/>
              </p:nvSpPr>
              <p:spPr>
                <a:xfrm flipH="1" flipV="1">
                  <a:off x="0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715" name="直接连接符 31763"/>
                <p:cNvSpPr/>
                <p:nvPr/>
              </p:nvSpPr>
              <p:spPr>
                <a:xfrm flipV="1">
                  <a:off x="336" y="1072"/>
                  <a:ext cx="52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716" name="直接连接符 31764"/>
                <p:cNvSpPr/>
                <p:nvPr/>
              </p:nvSpPr>
              <p:spPr>
                <a:xfrm flipH="1" flipV="1">
                  <a:off x="576" y="112"/>
                  <a:ext cx="0" cy="33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717" name="直接连接符 31765"/>
                <p:cNvSpPr/>
                <p:nvPr/>
              </p:nvSpPr>
              <p:spPr>
                <a:xfrm>
                  <a:off x="672" y="688"/>
                  <a:ext cx="24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9718" name="组合 31766"/>
              <p:cNvGrpSpPr/>
              <p:nvPr/>
            </p:nvGrpSpPr>
            <p:grpSpPr>
              <a:xfrm>
                <a:off x="48" y="0"/>
                <a:ext cx="1392" cy="1296"/>
                <a:chOff x="0" y="0"/>
                <a:chExt cx="1392" cy="1296"/>
              </a:xfrm>
            </p:grpSpPr>
            <p:sp>
              <p:nvSpPr>
                <p:cNvPr id="29719" name="文本框 31767"/>
                <p:cNvSpPr txBox="1"/>
                <p:nvPr/>
              </p:nvSpPr>
              <p:spPr>
                <a:xfrm>
                  <a:off x="624" y="28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720" name="椭圆 31768"/>
                <p:cNvSpPr/>
                <p:nvPr/>
              </p:nvSpPr>
              <p:spPr>
                <a:xfrm>
                  <a:off x="528" y="0"/>
                  <a:ext cx="288" cy="288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zh-CN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  <a:endParaRPr lang="en-US" altLang="zh-CN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721" name="文本框 31769"/>
                <p:cNvSpPr txBox="1"/>
                <p:nvPr/>
              </p:nvSpPr>
              <p:spPr>
                <a:xfrm>
                  <a:off x="165" y="9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722" name="文本框 31770"/>
                <p:cNvSpPr txBox="1"/>
                <p:nvPr/>
              </p:nvSpPr>
              <p:spPr>
                <a:xfrm>
                  <a:off x="336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723" name="文本框 31771"/>
                <p:cNvSpPr txBox="1"/>
                <p:nvPr/>
              </p:nvSpPr>
              <p:spPr>
                <a:xfrm>
                  <a:off x="0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3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724" name="文本框 31772"/>
                <p:cNvSpPr txBox="1"/>
                <p:nvPr/>
              </p:nvSpPr>
              <p:spPr>
                <a:xfrm>
                  <a:off x="864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4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725" name="文本框 31773"/>
                <p:cNvSpPr txBox="1"/>
                <p:nvPr/>
              </p:nvSpPr>
              <p:spPr>
                <a:xfrm>
                  <a:off x="624" y="100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726" name="文本框 31774"/>
                <p:cNvSpPr txBox="1"/>
                <p:nvPr/>
              </p:nvSpPr>
              <p:spPr>
                <a:xfrm>
                  <a:off x="960" y="4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727" name="文本框 31775"/>
                <p:cNvSpPr txBox="1"/>
                <p:nvPr/>
              </p:nvSpPr>
              <p:spPr>
                <a:xfrm>
                  <a:off x="1200" y="76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2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728" name="文本框 31776"/>
                <p:cNvSpPr txBox="1"/>
                <p:nvPr/>
              </p:nvSpPr>
              <p:spPr>
                <a:xfrm>
                  <a:off x="309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729" name="文本框 31777"/>
                <p:cNvSpPr txBox="1"/>
                <p:nvPr/>
              </p:nvSpPr>
              <p:spPr>
                <a:xfrm>
                  <a:off x="828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29730" name="文本框 31778"/>
          <p:cNvSpPr txBox="1"/>
          <p:nvPr/>
        </p:nvSpPr>
        <p:spPr>
          <a:xfrm>
            <a:off x="1752600" y="548640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原始图</a:t>
            </a:r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9731" name="椭圆 31779"/>
          <p:cNvSpPr/>
          <p:nvPr/>
        </p:nvSpPr>
        <p:spPr>
          <a:xfrm>
            <a:off x="5029200" y="4876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9732" name="椭圆 31780"/>
          <p:cNvSpPr/>
          <p:nvPr/>
        </p:nvSpPr>
        <p:spPr>
          <a:xfrm>
            <a:off x="6324600" y="4876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9733" name="椭圆 31781"/>
          <p:cNvSpPr/>
          <p:nvPr/>
        </p:nvSpPr>
        <p:spPr>
          <a:xfrm>
            <a:off x="6629400" y="3733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9734" name="椭圆 31782"/>
          <p:cNvSpPr/>
          <p:nvPr/>
        </p:nvSpPr>
        <p:spPr>
          <a:xfrm>
            <a:off x="4724400" y="3733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9735" name="椭圆 31783"/>
          <p:cNvSpPr/>
          <p:nvPr/>
        </p:nvSpPr>
        <p:spPr>
          <a:xfrm>
            <a:off x="5638800" y="4114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9736" name="直接连接符 31784"/>
          <p:cNvSpPr/>
          <p:nvPr/>
        </p:nvSpPr>
        <p:spPr>
          <a:xfrm flipV="1">
            <a:off x="5105400" y="3403600"/>
            <a:ext cx="533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37" name="直接连接符 31785"/>
          <p:cNvSpPr/>
          <p:nvPr/>
        </p:nvSpPr>
        <p:spPr>
          <a:xfrm flipV="1">
            <a:off x="5410200" y="4546600"/>
            <a:ext cx="3048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38" name="直接连接符 31786"/>
          <p:cNvSpPr/>
          <p:nvPr/>
        </p:nvSpPr>
        <p:spPr>
          <a:xfrm flipV="1">
            <a:off x="6096000" y="4038600"/>
            <a:ext cx="533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39" name="直接连接符 31787"/>
          <p:cNvSpPr/>
          <p:nvPr/>
        </p:nvSpPr>
        <p:spPr>
          <a:xfrm>
            <a:off x="5168900" y="4064000"/>
            <a:ext cx="457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40" name="直接连接符 31788"/>
          <p:cNvSpPr/>
          <p:nvPr/>
        </p:nvSpPr>
        <p:spPr>
          <a:xfrm>
            <a:off x="6096000" y="3429000"/>
            <a:ext cx="6096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41" name="直接连接符 31789"/>
          <p:cNvSpPr/>
          <p:nvPr/>
        </p:nvSpPr>
        <p:spPr>
          <a:xfrm flipV="1">
            <a:off x="6629400" y="4191000"/>
            <a:ext cx="2286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42" name="直接连接符 31790"/>
          <p:cNvSpPr/>
          <p:nvPr/>
        </p:nvSpPr>
        <p:spPr>
          <a:xfrm flipH="1" flipV="1">
            <a:off x="4953000" y="4191000"/>
            <a:ext cx="2286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43" name="直接连接符 31791"/>
          <p:cNvSpPr/>
          <p:nvPr/>
        </p:nvSpPr>
        <p:spPr>
          <a:xfrm flipV="1">
            <a:off x="5486400" y="510540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44" name="直接连接符 31792"/>
          <p:cNvSpPr/>
          <p:nvPr/>
        </p:nvSpPr>
        <p:spPr>
          <a:xfrm flipH="1" flipV="1">
            <a:off x="5867400" y="3581400"/>
            <a:ext cx="0" cy="5334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45" name="直接连接符 31793"/>
          <p:cNvSpPr/>
          <p:nvPr/>
        </p:nvSpPr>
        <p:spPr>
          <a:xfrm>
            <a:off x="6019800" y="4495800"/>
            <a:ext cx="3810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46" name="椭圆 31794"/>
          <p:cNvSpPr/>
          <p:nvPr/>
        </p:nvSpPr>
        <p:spPr>
          <a:xfrm>
            <a:off x="5638800" y="31242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9747" name="文本框 31795"/>
          <p:cNvSpPr txBox="1"/>
          <p:nvPr/>
        </p:nvSpPr>
        <p:spPr>
          <a:xfrm>
            <a:off x="5062538" y="3276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9748" name="文本框 31796"/>
          <p:cNvSpPr txBox="1"/>
          <p:nvPr/>
        </p:nvSpPr>
        <p:spPr>
          <a:xfrm>
            <a:off x="5334000" y="38100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9749" name="文本框 31797"/>
          <p:cNvSpPr txBox="1"/>
          <p:nvPr/>
        </p:nvSpPr>
        <p:spPr>
          <a:xfrm>
            <a:off x="4800600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9750" name="文本框 31798"/>
          <p:cNvSpPr txBox="1"/>
          <p:nvPr/>
        </p:nvSpPr>
        <p:spPr>
          <a:xfrm>
            <a:off x="6172200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9751" name="文本框 31799"/>
          <p:cNvSpPr txBox="1"/>
          <p:nvPr/>
        </p:nvSpPr>
        <p:spPr>
          <a:xfrm>
            <a:off x="5791200" y="4724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9752" name="文本框 31800"/>
          <p:cNvSpPr txBox="1"/>
          <p:nvPr/>
        </p:nvSpPr>
        <p:spPr>
          <a:xfrm>
            <a:off x="6324600" y="3200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9753" name="文本框 31801"/>
          <p:cNvSpPr txBox="1"/>
          <p:nvPr/>
        </p:nvSpPr>
        <p:spPr>
          <a:xfrm>
            <a:off x="6705600" y="4343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9754" name="文本框 31802"/>
          <p:cNvSpPr txBox="1"/>
          <p:nvPr/>
        </p:nvSpPr>
        <p:spPr>
          <a:xfrm>
            <a:off x="5291138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9755" name="文本框 31803"/>
          <p:cNvSpPr txBox="1"/>
          <p:nvPr/>
        </p:nvSpPr>
        <p:spPr>
          <a:xfrm>
            <a:off x="6115050" y="38100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文本框 32769"/>
          <p:cNvSpPr txBox="1"/>
          <p:nvPr/>
        </p:nvSpPr>
        <p:spPr>
          <a:xfrm>
            <a:off x="5791200" y="3581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22" name="标题 32770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ea typeface="黑体" panose="02010609060101010101" pitchFamily="2" charset="-122"/>
              </a:rPr>
              <a:t>经典应用</a:t>
            </a:r>
            <a:r>
              <a:rPr lang="en-US" altLang="zh-CN">
                <a:ea typeface="黑体" panose="02010609060101010101" pitchFamily="2" charset="-122"/>
              </a:rPr>
              <a:t>——</a:t>
            </a:r>
            <a:r>
              <a:rPr lang="zh-CN" altLang="en-US">
                <a:ea typeface="黑体" panose="02010609060101010101" pitchFamily="2" charset="-122"/>
              </a:rPr>
              <a:t>最小生成树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30723" name="文本占位符 32771"/>
          <p:cNvSpPr>
            <a:spLocks noGrp="1"/>
          </p:cNvSpPr>
          <p:nvPr>
            <p:ph idx="1"/>
          </p:nvPr>
        </p:nvSpPr>
        <p:spPr>
          <a:xfrm>
            <a:off x="990600" y="2133600"/>
            <a:ext cx="5943600" cy="762000"/>
          </a:xfrm>
          <a:ln/>
        </p:spPr>
        <p:txBody>
          <a:bodyPr anchor="t"/>
          <a:p>
            <a:r>
              <a:rPr lang="en-US" altLang="zh-CN" sz="3600" b="1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sz="3600" b="1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、算法过程示意：</a:t>
            </a:r>
            <a:endParaRPr lang="zh-CN" altLang="en-US" sz="3600" b="1">
              <a:solidFill>
                <a:schemeClr val="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30724" name="组合 32772"/>
          <p:cNvGrpSpPr/>
          <p:nvPr/>
        </p:nvGrpSpPr>
        <p:grpSpPr>
          <a:xfrm>
            <a:off x="1371600" y="3124200"/>
            <a:ext cx="2362200" cy="2209800"/>
            <a:chOff x="0" y="0"/>
            <a:chExt cx="1488" cy="1392"/>
          </a:xfrm>
        </p:grpSpPr>
        <p:sp>
          <p:nvSpPr>
            <p:cNvPr id="30725" name="椭圆 32773"/>
            <p:cNvSpPr/>
            <p:nvPr/>
          </p:nvSpPr>
          <p:spPr>
            <a:xfrm>
              <a:off x="192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5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26" name="椭圆 32774"/>
            <p:cNvSpPr/>
            <p:nvPr/>
          </p:nvSpPr>
          <p:spPr>
            <a:xfrm>
              <a:off x="1008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6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30727" name="组合 32775"/>
            <p:cNvGrpSpPr/>
            <p:nvPr/>
          </p:nvGrpSpPr>
          <p:grpSpPr>
            <a:xfrm>
              <a:off x="0" y="0"/>
              <a:ext cx="1488" cy="1296"/>
              <a:chOff x="0" y="0"/>
              <a:chExt cx="1488" cy="1296"/>
            </a:xfrm>
          </p:grpSpPr>
          <p:sp>
            <p:nvSpPr>
              <p:cNvPr id="30728" name="椭圆 32776"/>
              <p:cNvSpPr/>
              <p:nvPr/>
            </p:nvSpPr>
            <p:spPr>
              <a:xfrm>
                <a:off x="120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4</a:t>
                </a:r>
                <a:endParaRPr lang="en-US" altLang="zh-CN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29" name="椭圆 32777"/>
              <p:cNvSpPr/>
              <p:nvPr/>
            </p:nvSpPr>
            <p:spPr>
              <a:xfrm>
                <a:off x="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2</a:t>
                </a:r>
                <a:endParaRPr lang="en-US" altLang="zh-CN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30" name="椭圆 32778"/>
              <p:cNvSpPr/>
              <p:nvPr/>
            </p:nvSpPr>
            <p:spPr>
              <a:xfrm>
                <a:off x="576" y="62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3</a:t>
                </a:r>
                <a:endParaRPr lang="en-US" altLang="zh-CN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0731" name="组合 32779"/>
              <p:cNvGrpSpPr/>
              <p:nvPr/>
            </p:nvGrpSpPr>
            <p:grpSpPr>
              <a:xfrm>
                <a:off x="144" y="176"/>
                <a:ext cx="1200" cy="1072"/>
                <a:chOff x="0" y="0"/>
                <a:chExt cx="1200" cy="1072"/>
              </a:xfrm>
            </p:grpSpPr>
            <p:sp>
              <p:nvSpPr>
                <p:cNvPr id="30732" name="直接连接符 32780"/>
                <p:cNvSpPr/>
                <p:nvPr/>
              </p:nvSpPr>
              <p:spPr>
                <a:xfrm flipV="1">
                  <a:off x="96" y="0"/>
                  <a:ext cx="336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33" name="直接连接符 32781"/>
                <p:cNvSpPr/>
                <p:nvPr/>
              </p:nvSpPr>
              <p:spPr>
                <a:xfrm flipV="1">
                  <a:off x="288" y="720"/>
                  <a:ext cx="192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34" name="直接连接符 32782"/>
                <p:cNvSpPr/>
                <p:nvPr/>
              </p:nvSpPr>
              <p:spPr>
                <a:xfrm flipV="1">
                  <a:off x="720" y="400"/>
                  <a:ext cx="33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35" name="直接连接符 32783"/>
                <p:cNvSpPr/>
                <p:nvPr/>
              </p:nvSpPr>
              <p:spPr>
                <a:xfrm>
                  <a:off x="136" y="416"/>
                  <a:ext cx="288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36" name="直接连接符 32784"/>
                <p:cNvSpPr/>
                <p:nvPr/>
              </p:nvSpPr>
              <p:spPr>
                <a:xfrm>
                  <a:off x="720" y="16"/>
                  <a:ext cx="384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37" name="直接连接符 32785"/>
                <p:cNvSpPr/>
                <p:nvPr/>
              </p:nvSpPr>
              <p:spPr>
                <a:xfrm flipV="1">
                  <a:off x="1056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38" name="直接连接符 32786"/>
                <p:cNvSpPr/>
                <p:nvPr/>
              </p:nvSpPr>
              <p:spPr>
                <a:xfrm flipH="1" flipV="1">
                  <a:off x="0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39" name="直接连接符 32787"/>
                <p:cNvSpPr/>
                <p:nvPr/>
              </p:nvSpPr>
              <p:spPr>
                <a:xfrm flipV="1">
                  <a:off x="336" y="1072"/>
                  <a:ext cx="52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40" name="直接连接符 32788"/>
                <p:cNvSpPr/>
                <p:nvPr/>
              </p:nvSpPr>
              <p:spPr>
                <a:xfrm flipH="1" flipV="1">
                  <a:off x="576" y="112"/>
                  <a:ext cx="0" cy="33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41" name="直接连接符 32789"/>
                <p:cNvSpPr/>
                <p:nvPr/>
              </p:nvSpPr>
              <p:spPr>
                <a:xfrm>
                  <a:off x="672" y="688"/>
                  <a:ext cx="24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0742" name="组合 32790"/>
              <p:cNvGrpSpPr/>
              <p:nvPr/>
            </p:nvGrpSpPr>
            <p:grpSpPr>
              <a:xfrm>
                <a:off x="48" y="0"/>
                <a:ext cx="1392" cy="1296"/>
                <a:chOff x="0" y="0"/>
                <a:chExt cx="1392" cy="1296"/>
              </a:xfrm>
            </p:grpSpPr>
            <p:sp>
              <p:nvSpPr>
                <p:cNvPr id="30743" name="文本框 32791"/>
                <p:cNvSpPr txBox="1"/>
                <p:nvPr/>
              </p:nvSpPr>
              <p:spPr>
                <a:xfrm>
                  <a:off x="624" y="28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44" name="椭圆 32792"/>
                <p:cNvSpPr/>
                <p:nvPr/>
              </p:nvSpPr>
              <p:spPr>
                <a:xfrm>
                  <a:off x="528" y="0"/>
                  <a:ext cx="288" cy="288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zh-CN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  <a:endParaRPr lang="en-US" altLang="zh-CN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45" name="文本框 32793"/>
                <p:cNvSpPr txBox="1"/>
                <p:nvPr/>
              </p:nvSpPr>
              <p:spPr>
                <a:xfrm>
                  <a:off x="165" y="9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46" name="文本框 32794"/>
                <p:cNvSpPr txBox="1"/>
                <p:nvPr/>
              </p:nvSpPr>
              <p:spPr>
                <a:xfrm>
                  <a:off x="336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47" name="文本框 32795"/>
                <p:cNvSpPr txBox="1"/>
                <p:nvPr/>
              </p:nvSpPr>
              <p:spPr>
                <a:xfrm>
                  <a:off x="0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3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48" name="文本框 32796"/>
                <p:cNvSpPr txBox="1"/>
                <p:nvPr/>
              </p:nvSpPr>
              <p:spPr>
                <a:xfrm>
                  <a:off x="864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4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49" name="文本框 32797"/>
                <p:cNvSpPr txBox="1"/>
                <p:nvPr/>
              </p:nvSpPr>
              <p:spPr>
                <a:xfrm>
                  <a:off x="624" y="100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50" name="文本框 32798"/>
                <p:cNvSpPr txBox="1"/>
                <p:nvPr/>
              </p:nvSpPr>
              <p:spPr>
                <a:xfrm>
                  <a:off x="960" y="4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51" name="文本框 32799"/>
                <p:cNvSpPr txBox="1"/>
                <p:nvPr/>
              </p:nvSpPr>
              <p:spPr>
                <a:xfrm>
                  <a:off x="1200" y="76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2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52" name="文本框 32800"/>
                <p:cNvSpPr txBox="1"/>
                <p:nvPr/>
              </p:nvSpPr>
              <p:spPr>
                <a:xfrm>
                  <a:off x="309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53" name="文本框 32801"/>
                <p:cNvSpPr txBox="1"/>
                <p:nvPr/>
              </p:nvSpPr>
              <p:spPr>
                <a:xfrm>
                  <a:off x="828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30754" name="文本框 32802"/>
          <p:cNvSpPr txBox="1"/>
          <p:nvPr/>
        </p:nvSpPr>
        <p:spPr>
          <a:xfrm>
            <a:off x="1752600" y="548640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原始图</a:t>
            </a:r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55" name="椭圆 32803"/>
          <p:cNvSpPr/>
          <p:nvPr/>
        </p:nvSpPr>
        <p:spPr>
          <a:xfrm>
            <a:off x="5029200" y="4876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56" name="椭圆 32804"/>
          <p:cNvSpPr/>
          <p:nvPr/>
        </p:nvSpPr>
        <p:spPr>
          <a:xfrm>
            <a:off x="6324600" y="4876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57" name="椭圆 32805"/>
          <p:cNvSpPr/>
          <p:nvPr/>
        </p:nvSpPr>
        <p:spPr>
          <a:xfrm>
            <a:off x="6629400" y="3733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58" name="椭圆 32806"/>
          <p:cNvSpPr/>
          <p:nvPr/>
        </p:nvSpPr>
        <p:spPr>
          <a:xfrm>
            <a:off x="4724400" y="3733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59" name="椭圆 32807"/>
          <p:cNvSpPr/>
          <p:nvPr/>
        </p:nvSpPr>
        <p:spPr>
          <a:xfrm>
            <a:off x="5638800" y="4114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60" name="直接连接符 32808"/>
          <p:cNvSpPr/>
          <p:nvPr/>
        </p:nvSpPr>
        <p:spPr>
          <a:xfrm flipV="1">
            <a:off x="5105400" y="3403600"/>
            <a:ext cx="533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61" name="直接连接符 32809"/>
          <p:cNvSpPr/>
          <p:nvPr/>
        </p:nvSpPr>
        <p:spPr>
          <a:xfrm flipV="1">
            <a:off x="5410200" y="4546600"/>
            <a:ext cx="3048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62" name="直接连接符 32810"/>
          <p:cNvSpPr/>
          <p:nvPr/>
        </p:nvSpPr>
        <p:spPr>
          <a:xfrm flipV="1">
            <a:off x="6096000" y="4038600"/>
            <a:ext cx="533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63" name="直接连接符 32811"/>
          <p:cNvSpPr/>
          <p:nvPr/>
        </p:nvSpPr>
        <p:spPr>
          <a:xfrm>
            <a:off x="5168900" y="4064000"/>
            <a:ext cx="457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64" name="直接连接符 32812"/>
          <p:cNvSpPr/>
          <p:nvPr/>
        </p:nvSpPr>
        <p:spPr>
          <a:xfrm>
            <a:off x="6096000" y="3429000"/>
            <a:ext cx="6096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65" name="直接连接符 32813"/>
          <p:cNvSpPr/>
          <p:nvPr/>
        </p:nvSpPr>
        <p:spPr>
          <a:xfrm flipV="1">
            <a:off x="6629400" y="4191000"/>
            <a:ext cx="228600" cy="685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66" name="直接连接符 32814"/>
          <p:cNvSpPr/>
          <p:nvPr/>
        </p:nvSpPr>
        <p:spPr>
          <a:xfrm flipH="1" flipV="1">
            <a:off x="4953000" y="4191000"/>
            <a:ext cx="2286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67" name="直接连接符 32815"/>
          <p:cNvSpPr/>
          <p:nvPr/>
        </p:nvSpPr>
        <p:spPr>
          <a:xfrm flipV="1">
            <a:off x="5486400" y="510540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68" name="直接连接符 32816"/>
          <p:cNvSpPr/>
          <p:nvPr/>
        </p:nvSpPr>
        <p:spPr>
          <a:xfrm flipH="1" flipV="1">
            <a:off x="5867400" y="3581400"/>
            <a:ext cx="0" cy="5334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69" name="直接连接符 32817"/>
          <p:cNvSpPr/>
          <p:nvPr/>
        </p:nvSpPr>
        <p:spPr>
          <a:xfrm>
            <a:off x="6019800" y="4495800"/>
            <a:ext cx="3810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70" name="椭圆 32818"/>
          <p:cNvSpPr/>
          <p:nvPr/>
        </p:nvSpPr>
        <p:spPr>
          <a:xfrm>
            <a:off x="5638800" y="31242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71" name="文本框 32819"/>
          <p:cNvSpPr txBox="1"/>
          <p:nvPr/>
        </p:nvSpPr>
        <p:spPr>
          <a:xfrm>
            <a:off x="5062538" y="3276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72" name="文本框 32820"/>
          <p:cNvSpPr txBox="1"/>
          <p:nvPr/>
        </p:nvSpPr>
        <p:spPr>
          <a:xfrm>
            <a:off x="5334000" y="38100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73" name="文本框 32821"/>
          <p:cNvSpPr txBox="1"/>
          <p:nvPr/>
        </p:nvSpPr>
        <p:spPr>
          <a:xfrm>
            <a:off x="4800600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74" name="文本框 32822"/>
          <p:cNvSpPr txBox="1"/>
          <p:nvPr/>
        </p:nvSpPr>
        <p:spPr>
          <a:xfrm>
            <a:off x="6172200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75" name="文本框 32823"/>
          <p:cNvSpPr txBox="1"/>
          <p:nvPr/>
        </p:nvSpPr>
        <p:spPr>
          <a:xfrm>
            <a:off x="5791200" y="4724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76" name="文本框 32824"/>
          <p:cNvSpPr txBox="1"/>
          <p:nvPr/>
        </p:nvSpPr>
        <p:spPr>
          <a:xfrm>
            <a:off x="6324600" y="3200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77" name="文本框 32825"/>
          <p:cNvSpPr txBox="1"/>
          <p:nvPr/>
        </p:nvSpPr>
        <p:spPr>
          <a:xfrm>
            <a:off x="6705600" y="4343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78" name="文本框 32826"/>
          <p:cNvSpPr txBox="1"/>
          <p:nvPr/>
        </p:nvSpPr>
        <p:spPr>
          <a:xfrm>
            <a:off x="5291138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79" name="文本框 32827"/>
          <p:cNvSpPr txBox="1"/>
          <p:nvPr/>
        </p:nvSpPr>
        <p:spPr>
          <a:xfrm>
            <a:off x="6115050" y="38100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文本框 33793"/>
          <p:cNvSpPr txBox="1"/>
          <p:nvPr/>
        </p:nvSpPr>
        <p:spPr>
          <a:xfrm>
            <a:off x="5791200" y="3581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1746" name="标题 33794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ea typeface="黑体" panose="02010609060101010101" pitchFamily="2" charset="-122"/>
              </a:rPr>
              <a:t>经典应用</a:t>
            </a:r>
            <a:r>
              <a:rPr lang="en-US" altLang="zh-CN">
                <a:ea typeface="黑体" panose="02010609060101010101" pitchFamily="2" charset="-122"/>
              </a:rPr>
              <a:t>——</a:t>
            </a:r>
            <a:r>
              <a:rPr lang="zh-CN" altLang="en-US">
                <a:ea typeface="黑体" panose="02010609060101010101" pitchFamily="2" charset="-122"/>
              </a:rPr>
              <a:t>最小生成树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31747" name="文本占位符 33795"/>
          <p:cNvSpPr>
            <a:spLocks noGrp="1"/>
          </p:cNvSpPr>
          <p:nvPr>
            <p:ph idx="1"/>
          </p:nvPr>
        </p:nvSpPr>
        <p:spPr>
          <a:xfrm>
            <a:off x="990600" y="2133600"/>
            <a:ext cx="5943600" cy="762000"/>
          </a:xfrm>
          <a:ln/>
        </p:spPr>
        <p:txBody>
          <a:bodyPr anchor="t"/>
          <a:p>
            <a:r>
              <a:rPr lang="en-US" altLang="zh-CN" sz="3600" b="1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sz="3600" b="1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、算法过程示意：</a:t>
            </a:r>
            <a:endParaRPr lang="zh-CN" altLang="en-US" sz="3600" b="1">
              <a:solidFill>
                <a:schemeClr val="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31748" name="组合 33796"/>
          <p:cNvGrpSpPr/>
          <p:nvPr/>
        </p:nvGrpSpPr>
        <p:grpSpPr>
          <a:xfrm>
            <a:off x="1371600" y="3124200"/>
            <a:ext cx="2362200" cy="2209800"/>
            <a:chOff x="0" y="0"/>
            <a:chExt cx="1488" cy="1392"/>
          </a:xfrm>
        </p:grpSpPr>
        <p:sp>
          <p:nvSpPr>
            <p:cNvPr id="31749" name="椭圆 33797"/>
            <p:cNvSpPr/>
            <p:nvPr/>
          </p:nvSpPr>
          <p:spPr>
            <a:xfrm>
              <a:off x="192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5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1750" name="椭圆 33798"/>
            <p:cNvSpPr/>
            <p:nvPr/>
          </p:nvSpPr>
          <p:spPr>
            <a:xfrm>
              <a:off x="1008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6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31751" name="组合 33799"/>
            <p:cNvGrpSpPr/>
            <p:nvPr/>
          </p:nvGrpSpPr>
          <p:grpSpPr>
            <a:xfrm>
              <a:off x="0" y="0"/>
              <a:ext cx="1488" cy="1296"/>
              <a:chOff x="0" y="0"/>
              <a:chExt cx="1488" cy="1296"/>
            </a:xfrm>
          </p:grpSpPr>
          <p:sp>
            <p:nvSpPr>
              <p:cNvPr id="31752" name="椭圆 33800"/>
              <p:cNvSpPr/>
              <p:nvPr/>
            </p:nvSpPr>
            <p:spPr>
              <a:xfrm>
                <a:off x="120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4</a:t>
                </a:r>
                <a:endParaRPr lang="en-US" altLang="zh-CN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53" name="椭圆 33801"/>
              <p:cNvSpPr/>
              <p:nvPr/>
            </p:nvSpPr>
            <p:spPr>
              <a:xfrm>
                <a:off x="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2</a:t>
                </a:r>
                <a:endParaRPr lang="en-US" altLang="zh-CN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54" name="椭圆 33802"/>
              <p:cNvSpPr/>
              <p:nvPr/>
            </p:nvSpPr>
            <p:spPr>
              <a:xfrm>
                <a:off x="576" y="62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3</a:t>
                </a:r>
                <a:endParaRPr lang="en-US" altLang="zh-CN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1755" name="组合 33803"/>
              <p:cNvGrpSpPr/>
              <p:nvPr/>
            </p:nvGrpSpPr>
            <p:grpSpPr>
              <a:xfrm>
                <a:off x="144" y="176"/>
                <a:ext cx="1200" cy="1072"/>
                <a:chOff x="0" y="0"/>
                <a:chExt cx="1200" cy="1072"/>
              </a:xfrm>
            </p:grpSpPr>
            <p:sp>
              <p:nvSpPr>
                <p:cNvPr id="31756" name="直接连接符 33804"/>
                <p:cNvSpPr/>
                <p:nvPr/>
              </p:nvSpPr>
              <p:spPr>
                <a:xfrm flipV="1">
                  <a:off x="96" y="0"/>
                  <a:ext cx="336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57" name="直接连接符 33805"/>
                <p:cNvSpPr/>
                <p:nvPr/>
              </p:nvSpPr>
              <p:spPr>
                <a:xfrm flipV="1">
                  <a:off x="288" y="720"/>
                  <a:ext cx="192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58" name="直接连接符 33806"/>
                <p:cNvSpPr/>
                <p:nvPr/>
              </p:nvSpPr>
              <p:spPr>
                <a:xfrm flipV="1">
                  <a:off x="720" y="400"/>
                  <a:ext cx="33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59" name="直接连接符 33807"/>
                <p:cNvSpPr/>
                <p:nvPr/>
              </p:nvSpPr>
              <p:spPr>
                <a:xfrm>
                  <a:off x="136" y="416"/>
                  <a:ext cx="288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60" name="直接连接符 33808"/>
                <p:cNvSpPr/>
                <p:nvPr/>
              </p:nvSpPr>
              <p:spPr>
                <a:xfrm>
                  <a:off x="720" y="16"/>
                  <a:ext cx="384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61" name="直接连接符 33809"/>
                <p:cNvSpPr/>
                <p:nvPr/>
              </p:nvSpPr>
              <p:spPr>
                <a:xfrm flipV="1">
                  <a:off x="1056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62" name="直接连接符 33810"/>
                <p:cNvSpPr/>
                <p:nvPr/>
              </p:nvSpPr>
              <p:spPr>
                <a:xfrm flipH="1" flipV="1">
                  <a:off x="0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63" name="直接连接符 33811"/>
                <p:cNvSpPr/>
                <p:nvPr/>
              </p:nvSpPr>
              <p:spPr>
                <a:xfrm flipV="1">
                  <a:off x="336" y="1072"/>
                  <a:ext cx="52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64" name="直接连接符 33812"/>
                <p:cNvSpPr/>
                <p:nvPr/>
              </p:nvSpPr>
              <p:spPr>
                <a:xfrm flipH="1" flipV="1">
                  <a:off x="576" y="112"/>
                  <a:ext cx="0" cy="33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65" name="直接连接符 33813"/>
                <p:cNvSpPr/>
                <p:nvPr/>
              </p:nvSpPr>
              <p:spPr>
                <a:xfrm>
                  <a:off x="672" y="688"/>
                  <a:ext cx="24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1766" name="组合 33814"/>
              <p:cNvGrpSpPr/>
              <p:nvPr/>
            </p:nvGrpSpPr>
            <p:grpSpPr>
              <a:xfrm>
                <a:off x="48" y="0"/>
                <a:ext cx="1392" cy="1296"/>
                <a:chOff x="0" y="0"/>
                <a:chExt cx="1392" cy="1296"/>
              </a:xfrm>
            </p:grpSpPr>
            <p:sp>
              <p:nvSpPr>
                <p:cNvPr id="31767" name="文本框 33815"/>
                <p:cNvSpPr txBox="1"/>
                <p:nvPr/>
              </p:nvSpPr>
              <p:spPr>
                <a:xfrm>
                  <a:off x="624" y="28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68" name="椭圆 33816"/>
                <p:cNvSpPr/>
                <p:nvPr/>
              </p:nvSpPr>
              <p:spPr>
                <a:xfrm>
                  <a:off x="528" y="0"/>
                  <a:ext cx="288" cy="288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zh-CN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  <a:endParaRPr lang="en-US" altLang="zh-CN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69" name="文本框 33817"/>
                <p:cNvSpPr txBox="1"/>
                <p:nvPr/>
              </p:nvSpPr>
              <p:spPr>
                <a:xfrm>
                  <a:off x="165" y="9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70" name="文本框 33818"/>
                <p:cNvSpPr txBox="1"/>
                <p:nvPr/>
              </p:nvSpPr>
              <p:spPr>
                <a:xfrm>
                  <a:off x="336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71" name="文本框 33819"/>
                <p:cNvSpPr txBox="1"/>
                <p:nvPr/>
              </p:nvSpPr>
              <p:spPr>
                <a:xfrm>
                  <a:off x="0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3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72" name="文本框 33820"/>
                <p:cNvSpPr txBox="1"/>
                <p:nvPr/>
              </p:nvSpPr>
              <p:spPr>
                <a:xfrm>
                  <a:off x="864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4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73" name="文本框 33821"/>
                <p:cNvSpPr txBox="1"/>
                <p:nvPr/>
              </p:nvSpPr>
              <p:spPr>
                <a:xfrm>
                  <a:off x="624" y="100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74" name="文本框 33822"/>
                <p:cNvSpPr txBox="1"/>
                <p:nvPr/>
              </p:nvSpPr>
              <p:spPr>
                <a:xfrm>
                  <a:off x="960" y="4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75" name="文本框 33823"/>
                <p:cNvSpPr txBox="1"/>
                <p:nvPr/>
              </p:nvSpPr>
              <p:spPr>
                <a:xfrm>
                  <a:off x="1200" y="76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2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76" name="文本框 33824"/>
                <p:cNvSpPr txBox="1"/>
                <p:nvPr/>
              </p:nvSpPr>
              <p:spPr>
                <a:xfrm>
                  <a:off x="309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77" name="文本框 33825"/>
                <p:cNvSpPr txBox="1"/>
                <p:nvPr/>
              </p:nvSpPr>
              <p:spPr>
                <a:xfrm>
                  <a:off x="828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31778" name="文本框 33826"/>
          <p:cNvSpPr txBox="1"/>
          <p:nvPr/>
        </p:nvSpPr>
        <p:spPr>
          <a:xfrm>
            <a:off x="1752600" y="548640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原始图</a:t>
            </a:r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1779" name="椭圆 33827"/>
          <p:cNvSpPr/>
          <p:nvPr/>
        </p:nvSpPr>
        <p:spPr>
          <a:xfrm>
            <a:off x="5029200" y="4876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1780" name="椭圆 33828"/>
          <p:cNvSpPr/>
          <p:nvPr/>
        </p:nvSpPr>
        <p:spPr>
          <a:xfrm>
            <a:off x="6324600" y="4876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1781" name="椭圆 33829"/>
          <p:cNvSpPr/>
          <p:nvPr/>
        </p:nvSpPr>
        <p:spPr>
          <a:xfrm>
            <a:off x="6629400" y="3733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1782" name="椭圆 33830"/>
          <p:cNvSpPr/>
          <p:nvPr/>
        </p:nvSpPr>
        <p:spPr>
          <a:xfrm>
            <a:off x="4724400" y="3733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1783" name="椭圆 33831"/>
          <p:cNvSpPr/>
          <p:nvPr/>
        </p:nvSpPr>
        <p:spPr>
          <a:xfrm>
            <a:off x="5638800" y="4114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1784" name="直接连接符 33832"/>
          <p:cNvSpPr/>
          <p:nvPr/>
        </p:nvSpPr>
        <p:spPr>
          <a:xfrm flipV="1">
            <a:off x="5105400" y="3403600"/>
            <a:ext cx="533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85" name="直接连接符 33833"/>
          <p:cNvSpPr/>
          <p:nvPr/>
        </p:nvSpPr>
        <p:spPr>
          <a:xfrm flipV="1">
            <a:off x="5410200" y="4546600"/>
            <a:ext cx="3048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86" name="直接连接符 33834"/>
          <p:cNvSpPr/>
          <p:nvPr/>
        </p:nvSpPr>
        <p:spPr>
          <a:xfrm flipV="1">
            <a:off x="6096000" y="4038600"/>
            <a:ext cx="533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87" name="直接连接符 33835"/>
          <p:cNvSpPr/>
          <p:nvPr/>
        </p:nvSpPr>
        <p:spPr>
          <a:xfrm>
            <a:off x="5168900" y="4064000"/>
            <a:ext cx="457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88" name="直接连接符 33836"/>
          <p:cNvSpPr/>
          <p:nvPr/>
        </p:nvSpPr>
        <p:spPr>
          <a:xfrm>
            <a:off x="6096000" y="3429000"/>
            <a:ext cx="6096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89" name="直接连接符 33837"/>
          <p:cNvSpPr/>
          <p:nvPr/>
        </p:nvSpPr>
        <p:spPr>
          <a:xfrm flipV="1">
            <a:off x="6629400" y="4191000"/>
            <a:ext cx="228600" cy="685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90" name="直接连接符 33838"/>
          <p:cNvSpPr/>
          <p:nvPr/>
        </p:nvSpPr>
        <p:spPr>
          <a:xfrm flipH="1" flipV="1">
            <a:off x="4953000" y="4191000"/>
            <a:ext cx="228600" cy="685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91" name="直接连接符 33839"/>
          <p:cNvSpPr/>
          <p:nvPr/>
        </p:nvSpPr>
        <p:spPr>
          <a:xfrm flipV="1">
            <a:off x="5486400" y="510540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92" name="直接连接符 33840"/>
          <p:cNvSpPr/>
          <p:nvPr/>
        </p:nvSpPr>
        <p:spPr>
          <a:xfrm flipH="1" flipV="1">
            <a:off x="5867400" y="3581400"/>
            <a:ext cx="0" cy="5334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93" name="直接连接符 33841"/>
          <p:cNvSpPr/>
          <p:nvPr/>
        </p:nvSpPr>
        <p:spPr>
          <a:xfrm>
            <a:off x="6019800" y="4495800"/>
            <a:ext cx="3810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94" name="椭圆 33842"/>
          <p:cNvSpPr/>
          <p:nvPr/>
        </p:nvSpPr>
        <p:spPr>
          <a:xfrm>
            <a:off x="5638800" y="31242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1795" name="文本框 33843"/>
          <p:cNvSpPr txBox="1"/>
          <p:nvPr/>
        </p:nvSpPr>
        <p:spPr>
          <a:xfrm>
            <a:off x="5062538" y="3276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1796" name="文本框 33844"/>
          <p:cNvSpPr txBox="1"/>
          <p:nvPr/>
        </p:nvSpPr>
        <p:spPr>
          <a:xfrm>
            <a:off x="5334000" y="38100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1797" name="文本框 33845"/>
          <p:cNvSpPr txBox="1"/>
          <p:nvPr/>
        </p:nvSpPr>
        <p:spPr>
          <a:xfrm>
            <a:off x="4800600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1798" name="文本框 33846"/>
          <p:cNvSpPr txBox="1"/>
          <p:nvPr/>
        </p:nvSpPr>
        <p:spPr>
          <a:xfrm>
            <a:off x="6172200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1799" name="文本框 33847"/>
          <p:cNvSpPr txBox="1"/>
          <p:nvPr/>
        </p:nvSpPr>
        <p:spPr>
          <a:xfrm>
            <a:off x="5791200" y="4724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1800" name="文本框 33848"/>
          <p:cNvSpPr txBox="1"/>
          <p:nvPr/>
        </p:nvSpPr>
        <p:spPr>
          <a:xfrm>
            <a:off x="6324600" y="3200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1801" name="文本框 33849"/>
          <p:cNvSpPr txBox="1"/>
          <p:nvPr/>
        </p:nvSpPr>
        <p:spPr>
          <a:xfrm>
            <a:off x="6705600" y="4343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1802" name="文本框 33850"/>
          <p:cNvSpPr txBox="1"/>
          <p:nvPr/>
        </p:nvSpPr>
        <p:spPr>
          <a:xfrm>
            <a:off x="5291138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1803" name="文本框 33851"/>
          <p:cNvSpPr txBox="1"/>
          <p:nvPr/>
        </p:nvSpPr>
        <p:spPr>
          <a:xfrm>
            <a:off x="6115050" y="38100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文本框 34817"/>
          <p:cNvSpPr txBox="1"/>
          <p:nvPr/>
        </p:nvSpPr>
        <p:spPr>
          <a:xfrm>
            <a:off x="5791200" y="3581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2770" name="标题 34818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ea typeface="黑体" panose="02010609060101010101" pitchFamily="2" charset="-122"/>
              </a:rPr>
              <a:t>经典应用</a:t>
            </a:r>
            <a:r>
              <a:rPr lang="en-US" altLang="zh-CN">
                <a:ea typeface="黑体" panose="02010609060101010101" pitchFamily="2" charset="-122"/>
              </a:rPr>
              <a:t>——</a:t>
            </a:r>
            <a:r>
              <a:rPr lang="zh-CN" altLang="en-US">
                <a:ea typeface="黑体" panose="02010609060101010101" pitchFamily="2" charset="-122"/>
              </a:rPr>
              <a:t>最小生成树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32771" name="文本占位符 34819"/>
          <p:cNvSpPr>
            <a:spLocks noGrp="1"/>
          </p:cNvSpPr>
          <p:nvPr>
            <p:ph idx="1"/>
          </p:nvPr>
        </p:nvSpPr>
        <p:spPr>
          <a:xfrm>
            <a:off x="990600" y="2133600"/>
            <a:ext cx="5943600" cy="762000"/>
          </a:xfrm>
          <a:ln/>
        </p:spPr>
        <p:txBody>
          <a:bodyPr anchor="t"/>
          <a:p>
            <a:r>
              <a:rPr lang="en-US" altLang="zh-CN" sz="3600" b="1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sz="3600" b="1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、算法过程示意：</a:t>
            </a:r>
            <a:endParaRPr lang="zh-CN" altLang="en-US" sz="3600" b="1">
              <a:solidFill>
                <a:schemeClr val="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32772" name="组合 34820"/>
          <p:cNvGrpSpPr/>
          <p:nvPr/>
        </p:nvGrpSpPr>
        <p:grpSpPr>
          <a:xfrm>
            <a:off x="1371600" y="3124200"/>
            <a:ext cx="2362200" cy="2209800"/>
            <a:chOff x="0" y="0"/>
            <a:chExt cx="1488" cy="1392"/>
          </a:xfrm>
        </p:grpSpPr>
        <p:sp>
          <p:nvSpPr>
            <p:cNvPr id="32773" name="椭圆 34821"/>
            <p:cNvSpPr/>
            <p:nvPr/>
          </p:nvSpPr>
          <p:spPr>
            <a:xfrm>
              <a:off x="192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5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774" name="椭圆 34822"/>
            <p:cNvSpPr/>
            <p:nvPr/>
          </p:nvSpPr>
          <p:spPr>
            <a:xfrm>
              <a:off x="1008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6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32775" name="组合 34823"/>
            <p:cNvGrpSpPr/>
            <p:nvPr/>
          </p:nvGrpSpPr>
          <p:grpSpPr>
            <a:xfrm>
              <a:off x="0" y="0"/>
              <a:ext cx="1488" cy="1296"/>
              <a:chOff x="0" y="0"/>
              <a:chExt cx="1488" cy="1296"/>
            </a:xfrm>
          </p:grpSpPr>
          <p:sp>
            <p:nvSpPr>
              <p:cNvPr id="32776" name="椭圆 34824"/>
              <p:cNvSpPr/>
              <p:nvPr/>
            </p:nvSpPr>
            <p:spPr>
              <a:xfrm>
                <a:off x="120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4</a:t>
                </a:r>
                <a:endParaRPr lang="en-US" altLang="zh-CN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77" name="椭圆 34825"/>
              <p:cNvSpPr/>
              <p:nvPr/>
            </p:nvSpPr>
            <p:spPr>
              <a:xfrm>
                <a:off x="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2</a:t>
                </a:r>
                <a:endParaRPr lang="en-US" altLang="zh-CN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78" name="椭圆 34826"/>
              <p:cNvSpPr/>
              <p:nvPr/>
            </p:nvSpPr>
            <p:spPr>
              <a:xfrm>
                <a:off x="576" y="62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3</a:t>
                </a:r>
                <a:endParaRPr lang="en-US" altLang="zh-CN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2779" name="组合 34827"/>
              <p:cNvGrpSpPr/>
              <p:nvPr/>
            </p:nvGrpSpPr>
            <p:grpSpPr>
              <a:xfrm>
                <a:off x="144" y="176"/>
                <a:ext cx="1200" cy="1072"/>
                <a:chOff x="0" y="0"/>
                <a:chExt cx="1200" cy="1072"/>
              </a:xfrm>
            </p:grpSpPr>
            <p:sp>
              <p:nvSpPr>
                <p:cNvPr id="32780" name="直接连接符 34828"/>
                <p:cNvSpPr/>
                <p:nvPr/>
              </p:nvSpPr>
              <p:spPr>
                <a:xfrm flipV="1">
                  <a:off x="96" y="0"/>
                  <a:ext cx="336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81" name="直接连接符 34829"/>
                <p:cNvSpPr/>
                <p:nvPr/>
              </p:nvSpPr>
              <p:spPr>
                <a:xfrm flipV="1">
                  <a:off x="288" y="720"/>
                  <a:ext cx="192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82" name="直接连接符 34830"/>
                <p:cNvSpPr/>
                <p:nvPr/>
              </p:nvSpPr>
              <p:spPr>
                <a:xfrm flipV="1">
                  <a:off x="720" y="400"/>
                  <a:ext cx="33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83" name="直接连接符 34831"/>
                <p:cNvSpPr/>
                <p:nvPr/>
              </p:nvSpPr>
              <p:spPr>
                <a:xfrm>
                  <a:off x="136" y="416"/>
                  <a:ext cx="288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84" name="直接连接符 34832"/>
                <p:cNvSpPr/>
                <p:nvPr/>
              </p:nvSpPr>
              <p:spPr>
                <a:xfrm>
                  <a:off x="720" y="16"/>
                  <a:ext cx="384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85" name="直接连接符 34833"/>
                <p:cNvSpPr/>
                <p:nvPr/>
              </p:nvSpPr>
              <p:spPr>
                <a:xfrm flipV="1">
                  <a:off x="1056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86" name="直接连接符 34834"/>
                <p:cNvSpPr/>
                <p:nvPr/>
              </p:nvSpPr>
              <p:spPr>
                <a:xfrm flipH="1" flipV="1">
                  <a:off x="0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87" name="直接连接符 34835"/>
                <p:cNvSpPr/>
                <p:nvPr/>
              </p:nvSpPr>
              <p:spPr>
                <a:xfrm flipV="1">
                  <a:off x="336" y="1072"/>
                  <a:ext cx="52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88" name="直接连接符 34836"/>
                <p:cNvSpPr/>
                <p:nvPr/>
              </p:nvSpPr>
              <p:spPr>
                <a:xfrm flipH="1" flipV="1">
                  <a:off x="576" y="112"/>
                  <a:ext cx="0" cy="33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89" name="直接连接符 34837"/>
                <p:cNvSpPr/>
                <p:nvPr/>
              </p:nvSpPr>
              <p:spPr>
                <a:xfrm>
                  <a:off x="672" y="688"/>
                  <a:ext cx="24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2790" name="组合 34838"/>
              <p:cNvGrpSpPr/>
              <p:nvPr/>
            </p:nvGrpSpPr>
            <p:grpSpPr>
              <a:xfrm>
                <a:off x="48" y="0"/>
                <a:ext cx="1392" cy="1296"/>
                <a:chOff x="0" y="0"/>
                <a:chExt cx="1392" cy="1296"/>
              </a:xfrm>
            </p:grpSpPr>
            <p:sp>
              <p:nvSpPr>
                <p:cNvPr id="32791" name="文本框 34839"/>
                <p:cNvSpPr txBox="1"/>
                <p:nvPr/>
              </p:nvSpPr>
              <p:spPr>
                <a:xfrm>
                  <a:off x="624" y="28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92" name="椭圆 34840"/>
                <p:cNvSpPr/>
                <p:nvPr/>
              </p:nvSpPr>
              <p:spPr>
                <a:xfrm>
                  <a:off x="528" y="0"/>
                  <a:ext cx="288" cy="288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zh-CN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  <a:endParaRPr lang="en-US" altLang="zh-CN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93" name="文本框 34841"/>
                <p:cNvSpPr txBox="1"/>
                <p:nvPr/>
              </p:nvSpPr>
              <p:spPr>
                <a:xfrm>
                  <a:off x="165" y="9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94" name="文本框 34842"/>
                <p:cNvSpPr txBox="1"/>
                <p:nvPr/>
              </p:nvSpPr>
              <p:spPr>
                <a:xfrm>
                  <a:off x="336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95" name="文本框 34843"/>
                <p:cNvSpPr txBox="1"/>
                <p:nvPr/>
              </p:nvSpPr>
              <p:spPr>
                <a:xfrm>
                  <a:off x="0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3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96" name="文本框 34844"/>
                <p:cNvSpPr txBox="1"/>
                <p:nvPr/>
              </p:nvSpPr>
              <p:spPr>
                <a:xfrm>
                  <a:off x="864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4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97" name="文本框 34845"/>
                <p:cNvSpPr txBox="1"/>
                <p:nvPr/>
              </p:nvSpPr>
              <p:spPr>
                <a:xfrm>
                  <a:off x="624" y="100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98" name="文本框 34846"/>
                <p:cNvSpPr txBox="1"/>
                <p:nvPr/>
              </p:nvSpPr>
              <p:spPr>
                <a:xfrm>
                  <a:off x="960" y="4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99" name="文本框 34847"/>
                <p:cNvSpPr txBox="1"/>
                <p:nvPr/>
              </p:nvSpPr>
              <p:spPr>
                <a:xfrm>
                  <a:off x="1200" y="76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2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800" name="文本框 34848"/>
                <p:cNvSpPr txBox="1"/>
                <p:nvPr/>
              </p:nvSpPr>
              <p:spPr>
                <a:xfrm>
                  <a:off x="309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801" name="文本框 34849"/>
                <p:cNvSpPr txBox="1"/>
                <p:nvPr/>
              </p:nvSpPr>
              <p:spPr>
                <a:xfrm>
                  <a:off x="828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32802" name="文本框 34850"/>
          <p:cNvSpPr txBox="1"/>
          <p:nvPr/>
        </p:nvSpPr>
        <p:spPr>
          <a:xfrm>
            <a:off x="1752600" y="548640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原始图</a:t>
            </a:r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2803" name="椭圆 34851"/>
          <p:cNvSpPr/>
          <p:nvPr/>
        </p:nvSpPr>
        <p:spPr>
          <a:xfrm>
            <a:off x="5029200" y="4876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2804" name="椭圆 34852"/>
          <p:cNvSpPr/>
          <p:nvPr/>
        </p:nvSpPr>
        <p:spPr>
          <a:xfrm>
            <a:off x="6324600" y="4876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2805" name="椭圆 34853"/>
          <p:cNvSpPr/>
          <p:nvPr/>
        </p:nvSpPr>
        <p:spPr>
          <a:xfrm>
            <a:off x="6629400" y="3733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2806" name="椭圆 34854"/>
          <p:cNvSpPr/>
          <p:nvPr/>
        </p:nvSpPr>
        <p:spPr>
          <a:xfrm>
            <a:off x="4724400" y="3733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2807" name="椭圆 34855"/>
          <p:cNvSpPr/>
          <p:nvPr/>
        </p:nvSpPr>
        <p:spPr>
          <a:xfrm>
            <a:off x="5638800" y="4114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2808" name="直接连接符 34856"/>
          <p:cNvSpPr/>
          <p:nvPr/>
        </p:nvSpPr>
        <p:spPr>
          <a:xfrm flipV="1">
            <a:off x="5105400" y="3403600"/>
            <a:ext cx="533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809" name="直接连接符 34857"/>
          <p:cNvSpPr/>
          <p:nvPr/>
        </p:nvSpPr>
        <p:spPr>
          <a:xfrm flipV="1">
            <a:off x="5410200" y="4546600"/>
            <a:ext cx="3048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810" name="直接连接符 34858"/>
          <p:cNvSpPr/>
          <p:nvPr/>
        </p:nvSpPr>
        <p:spPr>
          <a:xfrm flipV="1">
            <a:off x="6096000" y="4038600"/>
            <a:ext cx="533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811" name="直接连接符 34859"/>
          <p:cNvSpPr/>
          <p:nvPr/>
        </p:nvSpPr>
        <p:spPr>
          <a:xfrm>
            <a:off x="5168900" y="4064000"/>
            <a:ext cx="457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812" name="直接连接符 34860"/>
          <p:cNvSpPr/>
          <p:nvPr/>
        </p:nvSpPr>
        <p:spPr>
          <a:xfrm>
            <a:off x="6096000" y="3429000"/>
            <a:ext cx="6096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813" name="直接连接符 34861"/>
          <p:cNvSpPr/>
          <p:nvPr/>
        </p:nvSpPr>
        <p:spPr>
          <a:xfrm flipV="1">
            <a:off x="6629400" y="4191000"/>
            <a:ext cx="228600" cy="685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814" name="直接连接符 34862"/>
          <p:cNvSpPr/>
          <p:nvPr/>
        </p:nvSpPr>
        <p:spPr>
          <a:xfrm flipH="1" flipV="1">
            <a:off x="4953000" y="4191000"/>
            <a:ext cx="228600" cy="685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815" name="直接连接符 34863"/>
          <p:cNvSpPr/>
          <p:nvPr/>
        </p:nvSpPr>
        <p:spPr>
          <a:xfrm flipV="1">
            <a:off x="5486400" y="510540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816" name="直接连接符 34864"/>
          <p:cNvSpPr/>
          <p:nvPr/>
        </p:nvSpPr>
        <p:spPr>
          <a:xfrm flipH="1" flipV="1">
            <a:off x="5867400" y="3581400"/>
            <a:ext cx="0" cy="5334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817" name="直接连接符 34865"/>
          <p:cNvSpPr/>
          <p:nvPr/>
        </p:nvSpPr>
        <p:spPr>
          <a:xfrm>
            <a:off x="6019800" y="4495800"/>
            <a:ext cx="381000" cy="4572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818" name="椭圆 34866"/>
          <p:cNvSpPr/>
          <p:nvPr/>
        </p:nvSpPr>
        <p:spPr>
          <a:xfrm>
            <a:off x="5638800" y="31242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2819" name="文本框 34867"/>
          <p:cNvSpPr txBox="1"/>
          <p:nvPr/>
        </p:nvSpPr>
        <p:spPr>
          <a:xfrm>
            <a:off x="5062538" y="3276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2820" name="文本框 34868"/>
          <p:cNvSpPr txBox="1"/>
          <p:nvPr/>
        </p:nvSpPr>
        <p:spPr>
          <a:xfrm>
            <a:off x="5334000" y="38100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2821" name="文本框 34869"/>
          <p:cNvSpPr txBox="1"/>
          <p:nvPr/>
        </p:nvSpPr>
        <p:spPr>
          <a:xfrm>
            <a:off x="4800600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2822" name="文本框 34870"/>
          <p:cNvSpPr txBox="1"/>
          <p:nvPr/>
        </p:nvSpPr>
        <p:spPr>
          <a:xfrm>
            <a:off x="6172200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2823" name="文本框 34871"/>
          <p:cNvSpPr txBox="1"/>
          <p:nvPr/>
        </p:nvSpPr>
        <p:spPr>
          <a:xfrm>
            <a:off x="5791200" y="4724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2824" name="文本框 34872"/>
          <p:cNvSpPr txBox="1"/>
          <p:nvPr/>
        </p:nvSpPr>
        <p:spPr>
          <a:xfrm>
            <a:off x="6324600" y="3200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2825" name="文本框 34873"/>
          <p:cNvSpPr txBox="1"/>
          <p:nvPr/>
        </p:nvSpPr>
        <p:spPr>
          <a:xfrm>
            <a:off x="6705600" y="4343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2826" name="文本框 34874"/>
          <p:cNvSpPr txBox="1"/>
          <p:nvPr/>
        </p:nvSpPr>
        <p:spPr>
          <a:xfrm>
            <a:off x="5291138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2827" name="文本框 34875"/>
          <p:cNvSpPr txBox="1"/>
          <p:nvPr/>
        </p:nvSpPr>
        <p:spPr>
          <a:xfrm>
            <a:off x="6115050" y="38100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819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ea typeface="黑体" panose="02010609060101010101" pitchFamily="2" charset="-122"/>
              </a:rPr>
              <a:t>导引问题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6146" name="文本占位符 8194"/>
          <p:cNvSpPr>
            <a:spLocks noGrp="1"/>
          </p:cNvSpPr>
          <p:nvPr>
            <p:ph idx="1"/>
          </p:nvPr>
        </p:nvSpPr>
        <p:spPr>
          <a:xfrm>
            <a:off x="381000" y="2017713"/>
            <a:ext cx="8153400" cy="4078287"/>
          </a:xfrm>
          <a:ln/>
        </p:spPr>
        <p:txBody>
          <a:bodyPr anchor="t"/>
          <a:p>
            <a:pPr marL="609600" indent="-609600">
              <a:buNone/>
            </a:pPr>
            <a:r>
              <a:rPr lang="zh-CN" altLang="en-US" dirty="0"/>
              <a:t>	在某个城市里住着n个人，现在给定关于 n个人的m条信息（即某2个人认识），</a:t>
            </a:r>
            <a:endParaRPr lang="zh-CN" altLang="en-US" dirty="0"/>
          </a:p>
          <a:p>
            <a:pPr marL="609600" indent="-609600">
              <a:buNone/>
            </a:pPr>
            <a:r>
              <a:rPr lang="zh-CN" altLang="en-US" dirty="0"/>
              <a:t>	</a:t>
            </a:r>
            <a:endParaRPr lang="zh-CN" altLang="en-US" dirty="0"/>
          </a:p>
          <a:p>
            <a:pPr marL="609600" indent="-609600">
              <a:buNone/>
            </a:pPr>
            <a:r>
              <a:rPr lang="zh-CN" altLang="en-US" dirty="0"/>
              <a:t>	假设所有认识的人一定属于同一个单位，请计算该城市最多有多少单位？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文本框 35841"/>
          <p:cNvSpPr txBox="1"/>
          <p:nvPr/>
        </p:nvSpPr>
        <p:spPr>
          <a:xfrm>
            <a:off x="5791200" y="3581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3794" name="标题 35842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ea typeface="黑体" panose="02010609060101010101" pitchFamily="2" charset="-122"/>
              </a:rPr>
              <a:t>经典应用</a:t>
            </a:r>
            <a:r>
              <a:rPr lang="en-US" altLang="zh-CN">
                <a:ea typeface="黑体" panose="02010609060101010101" pitchFamily="2" charset="-122"/>
              </a:rPr>
              <a:t>——</a:t>
            </a:r>
            <a:r>
              <a:rPr lang="zh-CN" altLang="en-US">
                <a:ea typeface="黑体" panose="02010609060101010101" pitchFamily="2" charset="-122"/>
              </a:rPr>
              <a:t>最小生成树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33795" name="文本占位符 35843"/>
          <p:cNvSpPr>
            <a:spLocks noGrp="1"/>
          </p:cNvSpPr>
          <p:nvPr>
            <p:ph idx="1"/>
          </p:nvPr>
        </p:nvSpPr>
        <p:spPr>
          <a:xfrm>
            <a:off x="990600" y="2133600"/>
            <a:ext cx="5943600" cy="762000"/>
          </a:xfrm>
          <a:ln/>
        </p:spPr>
        <p:txBody>
          <a:bodyPr anchor="t"/>
          <a:p>
            <a:r>
              <a:rPr lang="en-US" altLang="zh-CN" sz="3600" b="1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sz="3600" b="1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、算法过程示意：</a:t>
            </a:r>
            <a:endParaRPr lang="zh-CN" altLang="en-US" sz="3600" b="1">
              <a:solidFill>
                <a:schemeClr val="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33796" name="组合 35844"/>
          <p:cNvGrpSpPr/>
          <p:nvPr/>
        </p:nvGrpSpPr>
        <p:grpSpPr>
          <a:xfrm>
            <a:off x="1371600" y="3124200"/>
            <a:ext cx="2362200" cy="2209800"/>
            <a:chOff x="0" y="0"/>
            <a:chExt cx="1488" cy="1392"/>
          </a:xfrm>
        </p:grpSpPr>
        <p:sp>
          <p:nvSpPr>
            <p:cNvPr id="33797" name="椭圆 35845"/>
            <p:cNvSpPr/>
            <p:nvPr/>
          </p:nvSpPr>
          <p:spPr>
            <a:xfrm>
              <a:off x="192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5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798" name="椭圆 35846"/>
            <p:cNvSpPr/>
            <p:nvPr/>
          </p:nvSpPr>
          <p:spPr>
            <a:xfrm>
              <a:off x="1008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6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33799" name="组合 35847"/>
            <p:cNvGrpSpPr/>
            <p:nvPr/>
          </p:nvGrpSpPr>
          <p:grpSpPr>
            <a:xfrm>
              <a:off x="0" y="0"/>
              <a:ext cx="1488" cy="1296"/>
              <a:chOff x="0" y="0"/>
              <a:chExt cx="1488" cy="1296"/>
            </a:xfrm>
          </p:grpSpPr>
          <p:sp>
            <p:nvSpPr>
              <p:cNvPr id="33800" name="椭圆 35848"/>
              <p:cNvSpPr/>
              <p:nvPr/>
            </p:nvSpPr>
            <p:spPr>
              <a:xfrm>
                <a:off x="120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4</a:t>
                </a:r>
                <a:endParaRPr lang="en-US" altLang="zh-CN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01" name="椭圆 35849"/>
              <p:cNvSpPr/>
              <p:nvPr/>
            </p:nvSpPr>
            <p:spPr>
              <a:xfrm>
                <a:off x="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2</a:t>
                </a:r>
                <a:endParaRPr lang="en-US" altLang="zh-CN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02" name="椭圆 35850"/>
              <p:cNvSpPr/>
              <p:nvPr/>
            </p:nvSpPr>
            <p:spPr>
              <a:xfrm>
                <a:off x="576" y="62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3</a:t>
                </a:r>
                <a:endParaRPr lang="en-US" altLang="zh-CN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3803" name="组合 35851"/>
              <p:cNvGrpSpPr/>
              <p:nvPr/>
            </p:nvGrpSpPr>
            <p:grpSpPr>
              <a:xfrm>
                <a:off x="144" y="176"/>
                <a:ext cx="1200" cy="1072"/>
                <a:chOff x="0" y="0"/>
                <a:chExt cx="1200" cy="1072"/>
              </a:xfrm>
            </p:grpSpPr>
            <p:sp>
              <p:nvSpPr>
                <p:cNvPr id="33804" name="直接连接符 35852"/>
                <p:cNvSpPr/>
                <p:nvPr/>
              </p:nvSpPr>
              <p:spPr>
                <a:xfrm flipV="1">
                  <a:off x="96" y="0"/>
                  <a:ext cx="336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805" name="直接连接符 35853"/>
                <p:cNvSpPr/>
                <p:nvPr/>
              </p:nvSpPr>
              <p:spPr>
                <a:xfrm flipV="1">
                  <a:off x="288" y="720"/>
                  <a:ext cx="192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806" name="直接连接符 35854"/>
                <p:cNvSpPr/>
                <p:nvPr/>
              </p:nvSpPr>
              <p:spPr>
                <a:xfrm flipV="1">
                  <a:off x="720" y="400"/>
                  <a:ext cx="33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807" name="直接连接符 35855"/>
                <p:cNvSpPr/>
                <p:nvPr/>
              </p:nvSpPr>
              <p:spPr>
                <a:xfrm>
                  <a:off x="136" y="416"/>
                  <a:ext cx="288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808" name="直接连接符 35856"/>
                <p:cNvSpPr/>
                <p:nvPr/>
              </p:nvSpPr>
              <p:spPr>
                <a:xfrm>
                  <a:off x="720" y="16"/>
                  <a:ext cx="384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809" name="直接连接符 35857"/>
                <p:cNvSpPr/>
                <p:nvPr/>
              </p:nvSpPr>
              <p:spPr>
                <a:xfrm flipV="1">
                  <a:off x="1056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810" name="直接连接符 35858"/>
                <p:cNvSpPr/>
                <p:nvPr/>
              </p:nvSpPr>
              <p:spPr>
                <a:xfrm flipH="1" flipV="1">
                  <a:off x="0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811" name="直接连接符 35859"/>
                <p:cNvSpPr/>
                <p:nvPr/>
              </p:nvSpPr>
              <p:spPr>
                <a:xfrm flipV="1">
                  <a:off x="336" y="1072"/>
                  <a:ext cx="52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812" name="直接连接符 35860"/>
                <p:cNvSpPr/>
                <p:nvPr/>
              </p:nvSpPr>
              <p:spPr>
                <a:xfrm flipH="1" flipV="1">
                  <a:off x="576" y="112"/>
                  <a:ext cx="0" cy="33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813" name="直接连接符 35861"/>
                <p:cNvSpPr/>
                <p:nvPr/>
              </p:nvSpPr>
              <p:spPr>
                <a:xfrm>
                  <a:off x="672" y="688"/>
                  <a:ext cx="24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3814" name="组合 35862"/>
              <p:cNvGrpSpPr/>
              <p:nvPr/>
            </p:nvGrpSpPr>
            <p:grpSpPr>
              <a:xfrm>
                <a:off x="48" y="0"/>
                <a:ext cx="1392" cy="1296"/>
                <a:chOff x="0" y="0"/>
                <a:chExt cx="1392" cy="1296"/>
              </a:xfrm>
            </p:grpSpPr>
            <p:sp>
              <p:nvSpPr>
                <p:cNvPr id="33815" name="文本框 35863"/>
                <p:cNvSpPr txBox="1"/>
                <p:nvPr/>
              </p:nvSpPr>
              <p:spPr>
                <a:xfrm>
                  <a:off x="624" y="28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816" name="椭圆 35864"/>
                <p:cNvSpPr/>
                <p:nvPr/>
              </p:nvSpPr>
              <p:spPr>
                <a:xfrm>
                  <a:off x="528" y="0"/>
                  <a:ext cx="288" cy="288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zh-CN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  <a:endParaRPr lang="en-US" altLang="zh-CN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817" name="文本框 35865"/>
                <p:cNvSpPr txBox="1"/>
                <p:nvPr/>
              </p:nvSpPr>
              <p:spPr>
                <a:xfrm>
                  <a:off x="165" y="9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818" name="文本框 35866"/>
                <p:cNvSpPr txBox="1"/>
                <p:nvPr/>
              </p:nvSpPr>
              <p:spPr>
                <a:xfrm>
                  <a:off x="336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819" name="文本框 35867"/>
                <p:cNvSpPr txBox="1"/>
                <p:nvPr/>
              </p:nvSpPr>
              <p:spPr>
                <a:xfrm>
                  <a:off x="0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3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820" name="文本框 35868"/>
                <p:cNvSpPr txBox="1"/>
                <p:nvPr/>
              </p:nvSpPr>
              <p:spPr>
                <a:xfrm>
                  <a:off x="864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4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821" name="文本框 35869"/>
                <p:cNvSpPr txBox="1"/>
                <p:nvPr/>
              </p:nvSpPr>
              <p:spPr>
                <a:xfrm>
                  <a:off x="624" y="100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822" name="文本框 35870"/>
                <p:cNvSpPr txBox="1"/>
                <p:nvPr/>
              </p:nvSpPr>
              <p:spPr>
                <a:xfrm>
                  <a:off x="960" y="4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823" name="文本框 35871"/>
                <p:cNvSpPr txBox="1"/>
                <p:nvPr/>
              </p:nvSpPr>
              <p:spPr>
                <a:xfrm>
                  <a:off x="1200" y="76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2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824" name="文本框 35872"/>
                <p:cNvSpPr txBox="1"/>
                <p:nvPr/>
              </p:nvSpPr>
              <p:spPr>
                <a:xfrm>
                  <a:off x="309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825" name="文本框 35873"/>
                <p:cNvSpPr txBox="1"/>
                <p:nvPr/>
              </p:nvSpPr>
              <p:spPr>
                <a:xfrm>
                  <a:off x="828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33826" name="文本框 35874"/>
          <p:cNvSpPr txBox="1"/>
          <p:nvPr/>
        </p:nvSpPr>
        <p:spPr>
          <a:xfrm>
            <a:off x="1752600" y="548640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原始图</a:t>
            </a:r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3827" name="椭圆 35875"/>
          <p:cNvSpPr/>
          <p:nvPr/>
        </p:nvSpPr>
        <p:spPr>
          <a:xfrm>
            <a:off x="5029200" y="4876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3828" name="椭圆 35876"/>
          <p:cNvSpPr/>
          <p:nvPr/>
        </p:nvSpPr>
        <p:spPr>
          <a:xfrm>
            <a:off x="6324600" y="4876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3829" name="椭圆 35877"/>
          <p:cNvSpPr/>
          <p:nvPr/>
        </p:nvSpPr>
        <p:spPr>
          <a:xfrm>
            <a:off x="6629400" y="3733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3830" name="椭圆 35878"/>
          <p:cNvSpPr/>
          <p:nvPr/>
        </p:nvSpPr>
        <p:spPr>
          <a:xfrm>
            <a:off x="4724400" y="3733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3831" name="椭圆 35879"/>
          <p:cNvSpPr/>
          <p:nvPr/>
        </p:nvSpPr>
        <p:spPr>
          <a:xfrm>
            <a:off x="5638800" y="4114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3832" name="直接连接符 35880"/>
          <p:cNvSpPr/>
          <p:nvPr/>
        </p:nvSpPr>
        <p:spPr>
          <a:xfrm flipV="1">
            <a:off x="5105400" y="3403600"/>
            <a:ext cx="533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33" name="直接连接符 35881"/>
          <p:cNvSpPr/>
          <p:nvPr/>
        </p:nvSpPr>
        <p:spPr>
          <a:xfrm flipV="1">
            <a:off x="5410200" y="4546600"/>
            <a:ext cx="3048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34" name="直接连接符 35882"/>
          <p:cNvSpPr/>
          <p:nvPr/>
        </p:nvSpPr>
        <p:spPr>
          <a:xfrm flipV="1">
            <a:off x="6096000" y="4038600"/>
            <a:ext cx="533400" cy="22860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35" name="直接连接符 35883"/>
          <p:cNvSpPr/>
          <p:nvPr/>
        </p:nvSpPr>
        <p:spPr>
          <a:xfrm>
            <a:off x="5168900" y="4064000"/>
            <a:ext cx="457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36" name="直接连接符 35884"/>
          <p:cNvSpPr/>
          <p:nvPr/>
        </p:nvSpPr>
        <p:spPr>
          <a:xfrm>
            <a:off x="6096000" y="3429000"/>
            <a:ext cx="6096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37" name="直接连接符 35885"/>
          <p:cNvSpPr/>
          <p:nvPr/>
        </p:nvSpPr>
        <p:spPr>
          <a:xfrm flipV="1">
            <a:off x="6629400" y="4191000"/>
            <a:ext cx="228600" cy="685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38" name="直接连接符 35886"/>
          <p:cNvSpPr/>
          <p:nvPr/>
        </p:nvSpPr>
        <p:spPr>
          <a:xfrm flipH="1" flipV="1">
            <a:off x="4953000" y="4191000"/>
            <a:ext cx="228600" cy="685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39" name="直接连接符 35887"/>
          <p:cNvSpPr/>
          <p:nvPr/>
        </p:nvSpPr>
        <p:spPr>
          <a:xfrm flipV="1">
            <a:off x="5486400" y="510540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40" name="直接连接符 35888"/>
          <p:cNvSpPr/>
          <p:nvPr/>
        </p:nvSpPr>
        <p:spPr>
          <a:xfrm flipH="1" flipV="1">
            <a:off x="5867400" y="3581400"/>
            <a:ext cx="0" cy="5334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41" name="直接连接符 35889"/>
          <p:cNvSpPr/>
          <p:nvPr/>
        </p:nvSpPr>
        <p:spPr>
          <a:xfrm>
            <a:off x="6019800" y="4495800"/>
            <a:ext cx="381000" cy="4572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42" name="椭圆 35890"/>
          <p:cNvSpPr/>
          <p:nvPr/>
        </p:nvSpPr>
        <p:spPr>
          <a:xfrm>
            <a:off x="5638800" y="31242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3843" name="文本框 35891"/>
          <p:cNvSpPr txBox="1"/>
          <p:nvPr/>
        </p:nvSpPr>
        <p:spPr>
          <a:xfrm>
            <a:off x="5062538" y="3276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3844" name="文本框 35892"/>
          <p:cNvSpPr txBox="1"/>
          <p:nvPr/>
        </p:nvSpPr>
        <p:spPr>
          <a:xfrm>
            <a:off x="5334000" y="38100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3845" name="文本框 35893"/>
          <p:cNvSpPr txBox="1"/>
          <p:nvPr/>
        </p:nvSpPr>
        <p:spPr>
          <a:xfrm>
            <a:off x="4800600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3846" name="文本框 35894"/>
          <p:cNvSpPr txBox="1"/>
          <p:nvPr/>
        </p:nvSpPr>
        <p:spPr>
          <a:xfrm>
            <a:off x="6172200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3847" name="文本框 35895"/>
          <p:cNvSpPr txBox="1"/>
          <p:nvPr/>
        </p:nvSpPr>
        <p:spPr>
          <a:xfrm>
            <a:off x="5791200" y="4724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3848" name="文本框 35896"/>
          <p:cNvSpPr txBox="1"/>
          <p:nvPr/>
        </p:nvSpPr>
        <p:spPr>
          <a:xfrm>
            <a:off x="6324600" y="3200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3849" name="文本框 35897"/>
          <p:cNvSpPr txBox="1"/>
          <p:nvPr/>
        </p:nvSpPr>
        <p:spPr>
          <a:xfrm>
            <a:off x="6705600" y="4343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3850" name="文本框 35898"/>
          <p:cNvSpPr txBox="1"/>
          <p:nvPr/>
        </p:nvSpPr>
        <p:spPr>
          <a:xfrm>
            <a:off x="5291138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3851" name="文本框 35899"/>
          <p:cNvSpPr txBox="1"/>
          <p:nvPr/>
        </p:nvSpPr>
        <p:spPr>
          <a:xfrm>
            <a:off x="6115050" y="38100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文本框 36865"/>
          <p:cNvSpPr txBox="1"/>
          <p:nvPr/>
        </p:nvSpPr>
        <p:spPr>
          <a:xfrm>
            <a:off x="5791200" y="3581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4818" name="标题 36866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ea typeface="黑体" panose="02010609060101010101" pitchFamily="2" charset="-122"/>
              </a:rPr>
              <a:t>经典应用</a:t>
            </a:r>
            <a:r>
              <a:rPr lang="en-US" altLang="zh-CN">
                <a:ea typeface="黑体" panose="02010609060101010101" pitchFamily="2" charset="-122"/>
              </a:rPr>
              <a:t>——</a:t>
            </a:r>
            <a:r>
              <a:rPr lang="zh-CN" altLang="en-US">
                <a:ea typeface="黑体" panose="02010609060101010101" pitchFamily="2" charset="-122"/>
              </a:rPr>
              <a:t>最小生成树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34819" name="文本占位符 36867"/>
          <p:cNvSpPr>
            <a:spLocks noGrp="1"/>
          </p:cNvSpPr>
          <p:nvPr>
            <p:ph idx="1"/>
          </p:nvPr>
        </p:nvSpPr>
        <p:spPr>
          <a:xfrm>
            <a:off x="990600" y="2133600"/>
            <a:ext cx="5943600" cy="762000"/>
          </a:xfrm>
          <a:ln/>
        </p:spPr>
        <p:txBody>
          <a:bodyPr anchor="t"/>
          <a:p>
            <a:r>
              <a:rPr lang="en-US" altLang="zh-CN" sz="3600" b="1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sz="3600" b="1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、算法过程示意：</a:t>
            </a:r>
            <a:endParaRPr lang="zh-CN" altLang="en-US" sz="3600" b="1">
              <a:solidFill>
                <a:schemeClr val="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34820" name="组合 36868"/>
          <p:cNvGrpSpPr/>
          <p:nvPr/>
        </p:nvGrpSpPr>
        <p:grpSpPr>
          <a:xfrm>
            <a:off x="1371600" y="3124200"/>
            <a:ext cx="2362200" cy="2209800"/>
            <a:chOff x="0" y="0"/>
            <a:chExt cx="1488" cy="1392"/>
          </a:xfrm>
        </p:grpSpPr>
        <p:sp>
          <p:nvSpPr>
            <p:cNvPr id="34821" name="椭圆 36869"/>
            <p:cNvSpPr/>
            <p:nvPr/>
          </p:nvSpPr>
          <p:spPr>
            <a:xfrm>
              <a:off x="192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5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22" name="椭圆 36870"/>
            <p:cNvSpPr/>
            <p:nvPr/>
          </p:nvSpPr>
          <p:spPr>
            <a:xfrm>
              <a:off x="1008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6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34823" name="组合 36871"/>
            <p:cNvGrpSpPr/>
            <p:nvPr/>
          </p:nvGrpSpPr>
          <p:grpSpPr>
            <a:xfrm>
              <a:off x="0" y="0"/>
              <a:ext cx="1488" cy="1296"/>
              <a:chOff x="0" y="0"/>
              <a:chExt cx="1488" cy="1296"/>
            </a:xfrm>
          </p:grpSpPr>
          <p:sp>
            <p:nvSpPr>
              <p:cNvPr id="34824" name="椭圆 36872"/>
              <p:cNvSpPr/>
              <p:nvPr/>
            </p:nvSpPr>
            <p:spPr>
              <a:xfrm>
                <a:off x="120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4</a:t>
                </a:r>
                <a:endParaRPr lang="en-US" altLang="zh-CN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25" name="椭圆 36873"/>
              <p:cNvSpPr/>
              <p:nvPr/>
            </p:nvSpPr>
            <p:spPr>
              <a:xfrm>
                <a:off x="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2</a:t>
                </a:r>
                <a:endParaRPr lang="en-US" altLang="zh-CN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26" name="椭圆 36874"/>
              <p:cNvSpPr/>
              <p:nvPr/>
            </p:nvSpPr>
            <p:spPr>
              <a:xfrm>
                <a:off x="576" y="62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3</a:t>
                </a:r>
                <a:endParaRPr lang="en-US" altLang="zh-CN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4827" name="组合 36875"/>
              <p:cNvGrpSpPr/>
              <p:nvPr/>
            </p:nvGrpSpPr>
            <p:grpSpPr>
              <a:xfrm>
                <a:off x="144" y="176"/>
                <a:ext cx="1200" cy="1072"/>
                <a:chOff x="0" y="0"/>
                <a:chExt cx="1200" cy="1072"/>
              </a:xfrm>
            </p:grpSpPr>
            <p:sp>
              <p:nvSpPr>
                <p:cNvPr id="34828" name="直接连接符 36876"/>
                <p:cNvSpPr/>
                <p:nvPr/>
              </p:nvSpPr>
              <p:spPr>
                <a:xfrm flipV="1">
                  <a:off x="96" y="0"/>
                  <a:ext cx="336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29" name="直接连接符 36877"/>
                <p:cNvSpPr/>
                <p:nvPr/>
              </p:nvSpPr>
              <p:spPr>
                <a:xfrm flipV="1">
                  <a:off x="288" y="720"/>
                  <a:ext cx="192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30" name="直接连接符 36878"/>
                <p:cNvSpPr/>
                <p:nvPr/>
              </p:nvSpPr>
              <p:spPr>
                <a:xfrm flipV="1">
                  <a:off x="720" y="400"/>
                  <a:ext cx="33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31" name="直接连接符 36879"/>
                <p:cNvSpPr/>
                <p:nvPr/>
              </p:nvSpPr>
              <p:spPr>
                <a:xfrm>
                  <a:off x="136" y="416"/>
                  <a:ext cx="288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32" name="直接连接符 36880"/>
                <p:cNvSpPr/>
                <p:nvPr/>
              </p:nvSpPr>
              <p:spPr>
                <a:xfrm>
                  <a:off x="720" y="16"/>
                  <a:ext cx="384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33" name="直接连接符 36881"/>
                <p:cNvSpPr/>
                <p:nvPr/>
              </p:nvSpPr>
              <p:spPr>
                <a:xfrm flipV="1">
                  <a:off x="1056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34" name="直接连接符 36882"/>
                <p:cNvSpPr/>
                <p:nvPr/>
              </p:nvSpPr>
              <p:spPr>
                <a:xfrm flipH="1" flipV="1">
                  <a:off x="0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35" name="直接连接符 36883"/>
                <p:cNvSpPr/>
                <p:nvPr/>
              </p:nvSpPr>
              <p:spPr>
                <a:xfrm flipV="1">
                  <a:off x="336" y="1072"/>
                  <a:ext cx="52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36" name="直接连接符 36884"/>
                <p:cNvSpPr/>
                <p:nvPr/>
              </p:nvSpPr>
              <p:spPr>
                <a:xfrm flipH="1" flipV="1">
                  <a:off x="576" y="112"/>
                  <a:ext cx="0" cy="33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37" name="直接连接符 36885"/>
                <p:cNvSpPr/>
                <p:nvPr/>
              </p:nvSpPr>
              <p:spPr>
                <a:xfrm>
                  <a:off x="672" y="688"/>
                  <a:ext cx="24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4838" name="组合 36886"/>
              <p:cNvGrpSpPr/>
              <p:nvPr/>
            </p:nvGrpSpPr>
            <p:grpSpPr>
              <a:xfrm>
                <a:off x="48" y="0"/>
                <a:ext cx="1392" cy="1296"/>
                <a:chOff x="0" y="0"/>
                <a:chExt cx="1392" cy="1296"/>
              </a:xfrm>
            </p:grpSpPr>
            <p:sp>
              <p:nvSpPr>
                <p:cNvPr id="34839" name="文本框 36887"/>
                <p:cNvSpPr txBox="1"/>
                <p:nvPr/>
              </p:nvSpPr>
              <p:spPr>
                <a:xfrm>
                  <a:off x="624" y="28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40" name="椭圆 36888"/>
                <p:cNvSpPr/>
                <p:nvPr/>
              </p:nvSpPr>
              <p:spPr>
                <a:xfrm>
                  <a:off x="528" y="0"/>
                  <a:ext cx="288" cy="288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zh-CN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  <a:endParaRPr lang="en-US" altLang="zh-CN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41" name="文本框 36889"/>
                <p:cNvSpPr txBox="1"/>
                <p:nvPr/>
              </p:nvSpPr>
              <p:spPr>
                <a:xfrm>
                  <a:off x="165" y="9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42" name="文本框 36890"/>
                <p:cNvSpPr txBox="1"/>
                <p:nvPr/>
              </p:nvSpPr>
              <p:spPr>
                <a:xfrm>
                  <a:off x="336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43" name="文本框 36891"/>
                <p:cNvSpPr txBox="1"/>
                <p:nvPr/>
              </p:nvSpPr>
              <p:spPr>
                <a:xfrm>
                  <a:off x="0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3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44" name="文本框 36892"/>
                <p:cNvSpPr txBox="1"/>
                <p:nvPr/>
              </p:nvSpPr>
              <p:spPr>
                <a:xfrm>
                  <a:off x="864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4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45" name="文本框 36893"/>
                <p:cNvSpPr txBox="1"/>
                <p:nvPr/>
              </p:nvSpPr>
              <p:spPr>
                <a:xfrm>
                  <a:off x="624" y="100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46" name="文本框 36894"/>
                <p:cNvSpPr txBox="1"/>
                <p:nvPr/>
              </p:nvSpPr>
              <p:spPr>
                <a:xfrm>
                  <a:off x="960" y="4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47" name="文本框 36895"/>
                <p:cNvSpPr txBox="1"/>
                <p:nvPr/>
              </p:nvSpPr>
              <p:spPr>
                <a:xfrm>
                  <a:off x="1200" y="76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2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48" name="文本框 36896"/>
                <p:cNvSpPr txBox="1"/>
                <p:nvPr/>
              </p:nvSpPr>
              <p:spPr>
                <a:xfrm>
                  <a:off x="309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49" name="文本框 36897"/>
                <p:cNvSpPr txBox="1"/>
                <p:nvPr/>
              </p:nvSpPr>
              <p:spPr>
                <a:xfrm>
                  <a:off x="828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34850" name="文本框 36898"/>
          <p:cNvSpPr txBox="1"/>
          <p:nvPr/>
        </p:nvSpPr>
        <p:spPr>
          <a:xfrm>
            <a:off x="1752600" y="548640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原始图</a:t>
            </a:r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4851" name="椭圆 36899"/>
          <p:cNvSpPr/>
          <p:nvPr/>
        </p:nvSpPr>
        <p:spPr>
          <a:xfrm>
            <a:off x="5029200" y="4876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4852" name="椭圆 36900"/>
          <p:cNvSpPr/>
          <p:nvPr/>
        </p:nvSpPr>
        <p:spPr>
          <a:xfrm>
            <a:off x="6324600" y="4876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4853" name="椭圆 36901"/>
          <p:cNvSpPr/>
          <p:nvPr/>
        </p:nvSpPr>
        <p:spPr>
          <a:xfrm>
            <a:off x="6629400" y="3733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4854" name="椭圆 36902"/>
          <p:cNvSpPr/>
          <p:nvPr/>
        </p:nvSpPr>
        <p:spPr>
          <a:xfrm>
            <a:off x="4724400" y="3733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4855" name="椭圆 36903"/>
          <p:cNvSpPr/>
          <p:nvPr/>
        </p:nvSpPr>
        <p:spPr>
          <a:xfrm>
            <a:off x="5638800" y="4114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4856" name="直接连接符 36904"/>
          <p:cNvSpPr/>
          <p:nvPr/>
        </p:nvSpPr>
        <p:spPr>
          <a:xfrm flipV="1">
            <a:off x="5105400" y="3403600"/>
            <a:ext cx="533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57" name="直接连接符 36905"/>
          <p:cNvSpPr/>
          <p:nvPr/>
        </p:nvSpPr>
        <p:spPr>
          <a:xfrm flipV="1">
            <a:off x="5410200" y="4546600"/>
            <a:ext cx="3048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58" name="直接连接符 36906"/>
          <p:cNvSpPr/>
          <p:nvPr/>
        </p:nvSpPr>
        <p:spPr>
          <a:xfrm flipV="1">
            <a:off x="6096000" y="4038600"/>
            <a:ext cx="533400" cy="22860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59" name="直接连接符 36907"/>
          <p:cNvSpPr/>
          <p:nvPr/>
        </p:nvSpPr>
        <p:spPr>
          <a:xfrm>
            <a:off x="5168900" y="4064000"/>
            <a:ext cx="457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60" name="直接连接符 36908"/>
          <p:cNvSpPr/>
          <p:nvPr/>
        </p:nvSpPr>
        <p:spPr>
          <a:xfrm>
            <a:off x="6096000" y="3429000"/>
            <a:ext cx="609600" cy="38100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61" name="直接连接符 36909"/>
          <p:cNvSpPr/>
          <p:nvPr/>
        </p:nvSpPr>
        <p:spPr>
          <a:xfrm flipV="1">
            <a:off x="6629400" y="4191000"/>
            <a:ext cx="228600" cy="685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62" name="直接连接符 36910"/>
          <p:cNvSpPr/>
          <p:nvPr/>
        </p:nvSpPr>
        <p:spPr>
          <a:xfrm flipH="1" flipV="1">
            <a:off x="4953000" y="4191000"/>
            <a:ext cx="228600" cy="685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63" name="直接连接符 36911"/>
          <p:cNvSpPr/>
          <p:nvPr/>
        </p:nvSpPr>
        <p:spPr>
          <a:xfrm flipV="1">
            <a:off x="5486400" y="510540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64" name="直接连接符 36912"/>
          <p:cNvSpPr/>
          <p:nvPr/>
        </p:nvSpPr>
        <p:spPr>
          <a:xfrm flipH="1" flipV="1">
            <a:off x="5867400" y="3581400"/>
            <a:ext cx="0" cy="5334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65" name="直接连接符 36913"/>
          <p:cNvSpPr/>
          <p:nvPr/>
        </p:nvSpPr>
        <p:spPr>
          <a:xfrm>
            <a:off x="6019800" y="4495800"/>
            <a:ext cx="381000" cy="4572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66" name="椭圆 36914"/>
          <p:cNvSpPr/>
          <p:nvPr/>
        </p:nvSpPr>
        <p:spPr>
          <a:xfrm>
            <a:off x="5638800" y="31242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4867" name="文本框 36915"/>
          <p:cNvSpPr txBox="1"/>
          <p:nvPr/>
        </p:nvSpPr>
        <p:spPr>
          <a:xfrm>
            <a:off x="5062538" y="3276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4868" name="文本框 36916"/>
          <p:cNvSpPr txBox="1"/>
          <p:nvPr/>
        </p:nvSpPr>
        <p:spPr>
          <a:xfrm>
            <a:off x="5334000" y="38100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4869" name="文本框 36917"/>
          <p:cNvSpPr txBox="1"/>
          <p:nvPr/>
        </p:nvSpPr>
        <p:spPr>
          <a:xfrm>
            <a:off x="4800600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4870" name="文本框 36918"/>
          <p:cNvSpPr txBox="1"/>
          <p:nvPr/>
        </p:nvSpPr>
        <p:spPr>
          <a:xfrm>
            <a:off x="6172200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4871" name="文本框 36919"/>
          <p:cNvSpPr txBox="1"/>
          <p:nvPr/>
        </p:nvSpPr>
        <p:spPr>
          <a:xfrm>
            <a:off x="5791200" y="4724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4872" name="文本框 36920"/>
          <p:cNvSpPr txBox="1"/>
          <p:nvPr/>
        </p:nvSpPr>
        <p:spPr>
          <a:xfrm>
            <a:off x="6324600" y="3200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4873" name="文本框 36921"/>
          <p:cNvSpPr txBox="1"/>
          <p:nvPr/>
        </p:nvSpPr>
        <p:spPr>
          <a:xfrm>
            <a:off x="6705600" y="4343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4874" name="文本框 36922"/>
          <p:cNvSpPr txBox="1"/>
          <p:nvPr/>
        </p:nvSpPr>
        <p:spPr>
          <a:xfrm>
            <a:off x="5291138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4875" name="文本框 36923"/>
          <p:cNvSpPr txBox="1"/>
          <p:nvPr/>
        </p:nvSpPr>
        <p:spPr>
          <a:xfrm>
            <a:off x="6115050" y="38100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文本框 37889"/>
          <p:cNvSpPr txBox="1"/>
          <p:nvPr/>
        </p:nvSpPr>
        <p:spPr>
          <a:xfrm>
            <a:off x="5791200" y="3581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5842" name="标题 37890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ea typeface="黑体" panose="02010609060101010101" pitchFamily="2" charset="-122"/>
              </a:rPr>
              <a:t>经典应用</a:t>
            </a:r>
            <a:r>
              <a:rPr lang="en-US" altLang="zh-CN">
                <a:ea typeface="黑体" panose="02010609060101010101" pitchFamily="2" charset="-122"/>
              </a:rPr>
              <a:t>——</a:t>
            </a:r>
            <a:r>
              <a:rPr lang="zh-CN" altLang="en-US">
                <a:ea typeface="黑体" panose="02010609060101010101" pitchFamily="2" charset="-122"/>
              </a:rPr>
              <a:t>最小生成树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35843" name="文本占位符 37891"/>
          <p:cNvSpPr>
            <a:spLocks noGrp="1"/>
          </p:cNvSpPr>
          <p:nvPr>
            <p:ph idx="1"/>
          </p:nvPr>
        </p:nvSpPr>
        <p:spPr>
          <a:xfrm>
            <a:off x="990600" y="2133600"/>
            <a:ext cx="5943600" cy="762000"/>
          </a:xfrm>
          <a:ln/>
        </p:spPr>
        <p:txBody>
          <a:bodyPr anchor="t"/>
          <a:p>
            <a:r>
              <a:rPr lang="en-US" altLang="zh-CN" sz="3600" b="1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sz="3600" b="1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、算法过程示意：</a:t>
            </a:r>
            <a:endParaRPr lang="zh-CN" altLang="en-US" sz="3600" b="1">
              <a:solidFill>
                <a:schemeClr val="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35844" name="组合 37892"/>
          <p:cNvGrpSpPr/>
          <p:nvPr/>
        </p:nvGrpSpPr>
        <p:grpSpPr>
          <a:xfrm>
            <a:off x="1371600" y="3124200"/>
            <a:ext cx="2362200" cy="2209800"/>
            <a:chOff x="0" y="0"/>
            <a:chExt cx="1488" cy="1392"/>
          </a:xfrm>
        </p:grpSpPr>
        <p:sp>
          <p:nvSpPr>
            <p:cNvPr id="35845" name="椭圆 37893"/>
            <p:cNvSpPr/>
            <p:nvPr/>
          </p:nvSpPr>
          <p:spPr>
            <a:xfrm>
              <a:off x="192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5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46" name="椭圆 37894"/>
            <p:cNvSpPr/>
            <p:nvPr/>
          </p:nvSpPr>
          <p:spPr>
            <a:xfrm>
              <a:off x="1008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6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35847" name="组合 37895"/>
            <p:cNvGrpSpPr/>
            <p:nvPr/>
          </p:nvGrpSpPr>
          <p:grpSpPr>
            <a:xfrm>
              <a:off x="0" y="0"/>
              <a:ext cx="1488" cy="1296"/>
              <a:chOff x="0" y="0"/>
              <a:chExt cx="1488" cy="1296"/>
            </a:xfrm>
          </p:grpSpPr>
          <p:sp>
            <p:nvSpPr>
              <p:cNvPr id="35848" name="椭圆 37896"/>
              <p:cNvSpPr/>
              <p:nvPr/>
            </p:nvSpPr>
            <p:spPr>
              <a:xfrm>
                <a:off x="120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4</a:t>
                </a:r>
                <a:endParaRPr lang="en-US" altLang="zh-CN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49" name="椭圆 37897"/>
              <p:cNvSpPr/>
              <p:nvPr/>
            </p:nvSpPr>
            <p:spPr>
              <a:xfrm>
                <a:off x="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2</a:t>
                </a:r>
                <a:endParaRPr lang="en-US" altLang="zh-CN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50" name="椭圆 37898"/>
              <p:cNvSpPr/>
              <p:nvPr/>
            </p:nvSpPr>
            <p:spPr>
              <a:xfrm>
                <a:off x="576" y="62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3</a:t>
                </a:r>
                <a:endParaRPr lang="en-US" altLang="zh-CN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5851" name="组合 37899"/>
              <p:cNvGrpSpPr/>
              <p:nvPr/>
            </p:nvGrpSpPr>
            <p:grpSpPr>
              <a:xfrm>
                <a:off x="144" y="176"/>
                <a:ext cx="1200" cy="1072"/>
                <a:chOff x="0" y="0"/>
                <a:chExt cx="1200" cy="1072"/>
              </a:xfrm>
            </p:grpSpPr>
            <p:sp>
              <p:nvSpPr>
                <p:cNvPr id="35852" name="直接连接符 37900"/>
                <p:cNvSpPr/>
                <p:nvPr/>
              </p:nvSpPr>
              <p:spPr>
                <a:xfrm flipV="1">
                  <a:off x="96" y="0"/>
                  <a:ext cx="336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853" name="直接连接符 37901"/>
                <p:cNvSpPr/>
                <p:nvPr/>
              </p:nvSpPr>
              <p:spPr>
                <a:xfrm flipV="1">
                  <a:off x="288" y="720"/>
                  <a:ext cx="192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854" name="直接连接符 37902"/>
                <p:cNvSpPr/>
                <p:nvPr/>
              </p:nvSpPr>
              <p:spPr>
                <a:xfrm flipV="1">
                  <a:off x="720" y="400"/>
                  <a:ext cx="33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855" name="直接连接符 37903"/>
                <p:cNvSpPr/>
                <p:nvPr/>
              </p:nvSpPr>
              <p:spPr>
                <a:xfrm>
                  <a:off x="136" y="416"/>
                  <a:ext cx="288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856" name="直接连接符 37904"/>
                <p:cNvSpPr/>
                <p:nvPr/>
              </p:nvSpPr>
              <p:spPr>
                <a:xfrm>
                  <a:off x="720" y="16"/>
                  <a:ext cx="384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857" name="直接连接符 37905"/>
                <p:cNvSpPr/>
                <p:nvPr/>
              </p:nvSpPr>
              <p:spPr>
                <a:xfrm flipV="1">
                  <a:off x="1056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858" name="直接连接符 37906"/>
                <p:cNvSpPr/>
                <p:nvPr/>
              </p:nvSpPr>
              <p:spPr>
                <a:xfrm flipH="1" flipV="1">
                  <a:off x="0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859" name="直接连接符 37907"/>
                <p:cNvSpPr/>
                <p:nvPr/>
              </p:nvSpPr>
              <p:spPr>
                <a:xfrm flipV="1">
                  <a:off x="336" y="1072"/>
                  <a:ext cx="52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860" name="直接连接符 37908"/>
                <p:cNvSpPr/>
                <p:nvPr/>
              </p:nvSpPr>
              <p:spPr>
                <a:xfrm flipH="1" flipV="1">
                  <a:off x="576" y="112"/>
                  <a:ext cx="0" cy="33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861" name="直接连接符 37909"/>
                <p:cNvSpPr/>
                <p:nvPr/>
              </p:nvSpPr>
              <p:spPr>
                <a:xfrm>
                  <a:off x="672" y="688"/>
                  <a:ext cx="24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5862" name="组合 37910"/>
              <p:cNvGrpSpPr/>
              <p:nvPr/>
            </p:nvGrpSpPr>
            <p:grpSpPr>
              <a:xfrm>
                <a:off x="48" y="0"/>
                <a:ext cx="1392" cy="1296"/>
                <a:chOff x="0" y="0"/>
                <a:chExt cx="1392" cy="1296"/>
              </a:xfrm>
            </p:grpSpPr>
            <p:sp>
              <p:nvSpPr>
                <p:cNvPr id="35863" name="文本框 37911"/>
                <p:cNvSpPr txBox="1"/>
                <p:nvPr/>
              </p:nvSpPr>
              <p:spPr>
                <a:xfrm>
                  <a:off x="624" y="28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864" name="椭圆 37912"/>
                <p:cNvSpPr/>
                <p:nvPr/>
              </p:nvSpPr>
              <p:spPr>
                <a:xfrm>
                  <a:off x="528" y="0"/>
                  <a:ext cx="288" cy="288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zh-CN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  <a:endParaRPr lang="en-US" altLang="zh-CN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865" name="文本框 37913"/>
                <p:cNvSpPr txBox="1"/>
                <p:nvPr/>
              </p:nvSpPr>
              <p:spPr>
                <a:xfrm>
                  <a:off x="165" y="9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866" name="文本框 37914"/>
                <p:cNvSpPr txBox="1"/>
                <p:nvPr/>
              </p:nvSpPr>
              <p:spPr>
                <a:xfrm>
                  <a:off x="336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867" name="文本框 37915"/>
                <p:cNvSpPr txBox="1"/>
                <p:nvPr/>
              </p:nvSpPr>
              <p:spPr>
                <a:xfrm>
                  <a:off x="0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3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868" name="文本框 37916"/>
                <p:cNvSpPr txBox="1"/>
                <p:nvPr/>
              </p:nvSpPr>
              <p:spPr>
                <a:xfrm>
                  <a:off x="864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4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869" name="文本框 37917"/>
                <p:cNvSpPr txBox="1"/>
                <p:nvPr/>
              </p:nvSpPr>
              <p:spPr>
                <a:xfrm>
                  <a:off x="624" y="100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870" name="文本框 37918"/>
                <p:cNvSpPr txBox="1"/>
                <p:nvPr/>
              </p:nvSpPr>
              <p:spPr>
                <a:xfrm>
                  <a:off x="960" y="4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871" name="文本框 37919"/>
                <p:cNvSpPr txBox="1"/>
                <p:nvPr/>
              </p:nvSpPr>
              <p:spPr>
                <a:xfrm>
                  <a:off x="1200" y="76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2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872" name="文本框 37920"/>
                <p:cNvSpPr txBox="1"/>
                <p:nvPr/>
              </p:nvSpPr>
              <p:spPr>
                <a:xfrm>
                  <a:off x="309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873" name="文本框 37921"/>
                <p:cNvSpPr txBox="1"/>
                <p:nvPr/>
              </p:nvSpPr>
              <p:spPr>
                <a:xfrm>
                  <a:off x="828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35874" name="文本框 37922"/>
          <p:cNvSpPr txBox="1"/>
          <p:nvPr/>
        </p:nvSpPr>
        <p:spPr>
          <a:xfrm>
            <a:off x="1752600" y="548640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原始图</a:t>
            </a:r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5875" name="椭圆 37923"/>
          <p:cNvSpPr/>
          <p:nvPr/>
        </p:nvSpPr>
        <p:spPr>
          <a:xfrm>
            <a:off x="5029200" y="4876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5876" name="椭圆 37924"/>
          <p:cNvSpPr/>
          <p:nvPr/>
        </p:nvSpPr>
        <p:spPr>
          <a:xfrm>
            <a:off x="6324600" y="4876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5877" name="椭圆 37925"/>
          <p:cNvSpPr/>
          <p:nvPr/>
        </p:nvSpPr>
        <p:spPr>
          <a:xfrm>
            <a:off x="6629400" y="3733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5878" name="椭圆 37926"/>
          <p:cNvSpPr/>
          <p:nvPr/>
        </p:nvSpPr>
        <p:spPr>
          <a:xfrm>
            <a:off x="4724400" y="3733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5879" name="椭圆 37927"/>
          <p:cNvSpPr/>
          <p:nvPr/>
        </p:nvSpPr>
        <p:spPr>
          <a:xfrm>
            <a:off x="5638800" y="4114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5880" name="直接连接符 37928"/>
          <p:cNvSpPr/>
          <p:nvPr/>
        </p:nvSpPr>
        <p:spPr>
          <a:xfrm flipV="1">
            <a:off x="5105400" y="3403600"/>
            <a:ext cx="533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81" name="直接连接符 37929"/>
          <p:cNvSpPr/>
          <p:nvPr/>
        </p:nvSpPr>
        <p:spPr>
          <a:xfrm flipV="1">
            <a:off x="5410200" y="4546600"/>
            <a:ext cx="3048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82" name="直接连接符 37930"/>
          <p:cNvSpPr/>
          <p:nvPr/>
        </p:nvSpPr>
        <p:spPr>
          <a:xfrm flipV="1">
            <a:off x="6096000" y="4038600"/>
            <a:ext cx="533400" cy="22860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83" name="直接连接符 37931"/>
          <p:cNvSpPr/>
          <p:nvPr/>
        </p:nvSpPr>
        <p:spPr>
          <a:xfrm>
            <a:off x="5168900" y="4064000"/>
            <a:ext cx="457200" cy="2286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84" name="直接连接符 37932"/>
          <p:cNvSpPr/>
          <p:nvPr/>
        </p:nvSpPr>
        <p:spPr>
          <a:xfrm>
            <a:off x="6096000" y="3429000"/>
            <a:ext cx="609600" cy="38100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85" name="直接连接符 37933"/>
          <p:cNvSpPr/>
          <p:nvPr/>
        </p:nvSpPr>
        <p:spPr>
          <a:xfrm flipV="1">
            <a:off x="6629400" y="4191000"/>
            <a:ext cx="228600" cy="685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86" name="直接连接符 37934"/>
          <p:cNvSpPr/>
          <p:nvPr/>
        </p:nvSpPr>
        <p:spPr>
          <a:xfrm flipH="1" flipV="1">
            <a:off x="4953000" y="4191000"/>
            <a:ext cx="228600" cy="685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87" name="直接连接符 37935"/>
          <p:cNvSpPr/>
          <p:nvPr/>
        </p:nvSpPr>
        <p:spPr>
          <a:xfrm flipV="1">
            <a:off x="5486400" y="510540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88" name="直接连接符 37936"/>
          <p:cNvSpPr/>
          <p:nvPr/>
        </p:nvSpPr>
        <p:spPr>
          <a:xfrm flipH="1" flipV="1">
            <a:off x="5867400" y="3581400"/>
            <a:ext cx="0" cy="5334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89" name="直接连接符 37937"/>
          <p:cNvSpPr/>
          <p:nvPr/>
        </p:nvSpPr>
        <p:spPr>
          <a:xfrm>
            <a:off x="6019800" y="4495800"/>
            <a:ext cx="381000" cy="4572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90" name="椭圆 37938"/>
          <p:cNvSpPr/>
          <p:nvPr/>
        </p:nvSpPr>
        <p:spPr>
          <a:xfrm>
            <a:off x="5638800" y="31242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5891" name="文本框 37939"/>
          <p:cNvSpPr txBox="1"/>
          <p:nvPr/>
        </p:nvSpPr>
        <p:spPr>
          <a:xfrm>
            <a:off x="5062538" y="3276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5892" name="文本框 37940"/>
          <p:cNvSpPr txBox="1"/>
          <p:nvPr/>
        </p:nvSpPr>
        <p:spPr>
          <a:xfrm>
            <a:off x="5334000" y="38100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5893" name="文本框 37941"/>
          <p:cNvSpPr txBox="1"/>
          <p:nvPr/>
        </p:nvSpPr>
        <p:spPr>
          <a:xfrm>
            <a:off x="4800600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5894" name="文本框 37942"/>
          <p:cNvSpPr txBox="1"/>
          <p:nvPr/>
        </p:nvSpPr>
        <p:spPr>
          <a:xfrm>
            <a:off x="6172200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5895" name="文本框 37943"/>
          <p:cNvSpPr txBox="1"/>
          <p:nvPr/>
        </p:nvSpPr>
        <p:spPr>
          <a:xfrm>
            <a:off x="5791200" y="4724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5896" name="文本框 37944"/>
          <p:cNvSpPr txBox="1"/>
          <p:nvPr/>
        </p:nvSpPr>
        <p:spPr>
          <a:xfrm>
            <a:off x="6324600" y="3200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5897" name="文本框 37945"/>
          <p:cNvSpPr txBox="1"/>
          <p:nvPr/>
        </p:nvSpPr>
        <p:spPr>
          <a:xfrm>
            <a:off x="6705600" y="4343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5898" name="文本框 37946"/>
          <p:cNvSpPr txBox="1"/>
          <p:nvPr/>
        </p:nvSpPr>
        <p:spPr>
          <a:xfrm>
            <a:off x="5291138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5899" name="文本框 37947"/>
          <p:cNvSpPr txBox="1"/>
          <p:nvPr/>
        </p:nvSpPr>
        <p:spPr>
          <a:xfrm>
            <a:off x="6115050" y="38100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文本框 38913"/>
          <p:cNvSpPr txBox="1"/>
          <p:nvPr/>
        </p:nvSpPr>
        <p:spPr>
          <a:xfrm>
            <a:off x="5791200" y="3581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866" name="标题 38914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ea typeface="黑体" panose="02010609060101010101" pitchFamily="2" charset="-122"/>
              </a:rPr>
              <a:t>经典应用</a:t>
            </a:r>
            <a:r>
              <a:rPr lang="en-US" altLang="zh-CN">
                <a:ea typeface="黑体" panose="02010609060101010101" pitchFamily="2" charset="-122"/>
              </a:rPr>
              <a:t>——</a:t>
            </a:r>
            <a:r>
              <a:rPr lang="zh-CN" altLang="en-US">
                <a:ea typeface="黑体" panose="02010609060101010101" pitchFamily="2" charset="-122"/>
              </a:rPr>
              <a:t>最小生成树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36867" name="文本占位符 38915"/>
          <p:cNvSpPr>
            <a:spLocks noGrp="1"/>
          </p:cNvSpPr>
          <p:nvPr>
            <p:ph idx="1"/>
          </p:nvPr>
        </p:nvSpPr>
        <p:spPr>
          <a:xfrm>
            <a:off x="990600" y="2133600"/>
            <a:ext cx="5943600" cy="762000"/>
          </a:xfrm>
          <a:ln/>
        </p:spPr>
        <p:txBody>
          <a:bodyPr anchor="t"/>
          <a:p>
            <a:r>
              <a:rPr lang="en-US" altLang="zh-CN" sz="3600" b="1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sz="3600" b="1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、算法过程示意：</a:t>
            </a:r>
            <a:endParaRPr lang="zh-CN" altLang="en-US" sz="3600" b="1">
              <a:solidFill>
                <a:schemeClr val="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36868" name="组合 38916"/>
          <p:cNvGrpSpPr/>
          <p:nvPr/>
        </p:nvGrpSpPr>
        <p:grpSpPr>
          <a:xfrm>
            <a:off x="1371600" y="3124200"/>
            <a:ext cx="2362200" cy="2209800"/>
            <a:chOff x="0" y="0"/>
            <a:chExt cx="1488" cy="1392"/>
          </a:xfrm>
        </p:grpSpPr>
        <p:sp>
          <p:nvSpPr>
            <p:cNvPr id="36869" name="椭圆 38917"/>
            <p:cNvSpPr/>
            <p:nvPr/>
          </p:nvSpPr>
          <p:spPr>
            <a:xfrm>
              <a:off x="192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5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6870" name="椭圆 38918"/>
            <p:cNvSpPr/>
            <p:nvPr/>
          </p:nvSpPr>
          <p:spPr>
            <a:xfrm>
              <a:off x="1008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6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36871" name="组合 38919"/>
            <p:cNvGrpSpPr/>
            <p:nvPr/>
          </p:nvGrpSpPr>
          <p:grpSpPr>
            <a:xfrm>
              <a:off x="0" y="0"/>
              <a:ext cx="1488" cy="1296"/>
              <a:chOff x="0" y="0"/>
              <a:chExt cx="1488" cy="1296"/>
            </a:xfrm>
          </p:grpSpPr>
          <p:sp>
            <p:nvSpPr>
              <p:cNvPr id="36872" name="椭圆 38920"/>
              <p:cNvSpPr/>
              <p:nvPr/>
            </p:nvSpPr>
            <p:spPr>
              <a:xfrm>
                <a:off x="120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4</a:t>
                </a:r>
                <a:endParaRPr lang="en-US" altLang="zh-CN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73" name="椭圆 38921"/>
              <p:cNvSpPr/>
              <p:nvPr/>
            </p:nvSpPr>
            <p:spPr>
              <a:xfrm>
                <a:off x="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2</a:t>
                </a:r>
                <a:endParaRPr lang="en-US" altLang="zh-CN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74" name="椭圆 38922"/>
              <p:cNvSpPr/>
              <p:nvPr/>
            </p:nvSpPr>
            <p:spPr>
              <a:xfrm>
                <a:off x="576" y="62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3</a:t>
                </a:r>
                <a:endParaRPr lang="en-US" altLang="zh-CN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6875" name="组合 38923"/>
              <p:cNvGrpSpPr/>
              <p:nvPr/>
            </p:nvGrpSpPr>
            <p:grpSpPr>
              <a:xfrm>
                <a:off x="144" y="176"/>
                <a:ext cx="1200" cy="1072"/>
                <a:chOff x="0" y="0"/>
                <a:chExt cx="1200" cy="1072"/>
              </a:xfrm>
            </p:grpSpPr>
            <p:sp>
              <p:nvSpPr>
                <p:cNvPr id="36876" name="直接连接符 38924"/>
                <p:cNvSpPr/>
                <p:nvPr/>
              </p:nvSpPr>
              <p:spPr>
                <a:xfrm flipV="1">
                  <a:off x="96" y="0"/>
                  <a:ext cx="336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877" name="直接连接符 38925"/>
                <p:cNvSpPr/>
                <p:nvPr/>
              </p:nvSpPr>
              <p:spPr>
                <a:xfrm flipV="1">
                  <a:off x="288" y="720"/>
                  <a:ext cx="192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878" name="直接连接符 38926"/>
                <p:cNvSpPr/>
                <p:nvPr/>
              </p:nvSpPr>
              <p:spPr>
                <a:xfrm flipV="1">
                  <a:off x="720" y="400"/>
                  <a:ext cx="33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879" name="直接连接符 38927"/>
                <p:cNvSpPr/>
                <p:nvPr/>
              </p:nvSpPr>
              <p:spPr>
                <a:xfrm>
                  <a:off x="136" y="416"/>
                  <a:ext cx="288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880" name="直接连接符 38928"/>
                <p:cNvSpPr/>
                <p:nvPr/>
              </p:nvSpPr>
              <p:spPr>
                <a:xfrm>
                  <a:off x="720" y="16"/>
                  <a:ext cx="384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881" name="直接连接符 38929"/>
                <p:cNvSpPr/>
                <p:nvPr/>
              </p:nvSpPr>
              <p:spPr>
                <a:xfrm flipV="1">
                  <a:off x="1056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882" name="直接连接符 38930"/>
                <p:cNvSpPr/>
                <p:nvPr/>
              </p:nvSpPr>
              <p:spPr>
                <a:xfrm flipH="1" flipV="1">
                  <a:off x="0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883" name="直接连接符 38931"/>
                <p:cNvSpPr/>
                <p:nvPr/>
              </p:nvSpPr>
              <p:spPr>
                <a:xfrm flipV="1">
                  <a:off x="336" y="1072"/>
                  <a:ext cx="52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884" name="直接连接符 38932"/>
                <p:cNvSpPr/>
                <p:nvPr/>
              </p:nvSpPr>
              <p:spPr>
                <a:xfrm flipH="1" flipV="1">
                  <a:off x="576" y="112"/>
                  <a:ext cx="0" cy="33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885" name="直接连接符 38933"/>
                <p:cNvSpPr/>
                <p:nvPr/>
              </p:nvSpPr>
              <p:spPr>
                <a:xfrm>
                  <a:off x="672" y="688"/>
                  <a:ext cx="24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6886" name="组合 38934"/>
              <p:cNvGrpSpPr/>
              <p:nvPr/>
            </p:nvGrpSpPr>
            <p:grpSpPr>
              <a:xfrm>
                <a:off x="48" y="0"/>
                <a:ext cx="1392" cy="1296"/>
                <a:chOff x="0" y="0"/>
                <a:chExt cx="1392" cy="1296"/>
              </a:xfrm>
            </p:grpSpPr>
            <p:sp>
              <p:nvSpPr>
                <p:cNvPr id="36887" name="文本框 38935"/>
                <p:cNvSpPr txBox="1"/>
                <p:nvPr/>
              </p:nvSpPr>
              <p:spPr>
                <a:xfrm>
                  <a:off x="624" y="28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888" name="椭圆 38936"/>
                <p:cNvSpPr/>
                <p:nvPr/>
              </p:nvSpPr>
              <p:spPr>
                <a:xfrm>
                  <a:off x="528" y="0"/>
                  <a:ext cx="288" cy="288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zh-CN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  <a:endParaRPr lang="en-US" altLang="zh-CN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889" name="文本框 38937"/>
                <p:cNvSpPr txBox="1"/>
                <p:nvPr/>
              </p:nvSpPr>
              <p:spPr>
                <a:xfrm>
                  <a:off x="165" y="9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890" name="文本框 38938"/>
                <p:cNvSpPr txBox="1"/>
                <p:nvPr/>
              </p:nvSpPr>
              <p:spPr>
                <a:xfrm>
                  <a:off x="336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891" name="文本框 38939"/>
                <p:cNvSpPr txBox="1"/>
                <p:nvPr/>
              </p:nvSpPr>
              <p:spPr>
                <a:xfrm>
                  <a:off x="0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3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892" name="文本框 38940"/>
                <p:cNvSpPr txBox="1"/>
                <p:nvPr/>
              </p:nvSpPr>
              <p:spPr>
                <a:xfrm>
                  <a:off x="864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4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893" name="文本框 38941"/>
                <p:cNvSpPr txBox="1"/>
                <p:nvPr/>
              </p:nvSpPr>
              <p:spPr>
                <a:xfrm>
                  <a:off x="624" y="100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894" name="文本框 38942"/>
                <p:cNvSpPr txBox="1"/>
                <p:nvPr/>
              </p:nvSpPr>
              <p:spPr>
                <a:xfrm>
                  <a:off x="960" y="4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895" name="文本框 38943"/>
                <p:cNvSpPr txBox="1"/>
                <p:nvPr/>
              </p:nvSpPr>
              <p:spPr>
                <a:xfrm>
                  <a:off x="1200" y="76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2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896" name="文本框 38944"/>
                <p:cNvSpPr txBox="1"/>
                <p:nvPr/>
              </p:nvSpPr>
              <p:spPr>
                <a:xfrm>
                  <a:off x="309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897" name="文本框 38945"/>
                <p:cNvSpPr txBox="1"/>
                <p:nvPr/>
              </p:nvSpPr>
              <p:spPr>
                <a:xfrm>
                  <a:off x="828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  <a:endPara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36898" name="文本框 38946"/>
          <p:cNvSpPr txBox="1"/>
          <p:nvPr/>
        </p:nvSpPr>
        <p:spPr>
          <a:xfrm>
            <a:off x="1752600" y="548640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原始图</a:t>
            </a:r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899" name="椭圆 38947"/>
          <p:cNvSpPr/>
          <p:nvPr/>
        </p:nvSpPr>
        <p:spPr>
          <a:xfrm>
            <a:off x="5029200" y="4876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900" name="椭圆 38948"/>
          <p:cNvSpPr/>
          <p:nvPr/>
        </p:nvSpPr>
        <p:spPr>
          <a:xfrm>
            <a:off x="6324600" y="4876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901" name="椭圆 38949"/>
          <p:cNvSpPr/>
          <p:nvPr/>
        </p:nvSpPr>
        <p:spPr>
          <a:xfrm>
            <a:off x="6629400" y="3733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902" name="椭圆 38950"/>
          <p:cNvSpPr/>
          <p:nvPr/>
        </p:nvSpPr>
        <p:spPr>
          <a:xfrm>
            <a:off x="4724400" y="3733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903" name="椭圆 38951"/>
          <p:cNvSpPr/>
          <p:nvPr/>
        </p:nvSpPr>
        <p:spPr>
          <a:xfrm>
            <a:off x="5638800" y="4114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904" name="直接连接符 38952"/>
          <p:cNvSpPr/>
          <p:nvPr/>
        </p:nvSpPr>
        <p:spPr>
          <a:xfrm>
            <a:off x="5168900" y="4064000"/>
            <a:ext cx="457200" cy="2286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905" name="直接连接符 38953"/>
          <p:cNvSpPr/>
          <p:nvPr/>
        </p:nvSpPr>
        <p:spPr>
          <a:xfrm flipV="1">
            <a:off x="6629400" y="4191000"/>
            <a:ext cx="228600" cy="685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906" name="直接连接符 38954"/>
          <p:cNvSpPr/>
          <p:nvPr/>
        </p:nvSpPr>
        <p:spPr>
          <a:xfrm flipH="1" flipV="1">
            <a:off x="4953000" y="4191000"/>
            <a:ext cx="228600" cy="685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907" name="直接连接符 38955"/>
          <p:cNvSpPr/>
          <p:nvPr/>
        </p:nvSpPr>
        <p:spPr>
          <a:xfrm flipH="1" flipV="1">
            <a:off x="5867400" y="3581400"/>
            <a:ext cx="0" cy="5334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908" name="直接连接符 38956"/>
          <p:cNvSpPr/>
          <p:nvPr/>
        </p:nvSpPr>
        <p:spPr>
          <a:xfrm>
            <a:off x="6019800" y="4495800"/>
            <a:ext cx="381000" cy="4572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909" name="椭圆 38957"/>
          <p:cNvSpPr/>
          <p:nvPr/>
        </p:nvSpPr>
        <p:spPr>
          <a:xfrm>
            <a:off x="5638800" y="31242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910" name="文本框 38958"/>
          <p:cNvSpPr txBox="1"/>
          <p:nvPr/>
        </p:nvSpPr>
        <p:spPr>
          <a:xfrm>
            <a:off x="5334000" y="38100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911" name="文本框 38959"/>
          <p:cNvSpPr txBox="1"/>
          <p:nvPr/>
        </p:nvSpPr>
        <p:spPr>
          <a:xfrm>
            <a:off x="4800600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912" name="文本框 38960"/>
          <p:cNvSpPr txBox="1"/>
          <p:nvPr/>
        </p:nvSpPr>
        <p:spPr>
          <a:xfrm>
            <a:off x="6172200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913" name="文本框 38961"/>
          <p:cNvSpPr txBox="1"/>
          <p:nvPr/>
        </p:nvSpPr>
        <p:spPr>
          <a:xfrm>
            <a:off x="6705600" y="4343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914" name="文本框 38962"/>
          <p:cNvSpPr txBox="1"/>
          <p:nvPr/>
        </p:nvSpPr>
        <p:spPr>
          <a:xfrm>
            <a:off x="4953000" y="5410200"/>
            <a:ext cx="1981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最小生成树</a:t>
            </a:r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39937"/>
          <p:cNvSpPr>
            <a:spLocks noGrp="1"/>
          </p:cNvSpPr>
          <p:nvPr>
            <p:ph type="title"/>
          </p:nvPr>
        </p:nvSpPr>
        <p:spPr>
          <a:xfrm>
            <a:off x="1219200" y="609600"/>
            <a:ext cx="7793038" cy="1066800"/>
          </a:xfrm>
          <a:ln/>
        </p:spPr>
        <p:txBody>
          <a:bodyPr anchor="b"/>
          <a:p>
            <a:r>
              <a:rPr lang="zh-CN" altLang="en-US">
                <a:ea typeface="黑体" panose="02010609060101010101" pitchFamily="2" charset="-122"/>
              </a:rPr>
              <a:t>相关练习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39939" name="矩形 39938"/>
          <p:cNvSpPr/>
          <p:nvPr/>
        </p:nvSpPr>
        <p:spPr>
          <a:xfrm>
            <a:off x="914400" y="2057400"/>
            <a:ext cx="7007225" cy="1143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hlinkClick r:id="rId1" tooltip=""/>
              </a:rPr>
              <a:t>20170</a:t>
            </a:r>
            <a:r>
              <a:rPr lang="en-US" altLang="zh-CN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hlinkClick r:id="rId1" tooltip=""/>
              </a:rPr>
              <a:t>9</a:t>
            </a:r>
            <a:r>
              <a:rPr lang="zh-CN" altLang="en-US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hlinkClick r:id="rId1" tooltip=""/>
              </a:rPr>
              <a:t>《ACM程序设计》作业（</a:t>
            </a:r>
            <a:r>
              <a:rPr lang="en-US" altLang="zh-CN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hlinkClick r:id="rId1" tooltip=""/>
              </a:rPr>
              <a:t>8</a:t>
            </a:r>
            <a:r>
              <a:rPr lang="zh-CN" altLang="en-US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hlinkClick r:id="rId1" tooltip=""/>
              </a:rPr>
              <a:t>）—— 刘春英老师 </a:t>
            </a:r>
            <a:endParaRPr lang="zh-CN" altLang="en-US" b="1" dirty="0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7891" name="图片 39939" descr="2003525144133427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276600"/>
            <a:ext cx="2252663" cy="3240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4096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7793038" cy="990600"/>
          </a:xfrm>
          <a:ln/>
        </p:spPr>
        <p:txBody>
          <a:bodyPr anchor="b"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4800" b="1" dirty="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  <a:sym typeface="Arial" panose="020B0604020202020204" pitchFamily="34" charset="0"/>
              </a:rPr>
              <a:t>Day Day Up ~</a:t>
            </a:r>
            <a:endParaRPr lang="zh-CN" altLang="en-US" sz="4800" b="1" dirty="0">
              <a:solidFill>
                <a:schemeClr val="hlink"/>
              </a:solidFill>
              <a:latin typeface="Gungsuh" panose="02030600000101010101" pitchFamily="2" charset="-127"/>
              <a:ea typeface="Gungsuh" panose="02030600000101010101" pitchFamily="2" charset="-127"/>
              <a:sym typeface="Arial" panose="020B0604020202020204" pitchFamily="34" charset="0"/>
            </a:endParaRPr>
          </a:p>
        </p:txBody>
      </p:sp>
      <p:pic>
        <p:nvPicPr>
          <p:cNvPr id="38914" name="图片 40962" descr="trophy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8338" y="2057400"/>
            <a:ext cx="3395662" cy="4800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5" name="文本占位符 40963"/>
          <p:cNvSpPr>
            <a:spLocks noGrp="1"/>
          </p:cNvSpPr>
          <p:nvPr>
            <p:ph idx="1"/>
          </p:nvPr>
        </p:nvSpPr>
        <p:spPr>
          <a:xfrm>
            <a:off x="1068388" y="2514600"/>
            <a:ext cx="4800600" cy="2438400"/>
          </a:xfrm>
          <a:ln/>
        </p:spPr>
        <p:txBody>
          <a:bodyPr anchor="t"/>
          <a:p>
            <a:pPr>
              <a:lnSpc>
                <a:spcPct val="80000"/>
              </a:lnSpc>
              <a:buNone/>
            </a:pPr>
            <a:r>
              <a:rPr lang="zh-CN" altLang="en-US" sz="8800" b="1" dirty="0">
                <a:solidFill>
                  <a:schemeClr val="accent2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Thank you~</a:t>
            </a:r>
            <a:endParaRPr lang="zh-CN" altLang="en-US" sz="8800" b="1" dirty="0">
              <a:solidFill>
                <a:schemeClr val="accent2"/>
              </a:solidFill>
              <a:latin typeface="Gungsuh" panose="02030600000101010101" pitchFamily="2" charset="-127"/>
              <a:ea typeface="Gungsuh" panose="02030600000101010101" pitchFamily="2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921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ea typeface="黑体" panose="02010609060101010101" pitchFamily="2" charset="-122"/>
              </a:rPr>
              <a:t>如何实现？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7170" name="文本占位符 9218"/>
          <p:cNvSpPr>
            <a:spLocks noGrp="1"/>
          </p:cNvSpPr>
          <p:nvPr>
            <p:ph idx="1"/>
          </p:nvPr>
        </p:nvSpPr>
        <p:spPr>
          <a:xfrm>
            <a:off x="685800" y="2017713"/>
            <a:ext cx="8269288" cy="4114800"/>
          </a:xfrm>
          <a:ln/>
        </p:spPr>
        <p:txBody>
          <a:bodyPr anchor="t"/>
          <a:p>
            <a:endParaRPr lang="en-US" altLang="zh-CN"/>
          </a:p>
          <a:p>
            <a:endParaRPr lang="en-US" altLang="zh-CN"/>
          </a:p>
        </p:txBody>
      </p:sp>
      <p:pic>
        <p:nvPicPr>
          <p:cNvPr id="7171" name="图片 9219" descr="u=3320765318,1068939472&amp;fm=0&amp;gp=10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362200"/>
            <a:ext cx="2922588" cy="3124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024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ea typeface="黑体" panose="02010609060101010101" pitchFamily="2" charset="-122"/>
              </a:rPr>
              <a:t>什么是并查集？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0243" name="内容占位符 10242"/>
          <p:cNvSpPr>
            <a:spLocks noGrp="1"/>
          </p:cNvSpPr>
          <p:nvPr>
            <p:ph idx="1"/>
          </p:nvPr>
        </p:nvSpPr>
        <p:spPr>
          <a:xfrm>
            <a:off x="762000" y="2017713"/>
            <a:ext cx="8193088" cy="3087687"/>
          </a:xfrm>
          <a:ln/>
        </p:spPr>
        <p:txBody>
          <a:bodyPr anchor="t"/>
          <a:p>
            <a:pPr>
              <a:lnSpc>
                <a:spcPct val="90000"/>
              </a:lnSpc>
              <a:buNone/>
            </a:pPr>
            <a:r>
              <a:rPr lang="zh-CN" altLang="en-US" sz="2800"/>
              <a:t>英文：</a:t>
            </a:r>
            <a:r>
              <a:rPr lang="en-US" altLang="zh-CN" sz="2800"/>
              <a:t>Disjoint Set</a:t>
            </a:r>
            <a:r>
              <a:rPr lang="zh-CN" altLang="en-US" sz="2800"/>
              <a:t>，即“不相交集合”</a:t>
            </a:r>
            <a:endParaRPr lang="zh-CN" altLang="en-US" sz="2800"/>
          </a:p>
          <a:p>
            <a:pPr>
              <a:lnSpc>
                <a:spcPct val="90000"/>
              </a:lnSpc>
              <a:buNone/>
            </a:pPr>
            <a:r>
              <a:rPr lang="zh-CN" altLang="en-US" sz="2800"/>
              <a:t>将编号分别为</a:t>
            </a:r>
            <a:r>
              <a:rPr lang="en-US" altLang="zh-CN" sz="2800"/>
              <a:t>1…N</a:t>
            </a:r>
            <a:r>
              <a:rPr lang="zh-CN" altLang="en-US" sz="2800"/>
              <a:t>的</a:t>
            </a:r>
            <a:r>
              <a:rPr lang="en-US" altLang="zh-CN" sz="2800"/>
              <a:t>N</a:t>
            </a:r>
            <a:r>
              <a:rPr lang="zh-CN" altLang="en-US" sz="2800"/>
              <a:t>个对象划分为不相交集合，</a:t>
            </a:r>
            <a:endParaRPr lang="zh-CN" altLang="en-US" sz="2800"/>
          </a:p>
          <a:p>
            <a:pPr>
              <a:lnSpc>
                <a:spcPct val="90000"/>
              </a:lnSpc>
              <a:buNone/>
            </a:pPr>
            <a:r>
              <a:rPr lang="zh-CN" altLang="en-US" sz="2800"/>
              <a:t>在每个集合中，选择其中某个元素代表所在集合。</a:t>
            </a:r>
            <a:endParaRPr lang="zh-CN" altLang="en-US" sz="2800"/>
          </a:p>
          <a:p>
            <a:pPr>
              <a:lnSpc>
                <a:spcPct val="90000"/>
              </a:lnSpc>
              <a:buNone/>
            </a:pPr>
            <a:endParaRPr lang="zh-CN" altLang="en-US" sz="900"/>
          </a:p>
          <a:p>
            <a:pPr>
              <a:lnSpc>
                <a:spcPct val="90000"/>
              </a:lnSpc>
              <a:buNone/>
            </a:pPr>
            <a:r>
              <a:rPr lang="zh-CN" altLang="en-US" sz="2800"/>
              <a:t>常见两种操作：</a:t>
            </a:r>
            <a:endParaRPr lang="zh-CN" altLang="en-US" sz="2800"/>
          </a:p>
          <a:p>
            <a:pPr>
              <a:lnSpc>
                <a:spcPct val="90000"/>
              </a:lnSpc>
            </a:pPr>
            <a:r>
              <a:rPr lang="zh-CN" altLang="en-US" sz="2800"/>
              <a:t>合</a:t>
            </a:r>
            <a:r>
              <a:rPr lang="zh-CN" altLang="en-US" sz="2800" b="1">
                <a:solidFill>
                  <a:schemeClr val="hlink"/>
                </a:solidFill>
                <a:ea typeface="黑体" panose="02010609060101010101" pitchFamily="2" charset="-122"/>
              </a:rPr>
              <a:t>并</a:t>
            </a:r>
            <a:r>
              <a:rPr lang="zh-CN" altLang="en-US" sz="2800"/>
              <a:t>两个集合</a:t>
            </a:r>
            <a:endParaRPr lang="zh-CN" altLang="en-US" sz="2800"/>
          </a:p>
          <a:p>
            <a:pPr>
              <a:lnSpc>
                <a:spcPct val="90000"/>
              </a:lnSpc>
            </a:pPr>
            <a:r>
              <a:rPr lang="zh-CN" altLang="en-US" sz="2800" b="1">
                <a:solidFill>
                  <a:schemeClr val="hlink"/>
                </a:solidFill>
                <a:ea typeface="黑体" panose="02010609060101010101" pitchFamily="2" charset="-122"/>
              </a:rPr>
              <a:t>查</a:t>
            </a:r>
            <a:r>
              <a:rPr lang="zh-CN" altLang="en-US" sz="2800"/>
              <a:t>找某元素属于哪个集合</a:t>
            </a:r>
            <a:endParaRPr lang="zh-CN" altLang="en-US" sz="2800"/>
          </a:p>
        </p:txBody>
      </p:sp>
      <p:sp>
        <p:nvSpPr>
          <p:cNvPr id="10244" name="矩形 10243"/>
          <p:cNvSpPr/>
          <p:nvPr/>
        </p:nvSpPr>
        <p:spPr>
          <a:xfrm>
            <a:off x="838200" y="5181600"/>
            <a:ext cx="7010400" cy="838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所以，也称为“</a:t>
            </a:r>
            <a:r>
              <a:rPr lang="zh-CN" altLang="en-US" sz="32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并查集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25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charRg st="25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49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charRg st="49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73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charRg st="73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81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charRg st="81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88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charRg st="88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102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1265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902575" cy="1519237"/>
          </a:xfrm>
          <a:ln/>
        </p:spPr>
        <p:txBody>
          <a:bodyPr anchor="b"/>
          <a:p>
            <a:r>
              <a:rPr lang="zh-CN" altLang="en-US">
                <a:ea typeface="黑体" panose="02010609060101010101" pitchFamily="2" charset="-122"/>
              </a:rPr>
              <a:t>实现方法（</a:t>
            </a:r>
            <a:r>
              <a:rPr lang="en-US" altLang="zh-CN">
                <a:ea typeface="黑体" panose="02010609060101010101" pitchFamily="2" charset="-122"/>
              </a:rPr>
              <a:t>1</a:t>
            </a:r>
            <a:r>
              <a:rPr lang="zh-CN" altLang="en-US">
                <a:ea typeface="黑体" panose="02010609060101010101" pitchFamily="2" charset="-122"/>
              </a:rPr>
              <a:t>）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1267" name="文本占位符 11266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6991350" cy="1624012"/>
          </a:xfrm>
          <a:ln/>
        </p:spPr>
        <p:txBody>
          <a:bodyPr anchor="t"/>
          <a:p>
            <a:pPr/>
            <a:r>
              <a:rPr lang="zh-CN" altLang="en-US" sz="2800"/>
              <a:t>用编号最小的元素标记所在集合；</a:t>
            </a:r>
            <a:endParaRPr lang="zh-CN" altLang="en-US" sz="2800"/>
          </a:p>
          <a:p>
            <a:pPr/>
            <a:r>
              <a:rPr lang="zh-CN" altLang="en-US" sz="2800"/>
              <a:t>定义一个数组 </a:t>
            </a:r>
            <a:r>
              <a:rPr lang="en-US" altLang="zh-CN" sz="2800"/>
              <a:t>set[1..n] </a:t>
            </a:r>
            <a:r>
              <a:rPr lang="zh-CN" altLang="en-US" sz="2800"/>
              <a:t>，其中</a:t>
            </a:r>
            <a:r>
              <a:rPr lang="en-US" altLang="zh-CN" sz="2800"/>
              <a:t>set[i] </a:t>
            </a:r>
            <a:r>
              <a:rPr lang="zh-CN" altLang="en-US" sz="2800"/>
              <a:t>表示元素</a:t>
            </a:r>
            <a:r>
              <a:rPr lang="en-US" altLang="zh-CN" sz="2800"/>
              <a:t>i </a:t>
            </a:r>
            <a:r>
              <a:rPr lang="zh-CN" altLang="en-US" sz="2800"/>
              <a:t>所在的集合；</a:t>
            </a:r>
            <a:endParaRPr lang="zh-CN" altLang="en-US" sz="2800"/>
          </a:p>
        </p:txBody>
      </p:sp>
      <p:graphicFrame>
        <p:nvGraphicFramePr>
          <p:cNvPr id="11268" name="内容占位符 11267"/>
          <p:cNvGraphicFramePr/>
          <p:nvPr>
            <p:ph sz="half" idx="2"/>
          </p:nvPr>
        </p:nvGraphicFramePr>
        <p:xfrm>
          <a:off x="2286000" y="3810000"/>
          <a:ext cx="5486400" cy="947738"/>
        </p:xfrm>
        <a:graphic>
          <a:graphicData uri="http://schemas.openxmlformats.org/drawingml/2006/table">
            <a:tbl>
              <a:tblPr/>
              <a:tblGrid>
                <a:gridCol w="547688"/>
                <a:gridCol w="550862"/>
                <a:gridCol w="546100"/>
                <a:gridCol w="550863"/>
                <a:gridCol w="547687"/>
                <a:gridCol w="547688"/>
                <a:gridCol w="550862"/>
                <a:gridCol w="546100"/>
                <a:gridCol w="550863"/>
                <a:gridCol w="547687"/>
              </a:tblGrid>
              <a:tr h="4111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en-US" altLang="zh-CN" sz="20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6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7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8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9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10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03" name="文本框 11302"/>
          <p:cNvSpPr txBox="1"/>
          <p:nvPr/>
        </p:nvSpPr>
        <p:spPr>
          <a:xfrm>
            <a:off x="1752600" y="3810000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i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304" name="文本框 11303"/>
          <p:cNvSpPr txBox="1"/>
          <p:nvPr/>
        </p:nvSpPr>
        <p:spPr>
          <a:xfrm>
            <a:off x="1371600" y="4343400"/>
            <a:ext cx="8382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000" b="1">
                <a:latin typeface="Times New Roman" panose="02020603050405020304" pitchFamily="2" charset="0"/>
                <a:ea typeface="宋体" panose="02010600030101010101" pitchFamily="2" charset="-122"/>
              </a:rPr>
              <a:t>Set(i)</a:t>
            </a:r>
            <a:endParaRPr lang="en-US" altLang="zh-CN" sz="20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305" name="文本框 11304"/>
          <p:cNvSpPr txBox="1"/>
          <p:nvPr/>
        </p:nvSpPr>
        <p:spPr>
          <a:xfrm>
            <a:off x="1295400" y="5105400"/>
            <a:ext cx="6934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不相交集合： </a:t>
            </a: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{</a:t>
            </a:r>
            <a:r>
              <a:rPr lang="en-US" altLang="zh-CN">
                <a:solidFill>
                  <a:srgbClr val="FF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,3,7}, {</a:t>
            </a:r>
            <a:r>
              <a:rPr lang="en-US" altLang="zh-CN">
                <a:solidFill>
                  <a:srgbClr val="FF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}, {</a:t>
            </a:r>
            <a:r>
              <a:rPr lang="en-US" altLang="zh-CN">
                <a:solidFill>
                  <a:srgbClr val="FF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,5,9,10}, {</a:t>
            </a:r>
            <a:r>
              <a:rPr lang="en-US" altLang="zh-CN">
                <a:solidFill>
                  <a:srgbClr val="FF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,8}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6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charRg st="16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11303" grpId="0"/>
      <p:bldP spid="11304" grpId="0"/>
      <p:bldP spid="113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228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ea typeface="黑体" panose="02010609060101010101" pitchFamily="2" charset="-122"/>
              </a:rPr>
              <a:t>方法</a:t>
            </a:r>
            <a:r>
              <a:rPr lang="en-US" altLang="zh-CN">
                <a:ea typeface="黑体" panose="02010609060101010101" pitchFamily="2" charset="-122"/>
              </a:rPr>
              <a:t>(1)——</a:t>
            </a:r>
            <a:r>
              <a:rPr lang="zh-CN" altLang="en-US">
                <a:ea typeface="黑体" panose="02010609060101010101" pitchFamily="2" charset="-122"/>
              </a:rPr>
              <a:t>效率分析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2291" name="文本框 12290"/>
          <p:cNvSpPr txBox="1"/>
          <p:nvPr/>
        </p:nvSpPr>
        <p:spPr>
          <a:xfrm>
            <a:off x="1295400" y="3581400"/>
            <a:ext cx="2079625" cy="15621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find1(x)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{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    return set[x];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}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2292" name="文本框 12291"/>
          <p:cNvSpPr txBox="1"/>
          <p:nvPr/>
        </p:nvSpPr>
        <p:spPr>
          <a:xfrm>
            <a:off x="3962400" y="2133600"/>
            <a:ext cx="3440113" cy="3022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Merge1(a,b)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{   i = min(a,b);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     j = max(a,b);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     for (k=1; k&lt;=N; k++) {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         if (set[k] == j)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            set[k] = i;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     }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}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2293" name="文本框 12292"/>
          <p:cNvSpPr txBox="1"/>
          <p:nvPr/>
        </p:nvSpPr>
        <p:spPr>
          <a:xfrm>
            <a:off x="1828800" y="5372100"/>
            <a:ext cx="7604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l-GR" altLang="en-US" sz="2400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Θ</a:t>
            </a:r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(1)</a:t>
            </a:r>
            <a:endParaRPr lang="zh-CN" altLang="en-US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2294" name="文本框 12293"/>
          <p:cNvSpPr txBox="1"/>
          <p:nvPr/>
        </p:nvSpPr>
        <p:spPr>
          <a:xfrm>
            <a:off x="5394325" y="5394325"/>
            <a:ext cx="8286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l-GR" altLang="en-US" sz="2400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Θ</a:t>
            </a:r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(N)</a:t>
            </a:r>
            <a:endParaRPr lang="zh-CN" altLang="en-US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/>
      <p:bldP spid="12292" grpId="0" animBg="1"/>
      <p:bldP spid="12293" grpId="0"/>
      <p:bldP spid="122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331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ea typeface="黑体" panose="02010609060101010101" pitchFamily="2" charset="-122"/>
              </a:rPr>
              <a:t>有待改进？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3315" name="内容占位符 13314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954087"/>
          </a:xfrm>
          <a:ln/>
        </p:spPr>
        <p:txBody>
          <a:bodyPr anchor="t"/>
          <a:p>
            <a:r>
              <a:rPr lang="zh-CN" altLang="en-US"/>
              <a:t>对于“合并操作”，必须搜索全部元素！</a:t>
            </a:r>
            <a:endParaRPr lang="zh-CN" altLang="en-US"/>
          </a:p>
        </p:txBody>
      </p:sp>
      <p:sp>
        <p:nvSpPr>
          <p:cNvPr id="13316" name="矩形 13315"/>
          <p:cNvSpPr/>
          <p:nvPr/>
        </p:nvSpPr>
        <p:spPr>
          <a:xfrm>
            <a:off x="1190625" y="3124200"/>
            <a:ext cx="7772400" cy="9540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树结构如何？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133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433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>
                <a:ea typeface="黑体" panose="02010609060101010101" pitchFamily="2" charset="-122"/>
              </a:rPr>
              <a:t>实现方法（</a:t>
            </a:r>
            <a:r>
              <a:rPr lang="en-US" altLang="zh-CN">
                <a:ea typeface="黑体" panose="02010609060101010101" pitchFamily="2" charset="-122"/>
              </a:rPr>
              <a:t>2</a:t>
            </a:r>
            <a:r>
              <a:rPr lang="zh-CN" altLang="en-US">
                <a:ea typeface="黑体" panose="02010609060101010101" pitchFamily="2" charset="-122"/>
              </a:rPr>
              <a:t>）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4339" name="文本占位符 14338"/>
          <p:cNvSpPr>
            <a:spLocks noGrp="1"/>
          </p:cNvSpPr>
          <p:nvPr>
            <p:ph type="body" sz="half" idx="1"/>
          </p:nvPr>
        </p:nvSpPr>
        <p:spPr>
          <a:xfrm>
            <a:off x="1182688" y="1828800"/>
            <a:ext cx="7046912" cy="1752600"/>
          </a:xfrm>
          <a:ln/>
        </p:spPr>
        <p:txBody>
          <a:bodyPr anchor="t"/>
          <a:p>
            <a:pPr/>
            <a:r>
              <a:rPr lang="zh-CN" altLang="en-US" sz="2800"/>
              <a:t>每个集合用一棵“有根树”表示</a:t>
            </a:r>
            <a:endParaRPr lang="zh-CN" altLang="en-US" sz="2800"/>
          </a:p>
          <a:p>
            <a:pPr lvl="1"/>
            <a:r>
              <a:rPr lang="zh-CN" altLang="en-US" sz="2400"/>
              <a:t>定义数组 </a:t>
            </a:r>
            <a:r>
              <a:rPr lang="en-US" altLang="zh-CN" sz="2400"/>
              <a:t>set[1..n]</a:t>
            </a:r>
            <a:endParaRPr lang="en-US" altLang="zh-CN" sz="2400"/>
          </a:p>
          <a:p>
            <a:pPr lvl="2"/>
            <a:r>
              <a:rPr lang="en-US" altLang="zh-CN" sz="2000"/>
              <a:t>set[i] = i , </a:t>
            </a:r>
            <a:r>
              <a:rPr lang="zh-CN" altLang="en-US" sz="2000"/>
              <a:t>则</a:t>
            </a:r>
            <a:r>
              <a:rPr lang="en-US" altLang="zh-CN" sz="2000"/>
              <a:t>i</a:t>
            </a:r>
            <a:r>
              <a:rPr lang="zh-CN" altLang="en-US" sz="2000"/>
              <a:t>表示本集合，并是集合对应树的根</a:t>
            </a:r>
            <a:endParaRPr lang="zh-CN" altLang="en-US" sz="2000"/>
          </a:p>
          <a:p>
            <a:pPr lvl="2"/>
            <a:r>
              <a:rPr lang="en-US" altLang="zh-CN" sz="2000"/>
              <a:t>set[i] = j, j&lt;&gt;i, </a:t>
            </a:r>
            <a:r>
              <a:rPr lang="zh-CN" altLang="en-US" sz="2000"/>
              <a:t>则 </a:t>
            </a:r>
            <a:r>
              <a:rPr lang="en-US" altLang="zh-CN" sz="2000"/>
              <a:t>j </a:t>
            </a:r>
            <a:r>
              <a:rPr lang="zh-CN" altLang="en-US" sz="2000"/>
              <a:t>是 </a:t>
            </a:r>
            <a:r>
              <a:rPr lang="en-US" altLang="zh-CN" sz="2000"/>
              <a:t>i </a:t>
            </a:r>
            <a:r>
              <a:rPr lang="zh-CN" altLang="en-US" sz="2000"/>
              <a:t>的父节点</a:t>
            </a:r>
            <a:r>
              <a:rPr lang="en-US" altLang="zh-CN" sz="2000"/>
              <a:t>. </a:t>
            </a:r>
            <a:endParaRPr lang="en-US" altLang="zh-CN" sz="2000"/>
          </a:p>
        </p:txBody>
      </p:sp>
      <p:graphicFrame>
        <p:nvGraphicFramePr>
          <p:cNvPr id="14340" name="内容占位符 14339"/>
          <p:cNvGraphicFramePr/>
          <p:nvPr>
            <p:ph sz="half" idx="2"/>
          </p:nvPr>
        </p:nvGraphicFramePr>
        <p:xfrm>
          <a:off x="2362200" y="3657600"/>
          <a:ext cx="5602288" cy="855663"/>
        </p:xfrm>
        <a:graphic>
          <a:graphicData uri="http://schemas.openxmlformats.org/drawingml/2006/table">
            <a:tbl>
              <a:tblPr/>
              <a:tblGrid>
                <a:gridCol w="609600"/>
                <a:gridCol w="511175"/>
                <a:gridCol w="555625"/>
                <a:gridCol w="565150"/>
                <a:gridCol w="560388"/>
                <a:gridCol w="558800"/>
                <a:gridCol w="560387"/>
                <a:gridCol w="560388"/>
                <a:gridCol w="560387"/>
                <a:gridCol w="560388"/>
              </a:tblGrid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1</a:t>
                      </a:r>
                      <a:endParaRPr lang="en-US" altLang="zh-CN" sz="20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2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3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4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5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6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7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8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9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10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1</a:t>
                      </a:r>
                      <a:endParaRPr lang="en-US" altLang="zh-CN" sz="24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1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4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4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4375" name="组合 14374"/>
          <p:cNvGrpSpPr/>
          <p:nvPr/>
        </p:nvGrpSpPr>
        <p:grpSpPr>
          <a:xfrm>
            <a:off x="1447800" y="3657600"/>
            <a:ext cx="838200" cy="798513"/>
            <a:chOff x="0" y="0"/>
            <a:chExt cx="528" cy="667"/>
          </a:xfrm>
        </p:grpSpPr>
        <p:sp>
          <p:nvSpPr>
            <p:cNvPr id="12327" name="文本框 14375"/>
            <p:cNvSpPr txBox="1"/>
            <p:nvPr/>
          </p:nvSpPr>
          <p:spPr>
            <a:xfrm>
              <a:off x="240" y="0"/>
              <a:ext cx="169" cy="38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400" b="1">
                  <a:latin typeface="Times New Roman" panose="02020603050405020304" pitchFamily="2" charset="0"/>
                  <a:ea typeface="宋体" panose="02010600030101010101" pitchFamily="2" charset="-122"/>
                </a:rPr>
                <a:t>i</a:t>
              </a:r>
              <a:endPara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2328" name="文本框 14376"/>
            <p:cNvSpPr txBox="1"/>
            <p:nvPr/>
          </p:nvSpPr>
          <p:spPr>
            <a:xfrm>
              <a:off x="0" y="335"/>
              <a:ext cx="528" cy="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000" b="1">
                  <a:latin typeface="Times New Roman" panose="02020603050405020304" pitchFamily="2" charset="0"/>
                  <a:ea typeface="宋体" panose="02010600030101010101" pitchFamily="2" charset="-122"/>
                </a:rPr>
                <a:t>Set(i)</a:t>
              </a:r>
              <a:endParaRPr lang="en-US" altLang="zh-CN" sz="2000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378" name="组合 14377"/>
          <p:cNvGrpSpPr/>
          <p:nvPr/>
        </p:nvGrpSpPr>
        <p:grpSpPr>
          <a:xfrm>
            <a:off x="2362200" y="4800600"/>
            <a:ext cx="5029200" cy="1143000"/>
            <a:chOff x="0" y="0"/>
            <a:chExt cx="3168" cy="1110"/>
          </a:xfrm>
        </p:grpSpPr>
        <p:grpSp>
          <p:nvGrpSpPr>
            <p:cNvPr id="12330" name="组合 14378"/>
            <p:cNvGrpSpPr/>
            <p:nvPr/>
          </p:nvGrpSpPr>
          <p:grpSpPr>
            <a:xfrm>
              <a:off x="0" y="198"/>
              <a:ext cx="618" cy="882"/>
              <a:chOff x="0" y="0"/>
              <a:chExt cx="618" cy="882"/>
            </a:xfrm>
          </p:grpSpPr>
          <p:sp>
            <p:nvSpPr>
              <p:cNvPr id="12331" name="椭圆 14379"/>
              <p:cNvSpPr/>
              <p:nvPr/>
            </p:nvSpPr>
            <p:spPr>
              <a:xfrm>
                <a:off x="330" y="0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rPr>
                  <a:t>1</a:t>
                </a:r>
                <a:endPara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32" name="椭圆 14380"/>
              <p:cNvSpPr/>
              <p:nvPr/>
            </p:nvSpPr>
            <p:spPr>
              <a:xfrm>
                <a:off x="0" y="594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rPr>
                  <a:t>5</a:t>
                </a:r>
                <a:endPara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33" name="直接连接符 14381"/>
              <p:cNvSpPr/>
              <p:nvPr/>
            </p:nvSpPr>
            <p:spPr>
              <a:xfrm flipV="1">
                <a:off x="216" y="270"/>
                <a:ext cx="192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334" name="组合 14382"/>
            <p:cNvGrpSpPr/>
            <p:nvPr/>
          </p:nvGrpSpPr>
          <p:grpSpPr>
            <a:xfrm>
              <a:off x="882" y="0"/>
              <a:ext cx="804" cy="1110"/>
              <a:chOff x="0" y="0"/>
              <a:chExt cx="804" cy="1110"/>
            </a:xfrm>
          </p:grpSpPr>
          <p:sp>
            <p:nvSpPr>
              <p:cNvPr id="12335" name="椭圆 14383"/>
              <p:cNvSpPr/>
              <p:nvPr/>
            </p:nvSpPr>
            <p:spPr>
              <a:xfrm>
                <a:off x="216" y="0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rPr>
                  <a:t>2</a:t>
                </a:r>
                <a:endPara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36" name="椭圆 14384"/>
              <p:cNvSpPr/>
              <p:nvPr/>
            </p:nvSpPr>
            <p:spPr>
              <a:xfrm>
                <a:off x="222" y="426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rPr>
                  <a:t>4</a:t>
                </a:r>
                <a:endPara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37" name="椭圆 14385"/>
              <p:cNvSpPr/>
              <p:nvPr/>
            </p:nvSpPr>
            <p:spPr>
              <a:xfrm>
                <a:off x="0" y="82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rPr>
                  <a:t>7</a:t>
                </a:r>
                <a:endPara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38" name="椭圆 14386"/>
              <p:cNvSpPr/>
              <p:nvPr/>
            </p:nvSpPr>
            <p:spPr>
              <a:xfrm>
                <a:off x="516" y="816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rPr>
                  <a:t>10</a:t>
                </a:r>
                <a:endPara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39" name="直接连接符 14387"/>
              <p:cNvSpPr/>
              <p:nvPr/>
            </p:nvSpPr>
            <p:spPr>
              <a:xfrm flipV="1">
                <a:off x="222" y="696"/>
                <a:ext cx="96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40" name="直接连接符 14388"/>
              <p:cNvSpPr/>
              <p:nvPr/>
            </p:nvSpPr>
            <p:spPr>
              <a:xfrm flipH="1" flipV="1">
                <a:off x="438" y="696"/>
                <a:ext cx="144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41" name="直接连接符 14389"/>
              <p:cNvSpPr/>
              <p:nvPr/>
            </p:nvSpPr>
            <p:spPr>
              <a:xfrm flipV="1">
                <a:off x="366" y="294"/>
                <a:ext cx="0" cy="1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342" name="组合 14390"/>
            <p:cNvGrpSpPr/>
            <p:nvPr/>
          </p:nvGrpSpPr>
          <p:grpSpPr>
            <a:xfrm>
              <a:off x="2064" y="246"/>
              <a:ext cx="1104" cy="858"/>
              <a:chOff x="0" y="0"/>
              <a:chExt cx="1104" cy="858"/>
            </a:xfrm>
          </p:grpSpPr>
          <p:sp>
            <p:nvSpPr>
              <p:cNvPr id="12343" name="椭圆 14391"/>
              <p:cNvSpPr/>
              <p:nvPr/>
            </p:nvSpPr>
            <p:spPr>
              <a:xfrm>
                <a:off x="390" y="0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rPr>
                  <a:t>3</a:t>
                </a:r>
                <a:endPara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44" name="椭圆 14392"/>
              <p:cNvSpPr/>
              <p:nvPr/>
            </p:nvSpPr>
            <p:spPr>
              <a:xfrm>
                <a:off x="0" y="570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rPr>
                  <a:t>6</a:t>
                </a:r>
                <a:endPara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45" name="椭圆 14393"/>
              <p:cNvSpPr/>
              <p:nvPr/>
            </p:nvSpPr>
            <p:spPr>
              <a:xfrm>
                <a:off x="402" y="546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rPr>
                  <a:t>8</a:t>
                </a:r>
                <a:endPara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46" name="椭圆 14394"/>
              <p:cNvSpPr/>
              <p:nvPr/>
            </p:nvSpPr>
            <p:spPr>
              <a:xfrm>
                <a:off x="816" y="55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rPr>
                  <a:t>9</a:t>
                </a:r>
                <a:endPara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47" name="直接连接符 14395"/>
              <p:cNvSpPr/>
              <p:nvPr/>
            </p:nvSpPr>
            <p:spPr>
              <a:xfrm flipV="1">
                <a:off x="198" y="288"/>
                <a:ext cx="288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48" name="直接连接符 14396"/>
              <p:cNvSpPr/>
              <p:nvPr/>
            </p:nvSpPr>
            <p:spPr>
              <a:xfrm flipV="1">
                <a:off x="534" y="288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49" name="直接连接符 14397"/>
              <p:cNvSpPr/>
              <p:nvPr/>
            </p:nvSpPr>
            <p:spPr>
              <a:xfrm flipH="1" flipV="1">
                <a:off x="582" y="288"/>
                <a:ext cx="288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5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charRg st="15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3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charRg st="30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61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339">
                                            <p:txEl>
                                              <p:charRg st="61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3241</Words>
  <Application>WPS 演示</Application>
  <PresentationFormat>在屏幕上显示</PresentationFormat>
  <Paragraphs>1099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35</vt:i4>
      </vt:variant>
    </vt:vector>
  </HeadingPairs>
  <TitlesOfParts>
    <vt:vector size="59" baseType="lpstr">
      <vt:lpstr>Arial</vt:lpstr>
      <vt:lpstr>宋体</vt:lpstr>
      <vt:lpstr>Wingdings</vt:lpstr>
      <vt:lpstr>Tahoma</vt:lpstr>
      <vt:lpstr>黑体</vt:lpstr>
      <vt:lpstr>Gungsuh</vt:lpstr>
      <vt:lpstr>Bodoni MT Black</vt:lpstr>
      <vt:lpstr>仿宋_GB2312</vt:lpstr>
      <vt:lpstr>Times New Roman</vt:lpstr>
      <vt:lpstr>Monotype Corsiva</vt:lpstr>
      <vt:lpstr>楷体_GB2312</vt:lpstr>
      <vt:lpstr>Latha</vt:lpstr>
      <vt:lpstr>BatangChe</vt:lpstr>
      <vt:lpstr>Microsoft Sans Serif</vt:lpstr>
      <vt:lpstr>GungsuhChe</vt:lpstr>
      <vt:lpstr>华文新魏</vt:lpstr>
      <vt:lpstr>微软雅黑</vt:lpstr>
      <vt:lpstr>Calibri</vt:lpstr>
      <vt:lpstr>Lucida Sans Unicode</vt:lpstr>
      <vt:lpstr>仿宋</vt:lpstr>
      <vt:lpstr>Arial Unicode MS</vt:lpstr>
      <vt:lpstr>Segoe Print</vt:lpstr>
      <vt:lpstr>新宋体</vt:lpstr>
      <vt:lpstr>Blends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LCY</cp:lastModifiedBy>
  <cp:revision>84</cp:revision>
  <dcterms:created xsi:type="dcterms:W3CDTF">2012-10-30T08:12:01Z</dcterms:created>
  <dcterms:modified xsi:type="dcterms:W3CDTF">2017-11-28T15:09:14Z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2052-10.1.0.6876</vt:lpwstr>
  </property>
</Properties>
</file>