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517" r:id="rId3"/>
    <p:sldId id="520" r:id="rId4"/>
    <p:sldId id="378" r:id="rId5"/>
    <p:sldId id="384" r:id="rId6"/>
    <p:sldId id="385" r:id="rId7"/>
    <p:sldId id="396" r:id="rId8"/>
    <p:sldId id="397" r:id="rId9"/>
    <p:sldId id="398" r:id="rId10"/>
    <p:sldId id="399" r:id="rId11"/>
    <p:sldId id="395" r:id="rId12"/>
    <p:sldId id="402" r:id="rId13"/>
    <p:sldId id="420" r:id="rId14"/>
    <p:sldId id="421" r:id="rId15"/>
    <p:sldId id="423" r:id="rId16"/>
    <p:sldId id="427" r:id="rId17"/>
    <p:sldId id="428" r:id="rId18"/>
    <p:sldId id="429" r:id="rId19"/>
    <p:sldId id="430" r:id="rId20"/>
    <p:sldId id="431" r:id="rId21"/>
    <p:sldId id="433" r:id="rId22"/>
    <p:sldId id="432" r:id="rId23"/>
    <p:sldId id="434" r:id="rId24"/>
    <p:sldId id="435" r:id="rId25"/>
    <p:sldId id="436" r:id="rId26"/>
    <p:sldId id="437" r:id="rId27"/>
    <p:sldId id="439" r:id="rId28"/>
    <p:sldId id="446" r:id="rId29"/>
    <p:sldId id="447" r:id="rId30"/>
    <p:sldId id="448" r:id="rId31"/>
    <p:sldId id="441" r:id="rId32"/>
    <p:sldId id="449" r:id="rId33"/>
    <p:sldId id="442" r:id="rId34"/>
    <p:sldId id="440" r:id="rId35"/>
    <p:sldId id="443" r:id="rId36"/>
    <p:sldId id="444" r:id="rId37"/>
    <p:sldId id="445" r:id="rId38"/>
    <p:sldId id="438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510" r:id="rId66"/>
    <p:sldId id="511" r:id="rId67"/>
    <p:sldId id="521" r:id="rId68"/>
    <p:sldId id="514" r:id="rId69"/>
    <p:sldId id="524" r:id="rId7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6"/>
        <p:guide pos="2849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BB962C8B-B14F-4D97-AF65-F5344CB8AC3E}" type="datetimeFigureOut">
              <a:rPr lang="zh-CN" altLang="en-US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hyperlink" Target="http://www.sjxx.net/3lian/gif/2004/8-14/15254-8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GI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webcontest/contest_show.php?cid=12488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429000"/>
            <a:ext cx="762635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/>
          <a:p>
            <a:pPr algn="ctr" defTabSz="914400">
              <a:lnSpc>
                <a:spcPct val="140000"/>
              </a:lnSpc>
              <a:buNone/>
            </a:pPr>
            <a:r>
              <a:rPr lang="en-US" altLang="zh-CN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</p:spPr>
        <p:txBody>
          <a:bodyPr anchor="t"/>
          <a:p>
            <a:pPr defTabSz="914400">
              <a:buSzPct val="60000"/>
            </a:pPr>
            <a:r>
              <a:rPr lang="zh-CN" altLang="en-US" kern="1200" baseline="0">
                <a:latin typeface="Tahoma" panose="020B0604030504040204" pitchFamily="2" charset="0"/>
                <a:ea typeface="+mn-ea"/>
                <a:cs typeface="+mn-cs"/>
              </a:rPr>
              <a:t>杭州电子科技大学  刘春英</a:t>
            </a:r>
            <a:endParaRPr lang="zh-CN" altLang="en-US" kern="1200" baseline="0">
              <a:latin typeface="Tahoma" panose="020B0604030504040204" pitchFamily="2" charset="0"/>
              <a:ea typeface="+mn-ea"/>
              <a:cs typeface="+mn-cs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Tahoma" panose="020B0604030504040204" pitchFamily="2" charset="0"/>
                <a:ea typeface="+mn-ea"/>
                <a:cs typeface="+mn-cs"/>
              </a:rPr>
              <a:t>acm@hdu.edu.cn</a:t>
            </a:r>
            <a:endParaRPr lang="en-US" altLang="zh-CN" kern="1200" baseline="0">
              <a:latin typeface="Tahoma" panose="020B06040305040402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3375"/>
            <a:ext cx="9144000" cy="583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433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9144000" cy="489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536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7409"/>
          <p:cNvSpPr>
            <a:spLocks noGrp="1"/>
          </p:cNvSpPr>
          <p:nvPr>
            <p:ph type="title"/>
          </p:nvPr>
        </p:nvSpPr>
        <p:spPr>
          <a:xfrm>
            <a:off x="1258888" y="296863"/>
            <a:ext cx="6337300" cy="1462087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思考：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6386" name="文本占位符 17410"/>
          <p:cNvSpPr>
            <a:spLocks noGrp="1"/>
          </p:cNvSpPr>
          <p:nvPr>
            <p:ph idx="1"/>
          </p:nvPr>
        </p:nvSpPr>
        <p:spPr>
          <a:xfrm>
            <a:off x="1116013" y="2205038"/>
            <a:ext cx="7416800" cy="2016125"/>
          </a:xfrm>
        </p:spPr>
        <p:txBody>
          <a:bodyPr anchor="t"/>
          <a:p>
            <a:pPr>
              <a:buNone/>
            </a:pP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、传统的计算线段相交的方法是什么？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pPr>
              <a:buNone/>
            </a:pPr>
            <a:endParaRPr lang="zh-CN" altLang="en-US" b="1">
              <a:latin typeface="仿宋_GB2312" pitchFamily="1" charset="-122"/>
              <a:ea typeface="仿宋_GB2312" pitchFamily="1" charset="-122"/>
            </a:endParaRPr>
          </a:p>
          <a:p>
            <a:pPr>
              <a:buNone/>
            </a:pP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、传统方法和本方法的区别是什么？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6387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638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8433"/>
          <p:cNvSpPr>
            <a:spLocks noGrp="1"/>
          </p:cNvSpPr>
          <p:nvPr>
            <p:ph type="title"/>
          </p:nvPr>
        </p:nvSpPr>
        <p:spPr>
          <a:xfrm>
            <a:off x="1150938" y="260350"/>
            <a:ext cx="5976937" cy="1462088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特别提醒：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7410" name="文本占位符 18434"/>
          <p:cNvSpPr>
            <a:spLocks noGrp="1"/>
          </p:cNvSpPr>
          <p:nvPr>
            <p:ph idx="1"/>
          </p:nvPr>
        </p:nvSpPr>
        <p:spPr>
          <a:xfrm>
            <a:off x="935038" y="2060575"/>
            <a:ext cx="7772400" cy="295275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以上介绍的线段的三个属性，是计算几何的基础，在很多方面都有应用，比如求凸包等等，请务必掌握！</a:t>
            </a:r>
            <a:endParaRPr lang="zh-CN" altLang="en-US" sz="3600" b="1">
              <a:solidFill>
                <a:schemeClr val="hlink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7411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741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9457"/>
          <p:cNvSpPr>
            <a:spLocks noGrp="1"/>
          </p:cNvSpPr>
          <p:nvPr>
            <p:ph type="title"/>
          </p:nvPr>
        </p:nvSpPr>
        <p:spPr>
          <a:xfrm>
            <a:off x="1368425" y="692150"/>
            <a:ext cx="5759450" cy="1143000"/>
          </a:xfrm>
        </p:spPr>
        <p:txBody>
          <a:bodyPr anchor="b"/>
          <a:p>
            <a:r>
              <a:rPr lang="zh-CN" altLang="en-US" sz="4800" b="1">
                <a:ea typeface="黑体" panose="02010609060101010101" pitchFamily="2" charset="-122"/>
              </a:rPr>
              <a:t>第二单元</a:t>
            </a:r>
            <a:endParaRPr lang="zh-CN" altLang="en-US" sz="4800" b="1">
              <a:ea typeface="黑体" panose="02010609060101010101" pitchFamily="2" charset="-122"/>
            </a:endParaRPr>
          </a:p>
        </p:txBody>
      </p:sp>
      <p:sp>
        <p:nvSpPr>
          <p:cNvPr id="18434" name="文本占位符 19458"/>
          <p:cNvSpPr>
            <a:spLocks noGrp="1"/>
          </p:cNvSpPr>
          <p:nvPr>
            <p:ph idx="1"/>
          </p:nvPr>
        </p:nvSpPr>
        <p:spPr>
          <a:xfrm>
            <a:off x="971550" y="2528888"/>
            <a:ext cx="7165975" cy="1116012"/>
          </a:xfrm>
        </p:spPr>
        <p:txBody>
          <a:bodyPr anchor="t"/>
          <a:p>
            <a:pPr algn="ctr">
              <a:lnSpc>
                <a:spcPct val="80000"/>
              </a:lnSpc>
              <a:buNone/>
            </a:pPr>
            <a:r>
              <a:rPr lang="zh-CN" altLang="en-US" sz="6000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多边形面积和重心</a:t>
            </a:r>
            <a:endParaRPr lang="zh-CN" altLang="en-US" sz="2400" b="1">
              <a:solidFill>
                <a:schemeClr val="hlink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8435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843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0481"/>
          <p:cNvSpPr>
            <a:spLocks noGrp="1"/>
          </p:cNvSpPr>
          <p:nvPr>
            <p:ph type="title"/>
          </p:nvPr>
        </p:nvSpPr>
        <p:spPr>
          <a:xfrm>
            <a:off x="1223963" y="908050"/>
            <a:ext cx="5653087" cy="860425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基本问题（</a:t>
            </a:r>
            <a:r>
              <a:rPr lang="en-US" altLang="zh-CN" b="1">
                <a:ea typeface="黑体" panose="02010609060101010101" pitchFamily="2" charset="-122"/>
              </a:rPr>
              <a:t>1</a:t>
            </a:r>
            <a:r>
              <a:rPr lang="zh-CN" altLang="en-US" b="1">
                <a:ea typeface="黑体" panose="02010609060101010101" pitchFamily="2" charset="-122"/>
              </a:rPr>
              <a:t>）：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9458" name="文本占位符 20482"/>
          <p:cNvSpPr>
            <a:spLocks noGrp="1"/>
          </p:cNvSpPr>
          <p:nvPr>
            <p:ph idx="1"/>
          </p:nvPr>
        </p:nvSpPr>
        <p:spPr>
          <a:xfrm>
            <a:off x="827088" y="2060575"/>
            <a:ext cx="7772400" cy="3744913"/>
          </a:xfrm>
        </p:spPr>
        <p:txBody>
          <a:bodyPr anchor="t"/>
          <a:p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给定一个简单多边形，求其面积。</a:t>
            </a:r>
            <a:endParaRPr lang="zh-CN" altLang="en-US" sz="4000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sz="4000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输入</a:t>
            </a:r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：多边形（顶点按逆时针顺序排列）</a:t>
            </a:r>
            <a:endParaRPr lang="zh-CN" altLang="en-US" sz="4000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sz="4000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输出</a:t>
            </a:r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：面积</a:t>
            </a:r>
            <a:r>
              <a:rPr lang="en-US" altLang="zh-CN" sz="4000" b="1">
                <a:latin typeface="仿宋_GB2312" pitchFamily="1" charset="-122"/>
                <a:ea typeface="仿宋_GB2312" pitchFamily="1" charset="-122"/>
              </a:rPr>
              <a:t>S</a:t>
            </a:r>
            <a:endParaRPr lang="en-US" altLang="zh-CN" sz="4000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9459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946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1505"/>
          <p:cNvSpPr>
            <a:spLocks noGrp="1"/>
          </p:cNvSpPr>
          <p:nvPr>
            <p:ph type="title"/>
          </p:nvPr>
        </p:nvSpPr>
        <p:spPr>
          <a:xfrm>
            <a:off x="1150938" y="765175"/>
            <a:ext cx="7793037" cy="984250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思考如下图形：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0482" name="八边形 21506"/>
          <p:cNvSpPr/>
          <p:nvPr/>
        </p:nvSpPr>
        <p:spPr>
          <a:xfrm rot="1203242">
            <a:off x="2484438" y="2636838"/>
            <a:ext cx="3708400" cy="2808287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0484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2529"/>
          <p:cNvSpPr>
            <a:spLocks noGrp="1"/>
          </p:cNvSpPr>
          <p:nvPr>
            <p:ph type="title"/>
          </p:nvPr>
        </p:nvSpPr>
        <p:spPr>
          <a:xfrm>
            <a:off x="1692275" y="2205038"/>
            <a:ext cx="6840538" cy="1223962"/>
          </a:xfrm>
        </p:spPr>
        <p:txBody>
          <a:bodyPr anchor="b"/>
          <a:p>
            <a:r>
              <a:rPr lang="en-US" altLang="zh-CN" sz="6600" i="1">
                <a:solidFill>
                  <a:schemeClr val="hlink"/>
                </a:solidFill>
                <a:latin typeface="Times New Roman" panose="02020603050405020304" pitchFamily="2" charset="0"/>
              </a:rPr>
              <a:t>Any good idea?</a:t>
            </a:r>
            <a:endParaRPr lang="en-US" altLang="zh-CN" sz="6600" i="1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2150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150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3553"/>
          <p:cNvSpPr>
            <a:spLocks noGrp="1"/>
          </p:cNvSpPr>
          <p:nvPr>
            <p:ph type="title"/>
          </p:nvPr>
        </p:nvSpPr>
        <p:spPr>
          <a:xfrm>
            <a:off x="1150938" y="981075"/>
            <a:ext cx="7345362" cy="803275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先看最简单的多边形</a:t>
            </a:r>
            <a:r>
              <a:rPr lang="en-US" altLang="zh-CN" sz="3600" b="1">
                <a:ea typeface="黑体" panose="02010609060101010101" pitchFamily="2" charset="-122"/>
              </a:rPr>
              <a:t>——</a:t>
            </a:r>
            <a:r>
              <a:rPr lang="zh-CN" altLang="en-US" sz="3600" b="1">
                <a:ea typeface="黑体" panose="02010609060101010101" pitchFamily="2" charset="-122"/>
              </a:rPr>
              <a:t>三角形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2530" name="等腰三角形 23554"/>
          <p:cNvSpPr/>
          <p:nvPr/>
        </p:nvSpPr>
        <p:spPr>
          <a:xfrm rot="-1027822">
            <a:off x="863600" y="2600325"/>
            <a:ext cx="3852863" cy="11525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任意多边形 23555"/>
          <p:cNvSpPr/>
          <p:nvPr/>
        </p:nvSpPr>
        <p:spPr>
          <a:xfrm>
            <a:off x="4679950" y="4184650"/>
            <a:ext cx="3240088" cy="7207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253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4577"/>
          <p:cNvSpPr>
            <a:spLocks noGrp="1"/>
          </p:cNvSpPr>
          <p:nvPr>
            <p:ph type="title"/>
          </p:nvPr>
        </p:nvSpPr>
        <p:spPr>
          <a:xfrm>
            <a:off x="1150938" y="296863"/>
            <a:ext cx="7793037" cy="1462087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三角形的面积：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3554" name="文本占位符 24578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1625"/>
          </a:xfrm>
        </p:spPr>
        <p:txBody>
          <a:bodyPr anchor="t"/>
          <a:p>
            <a:r>
              <a:rPr lang="zh-CN" altLang="en-US"/>
              <a:t>在解析几何里， </a:t>
            </a:r>
            <a:r>
              <a:rPr lang="en-US" altLang="zh-CN"/>
              <a:t>△ABC</a:t>
            </a:r>
            <a:r>
              <a:rPr lang="zh-CN" altLang="en-US"/>
              <a:t>的面积可以通过如下方法求得：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点坐标 </a:t>
            </a:r>
            <a:r>
              <a:rPr lang="en-US" altLang="zh-CN"/>
              <a:t>=&gt; </a:t>
            </a:r>
            <a:r>
              <a:rPr lang="zh-CN" altLang="en-US"/>
              <a:t>边长  </a:t>
            </a:r>
            <a:r>
              <a:rPr lang="en-US" altLang="zh-CN"/>
              <a:t>=&gt; </a:t>
            </a:r>
            <a:r>
              <a:rPr lang="zh-CN" altLang="en-US"/>
              <a:t>海伦公式 </a:t>
            </a:r>
            <a:r>
              <a:rPr lang="en-US" altLang="zh-CN"/>
              <a:t>=&gt; </a:t>
            </a:r>
            <a:r>
              <a:rPr lang="zh-CN" altLang="en-US"/>
              <a:t>面积</a:t>
            </a:r>
            <a:endParaRPr lang="zh-CN" altLang="en-US"/>
          </a:p>
        </p:txBody>
      </p:sp>
      <p:sp>
        <p:nvSpPr>
          <p:cNvPr id="23555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355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>
          <a:xfrm>
            <a:off x="1223963" y="873125"/>
            <a:ext cx="6553200" cy="839788"/>
          </a:xfrm>
        </p:spPr>
        <p:txBody>
          <a:bodyPr anchor="b"/>
          <a:p>
            <a:r>
              <a:rPr lang="zh-CN" altLang="en-US" b="1" dirty="0">
                <a:ea typeface="黑体" panose="02010609060101010101" pitchFamily="2" charset="-122"/>
              </a:rPr>
              <a:t>第十四讲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>
          <a:xfrm>
            <a:off x="611188" y="2349500"/>
            <a:ext cx="8027987" cy="1627188"/>
          </a:xfrm>
        </p:spPr>
        <p:txBody>
          <a:bodyPr anchor="t"/>
          <a:p>
            <a:pPr algn="ctr">
              <a:lnSpc>
                <a:spcPct val="90000"/>
              </a:lnSpc>
              <a:buNone/>
            </a:pPr>
            <a:r>
              <a:rPr lang="zh-CN" altLang="en-US" sz="5400" b="1" dirty="0">
                <a:solidFill>
                  <a:schemeClr val="hlink"/>
                </a:solidFill>
                <a:ea typeface="黑体" panose="02010609060101010101" pitchFamily="2" charset="-122"/>
              </a:rPr>
              <a:t>计算几何初步</a:t>
            </a:r>
            <a:endParaRPr lang="zh-CN" altLang="en-US" sz="4800" b="1" dirty="0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chemeClr val="hlink"/>
                </a:solidFill>
              </a:rPr>
              <a:t>(</a:t>
            </a:r>
            <a:r>
              <a:rPr lang="en-US" altLang="x-none" sz="3600" b="1" dirty="0">
                <a:solidFill>
                  <a:schemeClr val="hlink"/>
                </a:solidFill>
              </a:rPr>
              <a:t>Computational Geometry</a:t>
            </a:r>
            <a:r>
              <a:rPr lang="zh-CN" altLang="en-US" sz="3600" b="1" dirty="0">
                <a:solidFill>
                  <a:schemeClr val="hlink"/>
                </a:solidFill>
              </a:rPr>
              <a:t> Basic)</a:t>
            </a:r>
            <a:endParaRPr lang="zh-CN" altLang="en-US" sz="3600" b="1" dirty="0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7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14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5601"/>
          <p:cNvSpPr>
            <a:spLocks noGrp="1"/>
          </p:cNvSpPr>
          <p:nvPr>
            <p:ph type="title"/>
          </p:nvPr>
        </p:nvSpPr>
        <p:spPr>
          <a:xfrm>
            <a:off x="1150938" y="836613"/>
            <a:ext cx="7793037" cy="911225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思考：此方法的缺点：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5603" name="内容占位符 25602"/>
          <p:cNvSpPr>
            <a:spLocks noGrp="1"/>
          </p:cNvSpPr>
          <p:nvPr>
            <p:ph idx="1"/>
          </p:nvPr>
        </p:nvSpPr>
        <p:spPr>
          <a:xfrm>
            <a:off x="1187450" y="1981200"/>
            <a:ext cx="7345363" cy="727075"/>
          </a:xfrm>
        </p:spPr>
        <p:txBody>
          <a:bodyPr anchor="t"/>
          <a:p>
            <a:pPr>
              <a:buNone/>
            </a:pPr>
            <a:r>
              <a:rPr lang="zh-CN" altLang="en-US"/>
              <a:t>计算量大</a:t>
            </a:r>
            <a:endParaRPr lang="zh-CN" altLang="en-US"/>
          </a:p>
        </p:txBody>
      </p:sp>
      <p:sp>
        <p:nvSpPr>
          <p:cNvPr id="25604" name="燕尾形箭头 25603"/>
          <p:cNvSpPr/>
          <p:nvPr/>
        </p:nvSpPr>
        <p:spPr>
          <a:xfrm>
            <a:off x="4284663" y="4076700"/>
            <a:ext cx="3382962" cy="611188"/>
          </a:xfrm>
          <a:prstGeom prst="notchedRightArrow">
            <a:avLst>
              <a:gd name="adj1" fmla="val 50000"/>
              <a:gd name="adj2" fmla="val 138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1187450" y="2960688"/>
            <a:ext cx="288131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精度损失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文本框 25605"/>
          <p:cNvSpPr txBox="1"/>
          <p:nvPr/>
        </p:nvSpPr>
        <p:spPr>
          <a:xfrm>
            <a:off x="1150938" y="4041775"/>
            <a:ext cx="27384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更好的方法？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458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5" grpId="0"/>
      <p:bldP spid="25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6625"/>
          <p:cNvSpPr>
            <a:spLocks noGrp="1"/>
          </p:cNvSpPr>
          <p:nvPr>
            <p:ph type="title"/>
          </p:nvPr>
        </p:nvSpPr>
        <p:spPr>
          <a:xfrm>
            <a:off x="1063625" y="908050"/>
            <a:ext cx="5129213" cy="874713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计算几何的方法：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5602" name="文本占位符 26626"/>
          <p:cNvSpPr>
            <a:spLocks noGrp="1"/>
          </p:cNvSpPr>
          <p:nvPr>
            <p:ph idx="1"/>
          </p:nvPr>
        </p:nvSpPr>
        <p:spPr>
          <a:xfrm>
            <a:off x="792163" y="1952625"/>
            <a:ext cx="7772400" cy="2232025"/>
          </a:xfrm>
        </p:spPr>
        <p:txBody>
          <a:bodyPr anchor="t"/>
          <a:p>
            <a:r>
              <a:rPr lang="zh-CN" altLang="en-US"/>
              <a:t>在计算几何里，我们知道，</a:t>
            </a:r>
            <a:r>
              <a:rPr lang="en-US" altLang="zh-CN"/>
              <a:t>△ABC</a:t>
            </a:r>
            <a:r>
              <a:rPr lang="zh-CN" altLang="en-US"/>
              <a:t>的面积就是“向量</a:t>
            </a:r>
            <a:r>
              <a:rPr lang="en-US" altLang="zh-CN"/>
              <a:t>AB”</a:t>
            </a:r>
            <a:r>
              <a:rPr lang="zh-CN" altLang="en-US"/>
              <a:t>和“向量</a:t>
            </a:r>
            <a:r>
              <a:rPr lang="en-US" altLang="zh-CN"/>
              <a:t>AC”</a:t>
            </a:r>
            <a:r>
              <a:rPr lang="zh-CN" altLang="en-US"/>
              <a:t>两个向量叉积的绝对值的一半。其正负表示三角形顶点是在右手系还是左手系。</a:t>
            </a:r>
            <a:endParaRPr lang="zh-CN" altLang="en-US"/>
          </a:p>
        </p:txBody>
      </p:sp>
      <p:sp>
        <p:nvSpPr>
          <p:cNvPr id="26628" name="文本框 26627"/>
          <p:cNvSpPr txBox="1"/>
          <p:nvPr/>
        </p:nvSpPr>
        <p:spPr>
          <a:xfrm>
            <a:off x="1295400" y="5805488"/>
            <a:ext cx="280828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ABC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成左手系，负面积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5292725" y="5805488"/>
            <a:ext cx="280828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ABC</a:t>
            </a:r>
            <a:r>
              <a:rPr lang="zh-CN" altLang="en-US">
                <a:latin typeface="Times New Roman" panose="02020603050405020304" pitchFamily="2" charset="0"/>
                <a:ea typeface="宋体" panose="02010600030101010101" pitchFamily="2" charset="-122"/>
              </a:rPr>
              <a:t>成右手系，正面积</a:t>
            </a:r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6630" name="组合 26629"/>
          <p:cNvGrpSpPr/>
          <p:nvPr/>
        </p:nvGrpSpPr>
        <p:grpSpPr>
          <a:xfrm>
            <a:off x="1331913" y="4005263"/>
            <a:ext cx="2735262" cy="1843087"/>
            <a:chOff x="0" y="0"/>
            <a:chExt cx="1723" cy="1161"/>
          </a:xfrm>
        </p:grpSpPr>
        <p:grpSp>
          <p:nvGrpSpPr>
            <p:cNvPr id="25606" name="组合 26630"/>
            <p:cNvGrpSpPr/>
            <p:nvPr/>
          </p:nvGrpSpPr>
          <p:grpSpPr>
            <a:xfrm>
              <a:off x="0" y="0"/>
              <a:ext cx="1723" cy="1161"/>
              <a:chOff x="0" y="0"/>
              <a:chExt cx="1723" cy="1161"/>
            </a:xfrm>
          </p:grpSpPr>
          <p:grpSp>
            <p:nvGrpSpPr>
              <p:cNvPr id="25607" name="组合 26631"/>
              <p:cNvGrpSpPr/>
              <p:nvPr/>
            </p:nvGrpSpPr>
            <p:grpSpPr>
              <a:xfrm>
                <a:off x="204" y="158"/>
                <a:ext cx="1179" cy="817"/>
                <a:chOff x="0" y="0"/>
                <a:chExt cx="1179" cy="817"/>
              </a:xfrm>
            </p:grpSpPr>
            <p:grpSp>
              <p:nvGrpSpPr>
                <p:cNvPr id="25608" name="组合 26632"/>
                <p:cNvGrpSpPr/>
                <p:nvPr/>
              </p:nvGrpSpPr>
              <p:grpSpPr>
                <a:xfrm>
                  <a:off x="0" y="0"/>
                  <a:ext cx="1179" cy="817"/>
                  <a:chOff x="0" y="0"/>
                  <a:chExt cx="1179" cy="817"/>
                </a:xfrm>
              </p:grpSpPr>
              <p:sp>
                <p:nvSpPr>
                  <p:cNvPr id="25609" name="直接连接符 26633"/>
                  <p:cNvSpPr/>
                  <p:nvPr/>
                </p:nvSpPr>
                <p:spPr>
                  <a:xfrm flipV="1">
                    <a:off x="0" y="0"/>
                    <a:ext cx="680" cy="81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10" name="直接连接符 26634"/>
                  <p:cNvSpPr/>
                  <p:nvPr/>
                </p:nvSpPr>
                <p:spPr>
                  <a:xfrm flipV="1">
                    <a:off x="0" y="341"/>
                    <a:ext cx="1179" cy="4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611" name="直接连接符 26635"/>
                <p:cNvSpPr/>
                <p:nvPr/>
              </p:nvSpPr>
              <p:spPr>
                <a:xfrm>
                  <a:off x="680" y="0"/>
                  <a:ext cx="499" cy="34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12" name="文本框 26636"/>
              <p:cNvSpPr txBox="1"/>
              <p:nvPr/>
            </p:nvSpPr>
            <p:spPr>
              <a:xfrm>
                <a:off x="589" y="0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3" name="文本框 26637"/>
              <p:cNvSpPr txBox="1"/>
              <p:nvPr/>
            </p:nvSpPr>
            <p:spPr>
              <a:xfrm>
                <a:off x="1360" y="453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4" name="文本框 26638"/>
              <p:cNvSpPr txBox="1"/>
              <p:nvPr/>
            </p:nvSpPr>
            <p:spPr>
              <a:xfrm>
                <a:off x="0" y="930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15" name="上弧形箭头 26639"/>
            <p:cNvSpPr/>
            <p:nvPr/>
          </p:nvSpPr>
          <p:spPr>
            <a:xfrm rot="1226972">
              <a:off x="748" y="363"/>
              <a:ext cx="385" cy="136"/>
            </a:xfrm>
            <a:prstGeom prst="curvedDownArrow">
              <a:avLst>
                <a:gd name="adj1" fmla="val 56617"/>
                <a:gd name="adj2" fmla="val 113235"/>
                <a:gd name="adj3" fmla="val 33314"/>
              </a:avLst>
            </a:prstGeom>
            <a:solidFill>
              <a:schemeClr val="accent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41" name="组合 26640"/>
          <p:cNvGrpSpPr/>
          <p:nvPr/>
        </p:nvGrpSpPr>
        <p:grpSpPr>
          <a:xfrm>
            <a:off x="5148263" y="3897313"/>
            <a:ext cx="2735262" cy="1843087"/>
            <a:chOff x="0" y="0"/>
            <a:chExt cx="1723" cy="1161"/>
          </a:xfrm>
        </p:grpSpPr>
        <p:grpSp>
          <p:nvGrpSpPr>
            <p:cNvPr id="25617" name="组合 26641"/>
            <p:cNvGrpSpPr/>
            <p:nvPr/>
          </p:nvGrpSpPr>
          <p:grpSpPr>
            <a:xfrm>
              <a:off x="0" y="0"/>
              <a:ext cx="1723" cy="1161"/>
              <a:chOff x="0" y="0"/>
              <a:chExt cx="1723" cy="1161"/>
            </a:xfrm>
          </p:grpSpPr>
          <p:grpSp>
            <p:nvGrpSpPr>
              <p:cNvPr id="25618" name="组合 26642"/>
              <p:cNvGrpSpPr/>
              <p:nvPr/>
            </p:nvGrpSpPr>
            <p:grpSpPr>
              <a:xfrm>
                <a:off x="204" y="158"/>
                <a:ext cx="1179" cy="817"/>
                <a:chOff x="0" y="0"/>
                <a:chExt cx="1179" cy="817"/>
              </a:xfrm>
            </p:grpSpPr>
            <p:grpSp>
              <p:nvGrpSpPr>
                <p:cNvPr id="25619" name="组合 26643"/>
                <p:cNvGrpSpPr/>
                <p:nvPr/>
              </p:nvGrpSpPr>
              <p:grpSpPr>
                <a:xfrm>
                  <a:off x="0" y="0"/>
                  <a:ext cx="1179" cy="817"/>
                  <a:chOff x="0" y="0"/>
                  <a:chExt cx="1179" cy="817"/>
                </a:xfrm>
              </p:grpSpPr>
              <p:sp>
                <p:nvSpPr>
                  <p:cNvPr id="25620" name="直接连接符 26644"/>
                  <p:cNvSpPr/>
                  <p:nvPr/>
                </p:nvSpPr>
                <p:spPr>
                  <a:xfrm flipV="1">
                    <a:off x="0" y="0"/>
                    <a:ext cx="680" cy="81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21" name="直接连接符 26645"/>
                  <p:cNvSpPr/>
                  <p:nvPr/>
                </p:nvSpPr>
                <p:spPr>
                  <a:xfrm flipV="1">
                    <a:off x="0" y="341"/>
                    <a:ext cx="1179" cy="4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622" name="直接连接符 26646"/>
                <p:cNvSpPr/>
                <p:nvPr/>
              </p:nvSpPr>
              <p:spPr>
                <a:xfrm>
                  <a:off x="680" y="0"/>
                  <a:ext cx="499" cy="34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23" name="文本框 26647"/>
              <p:cNvSpPr txBox="1"/>
              <p:nvPr/>
            </p:nvSpPr>
            <p:spPr>
              <a:xfrm>
                <a:off x="589" y="0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4" name="文本框 26648"/>
              <p:cNvSpPr txBox="1"/>
              <p:nvPr/>
            </p:nvSpPr>
            <p:spPr>
              <a:xfrm>
                <a:off x="1360" y="453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5" name="文本框 26649"/>
              <p:cNvSpPr txBox="1"/>
              <p:nvPr/>
            </p:nvSpPr>
            <p:spPr>
              <a:xfrm>
                <a:off x="0" y="930"/>
                <a:ext cx="36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endParaRPr lang="en-US" altLang="zh-CN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26" name="下弧形箭头 26650"/>
            <p:cNvSpPr/>
            <p:nvPr/>
          </p:nvSpPr>
          <p:spPr>
            <a:xfrm rot="-7260018">
              <a:off x="758" y="349"/>
              <a:ext cx="363" cy="137"/>
            </a:xfrm>
            <a:prstGeom prst="curvedUpArrow">
              <a:avLst>
                <a:gd name="adj1" fmla="val 52992"/>
                <a:gd name="adj2" fmla="val 105985"/>
                <a:gd name="adj3" fmla="val 3331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27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562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7649"/>
          <p:cNvSpPr>
            <a:spLocks noGrp="1"/>
          </p:cNvSpPr>
          <p:nvPr>
            <p:ph type="title"/>
          </p:nvPr>
        </p:nvSpPr>
        <p:spPr>
          <a:xfrm>
            <a:off x="1150938" y="260350"/>
            <a:ext cx="7793037" cy="1462088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大功告成：</a:t>
            </a:r>
            <a:r>
              <a:rPr lang="zh-CN" altLang="en-US"/>
              <a:t>	</a:t>
            </a:r>
            <a:endParaRPr lang="zh-CN" altLang="en-US"/>
          </a:p>
        </p:txBody>
      </p:sp>
      <p:sp>
        <p:nvSpPr>
          <p:cNvPr id="26626" name="文本占位符 27650"/>
          <p:cNvSpPr>
            <a:spLocks noGrp="1"/>
          </p:cNvSpPr>
          <p:nvPr>
            <p:ph idx="1"/>
          </p:nvPr>
        </p:nvSpPr>
        <p:spPr>
          <a:xfrm>
            <a:off x="576263" y="2024063"/>
            <a:ext cx="8172450" cy="4114800"/>
          </a:xfrm>
        </p:spPr>
        <p:txBody>
          <a:bodyPr anchor="t"/>
          <a:p>
            <a:r>
              <a:rPr lang="en-US" altLang="zh-CN" sz="2800"/>
              <a:t>Area(A,B,C)= 1/2 * (↑AB) × (↑AC)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               </a:t>
            </a:r>
            <a:r>
              <a:rPr lang="en-US" altLang="zh-CN" sz="8000"/>
              <a:t>=</a:t>
            </a:r>
            <a:r>
              <a:rPr lang="en-US" altLang="zh-CN" sz="8800"/>
              <a:t>∣</a:t>
            </a:r>
            <a:r>
              <a:rPr lang="en-US" altLang="zh-CN" sz="3600"/>
              <a:t>           </a:t>
            </a:r>
            <a:r>
              <a:rPr lang="en-US" altLang="zh-CN" sz="8800"/>
              <a:t>∣/2</a:t>
            </a:r>
            <a:endParaRPr lang="en-US" altLang="zh-CN" sz="3600"/>
          </a:p>
          <a:p>
            <a:pPr>
              <a:buNone/>
            </a:pPr>
            <a:r>
              <a:rPr lang="zh-CN" altLang="en-US" sz="2800"/>
              <a:t>特别注意：</a:t>
            </a:r>
            <a:endParaRPr lang="zh-CN" altLang="en-US" sz="2800"/>
          </a:p>
          <a:p>
            <a:pPr>
              <a:buNone/>
            </a:pPr>
            <a:r>
              <a:rPr lang="zh-CN" altLang="en-US" sz="2800"/>
              <a:t>          以上得到是</a:t>
            </a:r>
            <a:r>
              <a:rPr lang="zh-CN" altLang="en-US" sz="2800" b="1">
                <a:solidFill>
                  <a:schemeClr val="hlink"/>
                </a:solidFill>
              </a:rPr>
              <a:t>有向面积（有正负）</a:t>
            </a:r>
            <a:r>
              <a:rPr lang="zh-CN" altLang="en-US" sz="2800"/>
              <a:t>！ </a:t>
            </a:r>
            <a:endParaRPr lang="zh-CN" altLang="en-US" sz="2800"/>
          </a:p>
        </p:txBody>
      </p:sp>
      <p:sp>
        <p:nvSpPr>
          <p:cNvPr id="26627" name="文本框 27651"/>
          <p:cNvSpPr txBox="1"/>
          <p:nvPr/>
        </p:nvSpPr>
        <p:spPr>
          <a:xfrm>
            <a:off x="4283075" y="3032125"/>
            <a:ext cx="216058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Xb – X a      Yb –Y a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文本框 27652"/>
          <p:cNvSpPr txBox="1"/>
          <p:nvPr/>
        </p:nvSpPr>
        <p:spPr>
          <a:xfrm>
            <a:off x="4319588" y="3429000"/>
            <a:ext cx="212407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Xc – X a      Yc –Y a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663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8673"/>
          <p:cNvSpPr>
            <a:spLocks noGrp="1"/>
          </p:cNvSpPr>
          <p:nvPr>
            <p:ph type="title"/>
          </p:nvPr>
        </p:nvSpPr>
        <p:spPr>
          <a:xfrm>
            <a:off x="1187450" y="549275"/>
            <a:ext cx="6408738" cy="1165225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凸多边形的三角形剖分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7650" name="文本占位符 28674"/>
          <p:cNvSpPr>
            <a:spLocks noGrp="1"/>
          </p:cNvSpPr>
          <p:nvPr>
            <p:ph idx="1"/>
          </p:nvPr>
        </p:nvSpPr>
        <p:spPr>
          <a:xfrm>
            <a:off x="719138" y="1844675"/>
            <a:ext cx="7772400" cy="2492375"/>
          </a:xfrm>
        </p:spPr>
        <p:txBody>
          <a:bodyPr anchor="t"/>
          <a:p>
            <a:r>
              <a:rPr lang="zh-CN" altLang="en-US"/>
              <a:t>很自然地，我们会想到以 </a:t>
            </a:r>
            <a:r>
              <a:rPr lang="en-US" altLang="zh-CN"/>
              <a:t>P1</a:t>
            </a:r>
            <a:r>
              <a:rPr lang="zh-CN" altLang="en-US"/>
              <a:t>为扇面中心，连接</a:t>
            </a:r>
            <a:r>
              <a:rPr lang="en-US" altLang="zh-CN"/>
              <a:t>P1Pi</a:t>
            </a:r>
            <a:r>
              <a:rPr lang="zh-CN" altLang="en-US"/>
              <a:t>就得到</a:t>
            </a:r>
            <a:r>
              <a:rPr lang="en-US" altLang="zh-CN"/>
              <a:t>N-2</a:t>
            </a:r>
            <a:r>
              <a:rPr lang="zh-CN" altLang="en-US"/>
              <a:t>个三角形，由于凸性，保证这些三角形全在多边形内，那么，这个凸多边形的有向面积：</a:t>
            </a:r>
            <a:endParaRPr lang="zh-CN" altLang="en-US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/>
              <a:t>A=sigma(Ai)  (i=1…N-2)</a:t>
            </a:r>
            <a:endParaRPr lang="en-US" altLang="zh-CN"/>
          </a:p>
        </p:txBody>
      </p:sp>
      <p:grpSp>
        <p:nvGrpSpPr>
          <p:cNvPr id="27651" name="组合 28675"/>
          <p:cNvGrpSpPr/>
          <p:nvPr/>
        </p:nvGrpSpPr>
        <p:grpSpPr>
          <a:xfrm>
            <a:off x="2339975" y="4365625"/>
            <a:ext cx="4176713" cy="2274888"/>
            <a:chOff x="0" y="0"/>
            <a:chExt cx="2631" cy="1433"/>
          </a:xfrm>
        </p:grpSpPr>
        <p:sp>
          <p:nvSpPr>
            <p:cNvPr id="27652" name="六边形 28676"/>
            <p:cNvSpPr/>
            <p:nvPr/>
          </p:nvSpPr>
          <p:spPr>
            <a:xfrm rot="-754852">
              <a:off x="272" y="204"/>
              <a:ext cx="1950" cy="953"/>
            </a:xfrm>
            <a:prstGeom prst="hexagon">
              <a:avLst>
                <a:gd name="adj" fmla="val 51154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直接连接符 28677"/>
            <p:cNvSpPr/>
            <p:nvPr/>
          </p:nvSpPr>
          <p:spPr>
            <a:xfrm>
              <a:off x="658" y="317"/>
              <a:ext cx="226" cy="9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直接连接符 28678"/>
            <p:cNvSpPr/>
            <p:nvPr/>
          </p:nvSpPr>
          <p:spPr>
            <a:xfrm>
              <a:off x="658" y="317"/>
              <a:ext cx="1156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直接连接符 28679"/>
            <p:cNvSpPr/>
            <p:nvPr/>
          </p:nvSpPr>
          <p:spPr>
            <a:xfrm>
              <a:off x="680" y="317"/>
              <a:ext cx="1497" cy="1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文本框 28680"/>
            <p:cNvSpPr txBox="1"/>
            <p:nvPr/>
          </p:nvSpPr>
          <p:spPr>
            <a:xfrm>
              <a:off x="363" y="181"/>
              <a:ext cx="4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文本框 28681"/>
            <p:cNvSpPr txBox="1"/>
            <p:nvPr/>
          </p:nvSpPr>
          <p:spPr>
            <a:xfrm>
              <a:off x="0" y="862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文本框 28682"/>
            <p:cNvSpPr txBox="1"/>
            <p:nvPr/>
          </p:nvSpPr>
          <p:spPr>
            <a:xfrm>
              <a:off x="907" y="1202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文本框 28683"/>
            <p:cNvSpPr txBox="1"/>
            <p:nvPr/>
          </p:nvSpPr>
          <p:spPr>
            <a:xfrm>
              <a:off x="1814" y="930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文本框 28684"/>
            <p:cNvSpPr txBox="1"/>
            <p:nvPr/>
          </p:nvSpPr>
          <p:spPr>
            <a:xfrm>
              <a:off x="2268" y="385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P5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文本框 28685"/>
            <p:cNvSpPr txBox="1"/>
            <p:nvPr/>
          </p:nvSpPr>
          <p:spPr>
            <a:xfrm>
              <a:off x="1746" y="0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P6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文本框 28686"/>
            <p:cNvSpPr txBox="1"/>
            <p:nvPr/>
          </p:nvSpPr>
          <p:spPr>
            <a:xfrm>
              <a:off x="453" y="703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A1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文本框 28687"/>
            <p:cNvSpPr txBox="1"/>
            <p:nvPr/>
          </p:nvSpPr>
          <p:spPr>
            <a:xfrm>
              <a:off x="975" y="816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A2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文本框 28688"/>
            <p:cNvSpPr txBox="1"/>
            <p:nvPr/>
          </p:nvSpPr>
          <p:spPr>
            <a:xfrm>
              <a:off x="1519" y="544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A3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文本框 28689"/>
            <p:cNvSpPr txBox="1"/>
            <p:nvPr/>
          </p:nvSpPr>
          <p:spPr>
            <a:xfrm>
              <a:off x="1406" y="158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A4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766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9697"/>
          <p:cNvSpPr>
            <a:spLocks noGrp="1"/>
          </p:cNvSpPr>
          <p:nvPr>
            <p:ph type="title"/>
          </p:nvPr>
        </p:nvSpPr>
        <p:spPr>
          <a:xfrm>
            <a:off x="1150938" y="981075"/>
            <a:ext cx="6337300" cy="768350"/>
          </a:xfrm>
        </p:spPr>
        <p:txBody>
          <a:bodyPr anchor="b"/>
          <a:p>
            <a:r>
              <a:rPr lang="zh-CN" altLang="en-US" sz="4000" b="1">
                <a:ea typeface="黑体" panose="02010609060101010101" pitchFamily="2" charset="-122"/>
              </a:rPr>
              <a:t>凹多边形的面积？</a:t>
            </a:r>
            <a:endParaRPr lang="zh-CN" altLang="en-US" sz="4000" b="1">
              <a:ea typeface="黑体" panose="02010609060101010101" pitchFamily="2" charset="-122"/>
            </a:endParaRPr>
          </a:p>
        </p:txBody>
      </p:sp>
      <p:grpSp>
        <p:nvGrpSpPr>
          <p:cNvPr id="28674" name="组合 29698"/>
          <p:cNvGrpSpPr/>
          <p:nvPr/>
        </p:nvGrpSpPr>
        <p:grpSpPr>
          <a:xfrm>
            <a:off x="2916238" y="1916113"/>
            <a:ext cx="4103687" cy="3535362"/>
            <a:chOff x="0" y="0"/>
            <a:chExt cx="2585" cy="2227"/>
          </a:xfrm>
        </p:grpSpPr>
        <p:sp>
          <p:nvSpPr>
            <p:cNvPr id="28675" name="直接连接符 29699"/>
            <p:cNvSpPr/>
            <p:nvPr/>
          </p:nvSpPr>
          <p:spPr>
            <a:xfrm flipV="1">
              <a:off x="317" y="998"/>
              <a:ext cx="1747" cy="10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6" name="直接连接符 29700"/>
            <p:cNvSpPr/>
            <p:nvPr/>
          </p:nvSpPr>
          <p:spPr>
            <a:xfrm flipV="1">
              <a:off x="317" y="1134"/>
              <a:ext cx="749" cy="9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7" name="直接连接符 29701"/>
            <p:cNvSpPr/>
            <p:nvPr/>
          </p:nvSpPr>
          <p:spPr>
            <a:xfrm flipH="1" flipV="1">
              <a:off x="567" y="137"/>
              <a:ext cx="1497" cy="8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直接连接符 29702"/>
            <p:cNvSpPr/>
            <p:nvPr/>
          </p:nvSpPr>
          <p:spPr>
            <a:xfrm>
              <a:off x="567" y="137"/>
              <a:ext cx="499" cy="9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文本框 29703"/>
            <p:cNvSpPr txBox="1"/>
            <p:nvPr/>
          </p:nvSpPr>
          <p:spPr>
            <a:xfrm>
              <a:off x="0" y="1996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文本框 29704"/>
            <p:cNvSpPr txBox="1"/>
            <p:nvPr/>
          </p:nvSpPr>
          <p:spPr>
            <a:xfrm>
              <a:off x="680" y="1021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文本框 29705"/>
            <p:cNvSpPr txBox="1"/>
            <p:nvPr/>
          </p:nvSpPr>
          <p:spPr>
            <a:xfrm>
              <a:off x="227" y="0"/>
              <a:ext cx="45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文本框 29706"/>
            <p:cNvSpPr txBox="1"/>
            <p:nvPr/>
          </p:nvSpPr>
          <p:spPr>
            <a:xfrm>
              <a:off x="2132" y="885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83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8684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30721"/>
          <p:cNvSpPr>
            <a:spLocks noGrp="1"/>
          </p:cNvSpPr>
          <p:nvPr>
            <p:ph type="title"/>
          </p:nvPr>
        </p:nvSpPr>
        <p:spPr>
          <a:xfrm>
            <a:off x="1150938" y="333375"/>
            <a:ext cx="7793037" cy="1462088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依然成立！！！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9698" name="文本占位符 30722"/>
          <p:cNvSpPr>
            <a:spLocks noGrp="1"/>
          </p:cNvSpPr>
          <p:nvPr>
            <p:ph idx="1"/>
          </p:nvPr>
        </p:nvSpPr>
        <p:spPr>
          <a:xfrm>
            <a:off x="827088" y="2017713"/>
            <a:ext cx="8128000" cy="2887662"/>
          </a:xfrm>
        </p:spPr>
        <p:txBody>
          <a:bodyPr anchor="t"/>
          <a:p>
            <a:pPr>
              <a:buNone/>
            </a:pPr>
            <a:r>
              <a:rPr lang="zh-CN" altLang="en-US"/>
              <a:t>多边形面积公式：</a:t>
            </a:r>
            <a:r>
              <a:rPr lang="en-US" altLang="zh-CN"/>
              <a:t>A=sigma(Ai)  (i=1…N-2)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9699" name="文本框 30723"/>
          <p:cNvSpPr txBox="1"/>
          <p:nvPr/>
        </p:nvSpPr>
        <p:spPr>
          <a:xfrm>
            <a:off x="827088" y="3897313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结论：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       “有向面积”</a:t>
            </a:r>
            <a:r>
              <a:rPr lang="en-US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比“面积”</a:t>
            </a:r>
            <a:r>
              <a:rPr lang="en-US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其实更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本质</a:t>
            </a: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！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970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1745"/>
          <p:cNvSpPr>
            <a:spLocks noGrp="1"/>
          </p:cNvSpPr>
          <p:nvPr>
            <p:ph type="title"/>
          </p:nvPr>
        </p:nvSpPr>
        <p:spPr>
          <a:xfrm>
            <a:off x="1150938" y="836613"/>
            <a:ext cx="7793037" cy="911225"/>
          </a:xfrm>
        </p:spPr>
        <p:txBody>
          <a:bodyPr anchor="b"/>
          <a:p>
            <a:r>
              <a:rPr lang="zh-CN" altLang="en-US" sz="4000" b="1">
                <a:ea typeface="黑体" panose="02010609060101010101" pitchFamily="2" charset="-122"/>
              </a:rPr>
              <a:t>任意点为扇心的三角形剖分</a:t>
            </a:r>
            <a:r>
              <a:rPr lang="zh-CN" altLang="en-US" sz="4800" b="1">
                <a:ea typeface="黑体" panose="02010609060101010101" pitchFamily="2" charset="-122"/>
              </a:rPr>
              <a:t>：</a:t>
            </a:r>
            <a:endParaRPr lang="zh-CN" altLang="en-US" sz="4800" b="1">
              <a:ea typeface="黑体" panose="02010609060101010101" pitchFamily="2" charset="-122"/>
            </a:endParaRPr>
          </a:p>
        </p:txBody>
      </p:sp>
      <p:sp>
        <p:nvSpPr>
          <p:cNvPr id="30722" name="文本占位符 31746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700212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800"/>
              <a:t>我们能把多边形分成</a:t>
            </a:r>
            <a:r>
              <a:rPr lang="en-US" altLang="zh-CN" sz="2800"/>
              <a:t>N-2</a:t>
            </a:r>
            <a:r>
              <a:rPr lang="zh-CN" altLang="en-US" sz="2800"/>
              <a:t>个三角形，为什么不能分成</a:t>
            </a:r>
            <a:r>
              <a:rPr lang="en-US" altLang="zh-CN" sz="2800"/>
              <a:t>N</a:t>
            </a:r>
            <a:r>
              <a:rPr lang="zh-CN" altLang="en-US" sz="2800"/>
              <a:t>个三角形呢？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比如，以多边形内部的一个点为扇心，就可以把多边形剖分成 </a:t>
            </a:r>
            <a:r>
              <a:rPr lang="en-US" altLang="zh-CN" sz="2800"/>
              <a:t>N</a:t>
            </a:r>
            <a:r>
              <a:rPr lang="zh-CN" altLang="en-US" sz="2800"/>
              <a:t>个三角形。</a:t>
            </a:r>
            <a:endParaRPr lang="zh-CN" altLang="en-US" sz="2800"/>
          </a:p>
        </p:txBody>
      </p:sp>
      <p:grpSp>
        <p:nvGrpSpPr>
          <p:cNvPr id="30723" name="组合 31747"/>
          <p:cNvGrpSpPr/>
          <p:nvPr/>
        </p:nvGrpSpPr>
        <p:grpSpPr>
          <a:xfrm>
            <a:off x="3074988" y="3824288"/>
            <a:ext cx="2989262" cy="2233612"/>
            <a:chOff x="0" y="0"/>
            <a:chExt cx="1883" cy="1407"/>
          </a:xfrm>
        </p:grpSpPr>
        <p:sp>
          <p:nvSpPr>
            <p:cNvPr id="30724" name="六边形 31748"/>
            <p:cNvSpPr/>
            <p:nvPr/>
          </p:nvSpPr>
          <p:spPr>
            <a:xfrm rot="868796">
              <a:off x="0" y="95"/>
              <a:ext cx="1883" cy="1247"/>
            </a:xfrm>
            <a:prstGeom prst="hexagon">
              <a:avLst>
                <a:gd name="adj" fmla="val 3775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直接连接符 31749"/>
            <p:cNvSpPr/>
            <p:nvPr/>
          </p:nvSpPr>
          <p:spPr>
            <a:xfrm>
              <a:off x="648" y="0"/>
              <a:ext cx="408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直接连接符 31750"/>
            <p:cNvSpPr/>
            <p:nvPr/>
          </p:nvSpPr>
          <p:spPr>
            <a:xfrm flipV="1">
              <a:off x="1056" y="227"/>
              <a:ext cx="477" cy="5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直接连接符 31751"/>
            <p:cNvSpPr/>
            <p:nvPr/>
          </p:nvSpPr>
          <p:spPr>
            <a:xfrm>
              <a:off x="1056" y="749"/>
              <a:ext cx="794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直接连接符 31752"/>
            <p:cNvSpPr/>
            <p:nvPr/>
          </p:nvSpPr>
          <p:spPr>
            <a:xfrm>
              <a:off x="1056" y="749"/>
              <a:ext cx="159" cy="6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直接连接符 31753"/>
            <p:cNvSpPr/>
            <p:nvPr/>
          </p:nvSpPr>
          <p:spPr>
            <a:xfrm flipV="1">
              <a:off x="331" y="749"/>
              <a:ext cx="703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直接连接符 31754"/>
            <p:cNvSpPr/>
            <p:nvPr/>
          </p:nvSpPr>
          <p:spPr>
            <a:xfrm>
              <a:off x="34" y="485"/>
              <a:ext cx="1000" cy="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31" name="文本框 31755"/>
          <p:cNvSpPr txBox="1"/>
          <p:nvPr/>
        </p:nvSpPr>
        <p:spPr>
          <a:xfrm>
            <a:off x="4787900" y="5084763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P0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2" name="文本框 31756"/>
          <p:cNvSpPr txBox="1"/>
          <p:nvPr/>
        </p:nvSpPr>
        <p:spPr>
          <a:xfrm>
            <a:off x="6084888" y="5192713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P1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3" name="文本框 31757"/>
          <p:cNvSpPr txBox="1"/>
          <p:nvPr/>
        </p:nvSpPr>
        <p:spPr>
          <a:xfrm>
            <a:off x="5651500" y="404177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P2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4" name="文本框 31758"/>
          <p:cNvSpPr txBox="1"/>
          <p:nvPr/>
        </p:nvSpPr>
        <p:spPr>
          <a:xfrm>
            <a:off x="5111750" y="6021388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P6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5" name="文本框 31759"/>
          <p:cNvSpPr txBox="1"/>
          <p:nvPr/>
        </p:nvSpPr>
        <p:spPr>
          <a:xfrm>
            <a:off x="3167063" y="576897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P5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6" name="文本框 31760"/>
          <p:cNvSpPr txBox="1"/>
          <p:nvPr/>
        </p:nvSpPr>
        <p:spPr>
          <a:xfrm>
            <a:off x="2663825" y="4545013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P4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7" name="文本框 31761"/>
          <p:cNvSpPr txBox="1"/>
          <p:nvPr/>
        </p:nvSpPr>
        <p:spPr>
          <a:xfrm>
            <a:off x="3563938" y="3644900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P3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3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073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2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前面的三角剖分显然对于多边形内部任意一点都是合适的！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31746" name="文本占位符 32770"/>
          <p:cNvSpPr>
            <a:spLocks noGrp="1"/>
          </p:cNvSpPr>
          <p:nvPr>
            <p:ph idx="1"/>
          </p:nvPr>
        </p:nvSpPr>
        <p:spPr>
          <a:xfrm>
            <a:off x="431800" y="1981200"/>
            <a:ext cx="8532813" cy="3463925"/>
          </a:xfrm>
        </p:spPr>
        <p:txBody>
          <a:bodyPr anchor="t"/>
          <a:p>
            <a:pPr>
              <a:buNone/>
            </a:pPr>
            <a:r>
              <a:rPr lang="zh-CN" altLang="en-US" sz="2800"/>
              <a:t>我们可以得到：</a:t>
            </a:r>
            <a:endParaRPr lang="zh-CN" altLang="en-US" sz="2800"/>
          </a:p>
          <a:p>
            <a:pPr algn="ctr">
              <a:buNone/>
            </a:pPr>
            <a:r>
              <a:rPr lang="en-US" altLang="zh-CN" sz="2800"/>
              <a:t>A=sigma(Ai)   </a:t>
            </a:r>
            <a:r>
              <a:rPr lang="zh-CN" altLang="en-US" sz="2800"/>
              <a:t>（ </a:t>
            </a:r>
            <a:r>
              <a:rPr lang="en-US" altLang="zh-CN" sz="2800"/>
              <a:t>i=1…</a:t>
            </a:r>
            <a:r>
              <a:rPr lang="en-US" altLang="zh-CN" sz="2800">
                <a:solidFill>
                  <a:schemeClr val="hlink"/>
                </a:solidFill>
              </a:rPr>
              <a:t>N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  <a:endParaRPr lang="zh-CN" altLang="en-US" sz="2800"/>
          </a:p>
          <a:p>
            <a:pPr algn="ctr">
              <a:buNone/>
            </a:pPr>
            <a:r>
              <a:rPr lang="zh-CN" altLang="en-US" sz="6600"/>
              <a:t>即</a:t>
            </a:r>
            <a:r>
              <a:rPr lang="zh-CN" altLang="en-US" sz="2800"/>
              <a:t>：</a:t>
            </a:r>
            <a:r>
              <a:rPr lang="en-US" altLang="zh-CN" sz="8800"/>
              <a:t>A</a:t>
            </a:r>
            <a:r>
              <a:rPr lang="en-US" altLang="zh-CN" sz="8000"/>
              <a:t>=</a:t>
            </a:r>
            <a:r>
              <a:rPr lang="en-US" altLang="zh-CN" sz="2400"/>
              <a:t>sigma</a:t>
            </a:r>
            <a:r>
              <a:rPr lang="en-US" altLang="zh-CN" sz="7200"/>
              <a:t>∣</a:t>
            </a:r>
            <a:r>
              <a:rPr lang="en-US" altLang="zh-CN" sz="8800"/>
              <a:t>      </a:t>
            </a:r>
            <a:r>
              <a:rPr lang="en-US" altLang="zh-CN" sz="7200"/>
              <a:t>∣</a:t>
            </a:r>
            <a:r>
              <a:rPr lang="en-US" altLang="zh-CN" sz="4400"/>
              <a:t>/2</a:t>
            </a:r>
            <a:endParaRPr lang="en-US" altLang="zh-CN" sz="4400"/>
          </a:p>
          <a:p>
            <a:pPr algn="ctr">
              <a:buNone/>
            </a:pPr>
            <a:r>
              <a:rPr lang="en-US" altLang="zh-CN" sz="2800"/>
              <a:t>                               </a:t>
            </a:r>
            <a:r>
              <a:rPr lang="zh-CN" altLang="en-US" sz="2800"/>
              <a:t>（ </a:t>
            </a:r>
            <a:r>
              <a:rPr lang="en-US" altLang="zh-CN" sz="2800"/>
              <a:t>i=1…</a:t>
            </a:r>
            <a:r>
              <a:rPr lang="en-US" altLang="zh-CN" sz="2800">
                <a:solidFill>
                  <a:schemeClr val="hlink"/>
                </a:solidFill>
              </a:rPr>
              <a:t>N</a:t>
            </a:r>
            <a:r>
              <a:rPr lang="en-US" altLang="zh-CN" sz="2800"/>
              <a:t> </a:t>
            </a:r>
            <a:r>
              <a:rPr lang="zh-CN" altLang="en-US" sz="2800"/>
              <a:t>）         </a:t>
            </a:r>
            <a:endParaRPr lang="zh-CN" altLang="en-US" sz="2800"/>
          </a:p>
        </p:txBody>
      </p:sp>
      <p:sp>
        <p:nvSpPr>
          <p:cNvPr id="31747" name="文本框 32771"/>
          <p:cNvSpPr txBox="1"/>
          <p:nvPr/>
        </p:nvSpPr>
        <p:spPr>
          <a:xfrm>
            <a:off x="4643438" y="3608388"/>
            <a:ext cx="266541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 Xi – X0            Yi –Y0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文本框 32772"/>
          <p:cNvSpPr txBox="1"/>
          <p:nvPr/>
        </p:nvSpPr>
        <p:spPr>
          <a:xfrm>
            <a:off x="4716463" y="4040188"/>
            <a:ext cx="266541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2" charset="0"/>
                <a:ea typeface="宋体" panose="02010600030101010101" pitchFamily="2" charset="-122"/>
              </a:rPr>
              <a:t>X(i+1) – X0    Y(i+1) –Y0</a:t>
            </a:r>
            <a:endParaRPr lang="en-US" altLang="zh-CN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175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3793"/>
          <p:cNvSpPr>
            <a:spLocks noGrp="1"/>
          </p:cNvSpPr>
          <p:nvPr>
            <p:ph type="title"/>
          </p:nvPr>
        </p:nvSpPr>
        <p:spPr>
          <a:xfrm>
            <a:off x="1150938" y="981075"/>
            <a:ext cx="7416800" cy="695325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能否把扇心移到多边形以外呢？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grpSp>
        <p:nvGrpSpPr>
          <p:cNvPr id="33795" name="组合 33794"/>
          <p:cNvGrpSpPr/>
          <p:nvPr/>
        </p:nvGrpSpPr>
        <p:grpSpPr>
          <a:xfrm>
            <a:off x="2484438" y="2312988"/>
            <a:ext cx="4391025" cy="3498850"/>
            <a:chOff x="0" y="0"/>
            <a:chExt cx="2766" cy="2204"/>
          </a:xfrm>
        </p:grpSpPr>
        <p:sp>
          <p:nvSpPr>
            <p:cNvPr id="32771" name="菱形 33795"/>
            <p:cNvSpPr/>
            <p:nvPr/>
          </p:nvSpPr>
          <p:spPr>
            <a:xfrm>
              <a:off x="249" y="181"/>
              <a:ext cx="2155" cy="93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直接连接符 33796"/>
            <p:cNvSpPr/>
            <p:nvPr/>
          </p:nvSpPr>
          <p:spPr>
            <a:xfrm flipV="1">
              <a:off x="952" y="635"/>
              <a:ext cx="1452" cy="1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直接连接符 33797"/>
            <p:cNvSpPr/>
            <p:nvPr/>
          </p:nvSpPr>
          <p:spPr>
            <a:xfrm flipV="1">
              <a:off x="952" y="1111"/>
              <a:ext cx="363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直接连接符 33798"/>
            <p:cNvSpPr/>
            <p:nvPr/>
          </p:nvSpPr>
          <p:spPr>
            <a:xfrm flipV="1">
              <a:off x="955" y="181"/>
              <a:ext cx="360" cy="1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直接连接符 33799"/>
            <p:cNvSpPr/>
            <p:nvPr/>
          </p:nvSpPr>
          <p:spPr>
            <a:xfrm>
              <a:off x="262" y="645"/>
              <a:ext cx="690" cy="13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文本框 33800"/>
            <p:cNvSpPr txBox="1"/>
            <p:nvPr/>
          </p:nvSpPr>
          <p:spPr>
            <a:xfrm>
              <a:off x="771" y="1973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P0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文本框 33801"/>
            <p:cNvSpPr txBox="1"/>
            <p:nvPr/>
          </p:nvSpPr>
          <p:spPr>
            <a:xfrm>
              <a:off x="1315" y="1089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文本框 33802"/>
            <p:cNvSpPr txBox="1"/>
            <p:nvPr/>
          </p:nvSpPr>
          <p:spPr>
            <a:xfrm>
              <a:off x="2426" y="567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文本框 33803"/>
            <p:cNvSpPr txBox="1"/>
            <p:nvPr/>
          </p:nvSpPr>
          <p:spPr>
            <a:xfrm>
              <a:off x="1360" y="0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文本框 33804"/>
            <p:cNvSpPr txBox="1"/>
            <p:nvPr/>
          </p:nvSpPr>
          <p:spPr>
            <a:xfrm>
              <a:off x="0" y="454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81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278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4817"/>
          <p:cNvSpPr>
            <a:spLocks noGrp="1"/>
          </p:cNvSpPr>
          <p:nvPr>
            <p:ph type="title"/>
          </p:nvPr>
        </p:nvSpPr>
        <p:spPr>
          <a:xfrm>
            <a:off x="1150938" y="549275"/>
            <a:ext cx="6950075" cy="1127125"/>
          </a:xfrm>
        </p:spPr>
        <p:txBody>
          <a:bodyPr anchor="b"/>
          <a:p>
            <a:r>
              <a:rPr lang="zh-CN" altLang="en-US" sz="3600" b="1">
                <a:ea typeface="黑体" panose="02010609060101010101" pitchFamily="2" charset="-122"/>
              </a:rPr>
              <a:t>既然内外都可以，为什么不设</a:t>
            </a:r>
            <a:r>
              <a:rPr lang="en-US" altLang="zh-CN" sz="3600" b="1">
                <a:ea typeface="黑体" panose="02010609060101010101" pitchFamily="2" charset="-122"/>
              </a:rPr>
              <a:t>P0</a:t>
            </a:r>
            <a:r>
              <a:rPr lang="zh-CN" altLang="en-US" sz="3600" b="1">
                <a:ea typeface="黑体" panose="02010609060101010101" pitchFamily="2" charset="-122"/>
              </a:rPr>
              <a:t>为坐标原点呢？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grpSp>
        <p:nvGrpSpPr>
          <p:cNvPr id="34819" name="组合 34818"/>
          <p:cNvGrpSpPr/>
          <p:nvPr/>
        </p:nvGrpSpPr>
        <p:grpSpPr>
          <a:xfrm>
            <a:off x="1187450" y="2024063"/>
            <a:ext cx="4391025" cy="3833812"/>
            <a:chOff x="0" y="0"/>
            <a:chExt cx="2766" cy="2415"/>
          </a:xfrm>
        </p:grpSpPr>
        <p:sp>
          <p:nvSpPr>
            <p:cNvPr id="33795" name="菱形 34819"/>
            <p:cNvSpPr/>
            <p:nvPr/>
          </p:nvSpPr>
          <p:spPr>
            <a:xfrm>
              <a:off x="249" y="181"/>
              <a:ext cx="2155" cy="93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6" name="直接连接符 34820"/>
            <p:cNvSpPr/>
            <p:nvPr/>
          </p:nvSpPr>
          <p:spPr>
            <a:xfrm flipV="1">
              <a:off x="952" y="635"/>
              <a:ext cx="1452" cy="1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直接连接符 34821"/>
            <p:cNvSpPr/>
            <p:nvPr/>
          </p:nvSpPr>
          <p:spPr>
            <a:xfrm flipV="1">
              <a:off x="952" y="1111"/>
              <a:ext cx="363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直接连接符 34822"/>
            <p:cNvSpPr/>
            <p:nvPr/>
          </p:nvSpPr>
          <p:spPr>
            <a:xfrm flipV="1">
              <a:off x="955" y="181"/>
              <a:ext cx="360" cy="1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直接连接符 34823"/>
            <p:cNvSpPr/>
            <p:nvPr/>
          </p:nvSpPr>
          <p:spPr>
            <a:xfrm>
              <a:off x="262" y="645"/>
              <a:ext cx="690" cy="13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文本框 34824"/>
            <p:cNvSpPr txBox="1"/>
            <p:nvPr/>
          </p:nvSpPr>
          <p:spPr>
            <a:xfrm>
              <a:off x="771" y="1973"/>
              <a:ext cx="3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4000" b="1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  <a:endParaRPr lang="en-US" altLang="zh-CN" sz="4000" b="1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文本框 34825"/>
            <p:cNvSpPr txBox="1"/>
            <p:nvPr/>
          </p:nvSpPr>
          <p:spPr>
            <a:xfrm>
              <a:off x="1315" y="1089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P1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文本框 34826"/>
            <p:cNvSpPr txBox="1"/>
            <p:nvPr/>
          </p:nvSpPr>
          <p:spPr>
            <a:xfrm>
              <a:off x="2426" y="567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文本框 34827"/>
            <p:cNvSpPr txBox="1"/>
            <p:nvPr/>
          </p:nvSpPr>
          <p:spPr>
            <a:xfrm>
              <a:off x="1360" y="0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P3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文本框 34828"/>
            <p:cNvSpPr txBox="1"/>
            <p:nvPr/>
          </p:nvSpPr>
          <p:spPr>
            <a:xfrm>
              <a:off x="0" y="454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P4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30" name="文本框 34829"/>
          <p:cNvSpPr txBox="1"/>
          <p:nvPr/>
        </p:nvSpPr>
        <p:spPr>
          <a:xfrm>
            <a:off x="5940425" y="4184650"/>
            <a:ext cx="25558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2" charset="0"/>
                <a:ea typeface="华文新魏" pitchFamily="2" charset="-122"/>
              </a:rPr>
              <a:t>现在的公式？</a:t>
            </a:r>
            <a:endParaRPr lang="zh-CN" altLang="en-US" sz="2800">
              <a:latin typeface="Times New Roman" panose="02020603050405020304" pitchFamily="2" charset="0"/>
              <a:ea typeface="华文新魏" pitchFamily="2" charset="-122"/>
            </a:endParaRPr>
          </a:p>
        </p:txBody>
      </p:sp>
      <p:sp>
        <p:nvSpPr>
          <p:cNvPr id="34831" name="任意多边形 34830"/>
          <p:cNvSpPr/>
          <p:nvPr/>
        </p:nvSpPr>
        <p:spPr>
          <a:xfrm>
            <a:off x="6048375" y="4905375"/>
            <a:ext cx="2555875" cy="43180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07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380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xfrm>
            <a:off x="1331913" y="692150"/>
            <a:ext cx="6011862" cy="1143000"/>
          </a:xfrm>
        </p:spPr>
        <p:txBody>
          <a:bodyPr anchor="b"/>
          <a:p>
            <a:r>
              <a:rPr lang="zh-CN" altLang="en-US" sz="4800" b="1">
                <a:ea typeface="黑体" panose="02010609060101010101" pitchFamily="2" charset="-122"/>
              </a:rPr>
              <a:t>第一单元</a:t>
            </a:r>
            <a:endParaRPr lang="zh-CN" altLang="en-US" sz="4800" b="1">
              <a:ea typeface="黑体" panose="02010609060101010101" pitchFamily="2" charset="-122"/>
            </a:endParaRPr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1187450" y="2457450"/>
            <a:ext cx="6372225" cy="1368425"/>
          </a:xfrm>
        </p:spPr>
        <p:txBody>
          <a:bodyPr anchor="t"/>
          <a:p>
            <a:pPr algn="ctr">
              <a:buNone/>
            </a:pPr>
            <a:r>
              <a:rPr lang="zh-CN" altLang="en-US" sz="8800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线段属性</a:t>
            </a:r>
            <a:endParaRPr lang="zh-CN" altLang="en-US" sz="4000" b="1">
              <a:solidFill>
                <a:schemeClr val="hlink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7171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17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5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简化的公式：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34818" name="文本占位符 35842"/>
          <p:cNvSpPr>
            <a:spLocks noGrp="1"/>
          </p:cNvSpPr>
          <p:nvPr>
            <p:ph idx="1"/>
          </p:nvPr>
        </p:nvSpPr>
        <p:spPr>
          <a:xfrm>
            <a:off x="468313" y="1916113"/>
            <a:ext cx="7669212" cy="4114800"/>
          </a:xfrm>
        </p:spPr>
        <p:txBody>
          <a:bodyPr anchor="t"/>
          <a:p>
            <a:pPr fontAlgn="ctr">
              <a:buNone/>
            </a:pPr>
            <a:r>
              <a:rPr lang="en-US" altLang="zh-CN" sz="9600"/>
              <a:t>A</a:t>
            </a:r>
            <a:r>
              <a:rPr lang="en-US" altLang="zh-CN" sz="8800"/>
              <a:t>=</a:t>
            </a:r>
            <a:r>
              <a:rPr lang="en-US" altLang="zh-CN" sz="4000"/>
              <a:t>sigma</a:t>
            </a:r>
            <a:r>
              <a:rPr lang="en-US" altLang="zh-CN" sz="6600"/>
              <a:t>∣</a:t>
            </a:r>
            <a:r>
              <a:rPr lang="en-US" altLang="zh-CN" sz="9600"/>
              <a:t>    </a:t>
            </a:r>
            <a:r>
              <a:rPr lang="en-US" altLang="zh-CN" sz="6600"/>
              <a:t>∣</a:t>
            </a:r>
            <a:r>
              <a:rPr lang="en-US" altLang="zh-CN" sz="4800"/>
              <a:t>/2</a:t>
            </a:r>
            <a:endParaRPr lang="en-US" altLang="zh-CN" sz="4800"/>
          </a:p>
          <a:p>
            <a:pPr>
              <a:buNone/>
            </a:pPr>
            <a:r>
              <a:rPr lang="zh-CN" altLang="en-US" sz="3600"/>
              <a:t>（ </a:t>
            </a:r>
            <a:r>
              <a:rPr lang="en-US" altLang="zh-CN" sz="3600"/>
              <a:t>i=1…</a:t>
            </a:r>
            <a:r>
              <a:rPr lang="en-US" altLang="zh-CN" sz="3600">
                <a:solidFill>
                  <a:schemeClr val="hlink"/>
                </a:solidFill>
              </a:rPr>
              <a:t>N</a:t>
            </a:r>
            <a:r>
              <a:rPr lang="en-US" altLang="zh-CN" sz="3600"/>
              <a:t> 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4819" name="文本框 35843"/>
          <p:cNvSpPr txBox="1"/>
          <p:nvPr/>
        </p:nvSpPr>
        <p:spPr>
          <a:xfrm>
            <a:off x="3922713" y="2168525"/>
            <a:ext cx="14398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 Xi         Yi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0" name="文本框 35844"/>
          <p:cNvSpPr txBox="1"/>
          <p:nvPr/>
        </p:nvSpPr>
        <p:spPr>
          <a:xfrm>
            <a:off x="3959225" y="2708275"/>
            <a:ext cx="16557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X(i+1)   Y(i+1)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4821" name="图片 35845" descr="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1613" y="3429000"/>
            <a:ext cx="1885950" cy="295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云形标注 35846"/>
          <p:cNvSpPr/>
          <p:nvPr/>
        </p:nvSpPr>
        <p:spPr>
          <a:xfrm>
            <a:off x="6624638" y="441325"/>
            <a:ext cx="2519362" cy="1260475"/>
          </a:xfrm>
          <a:prstGeom prst="cloudCallout">
            <a:avLst>
              <a:gd name="adj1" fmla="val -157"/>
              <a:gd name="adj2" fmla="val 1643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2" charset="0"/>
                <a:ea typeface="华文新魏" pitchFamily="2" charset="-122"/>
              </a:rPr>
              <a:t>面积问题搞定！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2" charset="0"/>
              <a:ea typeface="华文新魏" pitchFamily="2" charset="-122"/>
            </a:endParaRPr>
          </a:p>
        </p:txBody>
      </p:sp>
      <p:sp>
        <p:nvSpPr>
          <p:cNvPr id="34823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4824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6865"/>
          <p:cNvSpPr>
            <a:spLocks noGrp="1"/>
          </p:cNvSpPr>
          <p:nvPr>
            <p:ph type="title"/>
          </p:nvPr>
        </p:nvSpPr>
        <p:spPr>
          <a:xfrm>
            <a:off x="1150938" y="441325"/>
            <a:ext cx="5761037" cy="1303338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基本问题（</a:t>
            </a:r>
            <a:r>
              <a:rPr lang="en-US" altLang="zh-CN" b="1">
                <a:ea typeface="黑体" panose="02010609060101010101" pitchFamily="2" charset="-122"/>
              </a:rPr>
              <a:t>2</a:t>
            </a:r>
            <a:r>
              <a:rPr lang="zh-CN" altLang="en-US" b="1">
                <a:ea typeface="黑体" panose="02010609060101010101" pitchFamily="2" charset="-122"/>
              </a:rPr>
              <a:t>）：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35842" name="文本占位符 36866"/>
          <p:cNvSpPr>
            <a:spLocks noGrp="1"/>
          </p:cNvSpPr>
          <p:nvPr>
            <p:ph idx="1"/>
          </p:nvPr>
        </p:nvSpPr>
        <p:spPr>
          <a:xfrm>
            <a:off x="684213" y="2060575"/>
            <a:ext cx="7772400" cy="3744913"/>
          </a:xfrm>
        </p:spPr>
        <p:txBody>
          <a:bodyPr anchor="t"/>
          <a:p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给定一个简单多边形，求其重心。</a:t>
            </a:r>
            <a:endParaRPr lang="zh-CN" altLang="en-US" sz="4000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sz="4000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输入</a:t>
            </a:r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：多边形（顶点按逆时针顺序排列）</a:t>
            </a:r>
            <a:endParaRPr lang="zh-CN" altLang="en-US" sz="4000" b="1">
              <a:latin typeface="仿宋_GB2312" pitchFamily="1" charset="-122"/>
              <a:ea typeface="仿宋_GB2312" pitchFamily="1" charset="-122"/>
            </a:endParaRPr>
          </a:p>
          <a:p>
            <a:r>
              <a:rPr lang="zh-CN" altLang="en-US" sz="4000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输出</a:t>
            </a:r>
            <a:r>
              <a:rPr lang="zh-CN" altLang="en-US" sz="4000" b="1">
                <a:latin typeface="仿宋_GB2312" pitchFamily="1" charset="-122"/>
                <a:ea typeface="仿宋_GB2312" pitchFamily="1" charset="-122"/>
              </a:rPr>
              <a:t>：重心点</a:t>
            </a:r>
            <a:r>
              <a:rPr lang="en-US" altLang="zh-CN" sz="4000" b="1">
                <a:latin typeface="仿宋_GB2312" pitchFamily="1" charset="-122"/>
                <a:ea typeface="仿宋_GB2312" pitchFamily="1" charset="-122"/>
              </a:rPr>
              <a:t>C</a:t>
            </a:r>
            <a:endParaRPr lang="en-US" altLang="zh-CN" sz="4000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35843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5844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7889"/>
          <p:cNvSpPr>
            <a:spLocks noGrp="1"/>
          </p:cNvSpPr>
          <p:nvPr>
            <p:ph type="title"/>
          </p:nvPr>
        </p:nvSpPr>
        <p:spPr>
          <a:xfrm>
            <a:off x="1150938" y="296863"/>
            <a:ext cx="6192837" cy="1462087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从三角形的重心谈起：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36866" name="文本占位符 37890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47912"/>
          </a:xfrm>
        </p:spPr>
        <p:txBody>
          <a:bodyPr anchor="t"/>
          <a:p>
            <a:pPr>
              <a:buNone/>
            </a:pPr>
            <a:r>
              <a:rPr lang="zh-CN" altLang="en-US"/>
              <a:t>三角形的重心是：</a:t>
            </a:r>
            <a:endParaRPr lang="zh-CN" altLang="en-US"/>
          </a:p>
          <a:p>
            <a:pPr>
              <a:buNone/>
            </a:pPr>
            <a:r>
              <a:rPr lang="zh-CN" altLang="en-US"/>
              <a:t> </a:t>
            </a:r>
            <a:r>
              <a:rPr lang="en-US" altLang="zh-CN"/>
              <a:t>(x1+x2+x3) / 3</a:t>
            </a:r>
            <a:r>
              <a:rPr lang="zh-CN" altLang="en-US"/>
              <a:t>，</a:t>
            </a:r>
            <a:r>
              <a:rPr lang="en-US" altLang="zh-CN"/>
              <a:t>(y1+y2+y3) / 3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36867" name="文本框 37891"/>
          <p:cNvSpPr txBox="1"/>
          <p:nvPr/>
        </p:nvSpPr>
        <p:spPr>
          <a:xfrm>
            <a:off x="719138" y="3536950"/>
            <a:ext cx="75961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2" charset="0"/>
                <a:ea typeface="宋体" panose="02010600030101010101" pitchFamily="2" charset="-122"/>
              </a:rPr>
              <a:t>可以推广否？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文本框 37892"/>
          <p:cNvSpPr txBox="1"/>
          <p:nvPr/>
        </p:nvSpPr>
        <p:spPr>
          <a:xfrm>
            <a:off x="719138" y="4689475"/>
            <a:ext cx="75247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2" charset="0"/>
                <a:ea typeface="宋体" panose="02010600030101010101" pitchFamily="2" charset="-122"/>
              </a:rPr>
              <a:t>Sigma(xi)/N , sigma(yi)/N    (i=1…N)   ???</a:t>
            </a:r>
            <a:endParaRPr lang="en-US" altLang="zh-CN" sz="32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9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687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8913"/>
          <p:cNvSpPr>
            <a:spLocks noGrp="1"/>
          </p:cNvSpPr>
          <p:nvPr>
            <p:ph type="title"/>
          </p:nvPr>
        </p:nvSpPr>
        <p:spPr>
          <a:xfrm>
            <a:off x="1150938" y="333375"/>
            <a:ext cx="7793037" cy="1462088"/>
          </a:xfrm>
        </p:spPr>
        <p:txBody>
          <a:bodyPr anchor="b"/>
          <a:p>
            <a:r>
              <a:rPr lang="zh-CN" altLang="en-US" b="1">
                <a:ea typeface="黑体" panose="02010609060101010101" pitchFamily="2" charset="-122"/>
              </a:rPr>
              <a:t>看看一个特例：</a:t>
            </a:r>
            <a:endParaRPr lang="zh-CN" altLang="en-US" b="1">
              <a:ea typeface="黑体" panose="02010609060101010101" pitchFamily="2" charset="-122"/>
            </a:endParaRPr>
          </a:p>
        </p:txBody>
      </p:sp>
      <p:grpSp>
        <p:nvGrpSpPr>
          <p:cNvPr id="37890" name="组合 38914"/>
          <p:cNvGrpSpPr/>
          <p:nvPr/>
        </p:nvGrpSpPr>
        <p:grpSpPr>
          <a:xfrm>
            <a:off x="2230438" y="1665288"/>
            <a:ext cx="3694112" cy="3816350"/>
            <a:chOff x="0" y="0"/>
            <a:chExt cx="2327" cy="2404"/>
          </a:xfrm>
        </p:grpSpPr>
        <p:sp>
          <p:nvSpPr>
            <p:cNvPr id="37891" name="直接连接符 38915"/>
            <p:cNvSpPr/>
            <p:nvPr/>
          </p:nvSpPr>
          <p:spPr>
            <a:xfrm rot="-2503044" flipH="1" flipV="1">
              <a:off x="1308" y="202"/>
              <a:ext cx="272" cy="3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2" name="直接连接符 38916"/>
            <p:cNvSpPr/>
            <p:nvPr/>
          </p:nvSpPr>
          <p:spPr>
            <a:xfrm rot="103451" flipH="1">
              <a:off x="0" y="897"/>
              <a:ext cx="236" cy="14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3" name="直接连接符 38917"/>
            <p:cNvSpPr/>
            <p:nvPr/>
          </p:nvSpPr>
          <p:spPr>
            <a:xfrm rot="103451" flipV="1">
              <a:off x="1" y="2330"/>
              <a:ext cx="2286" cy="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直接连接符 38918"/>
            <p:cNvSpPr/>
            <p:nvPr/>
          </p:nvSpPr>
          <p:spPr>
            <a:xfrm rot="103450" flipH="1" flipV="1">
              <a:off x="2087" y="959"/>
              <a:ext cx="240" cy="1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直接连接符 38919"/>
            <p:cNvSpPr/>
            <p:nvPr/>
          </p:nvSpPr>
          <p:spPr>
            <a:xfrm rot="103451" flipV="1">
              <a:off x="264" y="563"/>
              <a:ext cx="136" cy="3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直接连接符 38920"/>
            <p:cNvSpPr/>
            <p:nvPr/>
          </p:nvSpPr>
          <p:spPr>
            <a:xfrm rot="103451" flipV="1">
              <a:off x="408" y="388"/>
              <a:ext cx="250" cy="1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直接连接符 38921"/>
            <p:cNvSpPr/>
            <p:nvPr/>
          </p:nvSpPr>
          <p:spPr>
            <a:xfrm rot="103451" flipV="1">
              <a:off x="638" y="329"/>
              <a:ext cx="580" cy="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直接连接符 38922"/>
            <p:cNvSpPr/>
            <p:nvPr/>
          </p:nvSpPr>
          <p:spPr>
            <a:xfrm rot="103450" flipH="1" flipV="1">
              <a:off x="1978" y="659"/>
              <a:ext cx="136" cy="2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直接连接符 38923"/>
            <p:cNvSpPr/>
            <p:nvPr/>
          </p:nvSpPr>
          <p:spPr>
            <a:xfrm rot="103450" flipH="1" flipV="1">
              <a:off x="1654" y="449"/>
              <a:ext cx="317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文本框 38924"/>
            <p:cNvSpPr txBox="1"/>
            <p:nvPr/>
          </p:nvSpPr>
          <p:spPr>
            <a:xfrm rot="103450">
              <a:off x="999" y="0"/>
              <a:ext cx="544" cy="9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9600">
                  <a:latin typeface="Times New Roman" panose="02020603050405020304" pitchFamily="2" charset="0"/>
                  <a:ea typeface="宋体" panose="02010600030101010101" pitchFamily="2" charset="-122"/>
                </a:rPr>
                <a:t>.</a:t>
              </a:r>
              <a:endParaRPr lang="en-US" altLang="zh-CN" sz="96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01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790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9937"/>
          <p:cNvSpPr>
            <a:spLocks noGrp="1"/>
          </p:cNvSpPr>
          <p:nvPr>
            <p:ph type="title"/>
          </p:nvPr>
        </p:nvSpPr>
        <p:spPr>
          <a:xfrm>
            <a:off x="1350963" y="225425"/>
            <a:ext cx="7793037" cy="1462088"/>
          </a:xfrm>
        </p:spPr>
        <p:txBody>
          <a:bodyPr anchor="b"/>
          <a:p>
            <a:r>
              <a:rPr lang="zh-CN" altLang="en-US" b="1">
                <a:solidFill>
                  <a:schemeClr val="hlink"/>
                </a:solidFill>
                <a:ea typeface="黑体" panose="02010609060101010101" pitchFamily="2" charset="-122"/>
              </a:rPr>
              <a:t>原因：</a:t>
            </a:r>
            <a:endParaRPr lang="zh-CN" altLang="en-US" b="1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38914" name="文本占位符 39938"/>
          <p:cNvSpPr>
            <a:spLocks noGrp="1"/>
          </p:cNvSpPr>
          <p:nvPr>
            <p:ph idx="1"/>
          </p:nvPr>
        </p:nvSpPr>
        <p:spPr>
          <a:xfrm>
            <a:off x="682625" y="1773238"/>
            <a:ext cx="7772400" cy="43561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/>
              <a:t>错误的推广公式是“质点系重心公式”，即如果认为多边形的质量仅分布在其顶点上，且均匀分布，则这个公式是对的。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但是，现在多边形的质量是均匀分布在其内部区域上的，也就是说，是与面积有关的！</a:t>
            </a:r>
            <a:endParaRPr lang="zh-CN" altLang="en-US"/>
          </a:p>
        </p:txBody>
      </p:sp>
      <p:sp>
        <p:nvSpPr>
          <p:cNvPr id="38915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891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0961"/>
          <p:cNvSpPr>
            <a:spLocks noGrp="1"/>
          </p:cNvSpPr>
          <p:nvPr>
            <p:ph type="title"/>
          </p:nvPr>
        </p:nvSpPr>
        <p:spPr>
          <a:xfrm>
            <a:off x="1258888" y="944563"/>
            <a:ext cx="4392612" cy="827087"/>
          </a:xfrm>
        </p:spPr>
        <p:txBody>
          <a:bodyPr anchor="b"/>
          <a:p>
            <a:r>
              <a:rPr lang="en-US" altLang="zh-CN" b="1">
                <a:solidFill>
                  <a:schemeClr val="hlink"/>
                </a:solidFill>
                <a:latin typeface="Engravers MT" pitchFamily="2" charset="0"/>
              </a:rPr>
              <a:t>Solution:</a:t>
            </a:r>
            <a:endParaRPr lang="en-US" altLang="zh-CN" b="1">
              <a:solidFill>
                <a:schemeClr val="hlink"/>
              </a:solidFill>
              <a:latin typeface="Engravers MT" pitchFamily="2" charset="0"/>
            </a:endParaRPr>
          </a:p>
        </p:txBody>
      </p:sp>
      <p:sp>
        <p:nvSpPr>
          <p:cNvPr id="39938" name="文本占位符 40962"/>
          <p:cNvSpPr>
            <a:spLocks noGrp="1"/>
          </p:cNvSpPr>
          <p:nvPr>
            <p:ph idx="1"/>
          </p:nvPr>
        </p:nvSpPr>
        <p:spPr>
          <a:xfrm>
            <a:off x="682625" y="1952625"/>
            <a:ext cx="7772400" cy="42846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剖分成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个三角形，分别求出其重心和面积，这时可以想象，原来质量均匀分布在内部区域上，而现在质量仅仅分布在这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个重心点上（等假变换），这时候就可以利用刚才的质点系重心公式了。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不过，要稍微改一改，改成</a:t>
            </a:r>
            <a:r>
              <a:rPr lang="zh-CN" altLang="en-US" b="1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加权平均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数，因为质量不是均匀分布的，每个质点代表其所在三角形，其质量就是该三角形的面积（</a:t>
            </a:r>
            <a:r>
              <a:rPr lang="zh-CN" altLang="en-US" b="1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有向面积</a:t>
            </a:r>
            <a:r>
              <a:rPr lang="zh-CN" altLang="en-US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！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），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这就是权！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994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1985"/>
          <p:cNvSpPr>
            <a:spLocks noGrp="1"/>
          </p:cNvSpPr>
          <p:nvPr>
            <p:ph type="title"/>
          </p:nvPr>
        </p:nvSpPr>
        <p:spPr>
          <a:xfrm>
            <a:off x="1150938" y="333375"/>
            <a:ext cx="7793037" cy="1462088"/>
          </a:xfrm>
        </p:spPr>
        <p:txBody>
          <a:bodyPr anchor="b"/>
          <a:p>
            <a:r>
              <a:rPr lang="zh-CN" altLang="en-US" b="1">
                <a:solidFill>
                  <a:schemeClr val="hlink"/>
                </a:solidFill>
                <a:ea typeface="黑体" panose="02010609060101010101" pitchFamily="2" charset="-122"/>
              </a:rPr>
              <a:t>公式：</a:t>
            </a:r>
            <a:endParaRPr lang="zh-CN" altLang="en-US" b="1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40962" name="文本占位符 41986"/>
          <p:cNvSpPr>
            <a:spLocks noGrp="1"/>
          </p:cNvSpPr>
          <p:nvPr>
            <p:ph idx="1"/>
          </p:nvPr>
        </p:nvSpPr>
        <p:spPr>
          <a:xfrm>
            <a:off x="863600" y="1844675"/>
            <a:ext cx="7956550" cy="4356100"/>
          </a:xfrm>
        </p:spPr>
        <p:txBody>
          <a:bodyPr anchor="t"/>
          <a:p>
            <a:r>
              <a:rPr lang="en-US" altLang="zh-CN"/>
              <a:t>C=sigma(Ai * Ci) / A     (i=1…N)</a:t>
            </a:r>
            <a:endParaRPr lang="en-US" altLang="zh-CN"/>
          </a:p>
          <a:p>
            <a:r>
              <a:rPr lang="en-US" altLang="zh-CN"/>
              <a:t>Ci=Centroid(△ O P</a:t>
            </a:r>
            <a:r>
              <a:rPr lang="en-US" altLang="zh-CN" sz="1800" b="1"/>
              <a:t>i</a:t>
            </a:r>
            <a:r>
              <a:rPr lang="en-US" altLang="zh-CN"/>
              <a:t> P</a:t>
            </a:r>
            <a:r>
              <a:rPr lang="en-US" altLang="zh-CN" sz="1800" b="1"/>
              <a:t>i+1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=</a:t>
            </a:r>
            <a:r>
              <a:rPr lang="en-US" altLang="zh-CN" sz="4000"/>
              <a:t> </a:t>
            </a:r>
            <a:r>
              <a:rPr lang="en-US" altLang="zh-CN" sz="4000" b="1"/>
              <a:t>(</a:t>
            </a:r>
            <a:r>
              <a:rPr lang="en-US" altLang="zh-CN" b="1"/>
              <a:t>O + ↑P</a:t>
            </a:r>
            <a:r>
              <a:rPr lang="en-US" altLang="zh-CN" sz="1800" b="1"/>
              <a:t>i</a:t>
            </a:r>
            <a:r>
              <a:rPr lang="en-US" altLang="zh-CN" b="1"/>
              <a:t> +↑P</a:t>
            </a:r>
            <a:r>
              <a:rPr lang="en-US" altLang="zh-CN" sz="1800" b="1"/>
              <a:t>i+1 </a:t>
            </a:r>
            <a:r>
              <a:rPr lang="en-US" altLang="zh-CN" sz="4000" b="1"/>
              <a:t>)/3</a:t>
            </a:r>
            <a:endParaRPr lang="en-US" altLang="zh-CN" sz="6000" b="1"/>
          </a:p>
          <a:p>
            <a:pPr>
              <a:buNone/>
            </a:pPr>
            <a:endParaRPr lang="en-US" altLang="zh-CN"/>
          </a:p>
          <a:p>
            <a:r>
              <a:rPr lang="en-US" altLang="zh-CN" b="1"/>
              <a:t>C=sigma((↑P</a:t>
            </a:r>
            <a:r>
              <a:rPr lang="en-US" altLang="zh-CN" sz="1800" b="1"/>
              <a:t>i</a:t>
            </a:r>
            <a:r>
              <a:rPr lang="en-US" altLang="zh-CN" b="1"/>
              <a:t> +↑P</a:t>
            </a:r>
            <a:r>
              <a:rPr lang="en-US" altLang="zh-CN" sz="1800" b="1"/>
              <a:t>i+1</a:t>
            </a:r>
            <a:r>
              <a:rPr lang="en-US" altLang="zh-CN" b="1"/>
              <a:t>)(↑P</a:t>
            </a:r>
            <a:r>
              <a:rPr lang="en-US" altLang="zh-CN" sz="1800" b="1"/>
              <a:t>i</a:t>
            </a:r>
            <a:r>
              <a:rPr lang="en-US" altLang="zh-CN" b="1"/>
              <a:t> ×↑P</a:t>
            </a:r>
            <a:r>
              <a:rPr lang="en-US" altLang="zh-CN" sz="1800" b="1"/>
              <a:t>i+1</a:t>
            </a:r>
            <a:r>
              <a:rPr lang="en-US" altLang="zh-CN" b="1"/>
              <a:t>) ) /(6A)</a:t>
            </a:r>
            <a:endParaRPr lang="en-US" altLang="zh-CN" b="1"/>
          </a:p>
        </p:txBody>
      </p:sp>
      <p:sp>
        <p:nvSpPr>
          <p:cNvPr id="40963" name="右弧形箭头 41987"/>
          <p:cNvSpPr/>
          <p:nvPr/>
        </p:nvSpPr>
        <p:spPr>
          <a:xfrm>
            <a:off x="6911975" y="3357563"/>
            <a:ext cx="1260475" cy="1116012"/>
          </a:xfrm>
          <a:prstGeom prst="curvedLeftArrow">
            <a:avLst>
              <a:gd name="adj1" fmla="val 20000"/>
              <a:gd name="adj2" fmla="val 40000"/>
              <a:gd name="adj3" fmla="val 3762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096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985" name="图片 43009" descr="gisxs043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736725"/>
            <a:ext cx="3513138" cy="421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云形标注 43010"/>
          <p:cNvSpPr/>
          <p:nvPr/>
        </p:nvSpPr>
        <p:spPr>
          <a:xfrm>
            <a:off x="1150938" y="908050"/>
            <a:ext cx="3097213" cy="2017713"/>
          </a:xfrm>
          <a:prstGeom prst="cloudCallout">
            <a:avLst>
              <a:gd name="adj1" fmla="val 54153"/>
              <a:gd name="adj2" fmla="val 5715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方正舒体" pitchFamily="2" charset="-122"/>
              </a:rPr>
              <a:t>全部搞定！</a:t>
            </a:r>
            <a:endParaRPr lang="zh-CN" altLang="en-US" sz="40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2" charset="0"/>
              <a:ea typeface="方正舒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4033"/>
          <p:cNvSpPr>
            <a:spLocks noGrp="1"/>
          </p:cNvSpPr>
          <p:nvPr>
            <p:ph type="title"/>
          </p:nvPr>
        </p:nvSpPr>
        <p:spPr>
          <a:xfrm>
            <a:off x="1223963" y="620713"/>
            <a:ext cx="4211637" cy="1143000"/>
          </a:xfrm>
        </p:spPr>
        <p:txBody>
          <a:bodyPr anchor="b"/>
          <a:p>
            <a:r>
              <a:rPr lang="zh-CN" altLang="en-US" sz="4800" b="1">
                <a:ea typeface="黑体" panose="02010609060101010101" pitchFamily="2" charset="-122"/>
              </a:rPr>
              <a:t>第三单元</a:t>
            </a:r>
            <a:endParaRPr lang="zh-CN" altLang="en-US" sz="4800" b="1">
              <a:ea typeface="黑体" panose="02010609060101010101" pitchFamily="2" charset="-122"/>
            </a:endParaRPr>
          </a:p>
        </p:txBody>
      </p:sp>
      <p:sp>
        <p:nvSpPr>
          <p:cNvPr id="43010" name="文本占位符 44034"/>
          <p:cNvSpPr>
            <a:spLocks noGrp="1"/>
          </p:cNvSpPr>
          <p:nvPr>
            <p:ph idx="1"/>
          </p:nvPr>
        </p:nvSpPr>
        <p:spPr>
          <a:xfrm>
            <a:off x="1150938" y="2708275"/>
            <a:ext cx="7524750" cy="1116013"/>
          </a:xfrm>
        </p:spPr>
        <p:txBody>
          <a:bodyPr anchor="t"/>
          <a:p>
            <a:pPr algn="ctr">
              <a:lnSpc>
                <a:spcPct val="80000"/>
              </a:lnSpc>
              <a:buNone/>
            </a:pPr>
            <a:r>
              <a:rPr lang="zh-CN" altLang="en-US" sz="60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凸包</a:t>
            </a:r>
            <a:r>
              <a:rPr lang="en-US" altLang="zh-CN" sz="60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( Convex Hull )</a:t>
            </a:r>
            <a:endParaRPr lang="en-US" altLang="zh-CN" sz="2400" b="1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3011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301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4034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4035" name="图片 45059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403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4200"/>
            <a:ext cx="8928100" cy="496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819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5058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5059" name="图片 4608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506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6082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6083" name="图片 47107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608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7106" name="文本占位符 48130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7107" name="图片 4813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710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8130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8131" name="图片 4915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813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50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49154" name="文本占位符 5017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49155" name="图片 50179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4915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0178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0179" name="图片 5120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018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2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1202" name="文本占位符 5222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1203" name="图片 52227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120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3249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2226" name="文本占位符 53250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2227" name="图片 5325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222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3250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3251" name="图片 54275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325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4275" name="图片 55299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427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0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4200"/>
            <a:ext cx="8748713" cy="550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921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6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5298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5299" name="图片 5632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530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734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6322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6323" name="图片 57347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632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8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7346" name="文本占位符 58370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7347" name="图片 5837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734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9393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8370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8371" name="图片 59395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837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60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59394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59395" name="图片 60419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939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144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0418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0419" name="图片 61443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042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6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1442" name="文本占位符 6246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1443" name="图片 62467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144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6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2466" name="文本占位符 63490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2467" name="图片 6349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246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3490" name="文本占位符 6451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3491" name="图片 64515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349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65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4514" name="文本占位符 6553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4515" name="图片 65539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451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1325"/>
            <a:ext cx="8748713" cy="579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024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6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5538" name="文本占位符 6656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5539" name="图片 6656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554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67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6562" name="文本占位符 6758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6563" name="图片 67587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656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68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7586" name="文本占位符 68610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7587" name="图片 68611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8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7589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9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8610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8611" name="图片 69635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861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70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69634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69635" name="图片 70659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963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1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sp>
        <p:nvSpPr>
          <p:cNvPr id="70658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/>
          </a:p>
        </p:txBody>
      </p:sp>
      <p:pic>
        <p:nvPicPr>
          <p:cNvPr id="70659" name="图片 71683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066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81" name="标题 72705"/>
          <p:cNvSpPr>
            <a:spLocks noGrp="1"/>
          </p:cNvSpPr>
          <p:nvPr>
            <p:ph type="title"/>
          </p:nvPr>
        </p:nvSpPr>
        <p:spPr>
          <a:xfrm>
            <a:off x="3708400" y="404813"/>
            <a:ext cx="4608513" cy="2555875"/>
          </a:xfrm>
        </p:spPr>
        <p:txBody>
          <a:bodyPr anchor="b"/>
          <a:p>
            <a:r>
              <a:rPr lang="en-US" altLang="zh-CN" sz="8000" b="1" i="1">
                <a:latin typeface="Times New Roman" panose="02020603050405020304" pitchFamily="2" charset="0"/>
              </a:rPr>
              <a:t>Any question?</a:t>
            </a:r>
            <a:endParaRPr lang="en-US" altLang="zh-CN" sz="8000" b="1" i="1">
              <a:latin typeface="Times New Roman" panose="02020603050405020304" pitchFamily="2" charset="0"/>
            </a:endParaRPr>
          </a:p>
        </p:txBody>
      </p:sp>
      <p:pic>
        <p:nvPicPr>
          <p:cNvPr id="71682" name="图片 72706" descr="200352514413342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816225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3729"/>
          <p:cNvSpPr>
            <a:spLocks noGrp="1"/>
          </p:cNvSpPr>
          <p:nvPr>
            <p:ph type="title"/>
          </p:nvPr>
        </p:nvSpPr>
        <p:spPr>
          <a:xfrm>
            <a:off x="1258888" y="800100"/>
            <a:ext cx="5005387" cy="973138"/>
          </a:xfrm>
        </p:spPr>
        <p:txBody>
          <a:bodyPr anchor="b"/>
          <a:p>
            <a:r>
              <a:rPr lang="zh-CN" altLang="en-US" b="1">
                <a:ea typeface="楷体_GB2312" pitchFamily="1" charset="-122"/>
              </a:rPr>
              <a:t>课后在线作业：</a:t>
            </a:r>
            <a:r>
              <a:rPr lang="zh-CN" altLang="en-US" b="1">
                <a:ea typeface="华文新魏" pitchFamily="2" charset="-122"/>
              </a:rPr>
              <a:t> </a:t>
            </a:r>
            <a:endParaRPr lang="zh-CN" altLang="en-US" b="1">
              <a:ea typeface="华文新魏" pitchFamily="2" charset="-122"/>
            </a:endParaRPr>
          </a:p>
        </p:txBody>
      </p:sp>
      <p:sp>
        <p:nvSpPr>
          <p:cNvPr id="72706" name="文本占位符 73730"/>
          <p:cNvSpPr>
            <a:spLocks noGrp="1"/>
          </p:cNvSpPr>
          <p:nvPr>
            <p:ph idx="1"/>
          </p:nvPr>
        </p:nvSpPr>
        <p:spPr>
          <a:xfrm>
            <a:off x="1009650" y="2247900"/>
            <a:ext cx="6586855" cy="1202690"/>
          </a:xfrm>
        </p:spPr>
        <p:txBody>
          <a:bodyPr anchor="t"/>
          <a:p>
            <a:pPr>
              <a:buNone/>
            </a:pPr>
            <a:r>
              <a:rPr lang="zh-CN" altLang="en-US" dirty="0">
                <a:hlinkClick r:id="rId1" tooltip=""/>
              </a:rPr>
              <a:t>201</a:t>
            </a:r>
            <a:r>
              <a:rPr lang="en-US" altLang="en-US" dirty="0">
                <a:hlinkClick r:id="rId1" tooltip=""/>
              </a:rPr>
              <a:t>803</a:t>
            </a:r>
            <a:r>
              <a:rPr lang="zh-CN" altLang="en-US" dirty="0">
                <a:hlinkClick r:id="rId1" tooltip=""/>
              </a:rPr>
              <a:t>《ACM程序设计》作业（</a:t>
            </a:r>
            <a:r>
              <a:rPr lang="en-US" altLang="zh-CN" dirty="0">
                <a:hlinkClick r:id="rId1" tooltip=""/>
              </a:rPr>
              <a:t>14</a:t>
            </a:r>
            <a:r>
              <a:rPr lang="zh-CN" altLang="en-US" dirty="0">
                <a:hlinkClick r:id="rId1" tooltip=""/>
              </a:rPr>
              <a:t>）—— 刘春英老师</a:t>
            </a:r>
            <a:endParaRPr lang="zh-CN" altLang="en-US" dirty="0"/>
          </a:p>
        </p:txBody>
      </p:sp>
      <p:sp>
        <p:nvSpPr>
          <p:cNvPr id="72707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270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4753"/>
          <p:cNvSpPr>
            <a:spLocks noGrp="1"/>
          </p:cNvSpPr>
          <p:nvPr>
            <p:ph type="title"/>
          </p:nvPr>
        </p:nvSpPr>
        <p:spPr>
          <a:xfrm>
            <a:off x="1150938" y="692150"/>
            <a:ext cx="5976937" cy="1081088"/>
          </a:xfrm>
        </p:spPr>
        <p:txBody>
          <a:bodyPr anchor="b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4800" b="1">
                <a:solidFill>
                  <a:schemeClr val="folHlink"/>
                </a:solidFill>
                <a:latin typeface="GungsuhChe" panose="02030609000101010101" charset="-127"/>
                <a:ea typeface="GungsuhChe" panose="02030609000101010101" charset="-127"/>
              </a:rPr>
              <a:t>Welcome to HDOJ</a:t>
            </a:r>
            <a:endParaRPr lang="en-US" altLang="zh-CN" sz="4800" b="1">
              <a:solidFill>
                <a:schemeClr val="folHlink"/>
              </a:solidFill>
              <a:latin typeface="GungsuhChe" panose="02030609000101010101" charset="-127"/>
              <a:ea typeface="GungsuhChe" panose="02030609000101010101" charset="-127"/>
            </a:endParaRPr>
          </a:p>
        </p:txBody>
      </p:sp>
      <p:pic>
        <p:nvPicPr>
          <p:cNvPr id="73730" name="图片 74754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338" y="2057400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1" name="文本占位符 74755"/>
          <p:cNvSpPr>
            <a:spLocks noGrp="1"/>
          </p:cNvSpPr>
          <p:nvPr>
            <p:ph idx="1"/>
          </p:nvPr>
        </p:nvSpPr>
        <p:spPr>
          <a:xfrm>
            <a:off x="1752600" y="2057400"/>
            <a:ext cx="4114800" cy="2895600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en-US" altLang="zh-CN" sz="8800" b="1">
                <a:solidFill>
                  <a:schemeClr val="hlink"/>
                </a:solidFill>
                <a:latin typeface="GungsuhChe" panose="02030609000101010101" charset="-127"/>
                <a:ea typeface="GungsuhChe" panose="02030609000101010101" charset="-127"/>
              </a:rPr>
              <a:t>Thank  </a:t>
            </a:r>
            <a:endParaRPr lang="en-US" altLang="zh-CN" sz="8800" b="1">
              <a:solidFill>
                <a:schemeClr val="hlink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8800" b="1">
                <a:solidFill>
                  <a:schemeClr val="hlink"/>
                </a:solidFill>
                <a:latin typeface="GungsuhChe" panose="02030609000101010101" charset="-127"/>
                <a:ea typeface="GungsuhChe" panose="02030609000101010101" charset="-127"/>
              </a:rPr>
              <a:t>You ~</a:t>
            </a:r>
            <a:endParaRPr lang="en-US" altLang="zh-CN" sz="8800" b="1">
              <a:solidFill>
                <a:schemeClr val="hlink"/>
              </a:solidFill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73732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373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350"/>
            <a:ext cx="9144000" cy="594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1267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13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9144000" cy="572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2291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14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6863"/>
            <a:ext cx="9144000" cy="5903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日期占位符 1"/>
          <p:cNvSpPr/>
          <p:nvPr>
            <p:ph type="dt" sz="half" idx="10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3315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1970</Words>
  <Application>WPS 演示</Application>
  <PresentationFormat>在屏幕上显示</PresentationFormat>
  <Paragraphs>513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Tahoma</vt:lpstr>
      <vt:lpstr>黑体</vt:lpstr>
      <vt:lpstr>Gungsuh</vt:lpstr>
      <vt:lpstr>楷体_GB2312</vt:lpstr>
      <vt:lpstr>仿宋_GB2312</vt:lpstr>
      <vt:lpstr>微软雅黑</vt:lpstr>
      <vt:lpstr>Arial Unicode MS</vt:lpstr>
      <vt:lpstr>Calibri</vt:lpstr>
      <vt:lpstr>华文新魏</vt:lpstr>
      <vt:lpstr>Engravers MT</vt:lpstr>
      <vt:lpstr>方正舒体</vt:lpstr>
      <vt:lpstr>GungsuhChe</vt:lpstr>
      <vt:lpstr>新宋体</vt:lpstr>
      <vt:lpstr>仿宋</vt:lpstr>
      <vt:lpstr>Segoe Print</vt:lpstr>
      <vt:lpstr>Blends</vt:lpstr>
      <vt:lpstr>ACM程序设计</vt:lpstr>
      <vt:lpstr>第七讲</vt:lpstr>
      <vt:lpstr>第一单元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思考：</vt:lpstr>
      <vt:lpstr>特别提醒：</vt:lpstr>
      <vt:lpstr>第二单元</vt:lpstr>
      <vt:lpstr>基本问题（1）：</vt:lpstr>
      <vt:lpstr>思考如下图形：</vt:lpstr>
      <vt:lpstr>Any good idea?</vt:lpstr>
      <vt:lpstr>先看最简单的多边形——三角形</vt:lpstr>
      <vt:lpstr>三角形的面积：</vt:lpstr>
      <vt:lpstr>思考：此方法的缺点：</vt:lpstr>
      <vt:lpstr>计算几何的方法：</vt:lpstr>
      <vt:lpstr>大功告成：	</vt:lpstr>
      <vt:lpstr>凸多边形的三角形剖分</vt:lpstr>
      <vt:lpstr>凹多边形的面积？</vt:lpstr>
      <vt:lpstr>依然成立！！！</vt:lpstr>
      <vt:lpstr>任意点为扇心的三角形剖分：</vt:lpstr>
      <vt:lpstr>前面的三角剖分显然对于多边形内部任意一点都是合适的！</vt:lpstr>
      <vt:lpstr>能否把扇心移到多边形以外呢？</vt:lpstr>
      <vt:lpstr>既然内外都可以，为什么不设P0为坐标原点呢？</vt:lpstr>
      <vt:lpstr>简化的公式：</vt:lpstr>
      <vt:lpstr>基本问题（2）：</vt:lpstr>
      <vt:lpstr>从三角形的重心谈起：</vt:lpstr>
      <vt:lpstr>看看一个特例：</vt:lpstr>
      <vt:lpstr>原因：</vt:lpstr>
      <vt:lpstr>Solution:</vt:lpstr>
      <vt:lpstr>公式：</vt:lpstr>
      <vt:lpstr>PowerPoint 演示文稿</vt:lpstr>
      <vt:lpstr>第三单元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question?</vt:lpstr>
      <vt:lpstr>课后在线作业： </vt:lpstr>
      <vt:lpstr>Welcome to HDOJ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土豆太太</cp:lastModifiedBy>
  <cp:revision>206</cp:revision>
  <dcterms:created xsi:type="dcterms:W3CDTF">2012-11-19T11:42:00Z</dcterms:created>
  <dcterms:modified xsi:type="dcterms:W3CDTF">2018-06-03T11:18:36Z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2052-10.1.0.7400</vt:lpwstr>
  </property>
</Properties>
</file>