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303" r:id="rId5"/>
    <p:sldId id="299" r:id="rId6"/>
    <p:sldId id="298" r:id="rId7"/>
    <p:sldId id="296" r:id="rId8"/>
    <p:sldId id="302" r:id="rId9"/>
    <p:sldId id="297" r:id="rId10"/>
    <p:sldId id="301" r:id="rId11"/>
  </p:sldIdLst>
  <p:sldSz cx="9144000" cy="5143500" type="screen16x9"/>
  <p:notesSz cx="6858000" cy="9144000"/>
  <p:embeddedFontLst>
    <p:embeddedFont>
      <p:font typeface="Britannic Bold" panose="020B0903060703020204" pitchFamily="3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Elephant" panose="02020904090505020303" pitchFamily="18" charset="0"/>
      <p:regular r:id="rId18"/>
      <p:italic r:id="rId19"/>
    </p:embeddedFont>
    <p:embeddedFont>
      <p:font typeface="Kulim Park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CC5E8C-8932-4C50-BC92-68B6CE62A92C}">
  <a:tblStyle styleId="{95CC5E8C-8932-4C50-BC92-68B6CE62A9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1A1B0A0-E66D-48AE-B0BC-7214E24B64F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67610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333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448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2454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970" y="1"/>
            <a:ext cx="4099451" cy="5145755"/>
          </a:xfrm>
          <a:custGeom>
            <a:avLst/>
            <a:gdLst/>
            <a:ahLst/>
            <a:cxnLst/>
            <a:rect l="l" t="t" r="r" b="b"/>
            <a:pathLst>
              <a:path w="2009535" h="2522429" extrusionOk="0">
                <a:moveTo>
                  <a:pt x="1578387" y="1949978"/>
                </a:moveTo>
                <a:lnTo>
                  <a:pt x="1358608" y="1751220"/>
                </a:lnTo>
                <a:lnTo>
                  <a:pt x="1358842" y="1750986"/>
                </a:lnTo>
                <a:lnTo>
                  <a:pt x="1667606" y="0"/>
                </a:lnTo>
                <a:lnTo>
                  <a:pt x="0" y="0"/>
                </a:lnTo>
                <a:lnTo>
                  <a:pt x="0" y="2522429"/>
                </a:lnTo>
                <a:lnTo>
                  <a:pt x="1880844" y="2522429"/>
                </a:lnTo>
                <a:lnTo>
                  <a:pt x="2009535" y="179302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416450" y="701175"/>
            <a:ext cx="4099500" cy="200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770809" y="0"/>
            <a:ext cx="1172070" cy="35704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603" y="0"/>
                </a:moveTo>
                <a:lnTo>
                  <a:pt x="0" y="21600"/>
                </a:lnTo>
                <a:lnTo>
                  <a:pt x="10690" y="20324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3835223" y="3445179"/>
            <a:ext cx="841968" cy="16983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915" y="21600"/>
                </a:moveTo>
                <a:lnTo>
                  <a:pt x="21600" y="0"/>
                </a:lnTo>
                <a:lnTo>
                  <a:pt x="6732" y="268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770334" y="3039892"/>
            <a:ext cx="1906902" cy="9363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9350"/>
                </a:moveTo>
                <a:lnTo>
                  <a:pt x="5076" y="21600"/>
                </a:lnTo>
                <a:lnTo>
                  <a:pt x="0" y="12250"/>
                </a:lnTo>
                <a:lnTo>
                  <a:pt x="165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6702144" y="6"/>
            <a:ext cx="2441849" cy="5145755"/>
          </a:xfrm>
          <a:custGeom>
            <a:avLst/>
            <a:gdLst/>
            <a:ahLst/>
            <a:cxnLst/>
            <a:rect l="l" t="t" r="r" b="b"/>
            <a:pathLst>
              <a:path w="1196985" h="2522429" extrusionOk="0">
                <a:moveTo>
                  <a:pt x="359680" y="0"/>
                </a:moveTo>
                <a:lnTo>
                  <a:pt x="0" y="2037095"/>
                </a:lnTo>
                <a:lnTo>
                  <a:pt x="263687" y="1931527"/>
                </a:lnTo>
                <a:lnTo>
                  <a:pt x="405224" y="2059283"/>
                </a:lnTo>
                <a:lnTo>
                  <a:pt x="317639" y="2522429"/>
                </a:lnTo>
                <a:lnTo>
                  <a:pt x="1196986" y="2522429"/>
                </a:lnTo>
                <a:lnTo>
                  <a:pt x="1196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" name="Google Shape;48;p7"/>
          <p:cNvGrpSpPr/>
          <p:nvPr/>
        </p:nvGrpSpPr>
        <p:grpSpPr>
          <a:xfrm>
            <a:off x="6327842" y="0"/>
            <a:ext cx="1202103" cy="5143503"/>
            <a:chOff x="3475252" y="0"/>
            <a:chExt cx="1202103" cy="5143503"/>
          </a:xfrm>
        </p:grpSpPr>
        <p:sp>
          <p:nvSpPr>
            <p:cNvPr id="49" name="Google Shape;49;p7"/>
            <p:cNvSpPr/>
            <p:nvPr/>
          </p:nvSpPr>
          <p:spPr>
            <a:xfrm>
              <a:off x="3475252" y="0"/>
              <a:ext cx="1109160" cy="430385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4802" y="0"/>
                  </a:moveTo>
                  <a:lnTo>
                    <a:pt x="21600" y="0"/>
                  </a:lnTo>
                  <a:lnTo>
                    <a:pt x="7262" y="2091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4150099" y="4199096"/>
              <a:ext cx="527256" cy="94440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6322" y="3115"/>
                  </a:lnTo>
                  <a:lnTo>
                    <a:pt x="21600" y="0"/>
                  </a:lnTo>
                  <a:lnTo>
                    <a:pt x="14283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3475252" y="3938588"/>
              <a:ext cx="1202040" cy="62623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2599"/>
                  </a:moveTo>
                  <a:lnTo>
                    <a:pt x="16414" y="0"/>
                  </a:lnTo>
                  <a:lnTo>
                    <a:pt x="21600" y="8985"/>
                  </a:lnTo>
                  <a:lnTo>
                    <a:pt x="5186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626700" y="1430150"/>
            <a:ext cx="2465100" cy="322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2"/>
          </p:nvPr>
        </p:nvSpPr>
        <p:spPr>
          <a:xfrm>
            <a:off x="3437676" y="1430150"/>
            <a:ext cx="2465100" cy="322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ide">
  <p:cSld name="TITLE_ONLY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0"/>
          <p:cNvGrpSpPr/>
          <p:nvPr/>
        </p:nvGrpSpPr>
        <p:grpSpPr>
          <a:xfrm>
            <a:off x="7637092" y="0"/>
            <a:ext cx="1202103" cy="5143503"/>
            <a:chOff x="3475252" y="0"/>
            <a:chExt cx="1202103" cy="5143503"/>
          </a:xfrm>
        </p:grpSpPr>
        <p:sp>
          <p:nvSpPr>
            <p:cNvPr id="76" name="Google Shape;76;p10"/>
            <p:cNvSpPr/>
            <p:nvPr/>
          </p:nvSpPr>
          <p:spPr>
            <a:xfrm>
              <a:off x="3475252" y="0"/>
              <a:ext cx="1109160" cy="430385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4802" y="0"/>
                  </a:moveTo>
                  <a:lnTo>
                    <a:pt x="21600" y="0"/>
                  </a:lnTo>
                  <a:lnTo>
                    <a:pt x="7262" y="2091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4150099" y="4199096"/>
              <a:ext cx="527256" cy="94440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6322" y="3115"/>
                  </a:lnTo>
                  <a:lnTo>
                    <a:pt x="21600" y="0"/>
                  </a:lnTo>
                  <a:lnTo>
                    <a:pt x="14283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3475252" y="3938588"/>
              <a:ext cx="1202040" cy="62623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2599"/>
                  </a:moveTo>
                  <a:lnTo>
                    <a:pt x="16414" y="0"/>
                  </a:lnTo>
                  <a:lnTo>
                    <a:pt x="21600" y="8985"/>
                  </a:lnTo>
                  <a:lnTo>
                    <a:pt x="5186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del tex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534" y="2347156"/>
            <a:ext cx="3707122" cy="221870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15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35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Triángulo rectángu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379764" y="-5"/>
            <a:ext cx="7764236" cy="422910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050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233612" y="-4"/>
            <a:ext cx="3090863" cy="981079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sz="1050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4781550" y="3785308"/>
            <a:ext cx="1143431" cy="13525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98535" y="1872077"/>
            <a:ext cx="5506973" cy="45667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500" spc="225">
                <a:solidFill>
                  <a:schemeClr val="bg2">
                    <a:lumMod val="50000"/>
                  </a:schemeClr>
                </a:solidFill>
              </a:defRPr>
            </a:lvl1pPr>
            <a:lvl2pPr marL="3429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Título 1" title="Títu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98533" y="930832"/>
            <a:ext cx="5506967" cy="91167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53000" y="0"/>
            <a:ext cx="4191000" cy="5154187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5925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6700" y="1430148"/>
            <a:ext cx="52761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"/>
              <a:buChar char="▸"/>
              <a:defRPr sz="24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"/>
              <a:buChar char="▹"/>
              <a:defRPr sz="24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"/>
              <a:buChar char="■"/>
              <a:defRPr sz="24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"/>
              <a:buChar char="●"/>
              <a:defRPr sz="24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"/>
              <a:buChar char="○"/>
              <a:defRPr sz="24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"/>
              <a:buChar char="■"/>
              <a:defRPr sz="24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"/>
              <a:buChar char="●"/>
              <a:defRPr sz="24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"/>
              <a:buChar char="○"/>
              <a:defRPr sz="24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Kulim Park"/>
              <a:buChar char="■"/>
              <a:defRPr sz="24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  <p:sldLayoutId id="214748366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pp.powerbi.com/view?r=eyJrIjoiYjIwYzBiMDgtNjkxNS00Nzg1LTg0NWQtN2M3Y2VjNjQ5NDYzIiwidCI6ImUxMTlmY2ZmLTRmMzUtNDMzOC04MzQzLTc2ZDQ1OTg5NGI2YiIsImMiOjR9&amp;embedImagePlaceholder=true&amp;pageName=ReportSection0fc23cc69a735c073637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ctrTitle"/>
          </p:nvPr>
        </p:nvSpPr>
        <p:spPr>
          <a:xfrm>
            <a:off x="0" y="198915"/>
            <a:ext cx="4026062" cy="45508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NI" sz="4400" dirty="0">
                <a:solidFill>
                  <a:schemeClr val="bg1"/>
                </a:solidFill>
              </a:rPr>
              <a:t>Estrategias comerciales para el segundo semestre (Julio-Diciembre) 2022</a:t>
            </a:r>
            <a:endParaRPr sz="4400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5" b="21693"/>
          <a:stretch/>
        </p:blipFill>
        <p:spPr>
          <a:xfrm>
            <a:off x="5014862" y="4138"/>
            <a:ext cx="4129138" cy="1828800"/>
          </a:xfrm>
          <a:prstGeom prst="rect">
            <a:avLst/>
          </a:prstGeom>
        </p:spPr>
      </p:pic>
      <p:sp>
        <p:nvSpPr>
          <p:cNvPr id="13" name="Google Shape;104;p14"/>
          <p:cNvSpPr txBox="1">
            <a:spLocks/>
          </p:cNvSpPr>
          <p:nvPr/>
        </p:nvSpPr>
        <p:spPr>
          <a:xfrm>
            <a:off x="114138" y="3517900"/>
            <a:ext cx="3162462" cy="1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Kulim Park"/>
              <a:buNone/>
              <a:defRPr sz="54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Kulim Park"/>
              <a:buNone/>
              <a:defRPr sz="54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Kulim Park"/>
              <a:buNone/>
              <a:defRPr sz="54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Kulim Park"/>
              <a:buNone/>
              <a:defRPr sz="54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Kulim Park"/>
              <a:buNone/>
              <a:defRPr sz="54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Kulim Park"/>
              <a:buNone/>
              <a:defRPr sz="54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Kulim Park"/>
              <a:buNone/>
              <a:defRPr sz="54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Kulim Park"/>
              <a:buNone/>
              <a:defRPr sz="54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Kulim Park"/>
              <a:buNone/>
              <a:defRPr sz="54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 lang="es-MX" sz="4400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47" r="3181" b="29701"/>
          <a:stretch/>
        </p:blipFill>
        <p:spPr>
          <a:xfrm>
            <a:off x="4667693" y="1832938"/>
            <a:ext cx="4476307" cy="2003462"/>
          </a:xfrm>
          <a:prstGeom prst="rect">
            <a:avLst/>
          </a:prstGeom>
        </p:spPr>
      </p:pic>
      <p:sp>
        <p:nvSpPr>
          <p:cNvPr id="7" name="Google Shape;104;p14">
            <a:extLst>
              <a:ext uri="{FF2B5EF4-FFF2-40B4-BE49-F238E27FC236}">
                <a16:creationId xmlns:a16="http://schemas.microsoft.com/office/drawing/2014/main" id="{C4F017F9-7AE4-E055-93BE-F5B0844A0D94}"/>
              </a:ext>
            </a:extLst>
          </p:cNvPr>
          <p:cNvSpPr txBox="1">
            <a:spLocks/>
          </p:cNvSpPr>
          <p:nvPr/>
        </p:nvSpPr>
        <p:spPr>
          <a:xfrm>
            <a:off x="4784652" y="4320064"/>
            <a:ext cx="4245212" cy="819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Kulim Park"/>
              <a:buNone/>
              <a:defRPr sz="54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Kulim Park"/>
              <a:buNone/>
              <a:defRPr sz="54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Kulim Park"/>
              <a:buNone/>
              <a:defRPr sz="54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Kulim Park"/>
              <a:buNone/>
              <a:defRPr sz="54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Kulim Park"/>
              <a:buNone/>
              <a:defRPr sz="54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Kulim Park"/>
              <a:buNone/>
              <a:defRPr sz="54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Kulim Park"/>
              <a:buNone/>
              <a:defRPr sz="54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Kulim Park"/>
              <a:buNone/>
              <a:defRPr sz="54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Kulim Park"/>
              <a:buNone/>
              <a:defRPr sz="54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algn="ctr"/>
            <a:r>
              <a:rPr lang="es-NI" sz="3600" dirty="0">
                <a:solidFill>
                  <a:schemeClr val="tx1"/>
                </a:solidFill>
              </a:rPr>
              <a:t>Elaborado por Equipo Black </a:t>
            </a:r>
            <a:r>
              <a:rPr lang="es-NI" sz="3600" dirty="0" err="1">
                <a:solidFill>
                  <a:schemeClr val="tx1"/>
                </a:solidFill>
              </a:rPr>
              <a:t>Wine</a:t>
            </a:r>
            <a:endParaRPr lang="es-NI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3972" y="469849"/>
            <a:ext cx="5276100" cy="396300"/>
          </a:xfrm>
        </p:spPr>
        <p:txBody>
          <a:bodyPr/>
          <a:lstStyle/>
          <a:p>
            <a:pPr algn="ctr"/>
            <a:r>
              <a:rPr lang="es-NI" dirty="0"/>
              <a:t>DAX utilizadas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NI" smtClean="0"/>
              <a:t>10</a:t>
            </a:fld>
            <a:endParaRPr lang="es-NI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" r="2023"/>
          <a:stretch/>
        </p:blipFill>
        <p:spPr>
          <a:xfrm>
            <a:off x="61644" y="1044762"/>
            <a:ext cx="8897421" cy="71037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72" y="2014284"/>
            <a:ext cx="4543425" cy="24765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72" y="2399509"/>
            <a:ext cx="4495800" cy="35242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34" y="3812219"/>
            <a:ext cx="3952875" cy="4667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5" y="2815421"/>
            <a:ext cx="65341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7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0" y="170650"/>
            <a:ext cx="7124700" cy="815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NI" sz="3600" dirty="0"/>
              <a:t>Implementación de inteligencia empresarial</a:t>
            </a:r>
            <a:endParaRPr sz="3600" dirty="0"/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121730" y="1106836"/>
            <a:ext cx="3628052" cy="3866014"/>
          </a:xfrm>
        </p:spPr>
        <p:txBody>
          <a:bodyPr/>
          <a:lstStyle/>
          <a:p>
            <a:pPr marL="101600" indent="0" algn="just" fontAlgn="base">
              <a:lnSpc>
                <a:spcPct val="100000"/>
              </a:lnSpc>
              <a:buClr>
                <a:srgbClr val="000000"/>
              </a:buClr>
              <a:buNone/>
            </a:pPr>
            <a:r>
              <a:rPr lang="es-NI" dirty="0">
                <a:solidFill>
                  <a:srgbClr val="000000"/>
                </a:solidFill>
                <a:latin typeface="Britannic Bold" panose="020B0903060703020204" pitchFamily="34" charset="0"/>
                <a:ea typeface="Arial"/>
                <a:cs typeface="Arial"/>
                <a:sym typeface="Arial"/>
              </a:rPr>
              <a:t>Un correcto repertorio y análisis de datos se vuelve crucial para que las estrategias obtengan un mayor soporte y las toma de decisiones comerciales sean más rápidas, respaldadas por hechos logrando una comprensión más profunda de los requisitos del cliente que, a su vez, ayuden a construir mejores relaciones comerciales. </a:t>
            </a:r>
          </a:p>
        </p:txBody>
      </p:sp>
      <p:pic>
        <p:nvPicPr>
          <p:cNvPr id="2050" name="Picture 2" descr="Cómo la Inteligencia Empresarial (Business Intelligence) puede ayudar a  crear una experiencia única para el cliente? | DataMall">
            <a:extLst>
              <a:ext uri="{FF2B5EF4-FFF2-40B4-BE49-F238E27FC236}">
                <a16:creationId xmlns:a16="http://schemas.microsoft.com/office/drawing/2014/main" id="{88909682-F57A-D6D6-B264-47D6DE12B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3" b="9570"/>
          <a:stretch/>
        </p:blipFill>
        <p:spPr bwMode="auto">
          <a:xfrm>
            <a:off x="4049777" y="968436"/>
            <a:ext cx="4972493" cy="301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BC8B9237-093D-4B6F-8452-022AD2003B49}"/>
              </a:ext>
            </a:extLst>
          </p:cNvPr>
          <p:cNvGrpSpPr/>
          <p:nvPr/>
        </p:nvGrpSpPr>
        <p:grpSpPr>
          <a:xfrm>
            <a:off x="958512" y="-8801"/>
            <a:ext cx="2205566" cy="984545"/>
            <a:chOff x="1828800" y="0"/>
            <a:chExt cx="2483893" cy="1310185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5B3F9E69-7CA8-4620-8F7B-A1506C898AC4}"/>
                </a:ext>
              </a:extLst>
            </p:cNvPr>
            <p:cNvSpPr/>
            <p:nvPr/>
          </p:nvSpPr>
          <p:spPr>
            <a:xfrm>
              <a:off x="1828800" y="0"/>
              <a:ext cx="1105469" cy="13101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NI" sz="1050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4690CF3C-9E89-4E0B-B644-F4555305506C}"/>
                </a:ext>
              </a:extLst>
            </p:cNvPr>
            <p:cNvSpPr/>
            <p:nvPr/>
          </p:nvSpPr>
          <p:spPr>
            <a:xfrm>
              <a:off x="2565779" y="554440"/>
              <a:ext cx="1323833" cy="7557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NI" sz="1050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922DD228-8026-47B0-8D3B-F12728FF6286}"/>
                </a:ext>
              </a:extLst>
            </p:cNvPr>
            <p:cNvSpPr/>
            <p:nvPr/>
          </p:nvSpPr>
          <p:spPr>
            <a:xfrm>
              <a:off x="3794078" y="932311"/>
              <a:ext cx="518615" cy="3778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NI" sz="1050"/>
            </a:p>
          </p:txBody>
        </p:sp>
      </p:grp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9276795-D5AC-4E78-95FE-A99E688865FD}"/>
              </a:ext>
            </a:extLst>
          </p:cNvPr>
          <p:cNvSpPr/>
          <p:nvPr/>
        </p:nvSpPr>
        <p:spPr>
          <a:xfrm>
            <a:off x="0" y="837503"/>
            <a:ext cx="9144000" cy="431467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NI" sz="1050" dirty="0"/>
          </a:p>
        </p:txBody>
      </p:sp>
      <p:sp>
        <p:nvSpPr>
          <p:cNvPr id="109" name="Forma libre: forma 108">
            <a:extLst>
              <a:ext uri="{FF2B5EF4-FFF2-40B4-BE49-F238E27FC236}">
                <a16:creationId xmlns:a16="http://schemas.microsoft.com/office/drawing/2014/main" id="{E941662D-D1DA-4B25-AA52-925B03B64F4F}"/>
              </a:ext>
            </a:extLst>
          </p:cNvPr>
          <p:cNvSpPr/>
          <p:nvPr/>
        </p:nvSpPr>
        <p:spPr>
          <a:xfrm>
            <a:off x="1255921" y="916182"/>
            <a:ext cx="2395901" cy="4293774"/>
          </a:xfrm>
          <a:custGeom>
            <a:avLst/>
            <a:gdLst>
              <a:gd name="connsiteX0" fmla="*/ 0 w 3194534"/>
              <a:gd name="connsiteY0" fmla="*/ 0 h 5725032"/>
              <a:gd name="connsiteX1" fmla="*/ 59480 w 3194534"/>
              <a:gd name="connsiteY1" fmla="*/ 3032 h 5725032"/>
              <a:gd name="connsiteX2" fmla="*/ 1079266 w 3194534"/>
              <a:gd name="connsiteY2" fmla="*/ 310121 h 5725032"/>
              <a:gd name="connsiteX3" fmla="*/ 1201101 w 3194534"/>
              <a:gd name="connsiteY3" fmla="*/ 379859 h 5725032"/>
              <a:gd name="connsiteX4" fmla="*/ 1241223 w 3194534"/>
              <a:gd name="connsiteY4" fmla="*/ 346755 h 5725032"/>
              <a:gd name="connsiteX5" fmla="*/ 1589565 w 3194534"/>
              <a:gd name="connsiteY5" fmla="*/ 240351 h 5725032"/>
              <a:gd name="connsiteX6" fmla="*/ 2212595 w 3194534"/>
              <a:gd name="connsiteY6" fmla="*/ 863381 h 5725032"/>
              <a:gd name="connsiteX7" fmla="*/ 2106191 w 3194534"/>
              <a:gd name="connsiteY7" fmla="*/ 1211723 h 5725032"/>
              <a:gd name="connsiteX8" fmla="*/ 2101683 w 3194534"/>
              <a:gd name="connsiteY8" fmla="*/ 1217188 h 5725032"/>
              <a:gd name="connsiteX9" fmla="*/ 2151384 w 3194534"/>
              <a:gd name="connsiteY9" fmla="*/ 1287865 h 5725032"/>
              <a:gd name="connsiteX10" fmla="*/ 2503526 w 3194534"/>
              <a:gd name="connsiteY10" fmla="*/ 2058606 h 5725032"/>
              <a:gd name="connsiteX11" fmla="*/ 2547685 w 3194534"/>
              <a:gd name="connsiteY11" fmla="*/ 2243840 h 5725032"/>
              <a:gd name="connsiteX12" fmla="*/ 2571504 w 3194534"/>
              <a:gd name="connsiteY12" fmla="*/ 2241439 h 5725032"/>
              <a:gd name="connsiteX13" fmla="*/ 3194534 w 3194534"/>
              <a:gd name="connsiteY13" fmla="*/ 2864469 h 5725032"/>
              <a:gd name="connsiteX14" fmla="*/ 2571504 w 3194534"/>
              <a:gd name="connsiteY14" fmla="*/ 3487499 h 5725032"/>
              <a:gd name="connsiteX15" fmla="*/ 2548963 w 3194534"/>
              <a:gd name="connsiteY15" fmla="*/ 3485227 h 5725032"/>
              <a:gd name="connsiteX16" fmla="*/ 2503526 w 3194534"/>
              <a:gd name="connsiteY16" fmla="*/ 3666427 h 5725032"/>
              <a:gd name="connsiteX17" fmla="*/ 2186074 w 3194534"/>
              <a:gd name="connsiteY17" fmla="*/ 4382472 h 5725032"/>
              <a:gd name="connsiteX18" fmla="*/ 2146508 w 3194534"/>
              <a:gd name="connsiteY18" fmla="*/ 4440448 h 5725032"/>
              <a:gd name="connsiteX19" fmla="*/ 2159948 w 3194534"/>
              <a:gd name="connsiteY19" fmla="*/ 4451536 h 5725032"/>
              <a:gd name="connsiteX20" fmla="*/ 2342429 w 3194534"/>
              <a:gd name="connsiteY20" fmla="*/ 4892085 h 5725032"/>
              <a:gd name="connsiteX21" fmla="*/ 1719399 w 3194534"/>
              <a:gd name="connsiteY21" fmla="*/ 5515115 h 5725032"/>
              <a:gd name="connsiteX22" fmla="*/ 1278850 w 3194534"/>
              <a:gd name="connsiteY22" fmla="*/ 5332634 h 5725032"/>
              <a:gd name="connsiteX23" fmla="*/ 1260110 w 3194534"/>
              <a:gd name="connsiteY23" fmla="*/ 5309920 h 5725032"/>
              <a:gd name="connsiteX24" fmla="*/ 1064897 w 3194534"/>
              <a:gd name="connsiteY24" fmla="*/ 5422392 h 5725032"/>
              <a:gd name="connsiteX25" fmla="*/ 59480 w 3194534"/>
              <a:gd name="connsiteY25" fmla="*/ 5722001 h 5725032"/>
              <a:gd name="connsiteX26" fmla="*/ 0 w 3194534"/>
              <a:gd name="connsiteY26" fmla="*/ 5725032 h 5725032"/>
              <a:gd name="connsiteX27" fmla="*/ 0 w 3194534"/>
              <a:gd name="connsiteY27" fmla="*/ 4222592 h 5725032"/>
              <a:gd name="connsiteX28" fmla="*/ 44127 w 3194534"/>
              <a:gd name="connsiteY28" fmla="*/ 4215796 h 5725032"/>
              <a:gd name="connsiteX29" fmla="*/ 1137036 w 3194534"/>
              <a:gd name="connsiteY29" fmla="*/ 2862516 h 5725032"/>
              <a:gd name="connsiteX30" fmla="*/ 44127 w 3194534"/>
              <a:gd name="connsiteY30" fmla="*/ 1509238 h 5725032"/>
              <a:gd name="connsiteX31" fmla="*/ 0 w 3194534"/>
              <a:gd name="connsiteY31" fmla="*/ 1502440 h 57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194534" h="5725032">
                <a:moveTo>
                  <a:pt x="0" y="0"/>
                </a:moveTo>
                <a:lnTo>
                  <a:pt x="59480" y="3032"/>
                </a:lnTo>
                <a:cubicBezTo>
                  <a:pt x="424139" y="40405"/>
                  <a:pt x="768462" y="147203"/>
                  <a:pt x="1079266" y="310121"/>
                </a:cubicBezTo>
                <a:lnTo>
                  <a:pt x="1201101" y="379859"/>
                </a:lnTo>
                <a:lnTo>
                  <a:pt x="1241223" y="346755"/>
                </a:lnTo>
                <a:cubicBezTo>
                  <a:pt x="1340659" y="279577"/>
                  <a:pt x="1460531" y="240351"/>
                  <a:pt x="1589565" y="240351"/>
                </a:cubicBezTo>
                <a:cubicBezTo>
                  <a:pt x="1933655" y="240351"/>
                  <a:pt x="2212595" y="519291"/>
                  <a:pt x="2212595" y="863381"/>
                </a:cubicBezTo>
                <a:cubicBezTo>
                  <a:pt x="2212595" y="992415"/>
                  <a:pt x="2173369" y="1112287"/>
                  <a:pt x="2106191" y="1211723"/>
                </a:cubicBezTo>
                <a:lnTo>
                  <a:pt x="2101683" y="1217188"/>
                </a:lnTo>
                <a:lnTo>
                  <a:pt x="2151384" y="1287865"/>
                </a:lnTo>
                <a:cubicBezTo>
                  <a:pt x="2304277" y="1523051"/>
                  <a:pt x="2423907" y="1782235"/>
                  <a:pt x="2503526" y="2058606"/>
                </a:cubicBezTo>
                <a:lnTo>
                  <a:pt x="2547685" y="2243840"/>
                </a:lnTo>
                <a:lnTo>
                  <a:pt x="2571504" y="2241439"/>
                </a:lnTo>
                <a:cubicBezTo>
                  <a:pt x="2915594" y="2241439"/>
                  <a:pt x="3194534" y="2520379"/>
                  <a:pt x="3194534" y="2864469"/>
                </a:cubicBezTo>
                <a:cubicBezTo>
                  <a:pt x="3194534" y="3208559"/>
                  <a:pt x="2915594" y="3487499"/>
                  <a:pt x="2571504" y="3487499"/>
                </a:cubicBezTo>
                <a:lnTo>
                  <a:pt x="2548963" y="3485227"/>
                </a:lnTo>
                <a:lnTo>
                  <a:pt x="2503526" y="3666427"/>
                </a:lnTo>
                <a:cubicBezTo>
                  <a:pt x="2430032" y="3921539"/>
                  <a:pt x="2322445" y="4162006"/>
                  <a:pt x="2186074" y="4382472"/>
                </a:cubicBezTo>
                <a:lnTo>
                  <a:pt x="2146508" y="4440448"/>
                </a:lnTo>
                <a:lnTo>
                  <a:pt x="2159948" y="4451536"/>
                </a:lnTo>
                <a:cubicBezTo>
                  <a:pt x="2272694" y="4564283"/>
                  <a:pt x="2342429" y="4720040"/>
                  <a:pt x="2342429" y="4892085"/>
                </a:cubicBezTo>
                <a:cubicBezTo>
                  <a:pt x="2342429" y="5236175"/>
                  <a:pt x="2063489" y="5515115"/>
                  <a:pt x="1719399" y="5515115"/>
                </a:cubicBezTo>
                <a:cubicBezTo>
                  <a:pt x="1547354" y="5515115"/>
                  <a:pt x="1391597" y="5445380"/>
                  <a:pt x="1278850" y="5332634"/>
                </a:cubicBezTo>
                <a:lnTo>
                  <a:pt x="1260110" y="5309920"/>
                </a:lnTo>
                <a:lnTo>
                  <a:pt x="1064897" y="5422392"/>
                </a:lnTo>
                <a:cubicBezTo>
                  <a:pt x="757863" y="5581100"/>
                  <a:pt x="418529" y="5685203"/>
                  <a:pt x="59480" y="5722001"/>
                </a:cubicBezTo>
                <a:lnTo>
                  <a:pt x="0" y="5725032"/>
                </a:lnTo>
                <a:lnTo>
                  <a:pt x="0" y="4222592"/>
                </a:lnTo>
                <a:lnTo>
                  <a:pt x="44127" y="4215796"/>
                </a:lnTo>
                <a:cubicBezTo>
                  <a:pt x="667849" y="4086990"/>
                  <a:pt x="1137036" y="3530050"/>
                  <a:pt x="1137036" y="2862516"/>
                </a:cubicBezTo>
                <a:cubicBezTo>
                  <a:pt x="1137036" y="2194983"/>
                  <a:pt x="667849" y="1638042"/>
                  <a:pt x="44127" y="1509238"/>
                </a:cubicBezTo>
                <a:lnTo>
                  <a:pt x="0" y="15024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NI" sz="1050" dirty="0">
              <a:solidFill>
                <a:schemeClr val="tx1"/>
              </a:solidFill>
            </a:endParaRP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2577BBA-F5CC-411B-A797-B86CE0310DDE}"/>
              </a:ext>
            </a:extLst>
          </p:cNvPr>
          <p:cNvGrpSpPr>
            <a:grpSpLocks noChangeAspect="1"/>
          </p:cNvGrpSpPr>
          <p:nvPr/>
        </p:nvGrpSpPr>
        <p:grpSpPr>
          <a:xfrm>
            <a:off x="1253895" y="998156"/>
            <a:ext cx="1908157" cy="4074883"/>
            <a:chOff x="1438748" y="1404134"/>
            <a:chExt cx="2480141" cy="540000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898BE58B-EB5B-4F21-AF93-CC6549E51641}"/>
                </a:ext>
              </a:extLst>
            </p:cNvPr>
            <p:cNvSpPr/>
            <p:nvPr/>
          </p:nvSpPr>
          <p:spPr>
            <a:xfrm>
              <a:off x="1438748" y="1404135"/>
              <a:ext cx="2480141" cy="5400000"/>
            </a:xfrm>
            <a:custGeom>
              <a:avLst/>
              <a:gdLst>
                <a:gd name="connsiteX0" fmla="*/ 0 w 1984261"/>
                <a:gd name="connsiteY0" fmla="*/ 0 h 4302252"/>
                <a:gd name="connsiteX1" fmla="*/ 45109 w 1984261"/>
                <a:gd name="connsiteY1" fmla="*/ 2278 h 4302252"/>
                <a:gd name="connsiteX2" fmla="*/ 1984261 w 1984261"/>
                <a:gd name="connsiteY2" fmla="*/ 2151126 h 4302252"/>
                <a:gd name="connsiteX3" fmla="*/ 45109 w 1984261"/>
                <a:gd name="connsiteY3" fmla="*/ 4299974 h 4302252"/>
                <a:gd name="connsiteX4" fmla="*/ 0 w 1984261"/>
                <a:gd name="connsiteY4" fmla="*/ 4302252 h 4302252"/>
                <a:gd name="connsiteX5" fmla="*/ 0 w 1984261"/>
                <a:gd name="connsiteY5" fmla="*/ 3173197 h 4302252"/>
                <a:gd name="connsiteX6" fmla="*/ 33465 w 1984261"/>
                <a:gd name="connsiteY6" fmla="*/ 3168090 h 4302252"/>
                <a:gd name="connsiteX7" fmla="*/ 862314 w 1984261"/>
                <a:gd name="connsiteY7" fmla="*/ 2151126 h 4302252"/>
                <a:gd name="connsiteX8" fmla="*/ 33465 w 1984261"/>
                <a:gd name="connsiteY8" fmla="*/ 1134163 h 4302252"/>
                <a:gd name="connsiteX9" fmla="*/ 0 w 1984261"/>
                <a:gd name="connsiteY9" fmla="*/ 1129055 h 4302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4261" h="4302252">
                  <a:moveTo>
                    <a:pt x="0" y="0"/>
                  </a:moveTo>
                  <a:lnTo>
                    <a:pt x="45109" y="2278"/>
                  </a:lnTo>
                  <a:cubicBezTo>
                    <a:pt x="1134302" y="112892"/>
                    <a:pt x="1984261" y="1032750"/>
                    <a:pt x="1984261" y="2151126"/>
                  </a:cubicBezTo>
                  <a:cubicBezTo>
                    <a:pt x="1984261" y="3269503"/>
                    <a:pt x="1134302" y="4189361"/>
                    <a:pt x="45109" y="4299974"/>
                  </a:cubicBezTo>
                  <a:lnTo>
                    <a:pt x="0" y="4302252"/>
                  </a:lnTo>
                  <a:lnTo>
                    <a:pt x="0" y="3173197"/>
                  </a:lnTo>
                  <a:lnTo>
                    <a:pt x="33465" y="3168090"/>
                  </a:lnTo>
                  <a:cubicBezTo>
                    <a:pt x="506488" y="3071295"/>
                    <a:pt x="862314" y="2652765"/>
                    <a:pt x="862314" y="2151126"/>
                  </a:cubicBezTo>
                  <a:cubicBezTo>
                    <a:pt x="862314" y="1649488"/>
                    <a:pt x="506488" y="1230957"/>
                    <a:pt x="33465" y="1134163"/>
                  </a:cubicBezTo>
                  <a:lnTo>
                    <a:pt x="0" y="112905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NI" sz="1050" dirty="0">
                <a:solidFill>
                  <a:schemeClr val="tx1"/>
                </a:solidFill>
              </a:endParaRPr>
            </a:p>
          </p:txBody>
        </p:sp>
        <p:sp>
          <p:nvSpPr>
            <p:cNvPr id="51" name="Forma libre: forma 50">
              <a:extLst>
                <a:ext uri="{FF2B5EF4-FFF2-40B4-BE49-F238E27FC236}">
                  <a16:creationId xmlns:a16="http://schemas.microsoft.com/office/drawing/2014/main" id="{0F11EF7D-AD3F-48C8-9B22-546C1F2C0070}"/>
                </a:ext>
              </a:extLst>
            </p:cNvPr>
            <p:cNvSpPr/>
            <p:nvPr/>
          </p:nvSpPr>
          <p:spPr>
            <a:xfrm>
              <a:off x="1438748" y="1404135"/>
              <a:ext cx="2324897" cy="5400000"/>
            </a:xfrm>
            <a:custGeom>
              <a:avLst/>
              <a:gdLst>
                <a:gd name="connsiteX0" fmla="*/ 712281 w 2324897"/>
                <a:gd name="connsiteY0" fmla="*/ 3600001 h 5400000"/>
                <a:gd name="connsiteX1" fmla="*/ 2324897 w 2324897"/>
                <a:gd name="connsiteY1" fmla="*/ 3600001 h 5400000"/>
                <a:gd name="connsiteX2" fmla="*/ 2292874 w 2324897"/>
                <a:gd name="connsiteY2" fmla="*/ 3694107 h 5400000"/>
                <a:gd name="connsiteX3" fmla="*/ 56382 w 2324897"/>
                <a:gd name="connsiteY3" fmla="*/ 5397141 h 5400000"/>
                <a:gd name="connsiteX4" fmla="*/ 0 w 2324897"/>
                <a:gd name="connsiteY4" fmla="*/ 5400000 h 5400000"/>
                <a:gd name="connsiteX5" fmla="*/ 0 w 2324897"/>
                <a:gd name="connsiteY5" fmla="*/ 3982859 h 5400000"/>
                <a:gd name="connsiteX6" fmla="*/ 41828 w 2324897"/>
                <a:gd name="connsiteY6" fmla="*/ 3976449 h 5400000"/>
                <a:gd name="connsiteX7" fmla="*/ 629440 w 2324897"/>
                <a:gd name="connsiteY7" fmla="*/ 3685199 h 5400000"/>
                <a:gd name="connsiteX8" fmla="*/ 0 w 2324897"/>
                <a:gd name="connsiteY8" fmla="*/ 0 h 5400000"/>
                <a:gd name="connsiteX9" fmla="*/ 21 w 2324897"/>
                <a:gd name="connsiteY9" fmla="*/ 1 h 5400000"/>
                <a:gd name="connsiteX10" fmla="*/ 0 w 2324897"/>
                <a:gd name="connsiteY10" fmla="*/ 1 h 54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897" h="5400000">
                  <a:moveTo>
                    <a:pt x="712281" y="3600001"/>
                  </a:moveTo>
                  <a:lnTo>
                    <a:pt x="2324897" y="3600001"/>
                  </a:lnTo>
                  <a:lnTo>
                    <a:pt x="2292874" y="3694107"/>
                  </a:lnTo>
                  <a:cubicBezTo>
                    <a:pt x="1930268" y="4617538"/>
                    <a:pt x="1077424" y="5293014"/>
                    <a:pt x="56382" y="5397141"/>
                  </a:cubicBezTo>
                  <a:lnTo>
                    <a:pt x="0" y="5400000"/>
                  </a:lnTo>
                  <a:lnTo>
                    <a:pt x="0" y="3982859"/>
                  </a:lnTo>
                  <a:lnTo>
                    <a:pt x="41828" y="3976449"/>
                  </a:lnTo>
                  <a:cubicBezTo>
                    <a:pt x="263541" y="3930889"/>
                    <a:pt x="464655" y="3828541"/>
                    <a:pt x="629440" y="3685199"/>
                  </a:cubicBezTo>
                  <a:close/>
                  <a:moveTo>
                    <a:pt x="0" y="0"/>
                  </a:moveTo>
                  <a:lnTo>
                    <a:pt x="21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NI" sz="1050" dirty="0">
                <a:solidFill>
                  <a:schemeClr val="tx1"/>
                </a:solidFill>
              </a:endParaRPr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52B09AB2-BD25-4FD0-A219-B0F570109B4D}"/>
                </a:ext>
              </a:extLst>
            </p:cNvPr>
            <p:cNvSpPr/>
            <p:nvPr/>
          </p:nvSpPr>
          <p:spPr>
            <a:xfrm>
              <a:off x="1438748" y="1404134"/>
              <a:ext cx="2324897" cy="1800000"/>
            </a:xfrm>
            <a:custGeom>
              <a:avLst/>
              <a:gdLst>
                <a:gd name="connsiteX0" fmla="*/ 0 w 2324897"/>
                <a:gd name="connsiteY0" fmla="*/ 0 h 1800000"/>
                <a:gd name="connsiteX1" fmla="*/ 56382 w 2324897"/>
                <a:gd name="connsiteY1" fmla="*/ 2859 h 1800000"/>
                <a:gd name="connsiteX2" fmla="*/ 2292874 w 2324897"/>
                <a:gd name="connsiteY2" fmla="*/ 1705894 h 1800000"/>
                <a:gd name="connsiteX3" fmla="*/ 2324897 w 2324897"/>
                <a:gd name="connsiteY3" fmla="*/ 1800000 h 1800000"/>
                <a:gd name="connsiteX4" fmla="*/ 712281 w 2324897"/>
                <a:gd name="connsiteY4" fmla="*/ 1800000 h 1800000"/>
                <a:gd name="connsiteX5" fmla="*/ 629440 w 2324897"/>
                <a:gd name="connsiteY5" fmla="*/ 1714801 h 1800000"/>
                <a:gd name="connsiteX6" fmla="*/ 41828 w 2324897"/>
                <a:gd name="connsiteY6" fmla="*/ 1423552 h 1800000"/>
                <a:gd name="connsiteX7" fmla="*/ 0 w 2324897"/>
                <a:gd name="connsiteY7" fmla="*/ 1417141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24897" h="1800000">
                  <a:moveTo>
                    <a:pt x="0" y="0"/>
                  </a:moveTo>
                  <a:lnTo>
                    <a:pt x="56382" y="2859"/>
                  </a:lnTo>
                  <a:cubicBezTo>
                    <a:pt x="1077424" y="106988"/>
                    <a:pt x="1930268" y="782463"/>
                    <a:pt x="2292874" y="1705894"/>
                  </a:cubicBezTo>
                  <a:lnTo>
                    <a:pt x="2324897" y="1800000"/>
                  </a:lnTo>
                  <a:lnTo>
                    <a:pt x="712281" y="1800000"/>
                  </a:lnTo>
                  <a:lnTo>
                    <a:pt x="629440" y="1714801"/>
                  </a:lnTo>
                  <a:cubicBezTo>
                    <a:pt x="464655" y="1571460"/>
                    <a:pt x="263541" y="1469112"/>
                    <a:pt x="41828" y="1423552"/>
                  </a:cubicBezTo>
                  <a:lnTo>
                    <a:pt x="0" y="141714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NI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Forma libre: forma 66">
            <a:extLst>
              <a:ext uri="{FF2B5EF4-FFF2-40B4-BE49-F238E27FC236}">
                <a16:creationId xmlns:a16="http://schemas.microsoft.com/office/drawing/2014/main" id="{A22CAA36-8900-46B6-8818-D1DBF2215CC2}"/>
              </a:ext>
            </a:extLst>
          </p:cNvPr>
          <p:cNvSpPr>
            <a:spLocks noChangeAspect="1"/>
          </p:cNvSpPr>
          <p:nvPr/>
        </p:nvSpPr>
        <p:spPr>
          <a:xfrm>
            <a:off x="2030334" y="2529539"/>
            <a:ext cx="1009705" cy="1028061"/>
          </a:xfrm>
          <a:custGeom>
            <a:avLst/>
            <a:gdLst>
              <a:gd name="connsiteX0" fmla="*/ 0 w 1767861"/>
              <a:gd name="connsiteY0" fmla="*/ 0 h 1800001"/>
              <a:gd name="connsiteX1" fmla="*/ 1612617 w 1767861"/>
              <a:gd name="connsiteY1" fmla="*/ 0 h 1800001"/>
              <a:gd name="connsiteX2" fmla="*/ 1660846 w 1767861"/>
              <a:gd name="connsiteY2" fmla="*/ 141732 h 1800001"/>
              <a:gd name="connsiteX3" fmla="*/ 1767861 w 1767861"/>
              <a:gd name="connsiteY3" fmla="*/ 900001 h 1800001"/>
              <a:gd name="connsiteX4" fmla="*/ 1660846 w 1767861"/>
              <a:gd name="connsiteY4" fmla="*/ 1658271 h 1800001"/>
              <a:gd name="connsiteX5" fmla="*/ 1612617 w 1767861"/>
              <a:gd name="connsiteY5" fmla="*/ 1800001 h 1800001"/>
              <a:gd name="connsiteX6" fmla="*/ 2 w 1767861"/>
              <a:gd name="connsiteY6" fmla="*/ 1800001 h 1800001"/>
              <a:gd name="connsiteX7" fmla="*/ 69253 w 1767861"/>
              <a:gd name="connsiteY7" fmla="*/ 1728779 h 1800001"/>
              <a:gd name="connsiteX8" fmla="*/ 365532 w 1767861"/>
              <a:gd name="connsiteY8" fmla="*/ 900001 h 1800001"/>
              <a:gd name="connsiteX9" fmla="*/ 69253 w 1767861"/>
              <a:gd name="connsiteY9" fmla="*/ 71224 h 180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67861" h="1800001">
                <a:moveTo>
                  <a:pt x="0" y="0"/>
                </a:moveTo>
                <a:lnTo>
                  <a:pt x="1612617" y="0"/>
                </a:lnTo>
                <a:lnTo>
                  <a:pt x="1660846" y="141732"/>
                </a:lnTo>
                <a:cubicBezTo>
                  <a:pt x="1730512" y="382360"/>
                  <a:pt x="1767861" y="636800"/>
                  <a:pt x="1767861" y="900001"/>
                </a:cubicBezTo>
                <a:cubicBezTo>
                  <a:pt x="1767861" y="1163202"/>
                  <a:pt x="1730512" y="1417643"/>
                  <a:pt x="1660846" y="1658271"/>
                </a:cubicBezTo>
                <a:lnTo>
                  <a:pt x="1612617" y="1800001"/>
                </a:lnTo>
                <a:lnTo>
                  <a:pt x="2" y="1800001"/>
                </a:lnTo>
                <a:lnTo>
                  <a:pt x="69253" y="1728779"/>
                </a:lnTo>
                <a:cubicBezTo>
                  <a:pt x="254345" y="1503558"/>
                  <a:pt x="365532" y="1214819"/>
                  <a:pt x="365532" y="900001"/>
                </a:cubicBezTo>
                <a:cubicBezTo>
                  <a:pt x="365532" y="585184"/>
                  <a:pt x="254345" y="296445"/>
                  <a:pt x="69253" y="7122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NI" sz="1050" dirty="0">
              <a:solidFill>
                <a:schemeClr val="tx1"/>
              </a:solidFill>
            </a:endParaRPr>
          </a:p>
        </p:txBody>
      </p:sp>
      <p:sp>
        <p:nvSpPr>
          <p:cNvPr id="57" name="Forma libre: forma 56">
            <a:extLst>
              <a:ext uri="{FF2B5EF4-FFF2-40B4-BE49-F238E27FC236}">
                <a16:creationId xmlns:a16="http://schemas.microsoft.com/office/drawing/2014/main" id="{C40B5557-A214-446C-9C82-2B7D92451267}"/>
              </a:ext>
            </a:extLst>
          </p:cNvPr>
          <p:cNvSpPr>
            <a:spLocks noChangeAspect="1"/>
          </p:cNvSpPr>
          <p:nvPr/>
        </p:nvSpPr>
        <p:spPr>
          <a:xfrm>
            <a:off x="1446297" y="1213452"/>
            <a:ext cx="1336506" cy="1034760"/>
          </a:xfrm>
          <a:custGeom>
            <a:avLst/>
            <a:gdLst>
              <a:gd name="connsiteX0" fmla="*/ 0 w 2324897"/>
              <a:gd name="connsiteY0" fmla="*/ 0 h 1800000"/>
              <a:gd name="connsiteX1" fmla="*/ 56382 w 2324897"/>
              <a:gd name="connsiteY1" fmla="*/ 2859 h 1800000"/>
              <a:gd name="connsiteX2" fmla="*/ 2292874 w 2324897"/>
              <a:gd name="connsiteY2" fmla="*/ 1705894 h 1800000"/>
              <a:gd name="connsiteX3" fmla="*/ 2324897 w 2324897"/>
              <a:gd name="connsiteY3" fmla="*/ 1800000 h 1800000"/>
              <a:gd name="connsiteX4" fmla="*/ 712281 w 2324897"/>
              <a:gd name="connsiteY4" fmla="*/ 1800000 h 1800000"/>
              <a:gd name="connsiteX5" fmla="*/ 629440 w 2324897"/>
              <a:gd name="connsiteY5" fmla="*/ 1714801 h 1800000"/>
              <a:gd name="connsiteX6" fmla="*/ 41828 w 2324897"/>
              <a:gd name="connsiteY6" fmla="*/ 1423552 h 1800000"/>
              <a:gd name="connsiteX7" fmla="*/ 0 w 2324897"/>
              <a:gd name="connsiteY7" fmla="*/ 1417141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24897" h="1800000">
                <a:moveTo>
                  <a:pt x="0" y="0"/>
                </a:moveTo>
                <a:lnTo>
                  <a:pt x="56382" y="2859"/>
                </a:lnTo>
                <a:cubicBezTo>
                  <a:pt x="1077424" y="106988"/>
                  <a:pt x="1930268" y="782463"/>
                  <a:pt x="2292874" y="1705894"/>
                </a:cubicBezTo>
                <a:lnTo>
                  <a:pt x="2324897" y="1800000"/>
                </a:lnTo>
                <a:lnTo>
                  <a:pt x="712281" y="1800000"/>
                </a:lnTo>
                <a:lnTo>
                  <a:pt x="629440" y="1714801"/>
                </a:lnTo>
                <a:cubicBezTo>
                  <a:pt x="464655" y="1571460"/>
                  <a:pt x="263541" y="1469112"/>
                  <a:pt x="41828" y="1423552"/>
                </a:cubicBezTo>
                <a:lnTo>
                  <a:pt x="0" y="1417141"/>
                </a:lnTo>
                <a:close/>
              </a:path>
            </a:pathLst>
          </a:custGeom>
          <a:solidFill>
            <a:srgbClr val="FF33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NI" sz="1050" dirty="0">
              <a:solidFill>
                <a:schemeClr val="tx1"/>
              </a:solidFill>
            </a:endParaRPr>
          </a:p>
        </p:txBody>
      </p:sp>
      <p:sp>
        <p:nvSpPr>
          <p:cNvPr id="58" name="Forma libre: forma 57">
            <a:extLst>
              <a:ext uri="{FF2B5EF4-FFF2-40B4-BE49-F238E27FC236}">
                <a16:creationId xmlns:a16="http://schemas.microsoft.com/office/drawing/2014/main" id="{D0B42903-3E40-4F68-8CCD-DCB0D63DA4CA}"/>
              </a:ext>
            </a:extLst>
          </p:cNvPr>
          <p:cNvSpPr>
            <a:spLocks noChangeAspect="1"/>
          </p:cNvSpPr>
          <p:nvPr/>
        </p:nvSpPr>
        <p:spPr>
          <a:xfrm>
            <a:off x="1448800" y="1763062"/>
            <a:ext cx="1334003" cy="3098468"/>
          </a:xfrm>
          <a:custGeom>
            <a:avLst/>
            <a:gdLst>
              <a:gd name="connsiteX0" fmla="*/ 712281 w 2324897"/>
              <a:gd name="connsiteY0" fmla="*/ 3600001 h 5400000"/>
              <a:gd name="connsiteX1" fmla="*/ 2324897 w 2324897"/>
              <a:gd name="connsiteY1" fmla="*/ 3600001 h 5400000"/>
              <a:gd name="connsiteX2" fmla="*/ 2292874 w 2324897"/>
              <a:gd name="connsiteY2" fmla="*/ 3694107 h 5400000"/>
              <a:gd name="connsiteX3" fmla="*/ 56382 w 2324897"/>
              <a:gd name="connsiteY3" fmla="*/ 5397141 h 5400000"/>
              <a:gd name="connsiteX4" fmla="*/ 0 w 2324897"/>
              <a:gd name="connsiteY4" fmla="*/ 5400000 h 5400000"/>
              <a:gd name="connsiteX5" fmla="*/ 0 w 2324897"/>
              <a:gd name="connsiteY5" fmla="*/ 3982859 h 5400000"/>
              <a:gd name="connsiteX6" fmla="*/ 41828 w 2324897"/>
              <a:gd name="connsiteY6" fmla="*/ 3976449 h 5400000"/>
              <a:gd name="connsiteX7" fmla="*/ 629440 w 2324897"/>
              <a:gd name="connsiteY7" fmla="*/ 3685199 h 5400000"/>
              <a:gd name="connsiteX8" fmla="*/ 0 w 2324897"/>
              <a:gd name="connsiteY8" fmla="*/ 0 h 5400000"/>
              <a:gd name="connsiteX9" fmla="*/ 21 w 2324897"/>
              <a:gd name="connsiteY9" fmla="*/ 1 h 5400000"/>
              <a:gd name="connsiteX10" fmla="*/ 0 w 2324897"/>
              <a:gd name="connsiteY10" fmla="*/ 1 h 54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24897" h="5400000">
                <a:moveTo>
                  <a:pt x="712281" y="3600001"/>
                </a:moveTo>
                <a:lnTo>
                  <a:pt x="2324897" y="3600001"/>
                </a:lnTo>
                <a:lnTo>
                  <a:pt x="2292874" y="3694107"/>
                </a:lnTo>
                <a:cubicBezTo>
                  <a:pt x="1930268" y="4617538"/>
                  <a:pt x="1077424" y="5293014"/>
                  <a:pt x="56382" y="5397141"/>
                </a:cubicBezTo>
                <a:lnTo>
                  <a:pt x="0" y="5400000"/>
                </a:lnTo>
                <a:lnTo>
                  <a:pt x="0" y="3982859"/>
                </a:lnTo>
                <a:lnTo>
                  <a:pt x="41828" y="3976449"/>
                </a:lnTo>
                <a:cubicBezTo>
                  <a:pt x="263541" y="3930889"/>
                  <a:pt x="464655" y="3828541"/>
                  <a:pt x="629440" y="3685199"/>
                </a:cubicBezTo>
                <a:close/>
                <a:moveTo>
                  <a:pt x="0" y="0"/>
                </a:moveTo>
                <a:lnTo>
                  <a:pt x="21" y="1"/>
                </a:lnTo>
                <a:lnTo>
                  <a:pt x="0" y="1"/>
                </a:lnTo>
                <a:close/>
              </a:path>
            </a:pathLst>
          </a:custGeom>
          <a:solidFill>
            <a:srgbClr val="FFD75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NI" sz="1050" dirty="0">
              <a:solidFill>
                <a:srgbClr val="FFCC00"/>
              </a:solidFill>
            </a:endParaRP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C0057E97-608E-4DEA-B9ED-31487984181A}"/>
              </a:ext>
            </a:extLst>
          </p:cNvPr>
          <p:cNvSpPr>
            <a:spLocks noChangeAspect="1"/>
          </p:cNvSpPr>
          <p:nvPr/>
        </p:nvSpPr>
        <p:spPr>
          <a:xfrm>
            <a:off x="2027074" y="1184907"/>
            <a:ext cx="781649" cy="781649"/>
          </a:xfrm>
          <a:prstGeom prst="ellipse">
            <a:avLst/>
          </a:prstGeom>
          <a:solidFill>
            <a:srgbClr val="FF33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sz="1050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10908A1F-A76C-4575-A593-1AB03F9CF320}"/>
              </a:ext>
            </a:extLst>
          </p:cNvPr>
          <p:cNvSpPr>
            <a:spLocks noChangeAspect="1"/>
          </p:cNvSpPr>
          <p:nvPr/>
        </p:nvSpPr>
        <p:spPr>
          <a:xfrm>
            <a:off x="2138268" y="1285444"/>
            <a:ext cx="530727" cy="565007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sz="1800" dirty="0">
              <a:solidFill>
                <a:srgbClr val="FF33CC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7C5B17F0-E53C-4791-BD12-CDCCE614EBA5}"/>
              </a:ext>
            </a:extLst>
          </p:cNvPr>
          <p:cNvSpPr>
            <a:spLocks noChangeAspect="1"/>
          </p:cNvSpPr>
          <p:nvPr/>
        </p:nvSpPr>
        <p:spPr>
          <a:xfrm>
            <a:off x="2775142" y="2663776"/>
            <a:ext cx="781649" cy="781649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sz="1050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129DBDCD-AAAA-49DF-9D43-792BAD54EFB8}"/>
              </a:ext>
            </a:extLst>
          </p:cNvPr>
          <p:cNvSpPr>
            <a:spLocks noChangeAspect="1"/>
          </p:cNvSpPr>
          <p:nvPr/>
        </p:nvSpPr>
        <p:spPr>
          <a:xfrm>
            <a:off x="2886336" y="2764313"/>
            <a:ext cx="565007" cy="565007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sz="2100" dirty="0">
              <a:solidFill>
                <a:srgbClr val="00B0F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B5E4FC9C-99D6-4AAE-8269-9E05AAAA1016}"/>
              </a:ext>
            </a:extLst>
          </p:cNvPr>
          <p:cNvSpPr>
            <a:spLocks noChangeAspect="1"/>
          </p:cNvSpPr>
          <p:nvPr/>
        </p:nvSpPr>
        <p:spPr>
          <a:xfrm>
            <a:off x="2140863" y="4173732"/>
            <a:ext cx="781649" cy="781649"/>
          </a:xfrm>
          <a:prstGeom prst="ellipse">
            <a:avLst/>
          </a:prstGeom>
          <a:solidFill>
            <a:srgbClr val="FFD75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sz="1050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E1438E0A-3B4B-4661-A3AE-0D32ADD8602D}"/>
              </a:ext>
            </a:extLst>
          </p:cNvPr>
          <p:cNvSpPr>
            <a:spLocks noChangeAspect="1"/>
          </p:cNvSpPr>
          <p:nvPr/>
        </p:nvSpPr>
        <p:spPr>
          <a:xfrm>
            <a:off x="2252057" y="4274269"/>
            <a:ext cx="565007" cy="565007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sz="2100" dirty="0">
              <a:solidFill>
                <a:srgbClr val="FFD759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B991C749-790E-4041-B2BF-9475919E5537}"/>
              </a:ext>
            </a:extLst>
          </p:cNvPr>
          <p:cNvSpPr>
            <a:spLocks noChangeAspect="1"/>
          </p:cNvSpPr>
          <p:nvPr/>
        </p:nvSpPr>
        <p:spPr>
          <a:xfrm>
            <a:off x="108457" y="2068386"/>
            <a:ext cx="1962315" cy="196231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sz="1050" dirty="0"/>
          </a:p>
        </p:txBody>
      </p:sp>
      <p:pic>
        <p:nvPicPr>
          <p:cNvPr id="111" name="Gráfico 110" descr="Portátil">
            <a:extLst>
              <a:ext uri="{FF2B5EF4-FFF2-40B4-BE49-F238E27FC236}">
                <a16:creationId xmlns:a16="http://schemas.microsoft.com/office/drawing/2014/main" id="{8670FA27-2B60-433F-AFEC-245818891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7304" y="1499724"/>
            <a:ext cx="520951" cy="520951"/>
          </a:xfrm>
          <a:prstGeom prst="rect">
            <a:avLst/>
          </a:prstGeom>
        </p:spPr>
      </p:pic>
      <p:pic>
        <p:nvPicPr>
          <p:cNvPr id="115" name="Gráfico 114" descr="Base de datos">
            <a:extLst>
              <a:ext uri="{FF2B5EF4-FFF2-40B4-BE49-F238E27FC236}">
                <a16:creationId xmlns:a16="http://schemas.microsoft.com/office/drawing/2014/main" id="{F3457938-6123-4987-BD04-841130ECCA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76148" y="2807998"/>
            <a:ext cx="523958" cy="523958"/>
          </a:xfrm>
          <a:prstGeom prst="rect">
            <a:avLst/>
          </a:prstGeom>
        </p:spPr>
      </p:pic>
      <p:pic>
        <p:nvPicPr>
          <p:cNvPr id="117" name="Gráfico 116" descr="Gráfico de barras con tendencia alcista">
            <a:extLst>
              <a:ext uri="{FF2B5EF4-FFF2-40B4-BE49-F238E27FC236}">
                <a16:creationId xmlns:a16="http://schemas.microsoft.com/office/drawing/2014/main" id="{F3DE4E11-CEB0-4918-91BA-87EE7C0D8D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70300" y="4013509"/>
            <a:ext cx="494015" cy="494015"/>
          </a:xfrm>
          <a:prstGeom prst="rect">
            <a:avLst/>
          </a:prstGeom>
        </p:spPr>
      </p:pic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64B985CD-61F3-40B5-94C6-107DF1F5B2F7}"/>
              </a:ext>
            </a:extLst>
          </p:cNvPr>
          <p:cNvCxnSpPr>
            <a:cxnSpLocks/>
          </p:cNvCxnSpPr>
          <p:nvPr/>
        </p:nvCxnSpPr>
        <p:spPr>
          <a:xfrm>
            <a:off x="2703275" y="1464469"/>
            <a:ext cx="1751767" cy="0"/>
          </a:xfrm>
          <a:prstGeom prst="line">
            <a:avLst/>
          </a:prstGeom>
          <a:ln w="38100">
            <a:solidFill>
              <a:srgbClr val="FF33CC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BDE91675-89E2-4EFC-8389-357075B903BD}"/>
              </a:ext>
            </a:extLst>
          </p:cNvPr>
          <p:cNvCxnSpPr>
            <a:cxnSpLocks/>
          </p:cNvCxnSpPr>
          <p:nvPr/>
        </p:nvCxnSpPr>
        <p:spPr>
          <a:xfrm>
            <a:off x="3453368" y="3063069"/>
            <a:ext cx="1118632" cy="0"/>
          </a:xfrm>
          <a:prstGeom prst="line">
            <a:avLst/>
          </a:prstGeom>
          <a:ln w="3810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C64026A0-4E71-490E-8C0C-1E5CA9E4DBA2}"/>
              </a:ext>
            </a:extLst>
          </p:cNvPr>
          <p:cNvCxnSpPr>
            <a:cxnSpLocks/>
          </p:cNvCxnSpPr>
          <p:nvPr/>
        </p:nvCxnSpPr>
        <p:spPr>
          <a:xfrm>
            <a:off x="2845559" y="4564556"/>
            <a:ext cx="1131170" cy="0"/>
          </a:xfrm>
          <a:prstGeom prst="line">
            <a:avLst/>
          </a:prstGeom>
          <a:ln w="38100">
            <a:solidFill>
              <a:srgbClr val="FFD759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F184A160-5E88-46A3-A047-7489094AB447}"/>
              </a:ext>
            </a:extLst>
          </p:cNvPr>
          <p:cNvSpPr txBox="1"/>
          <p:nvPr/>
        </p:nvSpPr>
        <p:spPr>
          <a:xfrm>
            <a:off x="958512" y="6119"/>
            <a:ext cx="803325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4050" b="1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Visión de la empresa con POWER BI </a:t>
            </a:r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4A3F0662-AC97-4134-A6A7-F9EB2F50E531}"/>
              </a:ext>
            </a:extLst>
          </p:cNvPr>
          <p:cNvSpPr txBox="1"/>
          <p:nvPr/>
        </p:nvSpPr>
        <p:spPr>
          <a:xfrm>
            <a:off x="4571196" y="1029433"/>
            <a:ext cx="4572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NI" sz="1800" b="1" dirty="0">
                <a:latin typeface="Britannic Bold" panose="020B0903060703020204" pitchFamily="34" charset="0"/>
              </a:rPr>
              <a:t>Mayor claridad en nuestras actualizaciones de registros administrativos</a:t>
            </a:r>
            <a:endParaRPr lang="es-NI" sz="1800" b="1" dirty="0">
              <a:solidFill>
                <a:srgbClr val="080808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31" name="Elipse 130">
            <a:extLst>
              <a:ext uri="{FF2B5EF4-FFF2-40B4-BE49-F238E27FC236}">
                <a16:creationId xmlns:a16="http://schemas.microsoft.com/office/drawing/2014/main" id="{D18E3EDD-AA1C-4DE3-9651-0AE9D0B93E46}"/>
              </a:ext>
            </a:extLst>
          </p:cNvPr>
          <p:cNvSpPr>
            <a:spLocks noChangeAspect="1"/>
          </p:cNvSpPr>
          <p:nvPr/>
        </p:nvSpPr>
        <p:spPr>
          <a:xfrm>
            <a:off x="3158765" y="1391599"/>
            <a:ext cx="138398" cy="138398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sz="1050"/>
          </a:p>
        </p:txBody>
      </p:sp>
      <p:sp>
        <p:nvSpPr>
          <p:cNvPr id="132" name="Elipse 131">
            <a:extLst>
              <a:ext uri="{FF2B5EF4-FFF2-40B4-BE49-F238E27FC236}">
                <a16:creationId xmlns:a16="http://schemas.microsoft.com/office/drawing/2014/main" id="{95C13D65-7162-42A9-ABB9-AA33FB10FE6E}"/>
              </a:ext>
            </a:extLst>
          </p:cNvPr>
          <p:cNvSpPr>
            <a:spLocks noChangeAspect="1"/>
          </p:cNvSpPr>
          <p:nvPr/>
        </p:nvSpPr>
        <p:spPr>
          <a:xfrm>
            <a:off x="3838331" y="2993870"/>
            <a:ext cx="138398" cy="138398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sz="1050"/>
          </a:p>
        </p:txBody>
      </p:sp>
      <p:sp>
        <p:nvSpPr>
          <p:cNvPr id="133" name="Elipse 132">
            <a:extLst>
              <a:ext uri="{FF2B5EF4-FFF2-40B4-BE49-F238E27FC236}">
                <a16:creationId xmlns:a16="http://schemas.microsoft.com/office/drawing/2014/main" id="{05491463-C0C0-4A15-A786-87808F375DAE}"/>
              </a:ext>
            </a:extLst>
          </p:cNvPr>
          <p:cNvSpPr>
            <a:spLocks noChangeAspect="1"/>
          </p:cNvSpPr>
          <p:nvPr/>
        </p:nvSpPr>
        <p:spPr>
          <a:xfrm>
            <a:off x="3109984" y="4495357"/>
            <a:ext cx="138398" cy="138398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D7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sz="1050"/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EE49FE42-80FA-4199-8715-0E489E7CE98D}"/>
              </a:ext>
            </a:extLst>
          </p:cNvPr>
          <p:cNvSpPr txBox="1"/>
          <p:nvPr/>
        </p:nvSpPr>
        <p:spPr>
          <a:xfrm>
            <a:off x="4572000" y="2385256"/>
            <a:ext cx="4507422" cy="8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s-NI" sz="1800" b="1" dirty="0">
                <a:latin typeface="Britannic Bold" panose="020B0903060703020204" pitchFamily="34" charset="0"/>
              </a:rPr>
              <a:t>Análisis mas técnico y fácil de explorar cualquier inestabilidad que se detecte.</a:t>
            </a: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0469322D-270A-4893-BA54-996DE719D202}"/>
              </a:ext>
            </a:extLst>
          </p:cNvPr>
          <p:cNvSpPr txBox="1"/>
          <p:nvPr/>
        </p:nvSpPr>
        <p:spPr>
          <a:xfrm>
            <a:off x="3949231" y="3503239"/>
            <a:ext cx="5102692" cy="1524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s-MX" sz="1600" b="1" dirty="0">
                <a:latin typeface="Britannic Bold" panose="020B0903060703020204" pitchFamily="34" charset="0"/>
              </a:rPr>
              <a:t>Recolectar, examinar y visualizar datos de toda la compañía, brindándoles una mejor perspectiva de sus operaciones y rendimiento, permitiéndoles tomar decisiones más informadas basadas en datos reales</a:t>
            </a:r>
            <a:r>
              <a:rPr lang="es-MX" sz="1600" dirty="0">
                <a:latin typeface="Britannic Bold" panose="020B0903060703020204" pitchFamily="34" charset="0"/>
              </a:rPr>
              <a:t>. </a:t>
            </a:r>
            <a:endParaRPr lang="es-NI" sz="1600" dirty="0">
              <a:latin typeface="Britannic Bold" panose="020B0903060703020204" pitchFamily="34" charset="0"/>
            </a:endParaRP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FDAF4629-4706-6341-DA00-24BB257EBA4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47" r="3181" b="29701"/>
          <a:stretch/>
        </p:blipFill>
        <p:spPr>
          <a:xfrm>
            <a:off x="64578" y="2608163"/>
            <a:ext cx="1846315" cy="80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34" grpId="0"/>
      <p:bldP spid="1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NI" smtClean="0"/>
              <a:t>4</a:t>
            </a:fld>
            <a:endParaRPr lang="es-NI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DB79F603-07FB-834A-06F2-F73A2526D58C}"/>
              </a:ext>
            </a:extLst>
          </p:cNvPr>
          <p:cNvSpPr/>
          <p:nvPr/>
        </p:nvSpPr>
        <p:spPr>
          <a:xfrm rot="3000000">
            <a:off x="-295046" y="-199386"/>
            <a:ext cx="639365" cy="5847833"/>
          </a:xfrm>
          <a:custGeom>
            <a:avLst/>
            <a:gdLst>
              <a:gd name="connsiteX0" fmla="*/ 199101 w 398202"/>
              <a:gd name="connsiteY0" fmla="*/ 0 h 5209954"/>
              <a:gd name="connsiteX1" fmla="*/ 398202 w 398202"/>
              <a:gd name="connsiteY1" fmla="*/ 2604977 h 5209954"/>
              <a:gd name="connsiteX2" fmla="*/ 199101 w 398202"/>
              <a:gd name="connsiteY2" fmla="*/ 5209954 h 5209954"/>
              <a:gd name="connsiteX3" fmla="*/ 0 w 398202"/>
              <a:gd name="connsiteY3" fmla="*/ 2604977 h 5209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02" h="5209954">
                <a:moveTo>
                  <a:pt x="199101" y="0"/>
                </a:moveTo>
                <a:lnTo>
                  <a:pt x="398202" y="2604977"/>
                </a:lnTo>
                <a:lnTo>
                  <a:pt x="199101" y="5209954"/>
                </a:lnTo>
                <a:lnTo>
                  <a:pt x="0" y="2604977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0EB8C19-D302-8D7D-20DD-0A6146AC6F86}"/>
              </a:ext>
            </a:extLst>
          </p:cNvPr>
          <p:cNvSpPr/>
          <p:nvPr/>
        </p:nvSpPr>
        <p:spPr>
          <a:xfrm>
            <a:off x="-350244" y="2308520"/>
            <a:ext cx="885393" cy="8853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A9D820A8-DC29-10E0-FE53-F5616436B467}"/>
              </a:ext>
            </a:extLst>
          </p:cNvPr>
          <p:cNvSpPr/>
          <p:nvPr/>
        </p:nvSpPr>
        <p:spPr>
          <a:xfrm>
            <a:off x="-3010767" y="103587"/>
            <a:ext cx="6370912" cy="5034598"/>
          </a:xfrm>
          <a:prstGeom prst="arc">
            <a:avLst>
              <a:gd name="adj1" fmla="val 15908122"/>
              <a:gd name="adj2" fmla="val 5682831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E192802-7954-5153-BC60-D913E600C97C}"/>
              </a:ext>
            </a:extLst>
          </p:cNvPr>
          <p:cNvSpPr txBox="1"/>
          <p:nvPr/>
        </p:nvSpPr>
        <p:spPr>
          <a:xfrm>
            <a:off x="3084722" y="429547"/>
            <a:ext cx="2265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Britannic Bold" panose="020B0903060703020204" pitchFamily="34" charset="0"/>
              </a:rPr>
              <a:t>Ventas por Mes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D2836F7-38C4-9DA5-E7DC-C872C28A5010}"/>
              </a:ext>
            </a:extLst>
          </p:cNvPr>
          <p:cNvSpPr/>
          <p:nvPr/>
        </p:nvSpPr>
        <p:spPr>
          <a:xfrm>
            <a:off x="2261435" y="350342"/>
            <a:ext cx="672028" cy="672028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tx1"/>
                </a:solidFill>
                <a:latin typeface="Britannic Bold" panose="020B0903060703020204" pitchFamily="34" charset="0"/>
              </a:rPr>
              <a:t>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A21D985-2E18-F869-62B3-03C4907FD4D4}"/>
              </a:ext>
            </a:extLst>
          </p:cNvPr>
          <p:cNvSpPr txBox="1"/>
          <p:nvPr/>
        </p:nvSpPr>
        <p:spPr>
          <a:xfrm>
            <a:off x="3800816" y="1236890"/>
            <a:ext cx="2489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Britannic Bold" panose="020B0903060703020204" pitchFamily="34" charset="0"/>
              </a:rPr>
              <a:t>Ventas Promedio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EF31CAE-24C1-A9DF-DB9C-C3540A9E293D}"/>
              </a:ext>
            </a:extLst>
          </p:cNvPr>
          <p:cNvSpPr/>
          <p:nvPr/>
        </p:nvSpPr>
        <p:spPr>
          <a:xfrm>
            <a:off x="2977529" y="1157685"/>
            <a:ext cx="672028" cy="672028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tx1"/>
                </a:solidFill>
                <a:latin typeface="Britannic Bold" panose="020B0903060703020204" pitchFamily="34" charset="0"/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1E571CC-2709-A39D-5D1F-C085407B9144}"/>
              </a:ext>
            </a:extLst>
          </p:cNvPr>
          <p:cNvSpPr txBox="1"/>
          <p:nvPr/>
        </p:nvSpPr>
        <p:spPr>
          <a:xfrm>
            <a:off x="4018959" y="2434336"/>
            <a:ext cx="2321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Britannic Bold" panose="020B0903060703020204" pitchFamily="34" charset="0"/>
              </a:rPr>
              <a:t>Mejor Vendedor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BB5FB52C-E73A-413B-1DB6-B251A4CA4951}"/>
              </a:ext>
            </a:extLst>
          </p:cNvPr>
          <p:cNvSpPr/>
          <p:nvPr/>
        </p:nvSpPr>
        <p:spPr>
          <a:xfrm>
            <a:off x="3195672" y="2355131"/>
            <a:ext cx="672028" cy="672028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tx1"/>
                </a:solidFill>
                <a:latin typeface="Britannic Bold" panose="020B0903060703020204" pitchFamily="34" charset="0"/>
              </a:rPr>
              <a:t>3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CE97771-14E6-94C2-2653-7C991ABAF226}"/>
              </a:ext>
            </a:extLst>
          </p:cNvPr>
          <p:cNvSpPr txBox="1"/>
          <p:nvPr/>
        </p:nvSpPr>
        <p:spPr>
          <a:xfrm>
            <a:off x="3756750" y="3599370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Britannic Bold" panose="020B0903060703020204" pitchFamily="34" charset="0"/>
              </a:rPr>
              <a:t>Utilidad Cada Mes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92215C1-9379-8747-564F-78397885D0B0}"/>
              </a:ext>
            </a:extLst>
          </p:cNvPr>
          <p:cNvSpPr/>
          <p:nvPr/>
        </p:nvSpPr>
        <p:spPr>
          <a:xfrm>
            <a:off x="2933463" y="3520165"/>
            <a:ext cx="672028" cy="672028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tx1"/>
                </a:solidFill>
                <a:latin typeface="Britannic Bold" panose="020B0903060703020204" pitchFamily="34" charset="0"/>
              </a:rPr>
              <a:t>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36758F1-3266-8C6B-EDE6-849E72566873}"/>
              </a:ext>
            </a:extLst>
          </p:cNvPr>
          <p:cNvSpPr txBox="1"/>
          <p:nvPr/>
        </p:nvSpPr>
        <p:spPr>
          <a:xfrm>
            <a:off x="2944690" y="4502559"/>
            <a:ext cx="2981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Britannic Bold" panose="020B0903060703020204" pitchFamily="34" charset="0"/>
              </a:rPr>
              <a:t>%Margen de Utilidad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2878BE5-CF91-B14C-B962-5C4AA011E632}"/>
              </a:ext>
            </a:extLst>
          </p:cNvPr>
          <p:cNvSpPr/>
          <p:nvPr/>
        </p:nvSpPr>
        <p:spPr>
          <a:xfrm>
            <a:off x="2121403" y="4423354"/>
            <a:ext cx="672028" cy="672028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tx1"/>
                </a:solidFill>
                <a:latin typeface="Britannic Bold" panose="020B0903060703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3068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3" grpId="3" animBg="1"/>
      <p:bldP spid="13" grpId="4" animBg="1"/>
      <p:bldP spid="6" grpId="0" animBg="1"/>
      <p:bldP spid="10" grpId="0"/>
      <p:bldP spid="11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NI" smtClean="0"/>
              <a:t>5</a:t>
            </a:fld>
            <a:endParaRPr lang="es-NI"/>
          </a:p>
        </p:txBody>
      </p:sp>
      <p:sp>
        <p:nvSpPr>
          <p:cNvPr id="5" name="Marcador de texto 2"/>
          <p:cNvSpPr txBox="1">
            <a:spLocks/>
          </p:cNvSpPr>
          <p:nvPr/>
        </p:nvSpPr>
        <p:spPr>
          <a:xfrm>
            <a:off x="300577" y="168430"/>
            <a:ext cx="7655370" cy="468097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fontAlgn="base">
              <a:lnSpc>
                <a:spcPct val="80000"/>
              </a:lnSpc>
              <a:buClr>
                <a:schemeClr val="accent3"/>
              </a:buClr>
              <a:buSzPts val="3200"/>
            </a:pPr>
            <a:r>
              <a:rPr lang="es-NI" sz="1800" b="1" dirty="0"/>
              <a:t> </a:t>
            </a:r>
            <a:r>
              <a:rPr lang="es-NI" sz="3200" b="1" dirty="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rPr>
              <a:t>Tareas técnicas para la ejecución del proyecto</a:t>
            </a:r>
          </a:p>
          <a:p>
            <a:pPr lvl="0" fontAlgn="base"/>
            <a:endParaRPr lang="es-NI" sz="1800" dirty="0">
              <a:latin typeface="Britannic Bold" panose="020B0903060703020204" pitchFamily="34" charset="0"/>
            </a:endParaRPr>
          </a:p>
          <a:p>
            <a:pPr marL="285750" lvl="0" indent="-285750" fontAlgn="base">
              <a:buFont typeface="Wingdings" panose="05000000000000000000" pitchFamily="2" charset="2"/>
              <a:buChar char="ü"/>
            </a:pPr>
            <a:r>
              <a:rPr lang="es-NI" sz="2400" dirty="0">
                <a:latin typeface="Britannic Bold" panose="020B0903060703020204" pitchFamily="34" charset="0"/>
              </a:rPr>
              <a:t>Análisis y organización de la información </a:t>
            </a:r>
          </a:p>
          <a:p>
            <a:pPr marL="285750" lvl="0" indent="-285750" fontAlgn="base">
              <a:buFont typeface="Wingdings" panose="05000000000000000000" pitchFamily="2" charset="2"/>
              <a:buChar char="ü"/>
            </a:pPr>
            <a:r>
              <a:rPr lang="es-NI" sz="2400" dirty="0">
                <a:latin typeface="Britannic Bold" panose="020B0903060703020204" pitchFamily="34" charset="0"/>
              </a:rPr>
              <a:t>Diseño una base de datos en el cual </a:t>
            </a:r>
            <a:r>
              <a:rPr lang="es-MX" sz="2400" dirty="0">
                <a:latin typeface="Britannic Bold" panose="020B0903060703020204" pitchFamily="34" charset="0"/>
              </a:rPr>
              <a:t>especificaran las claves</a:t>
            </a:r>
          </a:p>
          <a:p>
            <a:pPr marL="285750" lvl="0" indent="-285750" fontAlgn="base">
              <a:buFont typeface="Wingdings" panose="05000000000000000000" pitchFamily="2" charset="2"/>
              <a:buChar char="ü"/>
            </a:pPr>
            <a:r>
              <a:rPr lang="es-MX" sz="2400" dirty="0">
                <a:latin typeface="Britannic Bold" panose="020B0903060703020204" pitchFamily="34" charset="0"/>
              </a:rPr>
              <a:t>principales</a:t>
            </a:r>
          </a:p>
          <a:p>
            <a:pPr marL="285750" lvl="0" indent="-285750" fontAlgn="base">
              <a:buFont typeface="Wingdings" panose="05000000000000000000" pitchFamily="2" charset="2"/>
              <a:buChar char="ü"/>
            </a:pPr>
            <a:r>
              <a:rPr lang="es-MX" sz="2400" dirty="0">
                <a:latin typeface="Britannic Bold" panose="020B0903060703020204" pitchFamily="34" charset="0"/>
              </a:rPr>
              <a:t> Características demográficas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s-NI" sz="2400" dirty="0">
                <a:latin typeface="Britannic Bold" panose="020B0903060703020204" pitchFamily="34" charset="0"/>
              </a:rPr>
              <a:t>Prioridad a tablas con mayor incidencia en los asuntos comerciales de la compañía. </a:t>
            </a:r>
            <a:endParaRPr lang="es-MX" sz="2400" dirty="0">
              <a:latin typeface="Britannic Bold" panose="020B0903060703020204" pitchFamily="34" charset="0"/>
            </a:endParaRPr>
          </a:p>
          <a:p>
            <a:pPr marL="285750" lvl="0" indent="-285750" fontAlgn="base">
              <a:buFont typeface="Wingdings" panose="05000000000000000000" pitchFamily="2" charset="2"/>
              <a:buChar char="ü"/>
            </a:pPr>
            <a:r>
              <a:rPr lang="es-NI" sz="2400" dirty="0">
                <a:latin typeface="Britannic Bold" panose="020B0903060703020204" pitchFamily="34" charset="0"/>
              </a:rPr>
              <a:t>Establecer las relaciones entre las tablas </a:t>
            </a:r>
          </a:p>
          <a:p>
            <a:pPr marL="285750" lvl="0" indent="-285750" fontAlgn="base">
              <a:buFont typeface="Wingdings" panose="05000000000000000000" pitchFamily="2" charset="2"/>
              <a:buChar char="ü"/>
            </a:pPr>
            <a:r>
              <a:rPr lang="es-NI" sz="2400" dirty="0">
                <a:latin typeface="Britannic Bold" panose="020B0903060703020204" pitchFamily="34" charset="0"/>
              </a:rPr>
              <a:t>Definir los campos a analizar</a:t>
            </a:r>
          </a:p>
          <a:p>
            <a:pPr marL="285750" lvl="0" indent="-285750" fontAlgn="base">
              <a:buFont typeface="Wingdings" panose="05000000000000000000" pitchFamily="2" charset="2"/>
              <a:buChar char="ü"/>
            </a:pPr>
            <a:r>
              <a:rPr lang="es-NI" sz="2400" dirty="0">
                <a:latin typeface="Britannic Bold" panose="020B0903060703020204" pitchFamily="34" charset="0"/>
              </a:rPr>
              <a:t>Obtener el margen de ganancia </a:t>
            </a:r>
          </a:p>
          <a:p>
            <a:pPr lvl="0" fontAlgn="base"/>
            <a:endParaRPr lang="es-NI" sz="1800" dirty="0"/>
          </a:p>
          <a:p>
            <a:pPr marL="285750" lvl="0" indent="-285750" fontAlgn="base">
              <a:buFont typeface="Wingdings" panose="05000000000000000000" pitchFamily="2" charset="2"/>
              <a:buChar char="ü"/>
            </a:pPr>
            <a:endParaRPr lang="es-NI" sz="1800" dirty="0"/>
          </a:p>
        </p:txBody>
      </p:sp>
    </p:spTree>
    <p:extLst>
      <p:ext uri="{BB962C8B-B14F-4D97-AF65-F5344CB8AC3E}">
        <p14:creationId xmlns:p14="http://schemas.microsoft.com/office/powerpoint/2010/main" val="31200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NI" smtClean="0"/>
              <a:t>6</a:t>
            </a:fld>
            <a:endParaRPr lang="es-NI"/>
          </a:p>
        </p:txBody>
      </p:sp>
      <p:sp>
        <p:nvSpPr>
          <p:cNvPr id="5" name="Marcador de texto 2"/>
          <p:cNvSpPr txBox="1">
            <a:spLocks/>
          </p:cNvSpPr>
          <p:nvPr/>
        </p:nvSpPr>
        <p:spPr>
          <a:xfrm>
            <a:off x="300577" y="168430"/>
            <a:ext cx="7476960" cy="468097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 fontAlgn="base"/>
            <a:r>
              <a:rPr lang="es-NI" sz="1800" dirty="0">
                <a:latin typeface="Britannic Bold" panose="020B0903060703020204" pitchFamily="34" charset="0"/>
              </a:rPr>
              <a:t>Partiendo de la situación actual de la compañía se creo la necesidad de realizar este proyecto de estrategias comerciales para el periodo julio- diciembre 2022 por lo que se presupuestó una inversión de:</a:t>
            </a:r>
          </a:p>
          <a:p>
            <a:pPr fontAlgn="base"/>
            <a:endParaRPr lang="es-NI" sz="1800" dirty="0">
              <a:latin typeface="Britannic Bold" panose="020B0903060703020204" pitchFamily="34" charset="0"/>
            </a:endParaRPr>
          </a:p>
          <a:p>
            <a:pPr algn="ctr" fontAlgn="base"/>
            <a:r>
              <a:rPr lang="es-NI" sz="1800" dirty="0">
                <a:latin typeface="Britannic Bold" panose="020B0903060703020204" pitchFamily="34" charset="0"/>
              </a:rPr>
              <a:t>$6000 </a:t>
            </a:r>
          </a:p>
          <a:p>
            <a:pPr lvl="0" fontAlgn="base"/>
            <a:endParaRPr lang="es-NI" sz="1800" dirty="0"/>
          </a:p>
          <a:p>
            <a:pPr lvl="0" fontAlgn="base"/>
            <a:endParaRPr lang="es-NI" sz="1800" dirty="0"/>
          </a:p>
          <a:p>
            <a:pPr lvl="0" fontAlgn="base"/>
            <a:endParaRPr lang="es-NI" sz="1800" dirty="0"/>
          </a:p>
          <a:p>
            <a:pPr marL="101600"/>
            <a:endParaRPr lang="es-NI" sz="1800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601746"/>
              </p:ext>
            </p:extLst>
          </p:nvPr>
        </p:nvGraphicFramePr>
        <p:xfrm>
          <a:off x="300577" y="1796902"/>
          <a:ext cx="7301702" cy="3204689"/>
        </p:xfrm>
        <a:graphic>
          <a:graphicData uri="http://schemas.openxmlformats.org/drawingml/2006/table">
            <a:tbl>
              <a:tblPr firstRow="1" bandRow="1">
                <a:tableStyleId>{95CC5E8C-8932-4C50-BC92-68B6CE62A92C}</a:tableStyleId>
              </a:tblPr>
              <a:tblGrid>
                <a:gridCol w="3650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0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848">
                <a:tc>
                  <a:txBody>
                    <a:bodyPr/>
                    <a:lstStyle/>
                    <a:p>
                      <a:pPr algn="ctr"/>
                      <a:r>
                        <a:rPr lang="es-NI" sz="2000" b="1" dirty="0">
                          <a:solidFill>
                            <a:schemeClr val="tx1"/>
                          </a:solidFill>
                        </a:rPr>
                        <a:t>DETALLE</a:t>
                      </a:r>
                      <a:r>
                        <a:rPr lang="es-NI" sz="2000" b="1" baseline="0" dirty="0">
                          <a:solidFill>
                            <a:schemeClr val="tx1"/>
                          </a:solidFill>
                        </a:rPr>
                        <a:t> DE CADA GASTO</a:t>
                      </a:r>
                      <a:endParaRPr lang="es-NI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NI" sz="2000" b="1" dirty="0">
                          <a:solidFill>
                            <a:schemeClr val="tx1"/>
                          </a:solidFill>
                        </a:rPr>
                        <a:t> % PARA</a:t>
                      </a:r>
                      <a:r>
                        <a:rPr lang="es-NI" sz="2000" b="1" baseline="0" dirty="0">
                          <a:solidFill>
                            <a:schemeClr val="tx1"/>
                          </a:solidFill>
                        </a:rPr>
                        <a:t> ACTIVIDAD</a:t>
                      </a:r>
                      <a:endParaRPr lang="es-NI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105">
                <a:tc>
                  <a:txBody>
                    <a:bodyPr/>
                    <a:lstStyle/>
                    <a:p>
                      <a:pPr algn="ctr"/>
                      <a:r>
                        <a:rPr lang="es-NI" sz="2000" b="1" dirty="0"/>
                        <a:t>Gastos de investigación</a:t>
                      </a:r>
                      <a:r>
                        <a:rPr lang="es-NI" sz="2000" b="1" baseline="0" dirty="0"/>
                        <a:t> y desarrollo</a:t>
                      </a:r>
                      <a:endParaRPr lang="es-NI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NI" sz="2000" b="1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848">
                <a:tc>
                  <a:txBody>
                    <a:bodyPr/>
                    <a:lstStyle/>
                    <a:p>
                      <a:pPr algn="ctr"/>
                      <a:r>
                        <a:rPr lang="es-NI" sz="2000" b="1" dirty="0"/>
                        <a:t>Concesiones administrativas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NI" sz="2000" b="1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8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NI" sz="2000" b="1" dirty="0"/>
                        <a:t>Remuneración</a:t>
                      </a:r>
                      <a:r>
                        <a:rPr lang="es-NI" sz="2000" b="1" baseline="0" dirty="0"/>
                        <a:t> del equipo</a:t>
                      </a:r>
                      <a:endParaRPr lang="es-NI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NI" sz="2000" b="1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848">
                <a:tc>
                  <a:txBody>
                    <a:bodyPr/>
                    <a:lstStyle/>
                    <a:p>
                      <a:pPr algn="ctr"/>
                      <a:r>
                        <a:rPr lang="es-NI" sz="2000" b="1" dirty="0"/>
                        <a:t>Plan de ejecución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NI" sz="2000" b="1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64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NI" smtClean="0"/>
              <a:t>7</a:t>
            </a:fld>
            <a:endParaRPr lang="es-NI"/>
          </a:p>
        </p:txBody>
      </p:sp>
      <p:sp>
        <p:nvSpPr>
          <p:cNvPr id="3" name="Marcador de texto 2"/>
          <p:cNvSpPr txBox="1">
            <a:spLocks/>
          </p:cNvSpPr>
          <p:nvPr/>
        </p:nvSpPr>
        <p:spPr>
          <a:xfrm>
            <a:off x="2474843" y="557714"/>
            <a:ext cx="6108700" cy="337050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1600"/>
            <a:r>
              <a:rPr lang="es-NI" sz="1800" dirty="0"/>
              <a:t> </a:t>
            </a:r>
          </a:p>
          <a:p>
            <a:pPr marL="101600"/>
            <a:endParaRPr lang="es-NI" sz="1800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646348"/>
              </p:ext>
            </p:extLst>
          </p:nvPr>
        </p:nvGraphicFramePr>
        <p:xfrm>
          <a:off x="169065" y="85747"/>
          <a:ext cx="7519031" cy="4947474"/>
        </p:xfrm>
        <a:graphic>
          <a:graphicData uri="http://schemas.openxmlformats.org/drawingml/2006/table">
            <a:tbl>
              <a:tblPr/>
              <a:tblGrid>
                <a:gridCol w="315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0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32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727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s-NI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Elephant" panose="02020904090505020303" pitchFamily="18" charset="0"/>
                        </a:rPr>
                        <a:t>PLAN DE TRABAJO (Departamento</a:t>
                      </a:r>
                      <a:r>
                        <a:rPr lang="es-NI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Elephant" panose="02020904090505020303" pitchFamily="18" charset="0"/>
                        </a:rPr>
                        <a:t> de marketing)</a:t>
                      </a:r>
                      <a:endParaRPr lang="es-NI" sz="2000" b="0" i="0" u="none" strike="noStrike" dirty="0">
                        <a:solidFill>
                          <a:srgbClr val="000000"/>
                        </a:solidFill>
                        <a:effectLst/>
                        <a:latin typeface="Elephant" panose="02020904090505020303" pitchFamily="18" charset="0"/>
                      </a:endParaRPr>
                    </a:p>
                  </a:txBody>
                  <a:tcPr marL="4160" marR="4160" marT="41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N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N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N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N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N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373">
                <a:tc>
                  <a:txBody>
                    <a:bodyPr/>
                    <a:lstStyle/>
                    <a:p>
                      <a:pPr algn="ctr" fontAlgn="b"/>
                      <a:r>
                        <a:rPr lang="es-NI" sz="1600" b="0" i="0" u="none" strike="noStrike" cap="none" dirty="0">
                          <a:solidFill>
                            <a:srgbClr val="000000"/>
                          </a:solidFill>
                          <a:latin typeface="Britannic Bold" panose="020B0903060703020204" pitchFamily="34" charset="0"/>
                          <a:ea typeface="Arial"/>
                          <a:cs typeface="Arial"/>
                          <a:sym typeface="Arial"/>
                        </a:rPr>
                        <a:t>N°</a:t>
                      </a:r>
                    </a:p>
                  </a:txBody>
                  <a:tcPr marL="4160" marR="4160" marT="4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NI" sz="1600" b="0" i="0" u="none" strike="noStrike" cap="none" dirty="0">
                          <a:solidFill>
                            <a:srgbClr val="000000"/>
                          </a:solidFill>
                          <a:latin typeface="Britannic Bold" panose="020B0903060703020204" pitchFamily="34" charset="0"/>
                          <a:ea typeface="Arial"/>
                          <a:cs typeface="Arial"/>
                          <a:sym typeface="Arial"/>
                        </a:rPr>
                        <a:t>Objetivos del proyecto</a:t>
                      </a:r>
                    </a:p>
                  </a:txBody>
                  <a:tcPr marL="4160" marR="4160" marT="4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NI" sz="1600" b="0" i="0" u="none" strike="noStrike" cap="none" dirty="0">
                          <a:solidFill>
                            <a:srgbClr val="000000"/>
                          </a:solidFill>
                          <a:latin typeface="Britannic Bold" panose="020B0903060703020204" pitchFamily="34" charset="0"/>
                          <a:ea typeface="Arial"/>
                          <a:cs typeface="Arial"/>
                          <a:sym typeface="Arial"/>
                        </a:rPr>
                        <a:t>Indicadores</a:t>
                      </a:r>
                    </a:p>
                  </a:txBody>
                  <a:tcPr marL="4160" marR="4160" marT="4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NI" sz="1600" b="0" i="0" u="none" strike="noStrike" cap="none" dirty="0">
                          <a:solidFill>
                            <a:srgbClr val="000000"/>
                          </a:solidFill>
                          <a:latin typeface="Britannic Bold" panose="020B0903060703020204" pitchFamily="34" charset="0"/>
                          <a:ea typeface="Arial"/>
                          <a:cs typeface="Arial"/>
                          <a:sym typeface="Arial"/>
                        </a:rPr>
                        <a:t>Acciones</a:t>
                      </a:r>
                    </a:p>
                  </a:txBody>
                  <a:tcPr marL="4160" marR="4160" marT="4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NI" sz="1600" b="0" i="0" u="none" strike="noStrike" cap="none" dirty="0">
                          <a:solidFill>
                            <a:srgbClr val="000000"/>
                          </a:solidFill>
                          <a:latin typeface="Britannic Bold" panose="020B0903060703020204" pitchFamily="34" charset="0"/>
                          <a:ea typeface="Arial"/>
                          <a:cs typeface="Arial"/>
                          <a:sym typeface="Arial"/>
                        </a:rPr>
                        <a:t>Responsable</a:t>
                      </a:r>
                    </a:p>
                  </a:txBody>
                  <a:tcPr marL="4160" marR="4160" marT="4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NI" sz="1600" b="0" i="0" u="none" strike="noStrike" cap="none" dirty="0">
                          <a:solidFill>
                            <a:srgbClr val="000000"/>
                          </a:solidFill>
                          <a:latin typeface="Britannic Bold" panose="020B0903060703020204" pitchFamily="34" charset="0"/>
                          <a:ea typeface="Arial"/>
                          <a:cs typeface="Arial"/>
                          <a:sym typeface="Arial"/>
                        </a:rPr>
                        <a:t>Recursos</a:t>
                      </a:r>
                    </a:p>
                  </a:txBody>
                  <a:tcPr marL="4160" marR="4160" marT="4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123">
                <a:tc>
                  <a:txBody>
                    <a:bodyPr/>
                    <a:lstStyle/>
                    <a:p>
                      <a:pPr algn="ctr" fontAlgn="b"/>
                      <a:r>
                        <a:rPr lang="es-NI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4160" marR="4160" marT="4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Realizar investigaciones de comportamiento comercial</a:t>
                      </a:r>
                    </a:p>
                  </a:txBody>
                  <a:tcPr marL="4160" marR="4160" marT="4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NI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Nivel de rendimiento</a:t>
                      </a:r>
                      <a:r>
                        <a:rPr lang="es-NI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del equipo </a:t>
                      </a:r>
                      <a:endParaRPr lang="es-NI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160" marR="4160" marT="4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Diagnostico       recolección y ordenar datos </a:t>
                      </a:r>
                    </a:p>
                  </a:txBody>
                  <a:tcPr marL="4160" marR="4160" marT="4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Administrador de bases de datos</a:t>
                      </a:r>
                    </a:p>
                  </a:txBody>
                  <a:tcPr marL="4160" marR="4160" marT="4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NI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Excel </a:t>
                      </a:r>
                    </a:p>
                  </a:txBody>
                  <a:tcPr marL="4160" marR="4160" marT="4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424">
                <a:tc>
                  <a:txBody>
                    <a:bodyPr/>
                    <a:lstStyle/>
                    <a:p>
                      <a:pPr algn="ctr" fontAlgn="b"/>
                      <a:r>
                        <a:rPr lang="es-NI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4160" marR="4160" marT="4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Potencializar al máximo la ocupación comercial y corporativa, activando nuevos</a:t>
                      </a:r>
                      <a:r>
                        <a:rPr lang="es-MX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horizontes</a:t>
                      </a:r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 negocio</a:t>
                      </a:r>
                    </a:p>
                  </a:txBody>
                  <a:tcPr marL="4160" marR="4160" marT="4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Nivel de satisfacción del cliente.</a:t>
                      </a:r>
                    </a:p>
                    <a:p>
                      <a:pPr algn="ctr"/>
                      <a:endParaRPr lang="es-MX" sz="1100" b="1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ctr"/>
                      <a:r>
                        <a:rPr lang="es-MX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Probabilidad de recomendación del</a:t>
                      </a:r>
                      <a:r>
                        <a:rPr lang="es-MX" sz="1100" b="1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producto</a:t>
                      </a:r>
                      <a:endParaRPr lang="es-NI" b="1" dirty="0">
                        <a:solidFill>
                          <a:srgbClr val="000000"/>
                        </a:solidFill>
                      </a:endParaRPr>
                    </a:p>
                  </a:txBody>
                  <a:tcPr marL="4160" marR="4160" marT="4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Estrategias funcionales, de segmentación y posicionamiento del producto</a:t>
                      </a:r>
                    </a:p>
                  </a:txBody>
                  <a:tcPr marL="4160" marR="4160" marT="41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NI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Dpto.</a:t>
                      </a:r>
                      <a:r>
                        <a:rPr lang="es-NI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 marketing</a:t>
                      </a:r>
                      <a:endParaRPr lang="es-NI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160" marR="4160" marT="41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NI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Visualizaciones / POWER BI</a:t>
                      </a:r>
                    </a:p>
                  </a:txBody>
                  <a:tcPr marL="4160" marR="4160" marT="4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8847">
                <a:tc>
                  <a:txBody>
                    <a:bodyPr/>
                    <a:lstStyle/>
                    <a:p>
                      <a:pPr algn="ctr" fontAlgn="b"/>
                      <a:r>
                        <a:rPr lang="es-NI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4160" marR="4160" marT="4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Analizar la experiencia positiva de clientes de una operación eficiente que garantice seguridad, comodidad, orden y satisfacción</a:t>
                      </a:r>
                    </a:p>
                  </a:txBody>
                  <a:tcPr marL="4160" marR="4160" marT="41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NI" sz="1100" b="1" dirty="0">
                          <a:solidFill>
                            <a:srgbClr val="000000"/>
                          </a:solidFill>
                        </a:rPr>
                        <a:t>Rentabilidad</a:t>
                      </a:r>
                    </a:p>
                    <a:p>
                      <a:pPr algn="ctr"/>
                      <a:r>
                        <a:rPr lang="es-NI" sz="1100" b="1" dirty="0">
                          <a:solidFill>
                            <a:srgbClr val="000000"/>
                          </a:solidFill>
                        </a:rPr>
                        <a:t>Satisfacción</a:t>
                      </a:r>
                    </a:p>
                    <a:p>
                      <a:pPr algn="ctr"/>
                      <a:r>
                        <a:rPr lang="es-NI" sz="1100" b="1" baseline="0" dirty="0">
                          <a:solidFill>
                            <a:srgbClr val="000000"/>
                          </a:solidFill>
                        </a:rPr>
                        <a:t>Índice de recomendación  </a:t>
                      </a:r>
                    </a:p>
                    <a:p>
                      <a:pPr algn="ctr"/>
                      <a:endParaRPr lang="es-NI" b="1" dirty="0">
                        <a:solidFill>
                          <a:srgbClr val="000000"/>
                        </a:solidFill>
                      </a:endParaRPr>
                    </a:p>
                  </a:txBody>
                  <a:tcPr marL="4160" marR="4160" marT="4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Análisis </a:t>
                      </a:r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descriptivo y predictivo de datos</a:t>
                      </a:r>
                    </a:p>
                  </a:txBody>
                  <a:tcPr marL="4160" marR="4160" marT="41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NI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Científico de datos</a:t>
                      </a:r>
                    </a:p>
                  </a:txBody>
                  <a:tcPr marL="4160" marR="4160" marT="41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NI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Reporte/POWER BI </a:t>
                      </a:r>
                    </a:p>
                  </a:txBody>
                  <a:tcPr marL="4160" marR="4160" marT="4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4729">
                <a:tc>
                  <a:txBody>
                    <a:bodyPr/>
                    <a:lstStyle/>
                    <a:p>
                      <a:pPr algn="ctr" fontAlgn="b"/>
                      <a:r>
                        <a:rPr lang="es-NI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4160" marR="4160" marT="4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Determinar la mezcla comercial mas adecuada posible</a:t>
                      </a:r>
                    </a:p>
                  </a:txBody>
                  <a:tcPr marL="4160" marR="4160" marT="4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Número de clientes potenciales registrados.</a:t>
                      </a:r>
                    </a:p>
                    <a:p>
                      <a:pPr algn="ctr"/>
                      <a:r>
                        <a:rPr lang="es-MX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Ventas realizadas por mes.</a:t>
                      </a:r>
                    </a:p>
                    <a:p>
                      <a:pPr algn="ctr"/>
                      <a:r>
                        <a:rPr lang="es-MX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Beneficio neto por trimestre.</a:t>
                      </a:r>
                    </a:p>
                    <a:p>
                      <a:pPr algn="ctr"/>
                      <a:r>
                        <a:rPr lang="es-MX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Cantidad de nuevos clientes diarios</a:t>
                      </a:r>
                    </a:p>
                  </a:txBody>
                  <a:tcPr marL="4160" marR="4160" marT="4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Estrategias del producto, canales de distrbuccion, fuerza de venta</a:t>
                      </a:r>
                    </a:p>
                  </a:txBody>
                  <a:tcPr marL="4160" marR="4160" marT="4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Analista de negocios y datos Ingeniero de datos</a:t>
                      </a:r>
                    </a:p>
                  </a:txBody>
                  <a:tcPr marL="4160" marR="4160" marT="41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NI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s-NI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Insights</a:t>
                      </a:r>
                      <a:endParaRPr lang="es-NI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160" marR="4160" marT="41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016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5433237" y="935333"/>
            <a:ext cx="360143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NI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https://app.powerbi.com/view?r=eyJrIjoiYjIwYzBiMDgtNjkxNS00Nzg1LTg0NWQtN2M3Y2VjNjQ5NDYzIiwidCI6ImUxMTlmY2ZmLTRmMzUtNDMzOC04MzQzLTc2ZDQ1OTg5NGI2YiIsImMiOjR9&amp;embedImagePlaceholder=true&amp;pageName=ReportSection0fc23cc69a735c073637</a:t>
            </a:r>
            <a:endParaRPr kumimoji="0" lang="es-N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N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N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Microsoft Power BI – Office 365 Business Analysis Service - TPG">
            <a:extLst>
              <a:ext uri="{FF2B5EF4-FFF2-40B4-BE49-F238E27FC236}">
                <a16:creationId xmlns:a16="http://schemas.microsoft.com/office/drawing/2014/main" id="{5A55DBA8-9770-C36D-2096-AF36EE8E5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0" y="935333"/>
            <a:ext cx="5329467" cy="327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134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 txBox="1">
            <a:spLocks/>
          </p:cNvSpPr>
          <p:nvPr/>
        </p:nvSpPr>
        <p:spPr>
          <a:xfrm>
            <a:off x="5635257" y="287079"/>
            <a:ext cx="3317828" cy="477330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 fontAlgn="base"/>
            <a:r>
              <a:rPr lang="es-NI" sz="2600" dirty="0">
                <a:latin typeface="Britannic Bold" panose="020B0903060703020204" pitchFamily="34" charset="0"/>
              </a:rPr>
              <a:t>El impacto laboral radica que debido a </a:t>
            </a:r>
            <a:r>
              <a:rPr lang="es-MX" sz="2600" dirty="0">
                <a:latin typeface="Britannic Bold" panose="020B0903060703020204" pitchFamily="34" charset="0"/>
              </a:rPr>
              <a:t>las potencialidades de esta herramienta para el estudio estratégico, </a:t>
            </a:r>
            <a:r>
              <a:rPr lang="es-NI" sz="2600" dirty="0">
                <a:latin typeface="Britannic Bold" panose="020B0903060703020204" pitchFamily="34" charset="0"/>
              </a:rPr>
              <a:t>tendrá una representación mas transparente del análisis al plazo deseado, en base a los objetivos planteados</a:t>
            </a:r>
            <a:endParaRPr lang="es-NI" sz="26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FB678BC-2F1E-586E-9785-21FF132A45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2" t="15672" r="4911" b="11357"/>
          <a:stretch/>
        </p:blipFill>
        <p:spPr bwMode="auto">
          <a:xfrm>
            <a:off x="0" y="83112"/>
            <a:ext cx="5635257" cy="450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57925"/>
      </p:ext>
    </p:extLst>
  </p:cSld>
  <p:clrMapOvr>
    <a:masterClrMapping/>
  </p:clrMapOvr>
</p:sld>
</file>

<file path=ppt/theme/theme1.xml><?xml version="1.0" encoding="utf-8"?>
<a:theme xmlns:a="http://schemas.openxmlformats.org/drawingml/2006/main" name="Gregory template">
  <a:themeElements>
    <a:clrScheme name="Custom 347">
      <a:dk1>
        <a:srgbClr val="122431"/>
      </a:dk1>
      <a:lt1>
        <a:srgbClr val="FFFFFF"/>
      </a:lt1>
      <a:dk2>
        <a:srgbClr val="84898D"/>
      </a:dk2>
      <a:lt2>
        <a:srgbClr val="ECEFF3"/>
      </a:lt2>
      <a:accent1>
        <a:srgbClr val="FEC200"/>
      </a:accent1>
      <a:accent2>
        <a:srgbClr val="A2EAE9"/>
      </a:accent2>
      <a:accent3>
        <a:srgbClr val="0B6AB1"/>
      </a:accent3>
      <a:accent4>
        <a:srgbClr val="FF981F"/>
      </a:accent4>
      <a:accent5>
        <a:srgbClr val="FFE03F"/>
      </a:accent5>
      <a:accent6>
        <a:srgbClr val="023E69"/>
      </a:accent6>
      <a:hlink>
        <a:srgbClr val="0B6AB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515</Words>
  <Application>Microsoft Office PowerPoint</Application>
  <PresentationFormat>Presentación en pantalla (16:9)</PresentationFormat>
  <Paragraphs>93</Paragraphs>
  <Slides>10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Britannic Bold</vt:lpstr>
      <vt:lpstr>Kulim Park</vt:lpstr>
      <vt:lpstr>Calibri</vt:lpstr>
      <vt:lpstr>Bahnschrift SemiBold SemiConden</vt:lpstr>
      <vt:lpstr>Wingdings</vt:lpstr>
      <vt:lpstr>Elephant</vt:lpstr>
      <vt:lpstr>Arial</vt:lpstr>
      <vt:lpstr>Gregory template</vt:lpstr>
      <vt:lpstr>Estrategias comerciales para el segundo semestre (Julio-Diciembre) 2022</vt:lpstr>
      <vt:lpstr>Implementación de inteligencia empresarial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https://app.powerbi.com/view?r=eyJrIjoiYjIwYzBiMDgtNjkxNS00Nzg1LTg0NWQtN2M3Y2VjNjQ5NDYzIiwidCI6ImUxMTlmY2ZmLTRmMzUtNDMzOC04MzQzLTc2ZDQ1OTg5NGI2YiIsImMiOjR9&amp;embedImagePlaceholder=true&amp;pageName=ReportSection0fc23cc69a735c073637  </vt:lpstr>
      <vt:lpstr>Presentación de PowerPoint</vt:lpstr>
      <vt:lpstr>DAX utilizadas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BEDZALI ROJAS</dc:creator>
  <cp:lastModifiedBy>Steven Manuel Espinoza Perez</cp:lastModifiedBy>
  <cp:revision>60</cp:revision>
  <dcterms:modified xsi:type="dcterms:W3CDTF">2022-05-22T20:59:58Z</dcterms:modified>
</cp:coreProperties>
</file>