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1" r:id="rId4"/>
    <p:sldId id="267" r:id="rId5"/>
    <p:sldId id="262" r:id="rId6"/>
    <p:sldId id="266" r:id="rId7"/>
    <p:sldId id="268" r:id="rId8"/>
    <p:sldId id="269" r:id="rId9"/>
    <p:sldId id="270" r:id="rId10"/>
    <p:sldId id="274" r:id="rId11"/>
    <p:sldId id="271" r:id="rId12"/>
    <p:sldId id="282" r:id="rId13"/>
    <p:sldId id="283" r:id="rId14"/>
    <p:sldId id="275" r:id="rId15"/>
    <p:sldId id="276" r:id="rId16"/>
    <p:sldId id="277" r:id="rId17"/>
    <p:sldId id="279" r:id="rId18"/>
    <p:sldId id="278" r:id="rId19"/>
    <p:sldId id="272" r:id="rId20"/>
    <p:sldId id="308" r:id="rId21"/>
    <p:sldId id="309" r:id="rId22"/>
    <p:sldId id="313" r:id="rId23"/>
    <p:sldId id="307" r:id="rId24"/>
    <p:sldId id="310" r:id="rId25"/>
    <p:sldId id="311" r:id="rId26"/>
    <p:sldId id="273" r:id="rId27"/>
    <p:sldId id="314" r:id="rId28"/>
    <p:sldId id="284" r:id="rId29"/>
    <p:sldId id="285" r:id="rId30"/>
    <p:sldId id="286" r:id="rId31"/>
    <p:sldId id="304" r:id="rId32"/>
    <p:sldId id="305" r:id="rId33"/>
    <p:sldId id="287" r:id="rId34"/>
    <p:sldId id="306" r:id="rId35"/>
    <p:sldId id="317" r:id="rId36"/>
    <p:sldId id="288" r:id="rId37"/>
    <p:sldId id="289" r:id="rId38"/>
    <p:sldId id="290" r:id="rId39"/>
    <p:sldId id="291" r:id="rId40"/>
    <p:sldId id="292" r:id="rId41"/>
    <p:sldId id="312" r:id="rId42"/>
    <p:sldId id="298" r:id="rId43"/>
    <p:sldId id="299" r:id="rId44"/>
    <p:sldId id="300" r:id="rId45"/>
    <p:sldId id="280" r:id="rId46"/>
    <p:sldId id="281" r:id="rId47"/>
    <p:sldId id="302" r:id="rId48"/>
    <p:sldId id="303" r:id="rId49"/>
    <p:sldId id="315" r:id="rId50"/>
    <p:sldId id="316" r:id="rId51"/>
    <p:sldId id="293" r:id="rId52"/>
    <p:sldId id="294" r:id="rId53"/>
    <p:sldId id="295" r:id="rId54"/>
    <p:sldId id="296" r:id="rId55"/>
    <p:sldId id="297" r:id="rId56"/>
    <p:sldId id="301"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D3F2"/>
    <a:srgbClr val="00CC00"/>
    <a:srgbClr val="0000FF"/>
    <a:srgbClr val="FF7C80"/>
    <a:srgbClr val="FF5050"/>
    <a:srgbClr val="0000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07" autoAdjust="0"/>
    <p:restoredTop sz="94660"/>
  </p:normalViewPr>
  <p:slideViewPr>
    <p:cSldViewPr snapToGrid="0" showGuides="1">
      <p:cViewPr varScale="1">
        <p:scale>
          <a:sx n="90" d="100"/>
          <a:sy n="90" d="100"/>
        </p:scale>
        <p:origin x="57" y="13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2A54C80-263E-416B-A8E0-580EDEADCBDC}" type="datetimeFigureOut">
              <a:rPr lang="en-US" dirty="0"/>
              <a:t>3/17/2020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61BEF0D-F0BB-DE4B-95CE-6DB70DBA9567}" type="datetimeFigureOut">
              <a:rPr lang="en-US" dirty="0"/>
              <a:pPr/>
              <a:t>3/17/2020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3/17/2020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2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3.png"/><Relationship Id="rId7"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8.png"/><Relationship Id="rId5" Type="http://schemas.openxmlformats.org/officeDocument/2006/relationships/image" Target="../media/image10.png"/><Relationship Id="rId10" Type="http://schemas.openxmlformats.org/officeDocument/2006/relationships/image" Target="../media/image16.png"/><Relationship Id="rId4" Type="http://schemas.openxmlformats.org/officeDocument/2006/relationships/image" Target="../media/image9.png"/><Relationship Id="rId9" Type="http://schemas.openxmlformats.org/officeDocument/2006/relationships/image" Target="../media/image15.png"/></Relationships>
</file>

<file path=ppt/slides/_rels/slide2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3.png"/><Relationship Id="rId7"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6.png"/><Relationship Id="rId4" Type="http://schemas.openxmlformats.org/officeDocument/2006/relationships/image" Target="../media/image9.png"/><Relationship Id="rId9"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3.png"/><Relationship Id="rId7"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6.png"/><Relationship Id="rId4" Type="http://schemas.openxmlformats.org/officeDocument/2006/relationships/image" Target="../media/image9.png"/><Relationship Id="rId9"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3.png"/><Relationship Id="rId7" Type="http://schemas.openxmlformats.org/officeDocument/2006/relationships/image" Target="../media/image12.png"/><Relationship Id="rId12"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7.png"/><Relationship Id="rId5" Type="http://schemas.openxmlformats.org/officeDocument/2006/relationships/image" Target="../media/image10.png"/><Relationship Id="rId10" Type="http://schemas.openxmlformats.org/officeDocument/2006/relationships/image" Target="../media/image16.png"/><Relationship Id="rId4" Type="http://schemas.openxmlformats.org/officeDocument/2006/relationships/image" Target="../media/image9.png"/><Relationship Id="rId9"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6.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A08E3-CAD7-4B2B-BEB2-BF23073A4531}"/>
              </a:ext>
            </a:extLst>
          </p:cNvPr>
          <p:cNvSpPr>
            <a:spLocks noGrp="1"/>
          </p:cNvSpPr>
          <p:nvPr>
            <p:ph type="ctrTitle"/>
          </p:nvPr>
        </p:nvSpPr>
        <p:spPr>
          <a:xfrm>
            <a:off x="3285067" y="2221053"/>
            <a:ext cx="6539270" cy="2560488"/>
          </a:xfrm>
        </p:spPr>
        <p:txBody>
          <a:bodyPr/>
          <a:lstStyle/>
          <a:p>
            <a:pPr>
              <a:lnSpc>
                <a:spcPts val="7000"/>
              </a:lnSpc>
            </a:pPr>
            <a:r>
              <a:rPr lang="en-US" sz="7200" dirty="0" err="1"/>
              <a:t>Diagrama</a:t>
            </a:r>
            <a:br>
              <a:rPr lang="en-US" sz="7200" dirty="0"/>
            </a:br>
            <a:r>
              <a:rPr lang="en-US" sz="7200" dirty="0"/>
              <a:t>de classes</a:t>
            </a:r>
            <a:endParaRPr lang="pt-BR" sz="7200" dirty="0"/>
          </a:p>
        </p:txBody>
      </p:sp>
      <p:sp>
        <p:nvSpPr>
          <p:cNvPr id="3" name="Subtítulo 2">
            <a:extLst>
              <a:ext uri="{FF2B5EF4-FFF2-40B4-BE49-F238E27FC236}">
                <a16:creationId xmlns:a16="http://schemas.microsoft.com/office/drawing/2014/main" id="{D07CFD37-5FA8-47DB-B41C-5E8812FFBEA8}"/>
              </a:ext>
            </a:extLst>
          </p:cNvPr>
          <p:cNvSpPr>
            <a:spLocks noGrp="1"/>
          </p:cNvSpPr>
          <p:nvPr>
            <p:ph type="subTitle" idx="1"/>
          </p:nvPr>
        </p:nvSpPr>
        <p:spPr>
          <a:xfrm>
            <a:off x="6358465" y="4646071"/>
            <a:ext cx="3398137" cy="1096899"/>
          </a:xfrm>
        </p:spPr>
        <p:txBody>
          <a:bodyPr>
            <a:normAutofit/>
          </a:bodyPr>
          <a:lstStyle/>
          <a:p>
            <a:r>
              <a:rPr lang="en-US" sz="2400" dirty="0"/>
              <a:t>Prof. Bruno Cesar</a:t>
            </a:r>
            <a:endParaRPr lang="pt-BR" sz="2400" dirty="0"/>
          </a:p>
        </p:txBody>
      </p:sp>
      <p:pic>
        <p:nvPicPr>
          <p:cNvPr id="4" name="Imagem 3">
            <a:extLst>
              <a:ext uri="{FF2B5EF4-FFF2-40B4-BE49-F238E27FC236}">
                <a16:creationId xmlns:a16="http://schemas.microsoft.com/office/drawing/2014/main" id="{09F05FFA-BB23-469A-9C4E-345A3E3A8C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8327" y="2633924"/>
            <a:ext cx="3398137" cy="2471613"/>
          </a:xfrm>
          <a:prstGeom prst="rect">
            <a:avLst/>
          </a:prstGeom>
        </p:spPr>
      </p:pic>
    </p:spTree>
    <p:extLst>
      <p:ext uri="{BB962C8B-B14F-4D97-AF65-F5344CB8AC3E}">
        <p14:creationId xmlns:p14="http://schemas.microsoft.com/office/powerpoint/2010/main" val="1508370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4" y="443228"/>
            <a:ext cx="8596668"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t>Atributos</a:t>
            </a:r>
            <a:r>
              <a:rPr lang="en-US" sz="4000" dirty="0"/>
              <a:t> » </a:t>
            </a:r>
            <a:r>
              <a:rPr lang="en-US" sz="4000" dirty="0" err="1"/>
              <a:t>Visibilidade</a:t>
            </a:r>
            <a:endParaRPr lang="pt-BR" sz="4000" i="1" dirty="0"/>
          </a:p>
        </p:txBody>
      </p:sp>
      <p:sp>
        <p:nvSpPr>
          <p:cNvPr id="7" name="Espaço Reservado para Conteúdo 2">
            <a:extLst>
              <a:ext uri="{FF2B5EF4-FFF2-40B4-BE49-F238E27FC236}">
                <a16:creationId xmlns:a16="http://schemas.microsoft.com/office/drawing/2014/main" id="{27690C5B-D2C5-48F7-8E40-03201E2E0269}"/>
              </a:ext>
            </a:extLst>
          </p:cNvPr>
          <p:cNvSpPr>
            <a:spLocks noGrp="1"/>
          </p:cNvSpPr>
          <p:nvPr>
            <p:ph idx="1"/>
          </p:nvPr>
        </p:nvSpPr>
        <p:spPr>
          <a:xfrm>
            <a:off x="677332" y="1336344"/>
            <a:ext cx="9572137" cy="5250723"/>
          </a:xfrm>
        </p:spPr>
        <p:txBody>
          <a:bodyPr>
            <a:normAutofit/>
          </a:bodyPr>
          <a:lstStyle/>
          <a:p>
            <a:r>
              <a:rPr lang="pt-BR" sz="2800" dirty="0"/>
              <a:t>Protegido ( </a:t>
            </a:r>
            <a:r>
              <a:rPr lang="pt-BR" sz="2800" dirty="0">
                <a:solidFill>
                  <a:srgbClr val="FF0000"/>
                </a:solidFill>
              </a:rPr>
              <a:t>#</a:t>
            </a:r>
            <a:r>
              <a:rPr lang="pt-BR" sz="2800" dirty="0"/>
              <a:t> )</a:t>
            </a:r>
          </a:p>
          <a:p>
            <a:pPr lvl="1"/>
            <a:r>
              <a:rPr lang="pt-BR" sz="2600" dirty="0"/>
              <a:t>Somente as subclasses possuem acesso ao atributo</a:t>
            </a:r>
          </a:p>
          <a:p>
            <a:pPr lvl="1"/>
            <a:r>
              <a:rPr lang="pt-BR" sz="2600" dirty="0"/>
              <a:t>Exemplo:       </a:t>
            </a:r>
            <a:r>
              <a:rPr lang="en-US" sz="2600" b="1" dirty="0">
                <a:solidFill>
                  <a:srgbClr val="FF0000"/>
                </a:solidFill>
                <a:latin typeface="Consolas" panose="020B0609020204030204" pitchFamily="49" charset="0"/>
              </a:rPr>
              <a:t>#</a:t>
            </a:r>
            <a:r>
              <a:rPr lang="en-US" sz="2600" dirty="0">
                <a:latin typeface="Consolas" panose="020B0609020204030204" pitchFamily="49" charset="0"/>
              </a:rPr>
              <a:t> </a:t>
            </a:r>
            <a:r>
              <a:rPr lang="en-US" sz="2600" dirty="0" err="1">
                <a:latin typeface="Consolas" panose="020B0609020204030204" pitchFamily="49" charset="0"/>
              </a:rPr>
              <a:t>EhMaiorDeIdade</a:t>
            </a:r>
            <a:r>
              <a:rPr lang="en-US" sz="2600" dirty="0">
                <a:latin typeface="Consolas" panose="020B0609020204030204" pitchFamily="49" charset="0"/>
              </a:rPr>
              <a:t> : </a:t>
            </a:r>
            <a:r>
              <a:rPr lang="en-US" sz="2600" dirty="0">
                <a:solidFill>
                  <a:srgbClr val="00CC00"/>
                </a:solidFill>
                <a:latin typeface="Consolas" panose="020B0609020204030204" pitchFamily="49" charset="0"/>
              </a:rPr>
              <a:t>bool </a:t>
            </a:r>
            <a:r>
              <a:rPr lang="en-US" sz="2600" dirty="0">
                <a:solidFill>
                  <a:schemeClr val="tx1"/>
                </a:solidFill>
                <a:latin typeface="Consolas" panose="020B0609020204030204" pitchFamily="49" charset="0"/>
              </a:rPr>
              <a:t>=</a:t>
            </a:r>
            <a:r>
              <a:rPr lang="en-US" sz="2600" dirty="0">
                <a:solidFill>
                  <a:srgbClr val="00CC00"/>
                </a:solidFill>
                <a:latin typeface="Consolas" panose="020B0609020204030204" pitchFamily="49" charset="0"/>
              </a:rPr>
              <a:t> </a:t>
            </a:r>
            <a:r>
              <a:rPr lang="en-US" sz="2600" dirty="0">
                <a:solidFill>
                  <a:srgbClr val="0000FF"/>
                </a:solidFill>
                <a:latin typeface="Consolas" panose="020B0609020204030204" pitchFamily="49" charset="0"/>
              </a:rPr>
              <a:t>True</a:t>
            </a:r>
            <a:endParaRPr lang="pt-BR" sz="2600" dirty="0">
              <a:solidFill>
                <a:srgbClr val="0000FF"/>
              </a:solidFill>
              <a:latin typeface="Consolas" panose="020B0609020204030204" pitchFamily="49" charset="0"/>
            </a:endParaRPr>
          </a:p>
          <a:p>
            <a:pPr lvl="1"/>
            <a:endParaRPr lang="pt-BR" sz="2600" dirty="0"/>
          </a:p>
          <a:p>
            <a:r>
              <a:rPr lang="pt-BR" sz="2800" dirty="0"/>
              <a:t>Publico ( </a:t>
            </a:r>
            <a:r>
              <a:rPr lang="pt-BR" sz="2800" dirty="0">
                <a:solidFill>
                  <a:srgbClr val="FF0000"/>
                </a:solidFill>
              </a:rPr>
              <a:t>+</a:t>
            </a:r>
            <a:r>
              <a:rPr lang="pt-BR" sz="2800" dirty="0"/>
              <a:t> )</a:t>
            </a:r>
          </a:p>
          <a:p>
            <a:pPr lvl="1"/>
            <a:r>
              <a:rPr lang="pt-BR" sz="2600" dirty="0"/>
              <a:t>Qualquer classe do sistema possui acesso ao atributo</a:t>
            </a:r>
            <a:endParaRPr lang="pt-BR" sz="2400" dirty="0"/>
          </a:p>
          <a:p>
            <a:pPr lvl="1"/>
            <a:r>
              <a:rPr lang="pt-BR" sz="2400" dirty="0"/>
              <a:t>Exemplo:         </a:t>
            </a:r>
            <a:r>
              <a:rPr lang="en-US" sz="2600" b="1" dirty="0">
                <a:solidFill>
                  <a:srgbClr val="FF0000"/>
                </a:solidFill>
                <a:latin typeface="Consolas" panose="020B0609020204030204" pitchFamily="49" charset="0"/>
              </a:rPr>
              <a:t>+</a:t>
            </a:r>
            <a:r>
              <a:rPr lang="en-US" sz="2600" dirty="0">
                <a:latin typeface="Consolas" panose="020B0609020204030204" pitchFamily="49" charset="0"/>
              </a:rPr>
              <a:t> Nome : </a:t>
            </a:r>
            <a:r>
              <a:rPr lang="en-US" sz="2600" dirty="0">
                <a:solidFill>
                  <a:srgbClr val="00CC00"/>
                </a:solidFill>
                <a:latin typeface="Consolas" panose="020B0609020204030204" pitchFamily="49" charset="0"/>
              </a:rPr>
              <a:t>string</a:t>
            </a:r>
            <a:endParaRPr lang="en-US" sz="2600" dirty="0">
              <a:latin typeface="Consolas" panose="020B0609020204030204" pitchFamily="49" charset="0"/>
            </a:endParaRPr>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sp>
        <p:nvSpPr>
          <p:cNvPr id="8" name="Retângulo 7">
            <a:extLst>
              <a:ext uri="{FF2B5EF4-FFF2-40B4-BE49-F238E27FC236}">
                <a16:creationId xmlns:a16="http://schemas.microsoft.com/office/drawing/2014/main" id="{C19DC836-9EA0-45B1-8CD3-CB0F399E9B64}"/>
              </a:ext>
            </a:extLst>
          </p:cNvPr>
          <p:cNvSpPr/>
          <p:nvPr/>
        </p:nvSpPr>
        <p:spPr>
          <a:xfrm>
            <a:off x="3344334" y="2364622"/>
            <a:ext cx="5929668" cy="634378"/>
          </a:xfrm>
          <a:prstGeom prst="rect">
            <a:avLst/>
          </a:prstGeom>
          <a:noFill/>
          <a:ln>
            <a:solidFill>
              <a:schemeClr val="bg1">
                <a:lumMod val="65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9" name="Retângulo 8">
            <a:extLst>
              <a:ext uri="{FF2B5EF4-FFF2-40B4-BE49-F238E27FC236}">
                <a16:creationId xmlns:a16="http://schemas.microsoft.com/office/drawing/2014/main" id="{4B78751F-44D6-402D-A24B-B15B83D73DF7}"/>
              </a:ext>
            </a:extLst>
          </p:cNvPr>
          <p:cNvSpPr/>
          <p:nvPr/>
        </p:nvSpPr>
        <p:spPr>
          <a:xfrm>
            <a:off x="3344334" y="4485490"/>
            <a:ext cx="5929668" cy="634378"/>
          </a:xfrm>
          <a:prstGeom prst="rect">
            <a:avLst/>
          </a:prstGeom>
          <a:noFill/>
          <a:ln>
            <a:solidFill>
              <a:schemeClr val="bg1">
                <a:lumMod val="65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Tree>
    <p:extLst>
      <p:ext uri="{BB962C8B-B14F-4D97-AF65-F5344CB8AC3E}">
        <p14:creationId xmlns:p14="http://schemas.microsoft.com/office/powerpoint/2010/main" val="4269708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4" y="443228"/>
            <a:ext cx="8596668"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t>Atributos</a:t>
            </a:r>
            <a:r>
              <a:rPr lang="en-US" sz="4000" dirty="0"/>
              <a:t>: nome e </a:t>
            </a:r>
            <a:r>
              <a:rPr lang="en-US" sz="4000" dirty="0" err="1"/>
              <a:t>tipo</a:t>
            </a:r>
            <a:endParaRPr lang="pt-BR" sz="4000" i="1" dirty="0"/>
          </a:p>
        </p:txBody>
      </p:sp>
      <p:sp>
        <p:nvSpPr>
          <p:cNvPr id="7" name="Espaço Reservado para Conteúdo 2">
            <a:extLst>
              <a:ext uri="{FF2B5EF4-FFF2-40B4-BE49-F238E27FC236}">
                <a16:creationId xmlns:a16="http://schemas.microsoft.com/office/drawing/2014/main" id="{27690C5B-D2C5-48F7-8E40-03201E2E0269}"/>
              </a:ext>
            </a:extLst>
          </p:cNvPr>
          <p:cNvSpPr>
            <a:spLocks noGrp="1"/>
          </p:cNvSpPr>
          <p:nvPr>
            <p:ph idx="1"/>
          </p:nvPr>
        </p:nvSpPr>
        <p:spPr>
          <a:xfrm>
            <a:off x="677332" y="1336344"/>
            <a:ext cx="10557935" cy="5078428"/>
          </a:xfrm>
        </p:spPr>
        <p:txBody>
          <a:bodyPr>
            <a:normAutofit/>
          </a:bodyPr>
          <a:lstStyle/>
          <a:p>
            <a:r>
              <a:rPr lang="pt-BR" sz="2800" dirty="0"/>
              <a:t>O </a:t>
            </a:r>
            <a:r>
              <a:rPr lang="pt-BR" sz="2800" dirty="0">
                <a:solidFill>
                  <a:srgbClr val="FF0000"/>
                </a:solidFill>
              </a:rPr>
              <a:t>nome do atributo </a:t>
            </a:r>
            <a:r>
              <a:rPr lang="pt-BR" sz="2800" dirty="0"/>
              <a:t>corresponde ao nome que será utilizado no código fonte</a:t>
            </a:r>
          </a:p>
          <a:p>
            <a:pPr marL="0" indent="0">
              <a:buNone/>
            </a:pPr>
            <a:r>
              <a:rPr lang="pt-BR" sz="2200" i="1" dirty="0">
                <a:solidFill>
                  <a:schemeClr val="accent2"/>
                </a:solidFill>
              </a:rPr>
              <a:t>    </a:t>
            </a:r>
            <a:r>
              <a:rPr lang="pt-BR" sz="2300" i="1" dirty="0">
                <a:solidFill>
                  <a:schemeClr val="accent2"/>
                </a:solidFill>
              </a:rPr>
              <a:t>É aceitável utilizar nomes com espaço e acentos na fase de análise</a:t>
            </a:r>
            <a:br>
              <a:rPr lang="pt-BR" sz="2800" i="1" dirty="0"/>
            </a:br>
            <a:endParaRPr lang="pt-BR" sz="2800" i="1" dirty="0"/>
          </a:p>
          <a:p>
            <a:r>
              <a:rPr lang="pt-BR" sz="2800" dirty="0"/>
              <a:t>O </a:t>
            </a:r>
            <a:r>
              <a:rPr lang="pt-BR" sz="2800" dirty="0">
                <a:solidFill>
                  <a:srgbClr val="0000FF"/>
                </a:solidFill>
              </a:rPr>
              <a:t>tipo do atributo </a:t>
            </a:r>
            <a:r>
              <a:rPr lang="pt-BR" sz="2800" dirty="0"/>
              <a:t>corresponde ao tipo que será utilizado no código fonte</a:t>
            </a:r>
          </a:p>
          <a:p>
            <a:pPr lvl="1"/>
            <a:r>
              <a:rPr lang="pt-BR" sz="2600" dirty="0"/>
              <a:t>  Tipos primitivos da linguagem</a:t>
            </a:r>
          </a:p>
          <a:p>
            <a:pPr lvl="1"/>
            <a:r>
              <a:rPr lang="pt-BR" sz="2600" dirty="0"/>
              <a:t>  Classes de apoio </a:t>
            </a:r>
            <a:r>
              <a:rPr lang="pt-BR" sz="2000" dirty="0"/>
              <a:t>(</a:t>
            </a:r>
            <a:r>
              <a:rPr lang="pt-BR" sz="2000" dirty="0" err="1"/>
              <a:t>String</a:t>
            </a:r>
            <a:r>
              <a:rPr lang="pt-BR" sz="2000" dirty="0"/>
              <a:t>, </a:t>
            </a:r>
            <a:r>
              <a:rPr lang="pt-BR" sz="2000" dirty="0" err="1"/>
              <a:t>DateTime</a:t>
            </a:r>
            <a:r>
              <a:rPr lang="pt-BR" sz="2000" dirty="0"/>
              <a:t>, Pessoa, etc.)</a:t>
            </a:r>
          </a:p>
          <a:p>
            <a:pPr marL="457200" lvl="1" indent="0">
              <a:buNone/>
            </a:pPr>
            <a:endParaRPr lang="pt-BR" sz="2000" dirty="0"/>
          </a:p>
          <a:p>
            <a:pPr marL="457200" lvl="1" indent="0">
              <a:buNone/>
            </a:pPr>
            <a:r>
              <a:rPr lang="pt-BR" sz="4000" dirty="0"/>
              <a:t>          - </a:t>
            </a:r>
            <a:r>
              <a:rPr lang="pt-BR" sz="4000" dirty="0" err="1">
                <a:solidFill>
                  <a:srgbClr val="FF0000"/>
                </a:solidFill>
              </a:rPr>
              <a:t>Endereco</a:t>
            </a:r>
            <a:r>
              <a:rPr lang="pt-BR" sz="4000" dirty="0"/>
              <a:t>  :  </a:t>
            </a:r>
            <a:r>
              <a:rPr lang="pt-BR" sz="4000" dirty="0" err="1">
                <a:solidFill>
                  <a:srgbClr val="0000FF"/>
                </a:solidFill>
              </a:rPr>
              <a:t>string</a:t>
            </a:r>
            <a:endParaRPr lang="en-US" sz="4400" dirty="0">
              <a:solidFill>
                <a:srgbClr val="0000FF"/>
              </a:solidFill>
            </a:endParaRPr>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sp>
        <p:nvSpPr>
          <p:cNvPr id="8" name="Elipse 7">
            <a:extLst>
              <a:ext uri="{FF2B5EF4-FFF2-40B4-BE49-F238E27FC236}">
                <a16:creationId xmlns:a16="http://schemas.microsoft.com/office/drawing/2014/main" id="{01FAB574-6EEF-4BB0-B974-E6CEC2C39916}"/>
              </a:ext>
            </a:extLst>
          </p:cNvPr>
          <p:cNvSpPr/>
          <p:nvPr/>
        </p:nvSpPr>
        <p:spPr>
          <a:xfrm>
            <a:off x="1728878" y="1156798"/>
            <a:ext cx="314599" cy="319787"/>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t>1</a:t>
            </a:r>
            <a:endParaRPr lang="pt-BR" sz="1400" dirty="0"/>
          </a:p>
        </p:txBody>
      </p:sp>
      <p:sp>
        <p:nvSpPr>
          <p:cNvPr id="12" name="Elipse 11">
            <a:extLst>
              <a:ext uri="{FF2B5EF4-FFF2-40B4-BE49-F238E27FC236}">
                <a16:creationId xmlns:a16="http://schemas.microsoft.com/office/drawing/2014/main" id="{E718C792-85B4-4623-80E0-F3A1ACB1D13E}"/>
              </a:ext>
            </a:extLst>
          </p:cNvPr>
          <p:cNvSpPr/>
          <p:nvPr/>
        </p:nvSpPr>
        <p:spPr>
          <a:xfrm>
            <a:off x="1635745" y="3040155"/>
            <a:ext cx="314599" cy="319787"/>
          </a:xfrm>
          <a:prstGeom prst="ellipse">
            <a:avLst/>
          </a:prstGeom>
          <a:solidFill>
            <a:srgbClr val="0000FF"/>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t>2</a:t>
            </a:r>
            <a:endParaRPr lang="pt-BR" sz="1400" dirty="0"/>
          </a:p>
        </p:txBody>
      </p:sp>
      <p:sp>
        <p:nvSpPr>
          <p:cNvPr id="13" name="Elipse 12">
            <a:extLst>
              <a:ext uri="{FF2B5EF4-FFF2-40B4-BE49-F238E27FC236}">
                <a16:creationId xmlns:a16="http://schemas.microsoft.com/office/drawing/2014/main" id="{000C5F62-AAFF-465A-BDCC-15EF67406A77}"/>
              </a:ext>
            </a:extLst>
          </p:cNvPr>
          <p:cNvSpPr/>
          <p:nvPr/>
        </p:nvSpPr>
        <p:spPr>
          <a:xfrm>
            <a:off x="4014878" y="6294183"/>
            <a:ext cx="314599" cy="319787"/>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t>1</a:t>
            </a:r>
            <a:endParaRPr lang="pt-BR" sz="1400" dirty="0"/>
          </a:p>
        </p:txBody>
      </p:sp>
      <p:sp>
        <p:nvSpPr>
          <p:cNvPr id="14" name="Elipse 13">
            <a:extLst>
              <a:ext uri="{FF2B5EF4-FFF2-40B4-BE49-F238E27FC236}">
                <a16:creationId xmlns:a16="http://schemas.microsoft.com/office/drawing/2014/main" id="{4C8105E6-B8DB-4B11-B952-92C773A4D83F}"/>
              </a:ext>
            </a:extLst>
          </p:cNvPr>
          <p:cNvSpPr/>
          <p:nvPr/>
        </p:nvSpPr>
        <p:spPr>
          <a:xfrm>
            <a:off x="6487144" y="6294183"/>
            <a:ext cx="314599" cy="319787"/>
          </a:xfrm>
          <a:prstGeom prst="ellipse">
            <a:avLst/>
          </a:prstGeom>
          <a:solidFill>
            <a:srgbClr val="0000FF"/>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t>2</a:t>
            </a:r>
            <a:endParaRPr lang="pt-BR" sz="1400" dirty="0"/>
          </a:p>
        </p:txBody>
      </p:sp>
    </p:spTree>
    <p:extLst>
      <p:ext uri="{BB962C8B-B14F-4D97-AF65-F5344CB8AC3E}">
        <p14:creationId xmlns:p14="http://schemas.microsoft.com/office/powerpoint/2010/main" val="330151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4" y="443228"/>
            <a:ext cx="8596668" cy="853811"/>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t>Palavras-chave</a:t>
            </a:r>
            <a:r>
              <a:rPr lang="en-US" sz="4000" dirty="0"/>
              <a:t>, </a:t>
            </a:r>
            <a:r>
              <a:rPr lang="en-US" sz="4000" dirty="0" err="1"/>
              <a:t>propriedades</a:t>
            </a:r>
            <a:r>
              <a:rPr lang="en-US" sz="4000" dirty="0"/>
              <a:t> e </a:t>
            </a:r>
            <a:r>
              <a:rPr lang="en-US" sz="4000" dirty="0" err="1"/>
              <a:t>restrições</a:t>
            </a:r>
            <a:endParaRPr lang="pt-BR" sz="4000" i="1" dirty="0"/>
          </a:p>
        </p:txBody>
      </p:sp>
      <p:sp>
        <p:nvSpPr>
          <p:cNvPr id="7" name="Espaço Reservado para Conteúdo 2">
            <a:extLst>
              <a:ext uri="{FF2B5EF4-FFF2-40B4-BE49-F238E27FC236}">
                <a16:creationId xmlns:a16="http://schemas.microsoft.com/office/drawing/2014/main" id="{27690C5B-D2C5-48F7-8E40-03201E2E0269}"/>
              </a:ext>
            </a:extLst>
          </p:cNvPr>
          <p:cNvSpPr>
            <a:spLocks noGrp="1"/>
          </p:cNvSpPr>
          <p:nvPr>
            <p:ph idx="1"/>
          </p:nvPr>
        </p:nvSpPr>
        <p:spPr>
          <a:xfrm>
            <a:off x="677332" y="1336344"/>
            <a:ext cx="9572137" cy="5229261"/>
          </a:xfrm>
        </p:spPr>
        <p:txBody>
          <a:bodyPr>
            <a:normAutofit/>
          </a:bodyPr>
          <a:lstStyle/>
          <a:p>
            <a:r>
              <a:rPr lang="pt-BR" dirty="0"/>
              <a:t>Apoiam a linguagem gráfica com </a:t>
            </a:r>
            <a:r>
              <a:rPr lang="pt-BR" b="1" dirty="0"/>
              <a:t>informações textuais</a:t>
            </a:r>
          </a:p>
          <a:p>
            <a:r>
              <a:rPr lang="pt-BR" dirty="0"/>
              <a:t>Permitem dar mais semântica aos elementos do modelo</a:t>
            </a:r>
          </a:p>
          <a:p>
            <a:r>
              <a:rPr lang="pt-BR" dirty="0"/>
              <a:t>Notação de palavra-chave (estereótipos)</a:t>
            </a:r>
          </a:p>
          <a:p>
            <a:pPr lvl="1"/>
            <a:r>
              <a:rPr lang="pt-BR" sz="1800" dirty="0"/>
              <a:t>Textual: &lt;&gt; (ex.: &lt;&lt;interface&gt;&gt;, &lt;&lt;</a:t>
            </a:r>
            <a:r>
              <a:rPr lang="pt-BR" sz="1800" dirty="0" err="1"/>
              <a:t>entity</a:t>
            </a:r>
            <a:r>
              <a:rPr lang="pt-BR" sz="1800" dirty="0"/>
              <a:t>&gt;&gt;) </a:t>
            </a:r>
          </a:p>
          <a:p>
            <a:pPr lvl="1"/>
            <a:r>
              <a:rPr lang="pt-BR" sz="1800" dirty="0"/>
              <a:t>Icônica: imagem representando a palavra-chave</a:t>
            </a:r>
          </a:p>
          <a:p>
            <a:r>
              <a:rPr lang="pt-BR" dirty="0"/>
              <a:t>Notação de propriedades e restrições</a:t>
            </a:r>
            <a:br>
              <a:rPr lang="pt-BR" dirty="0"/>
            </a:br>
            <a:r>
              <a:rPr lang="pt-BR" dirty="0"/>
              <a:t>    {propriedade} (ex.: {</a:t>
            </a:r>
            <a:r>
              <a:rPr lang="pt-BR" dirty="0" err="1"/>
              <a:t>readonly</a:t>
            </a:r>
            <a:r>
              <a:rPr lang="pt-BR" dirty="0"/>
              <a:t>}) só operação de leitura</a:t>
            </a:r>
            <a:br>
              <a:rPr lang="pt-BR" dirty="0"/>
            </a:br>
            <a:r>
              <a:rPr lang="pt-BR" dirty="0"/>
              <a:t>    {nome = valor} (ex.: {versão = 1.0}</a:t>
            </a:r>
            <a:br>
              <a:rPr lang="pt-BR" dirty="0"/>
            </a:br>
            <a:r>
              <a:rPr lang="pt-BR" dirty="0"/>
              <a:t>    {restrição} (ex.: {Mãe deve ser do sexo feminino})</a:t>
            </a:r>
            <a:endParaRPr lang="en-US" dirty="0"/>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grpSp>
        <p:nvGrpSpPr>
          <p:cNvPr id="2" name="Agrupar 1">
            <a:extLst>
              <a:ext uri="{FF2B5EF4-FFF2-40B4-BE49-F238E27FC236}">
                <a16:creationId xmlns:a16="http://schemas.microsoft.com/office/drawing/2014/main" id="{E9D98835-7242-4DB1-B707-133A26C7E6AA}"/>
              </a:ext>
            </a:extLst>
          </p:cNvPr>
          <p:cNvGrpSpPr/>
          <p:nvPr/>
        </p:nvGrpSpPr>
        <p:grpSpPr>
          <a:xfrm>
            <a:off x="4198456" y="3624184"/>
            <a:ext cx="6175280" cy="2941421"/>
            <a:chOff x="2243470" y="2319029"/>
            <a:chExt cx="6175280" cy="2941421"/>
          </a:xfrm>
        </p:grpSpPr>
        <p:grpSp>
          <p:nvGrpSpPr>
            <p:cNvPr id="24" name="Agrupar 23">
              <a:extLst>
                <a:ext uri="{FF2B5EF4-FFF2-40B4-BE49-F238E27FC236}">
                  <a16:creationId xmlns:a16="http://schemas.microsoft.com/office/drawing/2014/main" id="{22F99DB5-F754-4776-B1A1-061B301CB6DB}"/>
                </a:ext>
              </a:extLst>
            </p:cNvPr>
            <p:cNvGrpSpPr/>
            <p:nvPr/>
          </p:nvGrpSpPr>
          <p:grpSpPr>
            <a:xfrm flipV="1">
              <a:off x="5795404" y="2735326"/>
              <a:ext cx="2323905" cy="1138906"/>
              <a:chOff x="2846031" y="4659938"/>
              <a:chExt cx="1567027" cy="767972"/>
            </a:xfrm>
          </p:grpSpPr>
          <p:cxnSp>
            <p:nvCxnSpPr>
              <p:cNvPr id="25" name="Conector reto 24">
                <a:extLst>
                  <a:ext uri="{FF2B5EF4-FFF2-40B4-BE49-F238E27FC236}">
                    <a16:creationId xmlns:a16="http://schemas.microsoft.com/office/drawing/2014/main" id="{0834ED12-A939-49D1-B83E-78607EAB87B5}"/>
                  </a:ext>
                </a:extLst>
              </p:cNvPr>
              <p:cNvCxnSpPr>
                <a:cxnSpLocks/>
              </p:cNvCxnSpPr>
              <p:nvPr/>
            </p:nvCxnSpPr>
            <p:spPr>
              <a:xfrm>
                <a:off x="3928989" y="4819715"/>
                <a:ext cx="462354" cy="1"/>
              </a:xfrm>
              <a:prstGeom prst="line">
                <a:avLst/>
              </a:prstGeom>
              <a:ln w="38100">
                <a:solidFill>
                  <a:schemeClr val="accent2"/>
                </a:solidFill>
              </a:ln>
            </p:spPr>
            <p:style>
              <a:lnRef idx="1">
                <a:schemeClr val="dk1"/>
              </a:lnRef>
              <a:fillRef idx="0">
                <a:schemeClr val="dk1"/>
              </a:fillRef>
              <a:effectRef idx="0">
                <a:schemeClr val="dk1"/>
              </a:effectRef>
              <a:fontRef idx="minor">
                <a:schemeClr val="tx1"/>
              </a:fontRef>
            </p:style>
          </p:cxnSp>
          <p:cxnSp>
            <p:nvCxnSpPr>
              <p:cNvPr id="26" name="Conector reto 25">
                <a:extLst>
                  <a:ext uri="{FF2B5EF4-FFF2-40B4-BE49-F238E27FC236}">
                    <a16:creationId xmlns:a16="http://schemas.microsoft.com/office/drawing/2014/main" id="{425EA745-F036-474B-92B7-29DF13C7F3FA}"/>
                  </a:ext>
                </a:extLst>
              </p:cNvPr>
              <p:cNvCxnSpPr>
                <a:cxnSpLocks/>
              </p:cNvCxnSpPr>
              <p:nvPr/>
            </p:nvCxnSpPr>
            <p:spPr>
              <a:xfrm flipH="1">
                <a:off x="4413057" y="4819716"/>
                <a:ext cx="1" cy="591937"/>
              </a:xfrm>
              <a:prstGeom prst="line">
                <a:avLst/>
              </a:prstGeom>
              <a:ln w="38100">
                <a:solidFill>
                  <a:schemeClr val="accent2"/>
                </a:solidFill>
              </a:ln>
            </p:spPr>
            <p:style>
              <a:lnRef idx="1">
                <a:schemeClr val="dk1"/>
              </a:lnRef>
              <a:fillRef idx="0">
                <a:schemeClr val="dk1"/>
              </a:fillRef>
              <a:effectRef idx="0">
                <a:schemeClr val="dk1"/>
              </a:effectRef>
              <a:fontRef idx="minor">
                <a:schemeClr val="tx1"/>
              </a:fontRef>
            </p:style>
          </p:cxnSp>
          <p:cxnSp>
            <p:nvCxnSpPr>
              <p:cNvPr id="27" name="Conector reto 26">
                <a:extLst>
                  <a:ext uri="{FF2B5EF4-FFF2-40B4-BE49-F238E27FC236}">
                    <a16:creationId xmlns:a16="http://schemas.microsoft.com/office/drawing/2014/main" id="{FCD53557-42E2-4C40-9E47-FF86D002D6B2}"/>
                  </a:ext>
                </a:extLst>
              </p:cNvPr>
              <p:cNvCxnSpPr>
                <a:cxnSpLocks/>
              </p:cNvCxnSpPr>
              <p:nvPr/>
            </p:nvCxnSpPr>
            <p:spPr>
              <a:xfrm flipH="1">
                <a:off x="2846031" y="5411654"/>
                <a:ext cx="1567027" cy="16256"/>
              </a:xfrm>
              <a:prstGeom prst="line">
                <a:avLst/>
              </a:prstGeom>
              <a:ln w="38100">
                <a:solidFill>
                  <a:schemeClr val="accent2"/>
                </a:solidFill>
              </a:ln>
            </p:spPr>
            <p:style>
              <a:lnRef idx="1">
                <a:schemeClr val="dk1"/>
              </a:lnRef>
              <a:fillRef idx="0">
                <a:schemeClr val="dk1"/>
              </a:fillRef>
              <a:effectRef idx="0">
                <a:schemeClr val="dk1"/>
              </a:effectRef>
              <a:fontRef idx="minor">
                <a:schemeClr val="tx1"/>
              </a:fontRef>
            </p:style>
          </p:cxnSp>
          <p:cxnSp>
            <p:nvCxnSpPr>
              <p:cNvPr id="28" name="Conector reto 27">
                <a:extLst>
                  <a:ext uri="{FF2B5EF4-FFF2-40B4-BE49-F238E27FC236}">
                    <a16:creationId xmlns:a16="http://schemas.microsoft.com/office/drawing/2014/main" id="{F1673152-1D0E-4356-B807-6AF8C2BCB62B}"/>
                  </a:ext>
                </a:extLst>
              </p:cNvPr>
              <p:cNvCxnSpPr/>
              <p:nvPr/>
            </p:nvCxnSpPr>
            <p:spPr>
              <a:xfrm flipV="1">
                <a:off x="2846031" y="4659938"/>
                <a:ext cx="0" cy="751716"/>
              </a:xfrm>
              <a:prstGeom prst="line">
                <a:avLst/>
              </a:prstGeom>
              <a:ln w="38100">
                <a:solidFill>
                  <a:schemeClr val="accent2"/>
                </a:solidFill>
              </a:ln>
            </p:spPr>
            <p:style>
              <a:lnRef idx="1">
                <a:schemeClr val="dk1"/>
              </a:lnRef>
              <a:fillRef idx="0">
                <a:schemeClr val="dk1"/>
              </a:fillRef>
              <a:effectRef idx="0">
                <a:schemeClr val="dk1"/>
              </a:effectRef>
              <a:fontRef idx="minor">
                <a:schemeClr val="tx1"/>
              </a:fontRef>
            </p:style>
          </p:cxnSp>
        </p:grpSp>
        <p:grpSp>
          <p:nvGrpSpPr>
            <p:cNvPr id="29" name="Agrupar 28">
              <a:extLst>
                <a:ext uri="{FF2B5EF4-FFF2-40B4-BE49-F238E27FC236}">
                  <a16:creationId xmlns:a16="http://schemas.microsoft.com/office/drawing/2014/main" id="{DB34E81A-755E-4033-B47D-04FD4766FAEC}"/>
                </a:ext>
              </a:extLst>
            </p:cNvPr>
            <p:cNvGrpSpPr/>
            <p:nvPr/>
          </p:nvGrpSpPr>
          <p:grpSpPr>
            <a:xfrm>
              <a:off x="2243470" y="3378924"/>
              <a:ext cx="5213542" cy="1881526"/>
              <a:chOff x="825689" y="2978112"/>
              <a:chExt cx="3220872" cy="1698366"/>
            </a:xfrm>
          </p:grpSpPr>
          <p:sp>
            <p:nvSpPr>
              <p:cNvPr id="30" name="Retângulo 29">
                <a:extLst>
                  <a:ext uri="{FF2B5EF4-FFF2-40B4-BE49-F238E27FC236}">
                    <a16:creationId xmlns:a16="http://schemas.microsoft.com/office/drawing/2014/main" id="{2CFC453F-7547-4DBF-8975-8A1BEC506D68}"/>
                  </a:ext>
                </a:extLst>
              </p:cNvPr>
              <p:cNvSpPr/>
              <p:nvPr/>
            </p:nvSpPr>
            <p:spPr>
              <a:xfrm>
                <a:off x="825689" y="2978112"/>
                <a:ext cx="3220872" cy="7954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t>&lt;&lt;abstract&gt;&gt;</a:t>
                </a:r>
                <a:br>
                  <a:rPr lang="en-US" sz="2200" b="1" dirty="0"/>
                </a:br>
                <a:r>
                  <a:rPr lang="en-US" sz="2200" b="1" dirty="0"/>
                  <a:t>Pessoa</a:t>
                </a:r>
                <a:endParaRPr lang="pt-BR" sz="2200" b="1" dirty="0"/>
              </a:p>
            </p:txBody>
          </p:sp>
          <p:sp>
            <p:nvSpPr>
              <p:cNvPr id="31" name="Retângulo 30">
                <a:extLst>
                  <a:ext uri="{FF2B5EF4-FFF2-40B4-BE49-F238E27FC236}">
                    <a16:creationId xmlns:a16="http://schemas.microsoft.com/office/drawing/2014/main" id="{70FD9498-577A-4A57-854F-C8E5418571A6}"/>
                  </a:ext>
                </a:extLst>
              </p:cNvPr>
              <p:cNvSpPr/>
              <p:nvPr/>
            </p:nvSpPr>
            <p:spPr>
              <a:xfrm>
                <a:off x="825689" y="3773607"/>
                <a:ext cx="3220872" cy="55917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accent2">
                        <a:lumMod val="50000"/>
                      </a:schemeClr>
                    </a:solidFill>
                  </a:rPr>
                  <a:t>+ Nome: string {</a:t>
                </a:r>
                <a:r>
                  <a:rPr lang="en-US" sz="2200" dirty="0" err="1">
                    <a:solidFill>
                      <a:schemeClr val="accent2">
                        <a:lumMod val="50000"/>
                      </a:schemeClr>
                    </a:solidFill>
                  </a:rPr>
                  <a:t>readonly</a:t>
                </a:r>
                <a:r>
                  <a:rPr lang="en-US" sz="2200" dirty="0">
                    <a:solidFill>
                      <a:schemeClr val="accent2">
                        <a:lumMod val="50000"/>
                      </a:schemeClr>
                    </a:solidFill>
                  </a:rPr>
                  <a:t>, </a:t>
                </a:r>
                <a:r>
                  <a:rPr lang="en-US" sz="2200" dirty="0" err="1">
                    <a:solidFill>
                      <a:schemeClr val="accent2">
                        <a:lumMod val="50000"/>
                      </a:schemeClr>
                    </a:solidFill>
                  </a:rPr>
                  <a:t>versão</a:t>
                </a:r>
                <a:r>
                  <a:rPr lang="en-US" sz="2200" dirty="0">
                    <a:solidFill>
                      <a:schemeClr val="accent2">
                        <a:lumMod val="50000"/>
                      </a:schemeClr>
                    </a:solidFill>
                  </a:rPr>
                  <a:t> = 1,0}</a:t>
                </a:r>
                <a:endParaRPr lang="pt-BR" sz="2200" dirty="0">
                  <a:solidFill>
                    <a:schemeClr val="accent2">
                      <a:lumMod val="50000"/>
                    </a:schemeClr>
                  </a:solidFill>
                </a:endParaRPr>
              </a:p>
            </p:txBody>
          </p:sp>
          <p:sp>
            <p:nvSpPr>
              <p:cNvPr id="32" name="Retângulo 31">
                <a:extLst>
                  <a:ext uri="{FF2B5EF4-FFF2-40B4-BE49-F238E27FC236}">
                    <a16:creationId xmlns:a16="http://schemas.microsoft.com/office/drawing/2014/main" id="{BB3BF732-C576-4C34-AE15-62EDF6441C8B}"/>
                  </a:ext>
                </a:extLst>
              </p:cNvPr>
              <p:cNvSpPr/>
              <p:nvPr/>
            </p:nvSpPr>
            <p:spPr>
              <a:xfrm>
                <a:off x="825689" y="4332783"/>
                <a:ext cx="3220872" cy="3436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sp>
          <p:nvSpPr>
            <p:cNvPr id="33" name="CaixaDeTexto 32">
              <a:extLst>
                <a:ext uri="{FF2B5EF4-FFF2-40B4-BE49-F238E27FC236}">
                  <a16:creationId xmlns:a16="http://schemas.microsoft.com/office/drawing/2014/main" id="{C83F6F9B-9004-4BBC-A709-0423BF320956}"/>
                </a:ext>
              </a:extLst>
            </p:cNvPr>
            <p:cNvSpPr txBox="1"/>
            <p:nvPr/>
          </p:nvSpPr>
          <p:spPr>
            <a:xfrm>
              <a:off x="7445407" y="3692003"/>
              <a:ext cx="973343" cy="369332"/>
            </a:xfrm>
            <a:prstGeom prst="rect">
              <a:avLst/>
            </a:prstGeom>
            <a:noFill/>
          </p:spPr>
          <p:txBody>
            <a:bodyPr wrap="none" rtlCol="0">
              <a:spAutoFit/>
            </a:bodyPr>
            <a:lstStyle/>
            <a:p>
              <a:r>
                <a:rPr lang="en-US" dirty="0"/>
                <a:t>+ </a:t>
              </a:r>
              <a:r>
                <a:rPr lang="en-US" dirty="0" err="1"/>
                <a:t>Filhos</a:t>
              </a:r>
              <a:endParaRPr lang="pt-BR" dirty="0"/>
            </a:p>
          </p:txBody>
        </p:sp>
        <p:sp>
          <p:nvSpPr>
            <p:cNvPr id="34" name="CaixaDeTexto 33">
              <a:extLst>
                <a:ext uri="{FF2B5EF4-FFF2-40B4-BE49-F238E27FC236}">
                  <a16:creationId xmlns:a16="http://schemas.microsoft.com/office/drawing/2014/main" id="{B6DA0A50-E253-4DE5-A112-F912B4B19C25}"/>
                </a:ext>
              </a:extLst>
            </p:cNvPr>
            <p:cNvSpPr txBox="1"/>
            <p:nvPr/>
          </p:nvSpPr>
          <p:spPr>
            <a:xfrm>
              <a:off x="5807290" y="2962562"/>
              <a:ext cx="306494" cy="369332"/>
            </a:xfrm>
            <a:prstGeom prst="rect">
              <a:avLst/>
            </a:prstGeom>
            <a:noFill/>
          </p:spPr>
          <p:txBody>
            <a:bodyPr wrap="none" rtlCol="0">
              <a:spAutoFit/>
            </a:bodyPr>
            <a:lstStyle/>
            <a:p>
              <a:r>
                <a:rPr lang="en-US" dirty="0"/>
                <a:t>1</a:t>
              </a:r>
              <a:endParaRPr lang="pt-BR" dirty="0"/>
            </a:p>
          </p:txBody>
        </p:sp>
        <p:sp>
          <p:nvSpPr>
            <p:cNvPr id="35" name="CaixaDeTexto 34">
              <a:extLst>
                <a:ext uri="{FF2B5EF4-FFF2-40B4-BE49-F238E27FC236}">
                  <a16:creationId xmlns:a16="http://schemas.microsoft.com/office/drawing/2014/main" id="{8042D6F7-8049-4241-AA83-88E272E8AFA5}"/>
                </a:ext>
              </a:extLst>
            </p:cNvPr>
            <p:cNvSpPr txBox="1"/>
            <p:nvPr/>
          </p:nvSpPr>
          <p:spPr>
            <a:xfrm>
              <a:off x="5666045" y="2319029"/>
              <a:ext cx="895478" cy="369332"/>
            </a:xfrm>
            <a:prstGeom prst="rect">
              <a:avLst/>
            </a:prstGeom>
            <a:noFill/>
          </p:spPr>
          <p:txBody>
            <a:bodyPr wrap="square" rtlCol="0">
              <a:spAutoFit/>
            </a:bodyPr>
            <a:lstStyle/>
            <a:p>
              <a:pPr algn="r"/>
              <a:r>
                <a:rPr lang="en-US" dirty="0"/>
                <a:t>+ Mae</a:t>
              </a:r>
              <a:endParaRPr lang="pt-BR" dirty="0"/>
            </a:p>
          </p:txBody>
        </p:sp>
        <p:sp>
          <p:nvSpPr>
            <p:cNvPr id="36" name="CaixaDeTexto 35">
              <a:extLst>
                <a:ext uri="{FF2B5EF4-FFF2-40B4-BE49-F238E27FC236}">
                  <a16:creationId xmlns:a16="http://schemas.microsoft.com/office/drawing/2014/main" id="{3333F1B3-6F21-4653-95B7-B7AE09FA51B7}"/>
                </a:ext>
              </a:extLst>
            </p:cNvPr>
            <p:cNvSpPr txBox="1"/>
            <p:nvPr/>
          </p:nvSpPr>
          <p:spPr>
            <a:xfrm>
              <a:off x="7487475" y="3316833"/>
              <a:ext cx="296168" cy="369332"/>
            </a:xfrm>
            <a:prstGeom prst="rect">
              <a:avLst/>
            </a:prstGeom>
            <a:noFill/>
          </p:spPr>
          <p:txBody>
            <a:bodyPr wrap="square" rtlCol="0">
              <a:spAutoFit/>
            </a:bodyPr>
            <a:lstStyle/>
            <a:p>
              <a:r>
                <a:rPr lang="en-US" dirty="0"/>
                <a:t>*</a:t>
              </a:r>
              <a:endParaRPr lang="pt-BR" dirty="0"/>
            </a:p>
          </p:txBody>
        </p:sp>
      </p:grpSp>
    </p:spTree>
    <p:extLst>
      <p:ext uri="{BB962C8B-B14F-4D97-AF65-F5344CB8AC3E}">
        <p14:creationId xmlns:p14="http://schemas.microsoft.com/office/powerpoint/2010/main" val="2846995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4" y="443228"/>
            <a:ext cx="8596668" cy="853811"/>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t>Palavras-chave</a:t>
            </a:r>
            <a:r>
              <a:rPr lang="en-US" sz="4000" dirty="0"/>
              <a:t>, </a:t>
            </a:r>
            <a:r>
              <a:rPr lang="en-US" sz="4000" dirty="0" err="1"/>
              <a:t>propriedades</a:t>
            </a:r>
            <a:r>
              <a:rPr lang="en-US" sz="4000" dirty="0"/>
              <a:t> e </a:t>
            </a:r>
            <a:r>
              <a:rPr lang="en-US" sz="4000" dirty="0" err="1"/>
              <a:t>restrições</a:t>
            </a:r>
            <a:endParaRPr lang="pt-BR" sz="4000" i="1" dirty="0"/>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sp>
        <p:nvSpPr>
          <p:cNvPr id="36" name="Espaço Reservado para Conteúdo 2">
            <a:extLst>
              <a:ext uri="{FF2B5EF4-FFF2-40B4-BE49-F238E27FC236}">
                <a16:creationId xmlns:a16="http://schemas.microsoft.com/office/drawing/2014/main" id="{2A65E966-CB4C-4859-930E-12A5D57992DD}"/>
              </a:ext>
            </a:extLst>
          </p:cNvPr>
          <p:cNvSpPr>
            <a:spLocks noGrp="1"/>
          </p:cNvSpPr>
          <p:nvPr>
            <p:ph idx="1"/>
          </p:nvPr>
        </p:nvSpPr>
        <p:spPr>
          <a:xfrm>
            <a:off x="677332" y="1336344"/>
            <a:ext cx="10029654" cy="4851745"/>
          </a:xfrm>
        </p:spPr>
        <p:txBody>
          <a:bodyPr>
            <a:normAutofit/>
          </a:bodyPr>
          <a:lstStyle/>
          <a:p>
            <a:pPr marL="0" indent="0">
              <a:buNone/>
            </a:pPr>
            <a:r>
              <a:rPr lang="pt-BR" sz="2800" dirty="0"/>
              <a:t>Alguns exemplos:</a:t>
            </a:r>
          </a:p>
          <a:p>
            <a:r>
              <a:rPr lang="pt-BR" sz="2800" dirty="0"/>
              <a:t>{</a:t>
            </a:r>
            <a:r>
              <a:rPr lang="pt-BR" sz="2800" dirty="0" err="1"/>
              <a:t>readonly</a:t>
            </a:r>
            <a:r>
              <a:rPr lang="pt-BR" sz="2800" dirty="0"/>
              <a:t>}</a:t>
            </a:r>
            <a:br>
              <a:rPr lang="pt-BR" sz="2800" dirty="0"/>
            </a:br>
            <a:r>
              <a:rPr lang="pt-BR" sz="2800" dirty="0"/>
              <a:t>Somente oferece operações de leitura</a:t>
            </a:r>
          </a:p>
          <a:p>
            <a:r>
              <a:rPr lang="pt-BR" sz="2800" dirty="0"/>
              <a:t>{</a:t>
            </a:r>
            <a:r>
              <a:rPr lang="pt-BR" sz="2800" dirty="0" err="1"/>
              <a:t>ordered</a:t>
            </a:r>
            <a:r>
              <a:rPr lang="pt-BR" sz="2800" dirty="0"/>
              <a:t>}, {</a:t>
            </a:r>
            <a:r>
              <a:rPr lang="pt-BR" sz="2800" dirty="0" err="1"/>
              <a:t>unordered</a:t>
            </a:r>
            <a:r>
              <a:rPr lang="pt-BR" sz="2800" dirty="0"/>
              <a:t>} </a:t>
            </a:r>
            <a:br>
              <a:rPr lang="pt-BR" sz="2800" dirty="0"/>
            </a:br>
            <a:r>
              <a:rPr lang="pt-BR" sz="2800" dirty="0"/>
              <a:t>Indica se o atributo ou associação multivalorado mantém a sequência dos itens inseridos</a:t>
            </a:r>
          </a:p>
          <a:p>
            <a:r>
              <a:rPr lang="pt-BR" sz="2800" dirty="0"/>
              <a:t>{</a:t>
            </a:r>
            <a:r>
              <a:rPr lang="pt-BR" sz="2800" dirty="0" err="1"/>
              <a:t>unique</a:t>
            </a:r>
            <a:r>
              <a:rPr lang="pt-BR" sz="2800" dirty="0"/>
              <a:t>}, {</a:t>
            </a:r>
            <a:r>
              <a:rPr lang="pt-BR" sz="2800" dirty="0" err="1"/>
              <a:t>nonunique</a:t>
            </a:r>
            <a:r>
              <a:rPr lang="pt-BR" sz="2800" dirty="0"/>
              <a:t>} </a:t>
            </a:r>
            <a:br>
              <a:rPr lang="pt-BR" sz="2800" dirty="0"/>
            </a:br>
            <a:r>
              <a:rPr lang="pt-BR" sz="2800" dirty="0"/>
              <a:t>Indica se o atributo ou associação multivalorado permite repetição </a:t>
            </a:r>
            <a:endParaRPr lang="en-US" sz="2700" dirty="0"/>
          </a:p>
        </p:txBody>
      </p:sp>
      <p:sp>
        <p:nvSpPr>
          <p:cNvPr id="37" name="Retângulo 36">
            <a:extLst>
              <a:ext uri="{FF2B5EF4-FFF2-40B4-BE49-F238E27FC236}">
                <a16:creationId xmlns:a16="http://schemas.microsoft.com/office/drawing/2014/main" id="{E1E8D8E4-7251-49E0-B83A-8E0E6BAB7666}"/>
              </a:ext>
            </a:extLst>
          </p:cNvPr>
          <p:cNvSpPr/>
          <p:nvPr/>
        </p:nvSpPr>
        <p:spPr>
          <a:xfrm>
            <a:off x="2324860" y="5824642"/>
            <a:ext cx="5626861" cy="707886"/>
          </a:xfrm>
          <a:prstGeom prst="rect">
            <a:avLst/>
          </a:prstGeom>
        </p:spPr>
        <p:txBody>
          <a:bodyPr wrap="none">
            <a:spAutoFit/>
          </a:bodyPr>
          <a:lstStyle/>
          <a:p>
            <a:pPr algn="ctr"/>
            <a:r>
              <a:rPr lang="pt-BR" sz="4000" b="1" dirty="0">
                <a:solidFill>
                  <a:srgbClr val="000000"/>
                </a:solidFill>
              </a:rPr>
              <a:t>- </a:t>
            </a:r>
            <a:r>
              <a:rPr lang="pt-BR" sz="4000" dirty="0" err="1">
                <a:solidFill>
                  <a:srgbClr val="000000"/>
                </a:solidFill>
              </a:rPr>
              <a:t>Cpf</a:t>
            </a:r>
            <a:r>
              <a:rPr lang="pt-BR" sz="4000" dirty="0">
                <a:solidFill>
                  <a:srgbClr val="000000"/>
                </a:solidFill>
              </a:rPr>
              <a:t> : </a:t>
            </a:r>
            <a:r>
              <a:rPr lang="pt-BR" sz="4000" dirty="0" err="1">
                <a:solidFill>
                  <a:srgbClr val="000000"/>
                </a:solidFill>
              </a:rPr>
              <a:t>string</a:t>
            </a:r>
            <a:r>
              <a:rPr lang="pt-BR" sz="4000" dirty="0">
                <a:solidFill>
                  <a:srgbClr val="000000"/>
                </a:solidFill>
              </a:rPr>
              <a:t> </a:t>
            </a:r>
            <a:r>
              <a:rPr lang="pt-BR" sz="4000" dirty="0">
                <a:solidFill>
                  <a:srgbClr val="FF0000"/>
                </a:solidFill>
              </a:rPr>
              <a:t>{</a:t>
            </a:r>
            <a:r>
              <a:rPr lang="pt-BR" sz="4000" dirty="0" err="1">
                <a:solidFill>
                  <a:srgbClr val="FF0000"/>
                </a:solidFill>
              </a:rPr>
              <a:t>readonly</a:t>
            </a:r>
            <a:r>
              <a:rPr lang="pt-BR" sz="4000" dirty="0">
                <a:solidFill>
                  <a:srgbClr val="FF0000"/>
                </a:solidFill>
              </a:rPr>
              <a:t>}</a:t>
            </a:r>
            <a:endParaRPr lang="en-US" sz="2800" dirty="0">
              <a:solidFill>
                <a:srgbClr val="FF0000"/>
              </a:solidFill>
            </a:endParaRPr>
          </a:p>
        </p:txBody>
      </p:sp>
      <p:pic>
        <p:nvPicPr>
          <p:cNvPr id="39" name="Imagem 38" descr="Uma imagem contendo desenho&#10;&#10;Descrição gerada automaticamente">
            <a:extLst>
              <a:ext uri="{FF2B5EF4-FFF2-40B4-BE49-F238E27FC236}">
                <a16:creationId xmlns:a16="http://schemas.microsoft.com/office/drawing/2014/main" id="{FFE9AB30-63A8-4F18-AF2D-3FFF17ECEEAB}"/>
              </a:ext>
            </a:extLst>
          </p:cNvPr>
          <p:cNvPicPr>
            <a:picLocks noChangeAspect="1"/>
          </p:cNvPicPr>
          <p:nvPr/>
        </p:nvPicPr>
        <p:blipFill>
          <a:blip r:embed="rId3"/>
          <a:stretch>
            <a:fillRect/>
          </a:stretch>
        </p:blipFill>
        <p:spPr>
          <a:xfrm rot="6712678">
            <a:off x="7652812" y="5362654"/>
            <a:ext cx="597818" cy="608494"/>
          </a:xfrm>
          <a:prstGeom prst="rect">
            <a:avLst/>
          </a:prstGeom>
        </p:spPr>
      </p:pic>
    </p:spTree>
    <p:extLst>
      <p:ext uri="{BB962C8B-B14F-4D97-AF65-F5344CB8AC3E}">
        <p14:creationId xmlns:p14="http://schemas.microsoft.com/office/powerpoint/2010/main" val="2119566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4" y="443228"/>
            <a:ext cx="8596668"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t>Operações</a:t>
            </a:r>
            <a:r>
              <a:rPr lang="en-US" sz="4000" dirty="0"/>
              <a:t> </a:t>
            </a:r>
            <a:r>
              <a:rPr lang="en-US" sz="3200" i="1" dirty="0"/>
              <a:t>(</a:t>
            </a:r>
            <a:r>
              <a:rPr lang="en-US" sz="3200" i="1" dirty="0" err="1"/>
              <a:t>métodos</a:t>
            </a:r>
            <a:r>
              <a:rPr lang="en-US" sz="3200" i="1" dirty="0"/>
              <a:t>)</a:t>
            </a:r>
            <a:endParaRPr lang="pt-BR" sz="4000" i="1" dirty="0"/>
          </a:p>
        </p:txBody>
      </p:sp>
      <p:sp>
        <p:nvSpPr>
          <p:cNvPr id="7" name="Espaço Reservado para Conteúdo 2">
            <a:extLst>
              <a:ext uri="{FF2B5EF4-FFF2-40B4-BE49-F238E27FC236}">
                <a16:creationId xmlns:a16="http://schemas.microsoft.com/office/drawing/2014/main" id="{27690C5B-D2C5-48F7-8E40-03201E2E0269}"/>
              </a:ext>
            </a:extLst>
          </p:cNvPr>
          <p:cNvSpPr>
            <a:spLocks noGrp="1"/>
          </p:cNvSpPr>
          <p:nvPr>
            <p:ph idx="1"/>
          </p:nvPr>
        </p:nvSpPr>
        <p:spPr>
          <a:xfrm>
            <a:off x="677332" y="1336344"/>
            <a:ext cx="9572137" cy="4851745"/>
          </a:xfrm>
        </p:spPr>
        <p:txBody>
          <a:bodyPr>
            <a:normAutofit lnSpcReduction="10000"/>
          </a:bodyPr>
          <a:lstStyle/>
          <a:p>
            <a:pPr marL="0" indent="0">
              <a:buNone/>
            </a:pPr>
            <a:r>
              <a:rPr lang="pt-BR" sz="2800" dirty="0"/>
              <a:t>Operações são descritas via</a:t>
            </a:r>
          </a:p>
          <a:p>
            <a:pPr lvl="1"/>
            <a:r>
              <a:rPr lang="pt-BR" sz="2800" dirty="0">
                <a:solidFill>
                  <a:srgbClr val="FF0000"/>
                </a:solidFill>
              </a:rPr>
              <a:t> Visibilidade</a:t>
            </a:r>
          </a:p>
          <a:p>
            <a:pPr lvl="1"/>
            <a:r>
              <a:rPr lang="pt-BR" sz="2800" dirty="0"/>
              <a:t> Nome</a:t>
            </a:r>
          </a:p>
          <a:p>
            <a:pPr lvl="1"/>
            <a:r>
              <a:rPr lang="pt-BR" sz="2800" dirty="0">
                <a:solidFill>
                  <a:srgbClr val="0000FF"/>
                </a:solidFill>
              </a:rPr>
              <a:t> </a:t>
            </a:r>
            <a:r>
              <a:rPr lang="pt-BR" sz="2800" dirty="0">
                <a:solidFill>
                  <a:srgbClr val="00B0F0"/>
                </a:solidFill>
              </a:rPr>
              <a:t>Lista de parâmetros</a:t>
            </a:r>
          </a:p>
          <a:p>
            <a:pPr lvl="2"/>
            <a:r>
              <a:rPr lang="pt-BR" sz="2600" dirty="0"/>
              <a:t> </a:t>
            </a:r>
            <a:r>
              <a:rPr lang="pt-BR" sz="2600" dirty="0">
                <a:solidFill>
                  <a:srgbClr val="0070C0"/>
                </a:solidFill>
              </a:rPr>
              <a:t>nome do parâmetro</a:t>
            </a:r>
          </a:p>
          <a:p>
            <a:pPr lvl="2"/>
            <a:r>
              <a:rPr lang="pt-BR" sz="2600" dirty="0"/>
              <a:t> </a:t>
            </a:r>
            <a:r>
              <a:rPr lang="pt-BR" sz="2600" dirty="0">
                <a:solidFill>
                  <a:srgbClr val="0000FF"/>
                </a:solidFill>
              </a:rPr>
              <a:t>tipo do parâmetro</a:t>
            </a:r>
          </a:p>
          <a:p>
            <a:pPr lvl="1"/>
            <a:r>
              <a:rPr lang="pt-BR" sz="2800" dirty="0">
                <a:solidFill>
                  <a:srgbClr val="FF9933"/>
                </a:solidFill>
              </a:rPr>
              <a:t> Tipo de retorno </a:t>
            </a:r>
          </a:p>
          <a:p>
            <a:endParaRPr lang="pt-BR" sz="2800" dirty="0"/>
          </a:p>
          <a:p>
            <a:pPr marL="0" indent="0">
              <a:buNone/>
            </a:pPr>
            <a:r>
              <a:rPr lang="pt-BR" sz="4000" b="1" dirty="0">
                <a:solidFill>
                  <a:srgbClr val="FF0000"/>
                </a:solidFill>
              </a:rPr>
              <a:t>+</a:t>
            </a:r>
            <a:r>
              <a:rPr lang="pt-BR" sz="4000" dirty="0"/>
              <a:t> Dividir(</a:t>
            </a:r>
            <a:r>
              <a:rPr lang="pt-BR" sz="4000" dirty="0">
                <a:solidFill>
                  <a:srgbClr val="0070C0"/>
                </a:solidFill>
              </a:rPr>
              <a:t>n1</a:t>
            </a:r>
            <a:r>
              <a:rPr lang="pt-BR" sz="4000" dirty="0"/>
              <a:t> : </a:t>
            </a:r>
            <a:r>
              <a:rPr lang="pt-BR" sz="4000" dirty="0" err="1">
                <a:solidFill>
                  <a:srgbClr val="0000FF"/>
                </a:solidFill>
              </a:rPr>
              <a:t>int</a:t>
            </a:r>
            <a:r>
              <a:rPr lang="pt-BR" sz="4000" dirty="0">
                <a:solidFill>
                  <a:srgbClr val="000000"/>
                </a:solidFill>
              </a:rPr>
              <a:t>,</a:t>
            </a:r>
            <a:r>
              <a:rPr lang="pt-BR" sz="4000" dirty="0">
                <a:solidFill>
                  <a:srgbClr val="0000FF"/>
                </a:solidFill>
              </a:rPr>
              <a:t> </a:t>
            </a:r>
            <a:r>
              <a:rPr lang="pt-BR" sz="4000" dirty="0">
                <a:solidFill>
                  <a:srgbClr val="0070C0"/>
                </a:solidFill>
              </a:rPr>
              <a:t>n2</a:t>
            </a:r>
            <a:r>
              <a:rPr lang="pt-BR" sz="4000" dirty="0">
                <a:solidFill>
                  <a:srgbClr val="0000FF"/>
                </a:solidFill>
              </a:rPr>
              <a:t> </a:t>
            </a:r>
            <a:r>
              <a:rPr lang="pt-BR" sz="4000" dirty="0">
                <a:solidFill>
                  <a:srgbClr val="000000"/>
                </a:solidFill>
              </a:rPr>
              <a:t>:</a:t>
            </a:r>
            <a:r>
              <a:rPr lang="pt-BR" sz="4000" dirty="0">
                <a:solidFill>
                  <a:srgbClr val="0000FF"/>
                </a:solidFill>
              </a:rPr>
              <a:t> </a:t>
            </a:r>
            <a:r>
              <a:rPr lang="pt-BR" sz="4000" dirty="0" err="1">
                <a:solidFill>
                  <a:srgbClr val="0000FF"/>
                </a:solidFill>
              </a:rPr>
              <a:t>int</a:t>
            </a:r>
            <a:r>
              <a:rPr lang="pt-BR" sz="4000" dirty="0"/>
              <a:t>) : </a:t>
            </a:r>
            <a:r>
              <a:rPr lang="pt-BR" sz="4000" dirty="0">
                <a:solidFill>
                  <a:srgbClr val="FF9933"/>
                </a:solidFill>
              </a:rPr>
              <a:t>decimal</a:t>
            </a:r>
            <a:endParaRPr lang="en-US" sz="2700" dirty="0">
              <a:solidFill>
                <a:srgbClr val="FF9933"/>
              </a:solidFill>
            </a:endParaRPr>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sp>
        <p:nvSpPr>
          <p:cNvPr id="8" name="Elipse 7">
            <a:extLst>
              <a:ext uri="{FF2B5EF4-FFF2-40B4-BE49-F238E27FC236}">
                <a16:creationId xmlns:a16="http://schemas.microsoft.com/office/drawing/2014/main" id="{D86CDC4B-F5FE-4DB9-AA08-B65E0037F19A}"/>
              </a:ext>
            </a:extLst>
          </p:cNvPr>
          <p:cNvSpPr/>
          <p:nvPr/>
        </p:nvSpPr>
        <p:spPr>
          <a:xfrm>
            <a:off x="1164165" y="1904302"/>
            <a:ext cx="314599" cy="319787"/>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t>1</a:t>
            </a:r>
            <a:endParaRPr lang="pt-BR" sz="1400" dirty="0"/>
          </a:p>
        </p:txBody>
      </p:sp>
      <p:sp>
        <p:nvSpPr>
          <p:cNvPr id="9" name="Elipse 8">
            <a:extLst>
              <a:ext uri="{FF2B5EF4-FFF2-40B4-BE49-F238E27FC236}">
                <a16:creationId xmlns:a16="http://schemas.microsoft.com/office/drawing/2014/main" id="{7C614BC9-32D5-4ED1-B9BF-6CDB7BB0704D}"/>
              </a:ext>
            </a:extLst>
          </p:cNvPr>
          <p:cNvSpPr/>
          <p:nvPr/>
        </p:nvSpPr>
        <p:spPr>
          <a:xfrm>
            <a:off x="1164165" y="2927685"/>
            <a:ext cx="314599" cy="319787"/>
          </a:xfrm>
          <a:prstGeom prst="ellipse">
            <a:avLst/>
          </a:prstGeom>
          <a:solidFill>
            <a:srgbClr val="00B0F0"/>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t>2</a:t>
            </a:r>
            <a:endParaRPr lang="pt-BR" sz="1400" dirty="0"/>
          </a:p>
        </p:txBody>
      </p:sp>
      <p:sp>
        <p:nvSpPr>
          <p:cNvPr id="10" name="Elipse 9">
            <a:extLst>
              <a:ext uri="{FF2B5EF4-FFF2-40B4-BE49-F238E27FC236}">
                <a16:creationId xmlns:a16="http://schemas.microsoft.com/office/drawing/2014/main" id="{BA8F97B8-097B-43F0-AF53-EB3DE7DA6950}"/>
              </a:ext>
            </a:extLst>
          </p:cNvPr>
          <p:cNvSpPr/>
          <p:nvPr/>
        </p:nvSpPr>
        <p:spPr>
          <a:xfrm>
            <a:off x="1164165" y="2410081"/>
            <a:ext cx="314599" cy="319787"/>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t>2</a:t>
            </a:r>
            <a:endParaRPr lang="pt-BR" sz="1400" dirty="0"/>
          </a:p>
        </p:txBody>
      </p:sp>
      <p:sp>
        <p:nvSpPr>
          <p:cNvPr id="11" name="Elipse 10">
            <a:extLst>
              <a:ext uri="{FF2B5EF4-FFF2-40B4-BE49-F238E27FC236}">
                <a16:creationId xmlns:a16="http://schemas.microsoft.com/office/drawing/2014/main" id="{2467F9DD-9245-4F4F-8D4F-6134C77C02DD}"/>
              </a:ext>
            </a:extLst>
          </p:cNvPr>
          <p:cNvSpPr/>
          <p:nvPr/>
        </p:nvSpPr>
        <p:spPr>
          <a:xfrm>
            <a:off x="1164165" y="4397993"/>
            <a:ext cx="314599" cy="319787"/>
          </a:xfrm>
          <a:prstGeom prst="ellipse">
            <a:avLst/>
          </a:prstGeom>
          <a:solidFill>
            <a:srgbClr val="FF9933"/>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t>4</a:t>
            </a:r>
            <a:endParaRPr lang="pt-BR" sz="1400" dirty="0"/>
          </a:p>
        </p:txBody>
      </p:sp>
      <p:sp>
        <p:nvSpPr>
          <p:cNvPr id="12" name="Elipse 11">
            <a:extLst>
              <a:ext uri="{FF2B5EF4-FFF2-40B4-BE49-F238E27FC236}">
                <a16:creationId xmlns:a16="http://schemas.microsoft.com/office/drawing/2014/main" id="{DEA2605B-714E-4088-81F1-D8ECEA50AB1E}"/>
              </a:ext>
            </a:extLst>
          </p:cNvPr>
          <p:cNvSpPr/>
          <p:nvPr/>
        </p:nvSpPr>
        <p:spPr>
          <a:xfrm>
            <a:off x="1627932" y="3442429"/>
            <a:ext cx="314599" cy="319787"/>
          </a:xfrm>
          <a:prstGeom prst="ellipse">
            <a:avLst/>
          </a:prstGeom>
          <a:solidFill>
            <a:srgbClr val="0070C0"/>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t>a</a:t>
            </a:r>
            <a:endParaRPr lang="pt-BR" sz="1400" dirty="0"/>
          </a:p>
        </p:txBody>
      </p:sp>
      <p:sp>
        <p:nvSpPr>
          <p:cNvPr id="13" name="Elipse 12">
            <a:extLst>
              <a:ext uri="{FF2B5EF4-FFF2-40B4-BE49-F238E27FC236}">
                <a16:creationId xmlns:a16="http://schemas.microsoft.com/office/drawing/2014/main" id="{1438207D-5FDE-42D5-93EC-722A632B8B08}"/>
              </a:ext>
            </a:extLst>
          </p:cNvPr>
          <p:cNvSpPr/>
          <p:nvPr/>
        </p:nvSpPr>
        <p:spPr>
          <a:xfrm>
            <a:off x="1627932" y="3914517"/>
            <a:ext cx="314599" cy="319787"/>
          </a:xfrm>
          <a:prstGeom prst="ellipse">
            <a:avLst/>
          </a:prstGeom>
          <a:solidFill>
            <a:srgbClr val="0000FF"/>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t>b</a:t>
            </a:r>
            <a:endParaRPr lang="pt-BR" sz="1400" dirty="0"/>
          </a:p>
        </p:txBody>
      </p:sp>
      <p:sp>
        <p:nvSpPr>
          <p:cNvPr id="14" name="Elipse 13">
            <a:extLst>
              <a:ext uri="{FF2B5EF4-FFF2-40B4-BE49-F238E27FC236}">
                <a16:creationId xmlns:a16="http://schemas.microsoft.com/office/drawing/2014/main" id="{D18BC943-8639-44BF-9E42-FFDFA5484059}"/>
              </a:ext>
            </a:extLst>
          </p:cNvPr>
          <p:cNvSpPr/>
          <p:nvPr/>
        </p:nvSpPr>
        <p:spPr>
          <a:xfrm>
            <a:off x="749298" y="5847476"/>
            <a:ext cx="314599" cy="319787"/>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t>1</a:t>
            </a:r>
            <a:endParaRPr lang="pt-BR" sz="1400" dirty="0"/>
          </a:p>
        </p:txBody>
      </p:sp>
      <p:sp>
        <p:nvSpPr>
          <p:cNvPr id="17" name="Elipse 16">
            <a:extLst>
              <a:ext uri="{FF2B5EF4-FFF2-40B4-BE49-F238E27FC236}">
                <a16:creationId xmlns:a16="http://schemas.microsoft.com/office/drawing/2014/main" id="{18DD8509-E629-4C4E-857B-1E0201381756}"/>
              </a:ext>
            </a:extLst>
          </p:cNvPr>
          <p:cNvSpPr/>
          <p:nvPr/>
        </p:nvSpPr>
        <p:spPr>
          <a:xfrm>
            <a:off x="1942531" y="5868302"/>
            <a:ext cx="314599" cy="319787"/>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t>2</a:t>
            </a:r>
            <a:endParaRPr lang="pt-BR" sz="1400" dirty="0"/>
          </a:p>
        </p:txBody>
      </p:sp>
      <p:grpSp>
        <p:nvGrpSpPr>
          <p:cNvPr id="4" name="Agrupar 3">
            <a:extLst>
              <a:ext uri="{FF2B5EF4-FFF2-40B4-BE49-F238E27FC236}">
                <a16:creationId xmlns:a16="http://schemas.microsoft.com/office/drawing/2014/main" id="{0EBEE345-F5D9-4929-84DE-D3BDA66185E4}"/>
              </a:ext>
            </a:extLst>
          </p:cNvPr>
          <p:cNvGrpSpPr/>
          <p:nvPr/>
        </p:nvGrpSpPr>
        <p:grpSpPr>
          <a:xfrm>
            <a:off x="2893534" y="4826119"/>
            <a:ext cx="3632200" cy="550258"/>
            <a:chOff x="2893534" y="4826119"/>
            <a:chExt cx="3632200" cy="550258"/>
          </a:xfrm>
        </p:grpSpPr>
        <p:sp>
          <p:nvSpPr>
            <p:cNvPr id="18" name="Elipse 17">
              <a:extLst>
                <a:ext uri="{FF2B5EF4-FFF2-40B4-BE49-F238E27FC236}">
                  <a16:creationId xmlns:a16="http://schemas.microsoft.com/office/drawing/2014/main" id="{279DC554-E586-4456-926D-1F0CF3F175E7}"/>
                </a:ext>
              </a:extLst>
            </p:cNvPr>
            <p:cNvSpPr/>
            <p:nvPr/>
          </p:nvSpPr>
          <p:spPr>
            <a:xfrm>
              <a:off x="4552335" y="4826119"/>
              <a:ext cx="314599" cy="319787"/>
            </a:xfrm>
            <a:prstGeom prst="ellipse">
              <a:avLst/>
            </a:prstGeom>
            <a:solidFill>
              <a:srgbClr val="00B0F0"/>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t>2</a:t>
              </a:r>
              <a:endParaRPr lang="pt-BR" sz="1400" dirty="0"/>
            </a:p>
          </p:txBody>
        </p:sp>
        <p:sp>
          <p:nvSpPr>
            <p:cNvPr id="2" name="Chave Esquerda 1">
              <a:extLst>
                <a:ext uri="{FF2B5EF4-FFF2-40B4-BE49-F238E27FC236}">
                  <a16:creationId xmlns:a16="http://schemas.microsoft.com/office/drawing/2014/main" id="{302F6166-C68A-47B9-8E25-E01E643A80A9}"/>
                </a:ext>
              </a:extLst>
            </p:cNvPr>
            <p:cNvSpPr/>
            <p:nvPr/>
          </p:nvSpPr>
          <p:spPr>
            <a:xfrm rot="5400000">
              <a:off x="4614051" y="3464694"/>
              <a:ext cx="191166" cy="3632200"/>
            </a:xfrm>
            <a:prstGeom prst="leftBrace">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sp>
        <p:nvSpPr>
          <p:cNvPr id="19" name="Elipse 18">
            <a:extLst>
              <a:ext uri="{FF2B5EF4-FFF2-40B4-BE49-F238E27FC236}">
                <a16:creationId xmlns:a16="http://schemas.microsoft.com/office/drawing/2014/main" id="{7E35F224-2A7A-4916-B758-1300E719D0BE}"/>
              </a:ext>
            </a:extLst>
          </p:cNvPr>
          <p:cNvSpPr/>
          <p:nvPr/>
        </p:nvSpPr>
        <p:spPr>
          <a:xfrm>
            <a:off x="2978464" y="5868302"/>
            <a:ext cx="314599" cy="319787"/>
          </a:xfrm>
          <a:prstGeom prst="ellipse">
            <a:avLst/>
          </a:prstGeom>
          <a:solidFill>
            <a:srgbClr val="0070C0"/>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t>a</a:t>
            </a:r>
            <a:endParaRPr lang="pt-BR" sz="1400" dirty="0"/>
          </a:p>
        </p:txBody>
      </p:sp>
      <p:sp>
        <p:nvSpPr>
          <p:cNvPr id="21" name="Elipse 20">
            <a:extLst>
              <a:ext uri="{FF2B5EF4-FFF2-40B4-BE49-F238E27FC236}">
                <a16:creationId xmlns:a16="http://schemas.microsoft.com/office/drawing/2014/main" id="{0B587F74-0927-4063-A0DD-BC99E17DBAB9}"/>
              </a:ext>
            </a:extLst>
          </p:cNvPr>
          <p:cNvSpPr/>
          <p:nvPr/>
        </p:nvSpPr>
        <p:spPr>
          <a:xfrm>
            <a:off x="4975668" y="5847475"/>
            <a:ext cx="314599" cy="319787"/>
          </a:xfrm>
          <a:prstGeom prst="ellipse">
            <a:avLst/>
          </a:prstGeom>
          <a:solidFill>
            <a:srgbClr val="0070C0"/>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t>a</a:t>
            </a:r>
            <a:endParaRPr lang="pt-BR" sz="1400" dirty="0"/>
          </a:p>
        </p:txBody>
      </p:sp>
      <p:sp>
        <p:nvSpPr>
          <p:cNvPr id="22" name="Elipse 21">
            <a:extLst>
              <a:ext uri="{FF2B5EF4-FFF2-40B4-BE49-F238E27FC236}">
                <a16:creationId xmlns:a16="http://schemas.microsoft.com/office/drawing/2014/main" id="{C12119E3-E5D4-4AA3-9657-8A98FDEBBFDC}"/>
              </a:ext>
            </a:extLst>
          </p:cNvPr>
          <p:cNvSpPr/>
          <p:nvPr/>
        </p:nvSpPr>
        <p:spPr>
          <a:xfrm>
            <a:off x="4070201" y="5868302"/>
            <a:ext cx="314599" cy="319787"/>
          </a:xfrm>
          <a:prstGeom prst="ellipse">
            <a:avLst/>
          </a:prstGeom>
          <a:solidFill>
            <a:srgbClr val="0000FF"/>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t>b</a:t>
            </a:r>
            <a:endParaRPr lang="pt-BR" sz="1400" dirty="0"/>
          </a:p>
        </p:txBody>
      </p:sp>
      <p:sp>
        <p:nvSpPr>
          <p:cNvPr id="23" name="Elipse 22">
            <a:extLst>
              <a:ext uri="{FF2B5EF4-FFF2-40B4-BE49-F238E27FC236}">
                <a16:creationId xmlns:a16="http://schemas.microsoft.com/office/drawing/2014/main" id="{6C25EF60-599A-42BD-A3DD-D05204E433F8}"/>
              </a:ext>
            </a:extLst>
          </p:cNvPr>
          <p:cNvSpPr/>
          <p:nvPr/>
        </p:nvSpPr>
        <p:spPr>
          <a:xfrm>
            <a:off x="6011601" y="5868302"/>
            <a:ext cx="314599" cy="319787"/>
          </a:xfrm>
          <a:prstGeom prst="ellipse">
            <a:avLst/>
          </a:prstGeom>
          <a:solidFill>
            <a:srgbClr val="0000FF"/>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t>b</a:t>
            </a:r>
            <a:endParaRPr lang="pt-BR" sz="1400" dirty="0"/>
          </a:p>
        </p:txBody>
      </p:sp>
      <p:sp>
        <p:nvSpPr>
          <p:cNvPr id="24" name="Elipse 23">
            <a:extLst>
              <a:ext uri="{FF2B5EF4-FFF2-40B4-BE49-F238E27FC236}">
                <a16:creationId xmlns:a16="http://schemas.microsoft.com/office/drawing/2014/main" id="{22D9FAC0-4B01-44E0-A4E5-1AB584B06A23}"/>
              </a:ext>
            </a:extLst>
          </p:cNvPr>
          <p:cNvSpPr/>
          <p:nvPr/>
        </p:nvSpPr>
        <p:spPr>
          <a:xfrm>
            <a:off x="7981972" y="5847474"/>
            <a:ext cx="314599" cy="319787"/>
          </a:xfrm>
          <a:prstGeom prst="ellipse">
            <a:avLst/>
          </a:prstGeom>
          <a:solidFill>
            <a:srgbClr val="FF9933"/>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t>4</a:t>
            </a:r>
            <a:endParaRPr lang="pt-BR" sz="1400" dirty="0"/>
          </a:p>
        </p:txBody>
      </p:sp>
    </p:spTree>
    <p:extLst>
      <p:ext uri="{BB962C8B-B14F-4D97-AF65-F5344CB8AC3E}">
        <p14:creationId xmlns:p14="http://schemas.microsoft.com/office/powerpoint/2010/main" val="66029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 calcmode="lin" valueType="num">
                                      <p:cBhvr additive="base">
                                        <p:cTn id="45" dur="500" fill="hold"/>
                                        <p:tgtEl>
                                          <p:spTgt spid="21"/>
                                        </p:tgtEl>
                                        <p:attrNameLst>
                                          <p:attrName>ppt_x</p:attrName>
                                        </p:attrNameLst>
                                      </p:cBhvr>
                                      <p:tavLst>
                                        <p:tav tm="0">
                                          <p:val>
                                            <p:strVal val="#ppt_x"/>
                                          </p:val>
                                        </p:tav>
                                        <p:tav tm="100000">
                                          <p:val>
                                            <p:strVal val="#ppt_x"/>
                                          </p:val>
                                        </p:tav>
                                      </p:tavLst>
                                    </p:anim>
                                    <p:anim calcmode="lin" valueType="num">
                                      <p:cBhvr additive="base">
                                        <p:cTn id="4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ppt_x"/>
                                          </p:val>
                                        </p:tav>
                                        <p:tav tm="100000">
                                          <p:val>
                                            <p:strVal val="#ppt_x"/>
                                          </p:val>
                                        </p:tav>
                                      </p:tavLst>
                                    </p:anim>
                                    <p:anim calcmode="lin" valueType="num">
                                      <p:cBhvr additive="base">
                                        <p:cTn id="52" dur="500" fill="hold"/>
                                        <p:tgtEl>
                                          <p:spTgt spid="2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cBhvr additive="base">
                                        <p:cTn id="59" dur="500" fill="hold"/>
                                        <p:tgtEl>
                                          <p:spTgt spid="13"/>
                                        </p:tgtEl>
                                        <p:attrNameLst>
                                          <p:attrName>ppt_x</p:attrName>
                                        </p:attrNameLst>
                                      </p:cBhvr>
                                      <p:tavLst>
                                        <p:tav tm="0">
                                          <p:val>
                                            <p:strVal val="#ppt_x"/>
                                          </p:val>
                                        </p:tav>
                                        <p:tav tm="100000">
                                          <p:val>
                                            <p:strVal val="#ppt_x"/>
                                          </p:val>
                                        </p:tav>
                                      </p:tavLst>
                                    </p:anim>
                                    <p:anim calcmode="lin" valueType="num">
                                      <p:cBhvr additive="base">
                                        <p:cTn id="6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1"/>
                                        </p:tgtEl>
                                        <p:attrNameLst>
                                          <p:attrName>style.visibility</p:attrName>
                                        </p:attrNameLst>
                                      </p:cBhvr>
                                      <p:to>
                                        <p:strVal val="visible"/>
                                      </p:to>
                                    </p:set>
                                    <p:anim calcmode="lin" valueType="num">
                                      <p:cBhvr additive="base">
                                        <p:cTn id="65" dur="500" fill="hold"/>
                                        <p:tgtEl>
                                          <p:spTgt spid="11"/>
                                        </p:tgtEl>
                                        <p:attrNameLst>
                                          <p:attrName>ppt_x</p:attrName>
                                        </p:attrNameLst>
                                      </p:cBhvr>
                                      <p:tavLst>
                                        <p:tav tm="0">
                                          <p:val>
                                            <p:strVal val="#ppt_x"/>
                                          </p:val>
                                        </p:tav>
                                        <p:tav tm="100000">
                                          <p:val>
                                            <p:strVal val="#ppt_x"/>
                                          </p:val>
                                        </p:tav>
                                      </p:tavLst>
                                    </p:anim>
                                    <p:anim calcmode="lin" valueType="num">
                                      <p:cBhvr additive="base">
                                        <p:cTn id="66" dur="500" fill="hold"/>
                                        <p:tgtEl>
                                          <p:spTgt spid="11"/>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anim calcmode="lin" valueType="num">
                                      <p:cBhvr additive="base">
                                        <p:cTn id="69" dur="500" fill="hold"/>
                                        <p:tgtEl>
                                          <p:spTgt spid="24"/>
                                        </p:tgtEl>
                                        <p:attrNameLst>
                                          <p:attrName>ppt_x</p:attrName>
                                        </p:attrNameLst>
                                      </p:cBhvr>
                                      <p:tavLst>
                                        <p:tav tm="0">
                                          <p:val>
                                            <p:strVal val="#ppt_x"/>
                                          </p:val>
                                        </p:tav>
                                        <p:tav tm="100000">
                                          <p:val>
                                            <p:strVal val="#ppt_x"/>
                                          </p:val>
                                        </p:tav>
                                      </p:tavLst>
                                    </p:anim>
                                    <p:anim calcmode="lin" valueType="num">
                                      <p:cBhvr additive="base">
                                        <p:cTn id="7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7" grpId="0" animBg="1"/>
      <p:bldP spid="19" grpId="0" animBg="1"/>
      <p:bldP spid="21" grpId="0" animBg="1"/>
      <p:bldP spid="22" grpId="0" animBg="1"/>
      <p:bldP spid="23" grpId="0" animBg="1"/>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4" y="443228"/>
            <a:ext cx="8596668"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t>Operações</a:t>
            </a:r>
            <a:r>
              <a:rPr lang="en-US" sz="4800" dirty="0"/>
              <a:t> </a:t>
            </a:r>
            <a:r>
              <a:rPr lang="en-US" sz="3200" i="1" dirty="0"/>
              <a:t>(</a:t>
            </a:r>
            <a:r>
              <a:rPr lang="en-US" sz="3200" i="1" dirty="0" err="1"/>
              <a:t>métodos</a:t>
            </a:r>
            <a:r>
              <a:rPr lang="en-US" sz="3200" i="1" dirty="0"/>
              <a:t>)</a:t>
            </a:r>
            <a:r>
              <a:rPr lang="en-US" sz="4000" dirty="0"/>
              <a:t> » </a:t>
            </a:r>
            <a:r>
              <a:rPr lang="en-US" sz="4000" dirty="0" err="1"/>
              <a:t>Visibilidade</a:t>
            </a:r>
            <a:endParaRPr lang="pt-BR" sz="4000" i="1" dirty="0"/>
          </a:p>
        </p:txBody>
      </p:sp>
      <p:sp>
        <p:nvSpPr>
          <p:cNvPr id="7" name="Espaço Reservado para Conteúdo 2">
            <a:extLst>
              <a:ext uri="{FF2B5EF4-FFF2-40B4-BE49-F238E27FC236}">
                <a16:creationId xmlns:a16="http://schemas.microsoft.com/office/drawing/2014/main" id="{27690C5B-D2C5-48F7-8E40-03201E2E0269}"/>
              </a:ext>
            </a:extLst>
          </p:cNvPr>
          <p:cNvSpPr>
            <a:spLocks noGrp="1"/>
          </p:cNvSpPr>
          <p:nvPr>
            <p:ph idx="1"/>
          </p:nvPr>
        </p:nvSpPr>
        <p:spPr>
          <a:xfrm>
            <a:off x="677332" y="1336344"/>
            <a:ext cx="9572137" cy="4851745"/>
          </a:xfrm>
        </p:spPr>
        <p:txBody>
          <a:bodyPr>
            <a:normAutofit/>
          </a:bodyPr>
          <a:lstStyle/>
          <a:p>
            <a:pPr marL="0" indent="0">
              <a:buNone/>
            </a:pPr>
            <a:r>
              <a:rPr lang="pt-BR" sz="2800" dirty="0"/>
              <a:t>Valem as mesmas regras de visibilidade de atributos</a:t>
            </a:r>
          </a:p>
          <a:p>
            <a:r>
              <a:rPr lang="pt-BR" sz="2000" dirty="0"/>
              <a:t>Privado ( </a:t>
            </a:r>
            <a:r>
              <a:rPr lang="pt-BR" sz="2000" b="1" dirty="0">
                <a:solidFill>
                  <a:srgbClr val="FF0000"/>
                </a:solidFill>
              </a:rPr>
              <a:t>-</a:t>
            </a:r>
            <a:r>
              <a:rPr lang="pt-BR" sz="2000" dirty="0"/>
              <a:t> )</a:t>
            </a:r>
            <a:br>
              <a:rPr lang="pt-BR" sz="2000" dirty="0"/>
            </a:br>
            <a:r>
              <a:rPr lang="pt-BR" sz="2000" dirty="0"/>
              <a:t>Funcionalidades de apoio à própria classe</a:t>
            </a:r>
          </a:p>
          <a:p>
            <a:r>
              <a:rPr lang="pt-BR" sz="2000" dirty="0"/>
              <a:t>Pacote/</a:t>
            </a:r>
            <a:r>
              <a:rPr lang="pt-BR" sz="2000" dirty="0" err="1"/>
              <a:t>assembly</a:t>
            </a:r>
            <a:r>
              <a:rPr lang="pt-BR" sz="2000" dirty="0"/>
              <a:t> ( </a:t>
            </a:r>
            <a:r>
              <a:rPr lang="pt-BR" sz="2000" b="1" dirty="0">
                <a:solidFill>
                  <a:srgbClr val="FF0000"/>
                </a:solidFill>
              </a:rPr>
              <a:t>~</a:t>
            </a:r>
            <a:r>
              <a:rPr lang="pt-BR" sz="2000" dirty="0"/>
              <a:t> )</a:t>
            </a:r>
            <a:br>
              <a:rPr lang="pt-BR" sz="2000" dirty="0"/>
            </a:br>
            <a:r>
              <a:rPr lang="pt-BR" sz="2000" dirty="0"/>
              <a:t>Funcionalidades de apoio a outras classes do pacote/</a:t>
            </a:r>
            <a:r>
              <a:rPr lang="pt-BR" sz="2000" dirty="0" err="1"/>
              <a:t>assembly</a:t>
            </a:r>
            <a:br>
              <a:rPr lang="pt-BR" sz="2000" dirty="0"/>
            </a:br>
            <a:r>
              <a:rPr lang="pt-BR" sz="2000" dirty="0"/>
              <a:t>(ex. construção de um componente)</a:t>
            </a:r>
          </a:p>
          <a:p>
            <a:r>
              <a:rPr lang="pt-BR" sz="2000" dirty="0"/>
              <a:t>Protegido ( </a:t>
            </a:r>
            <a:r>
              <a:rPr lang="pt-BR" sz="2000" b="1" dirty="0">
                <a:solidFill>
                  <a:srgbClr val="FF0000"/>
                </a:solidFill>
              </a:rPr>
              <a:t>#</a:t>
            </a:r>
            <a:r>
              <a:rPr lang="pt-BR" sz="2000" dirty="0"/>
              <a:t> ) Funcionalidades que precisam ser estendidas por outras classes (ex. construção de um framework)</a:t>
            </a:r>
          </a:p>
          <a:p>
            <a:r>
              <a:rPr lang="pt-BR" sz="2000" dirty="0"/>
              <a:t>Publico ( </a:t>
            </a:r>
            <a:r>
              <a:rPr lang="pt-BR" sz="2000" b="1" dirty="0">
                <a:solidFill>
                  <a:srgbClr val="FF0000"/>
                </a:solidFill>
              </a:rPr>
              <a:t>+</a:t>
            </a:r>
            <a:r>
              <a:rPr lang="pt-BR" sz="2000" dirty="0"/>
              <a:t> ) Funcionalidades visíveis por todas as classes do sistema </a:t>
            </a:r>
            <a:endParaRPr lang="en-US" sz="2700" dirty="0"/>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sp>
        <p:nvSpPr>
          <p:cNvPr id="2" name="Retângulo 1">
            <a:extLst>
              <a:ext uri="{FF2B5EF4-FFF2-40B4-BE49-F238E27FC236}">
                <a16:creationId xmlns:a16="http://schemas.microsoft.com/office/drawing/2014/main" id="{03F89CB2-684E-45A7-AC3E-FF5B0546596F}"/>
              </a:ext>
            </a:extLst>
          </p:cNvPr>
          <p:cNvSpPr/>
          <p:nvPr/>
        </p:nvSpPr>
        <p:spPr>
          <a:xfrm>
            <a:off x="553065" y="5260450"/>
            <a:ext cx="9021572" cy="707886"/>
          </a:xfrm>
          <a:prstGeom prst="rect">
            <a:avLst/>
          </a:prstGeom>
        </p:spPr>
        <p:txBody>
          <a:bodyPr wrap="none">
            <a:spAutoFit/>
          </a:bodyPr>
          <a:lstStyle/>
          <a:p>
            <a:pPr algn="ctr"/>
            <a:r>
              <a:rPr lang="pt-BR" sz="4000" b="1" dirty="0">
                <a:solidFill>
                  <a:srgbClr val="FF0000"/>
                </a:solidFill>
              </a:rPr>
              <a:t>+</a:t>
            </a:r>
            <a:r>
              <a:rPr lang="pt-BR" sz="4000" dirty="0"/>
              <a:t> Finalizar(data : </a:t>
            </a:r>
            <a:r>
              <a:rPr lang="pt-BR" sz="4000" dirty="0" err="1"/>
              <a:t>DateTime</a:t>
            </a:r>
            <a:r>
              <a:rPr lang="pt-BR" sz="4000" dirty="0"/>
              <a:t>) : decimal</a:t>
            </a:r>
            <a:endParaRPr lang="en-US" sz="2800" dirty="0"/>
          </a:p>
        </p:txBody>
      </p:sp>
      <p:pic>
        <p:nvPicPr>
          <p:cNvPr id="5" name="Imagem 4" descr="Uma imagem contendo desenho&#10;&#10;Descrição gerada automaticamente">
            <a:extLst>
              <a:ext uri="{FF2B5EF4-FFF2-40B4-BE49-F238E27FC236}">
                <a16:creationId xmlns:a16="http://schemas.microsoft.com/office/drawing/2014/main" id="{AC6513F0-2404-4993-9167-0A178B25AF0B}"/>
              </a:ext>
            </a:extLst>
          </p:cNvPr>
          <p:cNvPicPr>
            <a:picLocks noChangeAspect="1"/>
          </p:cNvPicPr>
          <p:nvPr/>
        </p:nvPicPr>
        <p:blipFill>
          <a:blip r:embed="rId3"/>
          <a:stretch>
            <a:fillRect/>
          </a:stretch>
        </p:blipFill>
        <p:spPr>
          <a:xfrm rot="4260437" flipH="1">
            <a:off x="945193" y="5744384"/>
            <a:ext cx="871840" cy="887409"/>
          </a:xfrm>
          <a:prstGeom prst="rect">
            <a:avLst/>
          </a:prstGeom>
        </p:spPr>
      </p:pic>
    </p:spTree>
    <p:extLst>
      <p:ext uri="{BB962C8B-B14F-4D97-AF65-F5344CB8AC3E}">
        <p14:creationId xmlns:p14="http://schemas.microsoft.com/office/powerpoint/2010/main" val="2883422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4" y="443228"/>
            <a:ext cx="8596668"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t>Operações</a:t>
            </a:r>
            <a:r>
              <a:rPr lang="en-US" sz="4800" dirty="0"/>
              <a:t> </a:t>
            </a:r>
            <a:r>
              <a:rPr lang="en-US" sz="4000" dirty="0"/>
              <a:t>» Nome e </a:t>
            </a:r>
            <a:r>
              <a:rPr lang="en-US" sz="4000" dirty="0" err="1"/>
              <a:t>tipo</a:t>
            </a:r>
            <a:r>
              <a:rPr lang="en-US" sz="4000" dirty="0"/>
              <a:t> de </a:t>
            </a:r>
            <a:r>
              <a:rPr lang="en-US" sz="4000" dirty="0" err="1"/>
              <a:t>retorno</a:t>
            </a:r>
            <a:endParaRPr lang="pt-BR" sz="4000" i="1" dirty="0"/>
          </a:p>
        </p:txBody>
      </p:sp>
      <p:sp>
        <p:nvSpPr>
          <p:cNvPr id="7" name="Espaço Reservado para Conteúdo 2">
            <a:extLst>
              <a:ext uri="{FF2B5EF4-FFF2-40B4-BE49-F238E27FC236}">
                <a16:creationId xmlns:a16="http://schemas.microsoft.com/office/drawing/2014/main" id="{27690C5B-D2C5-48F7-8E40-03201E2E0269}"/>
              </a:ext>
            </a:extLst>
          </p:cNvPr>
          <p:cNvSpPr>
            <a:spLocks noGrp="1"/>
          </p:cNvSpPr>
          <p:nvPr>
            <p:ph idx="1"/>
          </p:nvPr>
        </p:nvSpPr>
        <p:spPr>
          <a:xfrm>
            <a:off x="677332" y="1336344"/>
            <a:ext cx="9572137" cy="4851745"/>
          </a:xfrm>
        </p:spPr>
        <p:txBody>
          <a:bodyPr>
            <a:normAutofit/>
          </a:bodyPr>
          <a:lstStyle/>
          <a:p>
            <a:r>
              <a:rPr lang="pt-BR" sz="2800" dirty="0"/>
              <a:t>Valem as mesmas regras já vistas para atributos</a:t>
            </a:r>
          </a:p>
          <a:p>
            <a:pPr marL="0" indent="0" algn="ctr">
              <a:buNone/>
            </a:pPr>
            <a:r>
              <a:rPr lang="pt-BR" sz="2800" i="1" dirty="0">
                <a:solidFill>
                  <a:schemeClr val="accent1"/>
                </a:solidFill>
              </a:rPr>
              <a:t>Normalmente o nome de uma operação é formado por</a:t>
            </a:r>
            <a:br>
              <a:rPr lang="pt-BR" sz="2800" i="1" dirty="0">
                <a:solidFill>
                  <a:schemeClr val="accent1"/>
                </a:solidFill>
              </a:rPr>
            </a:br>
            <a:r>
              <a:rPr lang="pt-BR" sz="2800" i="1" dirty="0">
                <a:solidFill>
                  <a:schemeClr val="accent1"/>
                </a:solidFill>
              </a:rPr>
              <a:t>um verbo (opcionalmente seguido de substantivo)</a:t>
            </a:r>
            <a:br>
              <a:rPr lang="pt-BR" sz="2800" i="1" dirty="0">
                <a:solidFill>
                  <a:schemeClr val="accent1"/>
                </a:solidFill>
              </a:rPr>
            </a:br>
            <a:endParaRPr lang="pt-BR" sz="2800" i="1" dirty="0">
              <a:solidFill>
                <a:schemeClr val="accent1"/>
              </a:solidFill>
            </a:endParaRPr>
          </a:p>
          <a:p>
            <a:r>
              <a:rPr lang="pt-BR" sz="2800" dirty="0"/>
              <a:t>A ausência de um tipo de retorno indica que a operação não retorna nada (i.e., </a:t>
            </a:r>
            <a:r>
              <a:rPr lang="pt-BR" sz="2800" i="1" dirty="0" err="1"/>
              <a:t>void</a:t>
            </a:r>
            <a:r>
              <a:rPr lang="pt-BR" sz="2800" dirty="0"/>
              <a:t>)</a:t>
            </a:r>
            <a:endParaRPr lang="en-US" sz="2700" dirty="0"/>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sp>
        <p:nvSpPr>
          <p:cNvPr id="8" name="Retângulo 7">
            <a:extLst>
              <a:ext uri="{FF2B5EF4-FFF2-40B4-BE49-F238E27FC236}">
                <a16:creationId xmlns:a16="http://schemas.microsoft.com/office/drawing/2014/main" id="{9B8249F1-EE17-4E33-8FDD-8757334F832D}"/>
              </a:ext>
            </a:extLst>
          </p:cNvPr>
          <p:cNvSpPr/>
          <p:nvPr/>
        </p:nvSpPr>
        <p:spPr>
          <a:xfrm>
            <a:off x="553065" y="4813770"/>
            <a:ext cx="9021572" cy="707886"/>
          </a:xfrm>
          <a:prstGeom prst="rect">
            <a:avLst/>
          </a:prstGeom>
        </p:spPr>
        <p:txBody>
          <a:bodyPr wrap="none">
            <a:spAutoFit/>
          </a:bodyPr>
          <a:lstStyle/>
          <a:p>
            <a:pPr algn="ctr"/>
            <a:r>
              <a:rPr lang="pt-BR" sz="4000" b="1" dirty="0">
                <a:solidFill>
                  <a:srgbClr val="000000"/>
                </a:solidFill>
              </a:rPr>
              <a:t>+</a:t>
            </a:r>
            <a:r>
              <a:rPr lang="pt-BR" sz="4000" dirty="0"/>
              <a:t> Finalizar(data : </a:t>
            </a:r>
            <a:r>
              <a:rPr lang="pt-BR" sz="4000" dirty="0" err="1"/>
              <a:t>DateTime</a:t>
            </a:r>
            <a:r>
              <a:rPr lang="pt-BR" sz="4000" dirty="0"/>
              <a:t>) : </a:t>
            </a:r>
            <a:r>
              <a:rPr lang="pt-BR" sz="4000" dirty="0">
                <a:solidFill>
                  <a:srgbClr val="FF0000"/>
                </a:solidFill>
              </a:rPr>
              <a:t>decimal</a:t>
            </a:r>
            <a:endParaRPr lang="en-US" sz="2800" dirty="0">
              <a:solidFill>
                <a:srgbClr val="FF0000"/>
              </a:solidFill>
            </a:endParaRPr>
          </a:p>
        </p:txBody>
      </p:sp>
      <p:pic>
        <p:nvPicPr>
          <p:cNvPr id="9" name="Imagem 8" descr="Uma imagem contendo desenho&#10;&#10;Descrição gerada automaticamente">
            <a:extLst>
              <a:ext uri="{FF2B5EF4-FFF2-40B4-BE49-F238E27FC236}">
                <a16:creationId xmlns:a16="http://schemas.microsoft.com/office/drawing/2014/main" id="{FD328F87-AD3D-4FED-B274-DCD5B55AEF31}"/>
              </a:ext>
            </a:extLst>
          </p:cNvPr>
          <p:cNvPicPr>
            <a:picLocks noChangeAspect="1"/>
          </p:cNvPicPr>
          <p:nvPr/>
        </p:nvPicPr>
        <p:blipFill>
          <a:blip r:embed="rId3"/>
          <a:stretch>
            <a:fillRect/>
          </a:stretch>
        </p:blipFill>
        <p:spPr>
          <a:xfrm rot="17339563">
            <a:off x="7566127" y="5414476"/>
            <a:ext cx="871840" cy="887409"/>
          </a:xfrm>
          <a:prstGeom prst="rect">
            <a:avLst/>
          </a:prstGeom>
        </p:spPr>
      </p:pic>
    </p:spTree>
    <p:extLst>
      <p:ext uri="{BB962C8B-B14F-4D97-AF65-F5344CB8AC3E}">
        <p14:creationId xmlns:p14="http://schemas.microsoft.com/office/powerpoint/2010/main" val="1630438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4" y="443228"/>
            <a:ext cx="8596668"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t>Operações</a:t>
            </a:r>
            <a:r>
              <a:rPr lang="en-US" sz="4800" dirty="0"/>
              <a:t> </a:t>
            </a:r>
            <a:r>
              <a:rPr lang="en-US" sz="4000" dirty="0"/>
              <a:t>» Lista de </a:t>
            </a:r>
            <a:r>
              <a:rPr lang="en-US" sz="4000" dirty="0" err="1"/>
              <a:t>parâmetros</a:t>
            </a:r>
            <a:endParaRPr lang="pt-BR" sz="4000" i="1" dirty="0"/>
          </a:p>
        </p:txBody>
      </p:sp>
      <p:sp>
        <p:nvSpPr>
          <p:cNvPr id="7" name="Espaço Reservado para Conteúdo 2">
            <a:extLst>
              <a:ext uri="{FF2B5EF4-FFF2-40B4-BE49-F238E27FC236}">
                <a16:creationId xmlns:a16="http://schemas.microsoft.com/office/drawing/2014/main" id="{27690C5B-D2C5-48F7-8E40-03201E2E0269}"/>
              </a:ext>
            </a:extLst>
          </p:cNvPr>
          <p:cNvSpPr>
            <a:spLocks noGrp="1"/>
          </p:cNvSpPr>
          <p:nvPr>
            <p:ph idx="1"/>
          </p:nvPr>
        </p:nvSpPr>
        <p:spPr>
          <a:xfrm>
            <a:off x="677332" y="1336344"/>
            <a:ext cx="9572137" cy="4851745"/>
          </a:xfrm>
        </p:spPr>
        <p:txBody>
          <a:bodyPr>
            <a:normAutofit/>
          </a:bodyPr>
          <a:lstStyle/>
          <a:p>
            <a:pPr marL="0" indent="0">
              <a:buNone/>
            </a:pPr>
            <a:r>
              <a:rPr lang="pt-BR" sz="2400" dirty="0"/>
              <a:t>A lista de parâmetros pode ser composta por nenhum, um ou ainda vários parâmetros, quando mais de um, sempre separados por vírgula.</a:t>
            </a:r>
          </a:p>
          <a:p>
            <a:pPr marL="0" indent="0">
              <a:buNone/>
            </a:pPr>
            <a:r>
              <a:rPr lang="pt-BR" sz="2400" dirty="0"/>
              <a:t>Os parâmetros são compostos por:</a:t>
            </a:r>
          </a:p>
          <a:p>
            <a:r>
              <a:rPr lang="pt-BR" sz="2400" dirty="0"/>
              <a:t> </a:t>
            </a:r>
            <a:r>
              <a:rPr lang="pt-BR" sz="2400" dirty="0">
                <a:solidFill>
                  <a:srgbClr val="FF0000"/>
                </a:solidFill>
              </a:rPr>
              <a:t>Nome</a:t>
            </a:r>
          </a:p>
          <a:p>
            <a:r>
              <a:rPr lang="pt-BR" sz="2400" dirty="0"/>
              <a:t> </a:t>
            </a:r>
            <a:r>
              <a:rPr lang="pt-BR" sz="2400" dirty="0">
                <a:solidFill>
                  <a:srgbClr val="0000FF"/>
                </a:solidFill>
              </a:rPr>
              <a:t>Tipo (primitivo ou Classe)</a:t>
            </a:r>
          </a:p>
          <a:p>
            <a:r>
              <a:rPr lang="pt-BR" sz="2400" dirty="0"/>
              <a:t> </a:t>
            </a:r>
            <a:r>
              <a:rPr lang="pt-BR" sz="2400" dirty="0">
                <a:solidFill>
                  <a:srgbClr val="00B050"/>
                </a:solidFill>
              </a:rPr>
              <a:t>Valor padrão (opcional)</a:t>
            </a:r>
            <a:endParaRPr lang="en-US" sz="2400" dirty="0">
              <a:solidFill>
                <a:srgbClr val="00B050"/>
              </a:solidFill>
            </a:endParaRPr>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sp>
        <p:nvSpPr>
          <p:cNvPr id="8" name="Retângulo 7">
            <a:extLst>
              <a:ext uri="{FF2B5EF4-FFF2-40B4-BE49-F238E27FC236}">
                <a16:creationId xmlns:a16="http://schemas.microsoft.com/office/drawing/2014/main" id="{9B8249F1-EE17-4E33-8FDD-8757334F832D}"/>
              </a:ext>
            </a:extLst>
          </p:cNvPr>
          <p:cNvSpPr/>
          <p:nvPr/>
        </p:nvSpPr>
        <p:spPr>
          <a:xfrm>
            <a:off x="557655" y="4593294"/>
            <a:ext cx="9451626" cy="1890646"/>
          </a:xfrm>
          <a:prstGeom prst="rect">
            <a:avLst/>
          </a:prstGeom>
        </p:spPr>
        <p:txBody>
          <a:bodyPr wrap="none">
            <a:spAutoFit/>
          </a:bodyPr>
          <a:lstStyle/>
          <a:p>
            <a:pPr>
              <a:lnSpc>
                <a:spcPct val="125000"/>
              </a:lnSpc>
            </a:pPr>
            <a:r>
              <a:rPr lang="pt-BR" sz="3200" b="1" dirty="0">
                <a:latin typeface="Consolas" panose="020B0609020204030204" pitchFamily="49" charset="0"/>
              </a:rPr>
              <a:t>~</a:t>
            </a:r>
            <a:r>
              <a:rPr lang="pt-BR" sz="3200" dirty="0">
                <a:latin typeface="Consolas" panose="020B0609020204030204" pitchFamily="49" charset="0"/>
              </a:rPr>
              <a:t> Pedido (</a:t>
            </a:r>
            <a:r>
              <a:rPr lang="pt-BR" sz="3200" dirty="0" err="1">
                <a:solidFill>
                  <a:srgbClr val="FF0000"/>
                </a:solidFill>
                <a:latin typeface="Consolas" panose="020B0609020204030204" pitchFamily="49" charset="0"/>
              </a:rPr>
              <a:t>c</a:t>
            </a:r>
            <a:r>
              <a:rPr lang="pt-BR" sz="3200" dirty="0" err="1">
                <a:latin typeface="Consolas" panose="020B0609020204030204" pitchFamily="49" charset="0"/>
              </a:rPr>
              <a:t>:</a:t>
            </a:r>
            <a:r>
              <a:rPr lang="pt-BR" sz="3200" dirty="0" err="1">
                <a:solidFill>
                  <a:srgbClr val="0000FF"/>
                </a:solidFill>
                <a:latin typeface="Consolas" panose="020B0609020204030204" pitchFamily="49" charset="0"/>
              </a:rPr>
              <a:t>Cliente</a:t>
            </a:r>
            <a:r>
              <a:rPr lang="pt-BR" sz="3200" dirty="0">
                <a:latin typeface="Consolas" panose="020B0609020204030204" pitchFamily="49" charset="0"/>
              </a:rPr>
              <a:t>, </a:t>
            </a:r>
            <a:r>
              <a:rPr lang="pt-BR" sz="3200" dirty="0">
                <a:solidFill>
                  <a:srgbClr val="FF0000"/>
                </a:solidFill>
                <a:latin typeface="Consolas" panose="020B0609020204030204" pitchFamily="49" charset="0"/>
              </a:rPr>
              <a:t>p</a:t>
            </a:r>
            <a:r>
              <a:rPr lang="pt-BR" sz="3200" dirty="0">
                <a:latin typeface="Consolas" panose="020B0609020204030204" pitchFamily="49" charset="0"/>
              </a:rPr>
              <a:t>:</a:t>
            </a:r>
            <a:r>
              <a:rPr lang="pt-BR" sz="3200" dirty="0">
                <a:solidFill>
                  <a:srgbClr val="0000FF"/>
                </a:solidFill>
                <a:latin typeface="Consolas" panose="020B0609020204030204" pitchFamily="49" charset="0"/>
              </a:rPr>
              <a:t>Produto</a:t>
            </a:r>
            <a:r>
              <a:rPr lang="pt-BR" sz="3200" dirty="0">
                <a:latin typeface="Consolas" panose="020B0609020204030204" pitchFamily="49" charset="0"/>
              </a:rPr>
              <a:t>, </a:t>
            </a:r>
            <a:r>
              <a:rPr lang="pt-BR" sz="3200" dirty="0" err="1">
                <a:solidFill>
                  <a:srgbClr val="FF0000"/>
                </a:solidFill>
                <a:latin typeface="Consolas" panose="020B0609020204030204" pitchFamily="49" charset="0"/>
              </a:rPr>
              <a:t>qtd</a:t>
            </a:r>
            <a:r>
              <a:rPr lang="pt-BR" sz="3200" dirty="0" err="1">
                <a:latin typeface="Consolas" panose="020B0609020204030204" pitchFamily="49" charset="0"/>
              </a:rPr>
              <a:t>:</a:t>
            </a:r>
            <a:r>
              <a:rPr lang="pt-BR" sz="3200" dirty="0" err="1">
                <a:solidFill>
                  <a:srgbClr val="0000FF"/>
                </a:solidFill>
                <a:latin typeface="Consolas" panose="020B0609020204030204" pitchFamily="49" charset="0"/>
              </a:rPr>
              <a:t>int</a:t>
            </a:r>
            <a:r>
              <a:rPr lang="pt-BR" sz="3200" dirty="0">
                <a:latin typeface="Consolas" panose="020B0609020204030204" pitchFamily="49" charset="0"/>
              </a:rPr>
              <a:t>)</a:t>
            </a:r>
          </a:p>
          <a:p>
            <a:pPr>
              <a:lnSpc>
                <a:spcPct val="125000"/>
              </a:lnSpc>
            </a:pPr>
            <a:r>
              <a:rPr lang="pt-BR" sz="3200" b="1" dirty="0">
                <a:latin typeface="Consolas" panose="020B0609020204030204" pitchFamily="49" charset="0"/>
              </a:rPr>
              <a:t>+</a:t>
            </a:r>
            <a:r>
              <a:rPr lang="pt-BR" sz="3200" dirty="0">
                <a:latin typeface="Consolas" panose="020B0609020204030204" pitchFamily="49" charset="0"/>
              </a:rPr>
              <a:t> Dividir(</a:t>
            </a:r>
            <a:r>
              <a:rPr lang="pt-BR" sz="3200" dirty="0">
                <a:solidFill>
                  <a:srgbClr val="FF0000"/>
                </a:solidFill>
                <a:latin typeface="Consolas" panose="020B0609020204030204" pitchFamily="49" charset="0"/>
              </a:rPr>
              <a:t>n1</a:t>
            </a:r>
            <a:r>
              <a:rPr lang="pt-BR" sz="3200" dirty="0">
                <a:latin typeface="Consolas" panose="020B0609020204030204" pitchFamily="49" charset="0"/>
              </a:rPr>
              <a:t>:</a:t>
            </a:r>
            <a:r>
              <a:rPr lang="pt-BR" sz="3200" dirty="0">
                <a:solidFill>
                  <a:srgbClr val="0000FF"/>
                </a:solidFill>
                <a:latin typeface="Consolas" panose="020B0609020204030204" pitchFamily="49" charset="0"/>
              </a:rPr>
              <a:t>int</a:t>
            </a:r>
            <a:r>
              <a:rPr lang="pt-BR" sz="3200" dirty="0">
                <a:latin typeface="Consolas" panose="020B0609020204030204" pitchFamily="49" charset="0"/>
              </a:rPr>
              <a:t>, </a:t>
            </a:r>
            <a:r>
              <a:rPr lang="pt-BR" sz="3200" dirty="0">
                <a:solidFill>
                  <a:srgbClr val="FF0000"/>
                </a:solidFill>
                <a:latin typeface="Consolas" panose="020B0609020204030204" pitchFamily="49" charset="0"/>
              </a:rPr>
              <a:t>n2</a:t>
            </a:r>
            <a:r>
              <a:rPr lang="pt-BR" sz="3200" dirty="0">
                <a:latin typeface="Consolas" panose="020B0609020204030204" pitchFamily="49" charset="0"/>
              </a:rPr>
              <a:t>:</a:t>
            </a:r>
            <a:r>
              <a:rPr lang="pt-BR" sz="3200" dirty="0">
                <a:solidFill>
                  <a:srgbClr val="0000FF"/>
                </a:solidFill>
                <a:latin typeface="Consolas" panose="020B0609020204030204" pitchFamily="49" charset="0"/>
              </a:rPr>
              <a:t>int</a:t>
            </a:r>
            <a:r>
              <a:rPr lang="pt-BR" sz="3200" dirty="0">
                <a:latin typeface="Consolas" panose="020B0609020204030204" pitchFamily="49" charset="0"/>
              </a:rPr>
              <a:t>=</a:t>
            </a:r>
            <a:r>
              <a:rPr lang="pt-BR" sz="3200" dirty="0">
                <a:solidFill>
                  <a:srgbClr val="00CC00"/>
                </a:solidFill>
                <a:latin typeface="Consolas" panose="020B0609020204030204" pitchFamily="49" charset="0"/>
              </a:rPr>
              <a:t>1</a:t>
            </a:r>
            <a:r>
              <a:rPr lang="pt-BR" sz="3200" dirty="0">
                <a:latin typeface="Consolas" panose="020B0609020204030204" pitchFamily="49" charset="0"/>
              </a:rPr>
              <a:t>) : </a:t>
            </a:r>
            <a:r>
              <a:rPr lang="pt-BR" sz="3200" dirty="0" err="1">
                <a:latin typeface="Consolas" panose="020B0609020204030204" pitchFamily="49" charset="0"/>
              </a:rPr>
              <a:t>float</a:t>
            </a:r>
            <a:endParaRPr lang="pt-BR" sz="3200" dirty="0">
              <a:latin typeface="Consolas" panose="020B0609020204030204" pitchFamily="49" charset="0"/>
            </a:endParaRPr>
          </a:p>
          <a:p>
            <a:pPr>
              <a:lnSpc>
                <a:spcPct val="125000"/>
              </a:lnSpc>
            </a:pPr>
            <a:r>
              <a:rPr lang="pt-BR" sz="3200" b="1" dirty="0">
                <a:latin typeface="Consolas" panose="020B0609020204030204" pitchFamily="49" charset="0"/>
              </a:rPr>
              <a:t># </a:t>
            </a:r>
            <a:r>
              <a:rPr lang="pt-BR" sz="3200" dirty="0" err="1">
                <a:latin typeface="Consolas" panose="020B0609020204030204" pitchFamily="49" charset="0"/>
              </a:rPr>
              <a:t>FinalizarSessao</a:t>
            </a:r>
            <a:r>
              <a:rPr lang="pt-BR" sz="3200" dirty="0">
                <a:latin typeface="Consolas" panose="020B0609020204030204" pitchFamily="49" charset="0"/>
              </a:rPr>
              <a:t>() : decimal</a:t>
            </a:r>
          </a:p>
        </p:txBody>
      </p:sp>
      <p:sp>
        <p:nvSpPr>
          <p:cNvPr id="11" name="Elipse 10">
            <a:extLst>
              <a:ext uri="{FF2B5EF4-FFF2-40B4-BE49-F238E27FC236}">
                <a16:creationId xmlns:a16="http://schemas.microsoft.com/office/drawing/2014/main" id="{275FBA01-2DCF-468A-8EE1-76604A8CB4B2}"/>
              </a:ext>
            </a:extLst>
          </p:cNvPr>
          <p:cNvSpPr/>
          <p:nvPr/>
        </p:nvSpPr>
        <p:spPr>
          <a:xfrm>
            <a:off x="702733" y="3126147"/>
            <a:ext cx="314599" cy="319787"/>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t>1</a:t>
            </a:r>
            <a:endParaRPr lang="pt-BR" sz="1400" dirty="0"/>
          </a:p>
        </p:txBody>
      </p:sp>
      <p:sp>
        <p:nvSpPr>
          <p:cNvPr id="12" name="Elipse 11">
            <a:extLst>
              <a:ext uri="{FF2B5EF4-FFF2-40B4-BE49-F238E27FC236}">
                <a16:creationId xmlns:a16="http://schemas.microsoft.com/office/drawing/2014/main" id="{A6BC86C0-60C2-4F2B-AE92-E77216C4264C}"/>
              </a:ext>
            </a:extLst>
          </p:cNvPr>
          <p:cNvSpPr/>
          <p:nvPr/>
        </p:nvSpPr>
        <p:spPr>
          <a:xfrm>
            <a:off x="702732" y="3619635"/>
            <a:ext cx="314599" cy="319787"/>
          </a:xfrm>
          <a:prstGeom prst="ellipse">
            <a:avLst/>
          </a:prstGeom>
          <a:solidFill>
            <a:srgbClr val="0000FF"/>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t>2</a:t>
            </a:r>
            <a:endParaRPr lang="pt-BR" sz="1400" dirty="0"/>
          </a:p>
        </p:txBody>
      </p:sp>
      <p:sp>
        <p:nvSpPr>
          <p:cNvPr id="13" name="Elipse 12">
            <a:extLst>
              <a:ext uri="{FF2B5EF4-FFF2-40B4-BE49-F238E27FC236}">
                <a16:creationId xmlns:a16="http://schemas.microsoft.com/office/drawing/2014/main" id="{8688D9BD-1B06-40D6-AF7A-8CBA959C6A34}"/>
              </a:ext>
            </a:extLst>
          </p:cNvPr>
          <p:cNvSpPr/>
          <p:nvPr/>
        </p:nvSpPr>
        <p:spPr>
          <a:xfrm>
            <a:off x="702732" y="4113123"/>
            <a:ext cx="314599" cy="319787"/>
          </a:xfrm>
          <a:prstGeom prst="ellipse">
            <a:avLst/>
          </a:prstGeom>
          <a:solidFill>
            <a:srgbClr val="00CC00"/>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t>3</a:t>
            </a:r>
            <a:endParaRPr lang="pt-BR" sz="1400" dirty="0"/>
          </a:p>
        </p:txBody>
      </p:sp>
      <p:sp>
        <p:nvSpPr>
          <p:cNvPr id="14" name="Elipse 13">
            <a:extLst>
              <a:ext uri="{FF2B5EF4-FFF2-40B4-BE49-F238E27FC236}">
                <a16:creationId xmlns:a16="http://schemas.microsoft.com/office/drawing/2014/main" id="{75A971E0-A0E6-483A-8BFF-8D195DE03EED}"/>
              </a:ext>
            </a:extLst>
          </p:cNvPr>
          <p:cNvSpPr/>
          <p:nvPr/>
        </p:nvSpPr>
        <p:spPr>
          <a:xfrm>
            <a:off x="2893466" y="4593294"/>
            <a:ext cx="242698" cy="246700"/>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t>1</a:t>
            </a:r>
            <a:endParaRPr lang="pt-BR" sz="1400" dirty="0"/>
          </a:p>
        </p:txBody>
      </p:sp>
      <p:sp>
        <p:nvSpPr>
          <p:cNvPr id="27" name="Elipse 26">
            <a:extLst>
              <a:ext uri="{FF2B5EF4-FFF2-40B4-BE49-F238E27FC236}">
                <a16:creationId xmlns:a16="http://schemas.microsoft.com/office/drawing/2014/main" id="{EA2425A6-9A1B-411E-9EDB-EF1ED76DFFFE}"/>
              </a:ext>
            </a:extLst>
          </p:cNvPr>
          <p:cNvSpPr/>
          <p:nvPr/>
        </p:nvSpPr>
        <p:spPr>
          <a:xfrm>
            <a:off x="5342051" y="4593294"/>
            <a:ext cx="242698" cy="246700"/>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t>1</a:t>
            </a:r>
            <a:endParaRPr lang="pt-BR" sz="1400" dirty="0"/>
          </a:p>
        </p:txBody>
      </p:sp>
      <p:sp>
        <p:nvSpPr>
          <p:cNvPr id="28" name="Elipse 27">
            <a:extLst>
              <a:ext uri="{FF2B5EF4-FFF2-40B4-BE49-F238E27FC236}">
                <a16:creationId xmlns:a16="http://schemas.microsoft.com/office/drawing/2014/main" id="{5B0E92B0-0AF7-4D24-980A-6D9BD3F28B80}"/>
              </a:ext>
            </a:extLst>
          </p:cNvPr>
          <p:cNvSpPr/>
          <p:nvPr/>
        </p:nvSpPr>
        <p:spPr>
          <a:xfrm>
            <a:off x="7797384" y="4593294"/>
            <a:ext cx="242698" cy="246700"/>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t>1</a:t>
            </a:r>
            <a:endParaRPr lang="pt-BR" sz="1400" dirty="0"/>
          </a:p>
        </p:txBody>
      </p:sp>
      <p:sp>
        <p:nvSpPr>
          <p:cNvPr id="29" name="Elipse 28">
            <a:extLst>
              <a:ext uri="{FF2B5EF4-FFF2-40B4-BE49-F238E27FC236}">
                <a16:creationId xmlns:a16="http://schemas.microsoft.com/office/drawing/2014/main" id="{4046DDC7-E74E-472B-9B3B-0EA33DB57101}"/>
              </a:ext>
            </a:extLst>
          </p:cNvPr>
          <p:cNvSpPr/>
          <p:nvPr/>
        </p:nvSpPr>
        <p:spPr>
          <a:xfrm>
            <a:off x="2893466" y="5189596"/>
            <a:ext cx="242698" cy="246700"/>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t>1</a:t>
            </a:r>
            <a:endParaRPr lang="pt-BR" sz="1400" dirty="0"/>
          </a:p>
        </p:txBody>
      </p:sp>
      <p:sp>
        <p:nvSpPr>
          <p:cNvPr id="30" name="Elipse 29">
            <a:extLst>
              <a:ext uri="{FF2B5EF4-FFF2-40B4-BE49-F238E27FC236}">
                <a16:creationId xmlns:a16="http://schemas.microsoft.com/office/drawing/2014/main" id="{C5CB23E1-B414-49F3-AEC5-D2961F045F83}"/>
              </a:ext>
            </a:extLst>
          </p:cNvPr>
          <p:cNvSpPr/>
          <p:nvPr/>
        </p:nvSpPr>
        <p:spPr>
          <a:xfrm>
            <a:off x="4663000" y="5189596"/>
            <a:ext cx="242698" cy="246700"/>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t>1</a:t>
            </a:r>
            <a:endParaRPr lang="pt-BR" sz="1400" dirty="0"/>
          </a:p>
        </p:txBody>
      </p:sp>
      <p:sp>
        <p:nvSpPr>
          <p:cNvPr id="31" name="Elipse 30">
            <a:extLst>
              <a:ext uri="{FF2B5EF4-FFF2-40B4-BE49-F238E27FC236}">
                <a16:creationId xmlns:a16="http://schemas.microsoft.com/office/drawing/2014/main" id="{62A9D8B0-8CB4-48D2-90CD-6081B1C94DE3}"/>
              </a:ext>
            </a:extLst>
          </p:cNvPr>
          <p:cNvSpPr/>
          <p:nvPr/>
        </p:nvSpPr>
        <p:spPr>
          <a:xfrm>
            <a:off x="3993035" y="4593294"/>
            <a:ext cx="242698" cy="246700"/>
          </a:xfrm>
          <a:prstGeom prst="ellipse">
            <a:avLst/>
          </a:prstGeom>
          <a:solidFill>
            <a:srgbClr val="0000FF"/>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t>2</a:t>
            </a:r>
            <a:endParaRPr lang="pt-BR" sz="1400" dirty="0"/>
          </a:p>
        </p:txBody>
      </p:sp>
      <p:sp>
        <p:nvSpPr>
          <p:cNvPr id="32" name="Elipse 31">
            <a:extLst>
              <a:ext uri="{FF2B5EF4-FFF2-40B4-BE49-F238E27FC236}">
                <a16:creationId xmlns:a16="http://schemas.microsoft.com/office/drawing/2014/main" id="{11B59A12-170C-4030-A9D8-C277A384C985}"/>
              </a:ext>
            </a:extLst>
          </p:cNvPr>
          <p:cNvSpPr/>
          <p:nvPr/>
        </p:nvSpPr>
        <p:spPr>
          <a:xfrm>
            <a:off x="6327019" y="4593294"/>
            <a:ext cx="242698" cy="246700"/>
          </a:xfrm>
          <a:prstGeom prst="ellipse">
            <a:avLst/>
          </a:prstGeom>
          <a:solidFill>
            <a:srgbClr val="0000FF"/>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t>2</a:t>
            </a:r>
            <a:endParaRPr lang="pt-BR" sz="1400" dirty="0"/>
          </a:p>
        </p:txBody>
      </p:sp>
      <p:sp>
        <p:nvSpPr>
          <p:cNvPr id="33" name="Elipse 32">
            <a:extLst>
              <a:ext uri="{FF2B5EF4-FFF2-40B4-BE49-F238E27FC236}">
                <a16:creationId xmlns:a16="http://schemas.microsoft.com/office/drawing/2014/main" id="{46A8D1F2-30EA-4CB1-A479-BDB3188159CC}"/>
              </a:ext>
            </a:extLst>
          </p:cNvPr>
          <p:cNvSpPr/>
          <p:nvPr/>
        </p:nvSpPr>
        <p:spPr>
          <a:xfrm>
            <a:off x="8902266" y="4593294"/>
            <a:ext cx="242698" cy="246700"/>
          </a:xfrm>
          <a:prstGeom prst="ellipse">
            <a:avLst/>
          </a:prstGeom>
          <a:solidFill>
            <a:srgbClr val="0000FF"/>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t>2</a:t>
            </a:r>
            <a:endParaRPr lang="pt-BR" sz="1400" dirty="0"/>
          </a:p>
        </p:txBody>
      </p:sp>
      <p:sp>
        <p:nvSpPr>
          <p:cNvPr id="34" name="Elipse 33">
            <a:extLst>
              <a:ext uri="{FF2B5EF4-FFF2-40B4-BE49-F238E27FC236}">
                <a16:creationId xmlns:a16="http://schemas.microsoft.com/office/drawing/2014/main" id="{0E890DCA-9A0E-4696-AAD6-B5D9B84A8745}"/>
              </a:ext>
            </a:extLst>
          </p:cNvPr>
          <p:cNvSpPr/>
          <p:nvPr/>
        </p:nvSpPr>
        <p:spPr>
          <a:xfrm>
            <a:off x="3724521" y="5189596"/>
            <a:ext cx="242698" cy="246700"/>
          </a:xfrm>
          <a:prstGeom prst="ellipse">
            <a:avLst/>
          </a:prstGeom>
          <a:solidFill>
            <a:srgbClr val="0000FF"/>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t>2</a:t>
            </a:r>
            <a:endParaRPr lang="pt-BR" sz="1400" dirty="0"/>
          </a:p>
        </p:txBody>
      </p:sp>
      <p:sp>
        <p:nvSpPr>
          <p:cNvPr id="35" name="Elipse 34">
            <a:extLst>
              <a:ext uri="{FF2B5EF4-FFF2-40B4-BE49-F238E27FC236}">
                <a16:creationId xmlns:a16="http://schemas.microsoft.com/office/drawing/2014/main" id="{1E0AAFE2-03E6-4CAA-8E0A-094248393A9D}"/>
              </a:ext>
            </a:extLst>
          </p:cNvPr>
          <p:cNvSpPr/>
          <p:nvPr/>
        </p:nvSpPr>
        <p:spPr>
          <a:xfrm>
            <a:off x="5525184" y="5189596"/>
            <a:ext cx="242698" cy="246700"/>
          </a:xfrm>
          <a:prstGeom prst="ellipse">
            <a:avLst/>
          </a:prstGeom>
          <a:solidFill>
            <a:srgbClr val="0000FF"/>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t>2</a:t>
            </a:r>
            <a:endParaRPr lang="pt-BR" sz="1400" dirty="0"/>
          </a:p>
        </p:txBody>
      </p:sp>
      <p:sp>
        <p:nvSpPr>
          <p:cNvPr id="36" name="Elipse 35">
            <a:extLst>
              <a:ext uri="{FF2B5EF4-FFF2-40B4-BE49-F238E27FC236}">
                <a16:creationId xmlns:a16="http://schemas.microsoft.com/office/drawing/2014/main" id="{CF7516BF-75DC-4101-A09D-A21BBAB48404}"/>
              </a:ext>
            </a:extLst>
          </p:cNvPr>
          <p:cNvSpPr/>
          <p:nvPr/>
        </p:nvSpPr>
        <p:spPr>
          <a:xfrm>
            <a:off x="6222604" y="5189596"/>
            <a:ext cx="242698" cy="246700"/>
          </a:xfrm>
          <a:prstGeom prst="ellipse">
            <a:avLst/>
          </a:prstGeom>
          <a:solidFill>
            <a:srgbClr val="00CC00"/>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t>3</a:t>
            </a:r>
            <a:endParaRPr lang="pt-BR" sz="1400" dirty="0"/>
          </a:p>
        </p:txBody>
      </p:sp>
    </p:spTree>
    <p:extLst>
      <p:ext uri="{BB962C8B-B14F-4D97-AF65-F5344CB8AC3E}">
        <p14:creationId xmlns:p14="http://schemas.microsoft.com/office/powerpoint/2010/main" val="3461380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ppt_x"/>
                                          </p:val>
                                        </p:tav>
                                        <p:tav tm="100000">
                                          <p:val>
                                            <p:strVal val="#ppt_x"/>
                                          </p:val>
                                        </p:tav>
                                      </p:tavLst>
                                    </p:anim>
                                    <p:anim calcmode="lin" valueType="num">
                                      <p:cBhvr additive="base">
                                        <p:cTn id="24" dur="500" fill="hold"/>
                                        <p:tgtEl>
                                          <p:spTgt spid="2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ppt_x"/>
                                          </p:val>
                                        </p:tav>
                                        <p:tav tm="100000">
                                          <p:val>
                                            <p:strVal val="#ppt_x"/>
                                          </p:val>
                                        </p:tav>
                                      </p:tavLst>
                                    </p:anim>
                                    <p:anim calcmode="lin" valueType="num">
                                      <p:cBhvr additive="base">
                                        <p:cTn id="2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ppt_x"/>
                                          </p:val>
                                        </p:tav>
                                        <p:tav tm="100000">
                                          <p:val>
                                            <p:strVal val="#ppt_x"/>
                                          </p:val>
                                        </p:tav>
                                      </p:tavLst>
                                    </p:anim>
                                    <p:anim calcmode="lin" valueType="num">
                                      <p:cBhvr additive="base">
                                        <p:cTn id="38" dur="500" fill="hold"/>
                                        <p:tgtEl>
                                          <p:spTgt spid="3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additive="base">
                                        <p:cTn id="41" dur="500" fill="hold"/>
                                        <p:tgtEl>
                                          <p:spTgt spid="32"/>
                                        </p:tgtEl>
                                        <p:attrNameLst>
                                          <p:attrName>ppt_x</p:attrName>
                                        </p:attrNameLst>
                                      </p:cBhvr>
                                      <p:tavLst>
                                        <p:tav tm="0">
                                          <p:val>
                                            <p:strVal val="#ppt_x"/>
                                          </p:val>
                                        </p:tav>
                                        <p:tav tm="100000">
                                          <p:val>
                                            <p:strVal val="#ppt_x"/>
                                          </p:val>
                                        </p:tav>
                                      </p:tavLst>
                                    </p:anim>
                                    <p:anim calcmode="lin" valueType="num">
                                      <p:cBhvr additive="base">
                                        <p:cTn id="42" dur="500" fill="hold"/>
                                        <p:tgtEl>
                                          <p:spTgt spid="3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500" fill="hold"/>
                                        <p:tgtEl>
                                          <p:spTgt spid="33"/>
                                        </p:tgtEl>
                                        <p:attrNameLst>
                                          <p:attrName>ppt_x</p:attrName>
                                        </p:attrNameLst>
                                      </p:cBhvr>
                                      <p:tavLst>
                                        <p:tav tm="0">
                                          <p:val>
                                            <p:strVal val="#ppt_x"/>
                                          </p:val>
                                        </p:tav>
                                        <p:tav tm="100000">
                                          <p:val>
                                            <p:strVal val="#ppt_x"/>
                                          </p:val>
                                        </p:tav>
                                      </p:tavLst>
                                    </p:anim>
                                    <p:anim calcmode="lin" valueType="num">
                                      <p:cBhvr additive="base">
                                        <p:cTn id="46" dur="500" fill="hold"/>
                                        <p:tgtEl>
                                          <p:spTgt spid="33"/>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ppt_x"/>
                                          </p:val>
                                        </p:tav>
                                        <p:tav tm="100000">
                                          <p:val>
                                            <p:strVal val="#ppt_x"/>
                                          </p:val>
                                        </p:tav>
                                      </p:tavLst>
                                    </p:anim>
                                    <p:anim calcmode="lin" valueType="num">
                                      <p:cBhvr additive="base">
                                        <p:cTn id="50" dur="500" fill="hold"/>
                                        <p:tgtEl>
                                          <p:spTgt spid="3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500" fill="hold"/>
                                        <p:tgtEl>
                                          <p:spTgt spid="35"/>
                                        </p:tgtEl>
                                        <p:attrNameLst>
                                          <p:attrName>ppt_x</p:attrName>
                                        </p:attrNameLst>
                                      </p:cBhvr>
                                      <p:tavLst>
                                        <p:tav tm="0">
                                          <p:val>
                                            <p:strVal val="#ppt_x"/>
                                          </p:val>
                                        </p:tav>
                                        <p:tav tm="100000">
                                          <p:val>
                                            <p:strVal val="#ppt_x"/>
                                          </p:val>
                                        </p:tav>
                                      </p:tavLst>
                                    </p:anim>
                                    <p:anim calcmode="lin" valueType="num">
                                      <p:cBhvr additive="base">
                                        <p:cTn id="54" dur="500" fill="hold"/>
                                        <p:tgtEl>
                                          <p:spTgt spid="35"/>
                                        </p:tgtEl>
                                        <p:attrNameLst>
                                          <p:attrName>ppt_y</p:attrName>
                                        </p:attrNameLst>
                                      </p:cBhvr>
                                      <p:tavLst>
                                        <p:tav tm="0">
                                          <p:val>
                                            <p:strVal val="1+#ppt_h/2"/>
                                          </p:val>
                                        </p:tav>
                                        <p:tav tm="100000">
                                          <p:val>
                                            <p:strVal val="#ppt_y"/>
                                          </p:val>
                                        </p:tav>
                                      </p:tavLst>
                                    </p:anim>
                                  </p:childTnLst>
                                </p:cTn>
                              </p:par>
                              <p:par>
                                <p:cTn id="55" presetID="10" presetClass="exit" presetSubtype="0" fill="hold" grpId="1" nodeType="withEffect">
                                  <p:stCondLst>
                                    <p:cond delay="0"/>
                                  </p:stCondLst>
                                  <p:childTnLst>
                                    <p:animEffect transition="out" filter="fade">
                                      <p:cBhvr>
                                        <p:cTn id="56" dur="500"/>
                                        <p:tgtEl>
                                          <p:spTgt spid="11"/>
                                        </p:tgtEl>
                                      </p:cBhvr>
                                    </p:animEffect>
                                    <p:set>
                                      <p:cBhvr>
                                        <p:cTn id="57" dur="1" fill="hold">
                                          <p:stCondLst>
                                            <p:cond delay="499"/>
                                          </p:stCondLst>
                                        </p:cTn>
                                        <p:tgtEl>
                                          <p:spTgt spid="11"/>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14"/>
                                        </p:tgtEl>
                                      </p:cBhvr>
                                    </p:animEffect>
                                    <p:set>
                                      <p:cBhvr>
                                        <p:cTn id="60" dur="1" fill="hold">
                                          <p:stCondLst>
                                            <p:cond delay="499"/>
                                          </p:stCondLst>
                                        </p:cTn>
                                        <p:tgtEl>
                                          <p:spTgt spid="14"/>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27"/>
                                        </p:tgtEl>
                                      </p:cBhvr>
                                    </p:animEffect>
                                    <p:set>
                                      <p:cBhvr>
                                        <p:cTn id="63" dur="1" fill="hold">
                                          <p:stCondLst>
                                            <p:cond delay="499"/>
                                          </p:stCondLst>
                                        </p:cTn>
                                        <p:tgtEl>
                                          <p:spTgt spid="27"/>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28"/>
                                        </p:tgtEl>
                                      </p:cBhvr>
                                    </p:animEffect>
                                    <p:set>
                                      <p:cBhvr>
                                        <p:cTn id="66" dur="1" fill="hold">
                                          <p:stCondLst>
                                            <p:cond delay="499"/>
                                          </p:stCondLst>
                                        </p:cTn>
                                        <p:tgtEl>
                                          <p:spTgt spid="28"/>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29"/>
                                        </p:tgtEl>
                                      </p:cBhvr>
                                    </p:animEffect>
                                    <p:set>
                                      <p:cBhvr>
                                        <p:cTn id="69" dur="1" fill="hold">
                                          <p:stCondLst>
                                            <p:cond delay="499"/>
                                          </p:stCondLst>
                                        </p:cTn>
                                        <p:tgtEl>
                                          <p:spTgt spid="29"/>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30"/>
                                        </p:tgtEl>
                                      </p:cBhvr>
                                    </p:animEffect>
                                    <p:set>
                                      <p:cBhvr>
                                        <p:cTn id="72" dur="1" fill="hold">
                                          <p:stCondLst>
                                            <p:cond delay="499"/>
                                          </p:stCondLst>
                                        </p:cTn>
                                        <p:tgtEl>
                                          <p:spTgt spid="30"/>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36"/>
                                        </p:tgtEl>
                                        <p:attrNameLst>
                                          <p:attrName>style.visibility</p:attrName>
                                        </p:attrNameLst>
                                      </p:cBhvr>
                                      <p:to>
                                        <p:strVal val="visible"/>
                                      </p:to>
                                    </p:set>
                                    <p:anim calcmode="lin" valueType="num">
                                      <p:cBhvr additive="base">
                                        <p:cTn id="77" dur="500" fill="hold"/>
                                        <p:tgtEl>
                                          <p:spTgt spid="36"/>
                                        </p:tgtEl>
                                        <p:attrNameLst>
                                          <p:attrName>ppt_x</p:attrName>
                                        </p:attrNameLst>
                                      </p:cBhvr>
                                      <p:tavLst>
                                        <p:tav tm="0">
                                          <p:val>
                                            <p:strVal val="#ppt_x"/>
                                          </p:val>
                                        </p:tav>
                                        <p:tav tm="100000">
                                          <p:val>
                                            <p:strVal val="#ppt_x"/>
                                          </p:val>
                                        </p:tav>
                                      </p:tavLst>
                                    </p:anim>
                                    <p:anim calcmode="lin" valueType="num">
                                      <p:cBhvr additive="base">
                                        <p:cTn id="78" dur="500" fill="hold"/>
                                        <p:tgtEl>
                                          <p:spTgt spid="36"/>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anim calcmode="lin" valueType="num">
                                      <p:cBhvr additive="base">
                                        <p:cTn id="81" dur="500" fill="hold"/>
                                        <p:tgtEl>
                                          <p:spTgt spid="13"/>
                                        </p:tgtEl>
                                        <p:attrNameLst>
                                          <p:attrName>ppt_x</p:attrName>
                                        </p:attrNameLst>
                                      </p:cBhvr>
                                      <p:tavLst>
                                        <p:tav tm="0">
                                          <p:val>
                                            <p:strVal val="#ppt_x"/>
                                          </p:val>
                                        </p:tav>
                                        <p:tav tm="100000">
                                          <p:val>
                                            <p:strVal val="#ppt_x"/>
                                          </p:val>
                                        </p:tav>
                                      </p:tavLst>
                                    </p:anim>
                                    <p:anim calcmode="lin" valueType="num">
                                      <p:cBhvr additive="base">
                                        <p:cTn id="82" dur="500" fill="hold"/>
                                        <p:tgtEl>
                                          <p:spTgt spid="13"/>
                                        </p:tgtEl>
                                        <p:attrNameLst>
                                          <p:attrName>ppt_y</p:attrName>
                                        </p:attrNameLst>
                                      </p:cBhvr>
                                      <p:tavLst>
                                        <p:tav tm="0">
                                          <p:val>
                                            <p:strVal val="1+#ppt_h/2"/>
                                          </p:val>
                                        </p:tav>
                                        <p:tav tm="100000">
                                          <p:val>
                                            <p:strVal val="#ppt_y"/>
                                          </p:val>
                                        </p:tav>
                                      </p:tavLst>
                                    </p:anim>
                                  </p:childTnLst>
                                </p:cTn>
                              </p:par>
                              <p:par>
                                <p:cTn id="83" presetID="10" presetClass="exit" presetSubtype="0" fill="hold" grpId="1" nodeType="withEffect">
                                  <p:stCondLst>
                                    <p:cond delay="0"/>
                                  </p:stCondLst>
                                  <p:childTnLst>
                                    <p:animEffect transition="out" filter="fade">
                                      <p:cBhvr>
                                        <p:cTn id="84" dur="500"/>
                                        <p:tgtEl>
                                          <p:spTgt spid="12"/>
                                        </p:tgtEl>
                                      </p:cBhvr>
                                    </p:animEffect>
                                    <p:set>
                                      <p:cBhvr>
                                        <p:cTn id="85" dur="1" fill="hold">
                                          <p:stCondLst>
                                            <p:cond delay="499"/>
                                          </p:stCondLst>
                                        </p:cTn>
                                        <p:tgtEl>
                                          <p:spTgt spid="12"/>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500"/>
                                        <p:tgtEl>
                                          <p:spTgt spid="31"/>
                                        </p:tgtEl>
                                      </p:cBhvr>
                                    </p:animEffect>
                                    <p:set>
                                      <p:cBhvr>
                                        <p:cTn id="88" dur="1" fill="hold">
                                          <p:stCondLst>
                                            <p:cond delay="499"/>
                                          </p:stCondLst>
                                        </p:cTn>
                                        <p:tgtEl>
                                          <p:spTgt spid="31"/>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500"/>
                                        <p:tgtEl>
                                          <p:spTgt spid="32"/>
                                        </p:tgtEl>
                                      </p:cBhvr>
                                    </p:animEffect>
                                    <p:set>
                                      <p:cBhvr>
                                        <p:cTn id="91" dur="1" fill="hold">
                                          <p:stCondLst>
                                            <p:cond delay="499"/>
                                          </p:stCondLst>
                                        </p:cTn>
                                        <p:tgtEl>
                                          <p:spTgt spid="32"/>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33"/>
                                        </p:tgtEl>
                                      </p:cBhvr>
                                    </p:animEffect>
                                    <p:set>
                                      <p:cBhvr>
                                        <p:cTn id="94" dur="1" fill="hold">
                                          <p:stCondLst>
                                            <p:cond delay="499"/>
                                          </p:stCondLst>
                                        </p:cTn>
                                        <p:tgtEl>
                                          <p:spTgt spid="33"/>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500"/>
                                        <p:tgtEl>
                                          <p:spTgt spid="34"/>
                                        </p:tgtEl>
                                      </p:cBhvr>
                                    </p:animEffect>
                                    <p:set>
                                      <p:cBhvr>
                                        <p:cTn id="97" dur="1" fill="hold">
                                          <p:stCondLst>
                                            <p:cond delay="499"/>
                                          </p:stCondLst>
                                        </p:cTn>
                                        <p:tgtEl>
                                          <p:spTgt spid="34"/>
                                        </p:tgtEl>
                                        <p:attrNameLst>
                                          <p:attrName>style.visibility</p:attrName>
                                        </p:attrNameLst>
                                      </p:cBhvr>
                                      <p:to>
                                        <p:strVal val="hidden"/>
                                      </p:to>
                                    </p:set>
                                  </p:childTnLst>
                                </p:cTn>
                              </p:par>
                              <p:par>
                                <p:cTn id="98" presetID="10" presetClass="exit" presetSubtype="0" fill="hold" grpId="1" nodeType="withEffect">
                                  <p:stCondLst>
                                    <p:cond delay="0"/>
                                  </p:stCondLst>
                                  <p:childTnLst>
                                    <p:animEffect transition="out" filter="fade">
                                      <p:cBhvr>
                                        <p:cTn id="99" dur="500"/>
                                        <p:tgtEl>
                                          <p:spTgt spid="35"/>
                                        </p:tgtEl>
                                      </p:cBhvr>
                                    </p:animEffect>
                                    <p:set>
                                      <p:cBhvr>
                                        <p:cTn id="100" dur="1" fill="hold">
                                          <p:stCondLst>
                                            <p:cond delay="4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animBg="1"/>
      <p:bldP spid="14" grpId="0" animBg="1"/>
      <p:bldP spid="14"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4" y="443228"/>
            <a:ext cx="8596668"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t>Associação</a:t>
            </a:r>
            <a:endParaRPr lang="pt-BR" sz="4000" i="1" dirty="0"/>
          </a:p>
        </p:txBody>
      </p:sp>
      <p:sp>
        <p:nvSpPr>
          <p:cNvPr id="7" name="Espaço Reservado para Conteúdo 2">
            <a:extLst>
              <a:ext uri="{FF2B5EF4-FFF2-40B4-BE49-F238E27FC236}">
                <a16:creationId xmlns:a16="http://schemas.microsoft.com/office/drawing/2014/main" id="{27690C5B-D2C5-48F7-8E40-03201E2E0269}"/>
              </a:ext>
            </a:extLst>
          </p:cNvPr>
          <p:cNvSpPr>
            <a:spLocks noGrp="1"/>
          </p:cNvSpPr>
          <p:nvPr>
            <p:ph idx="1"/>
          </p:nvPr>
        </p:nvSpPr>
        <p:spPr>
          <a:xfrm>
            <a:off x="677332" y="1336344"/>
            <a:ext cx="9572137" cy="2151923"/>
          </a:xfrm>
        </p:spPr>
        <p:txBody>
          <a:bodyPr>
            <a:normAutofit/>
          </a:bodyPr>
          <a:lstStyle/>
          <a:p>
            <a:r>
              <a:rPr lang="pt-BR" sz="2800" dirty="0"/>
              <a:t>Utilizada para relacionar duas classes</a:t>
            </a:r>
          </a:p>
          <a:p>
            <a:r>
              <a:rPr lang="pt-BR" sz="2800" dirty="0"/>
              <a:t>Só as classes que estão relacionadas são as classes cujos objetos podem se comunicar</a:t>
            </a:r>
          </a:p>
          <a:p>
            <a:r>
              <a:rPr lang="pt-BR" sz="2800" dirty="0"/>
              <a:t>Identifica o papel das classes na associação</a:t>
            </a:r>
            <a:endParaRPr lang="en-US" sz="2700" dirty="0"/>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cxnSp>
        <p:nvCxnSpPr>
          <p:cNvPr id="34" name="Conector reto 33">
            <a:extLst>
              <a:ext uri="{FF2B5EF4-FFF2-40B4-BE49-F238E27FC236}">
                <a16:creationId xmlns:a16="http://schemas.microsoft.com/office/drawing/2014/main" id="{9612BB10-80D8-433E-BDD5-B27B585032AE}"/>
              </a:ext>
            </a:extLst>
          </p:cNvPr>
          <p:cNvCxnSpPr>
            <a:cxnSpLocks/>
          </p:cNvCxnSpPr>
          <p:nvPr/>
        </p:nvCxnSpPr>
        <p:spPr>
          <a:xfrm>
            <a:off x="2757497" y="5227205"/>
            <a:ext cx="5172056" cy="0"/>
          </a:xfrm>
          <a:prstGeom prst="line">
            <a:avLst/>
          </a:prstGeom>
          <a:ln w="38100"/>
        </p:spPr>
        <p:style>
          <a:lnRef idx="1">
            <a:schemeClr val="accent2"/>
          </a:lnRef>
          <a:fillRef idx="0">
            <a:schemeClr val="accent2"/>
          </a:fillRef>
          <a:effectRef idx="0">
            <a:schemeClr val="accent2"/>
          </a:effectRef>
          <a:fontRef idx="minor">
            <a:schemeClr val="tx1"/>
          </a:fontRef>
        </p:style>
      </p:cxnSp>
      <p:grpSp>
        <p:nvGrpSpPr>
          <p:cNvPr id="35" name="Agrupar 34">
            <a:extLst>
              <a:ext uri="{FF2B5EF4-FFF2-40B4-BE49-F238E27FC236}">
                <a16:creationId xmlns:a16="http://schemas.microsoft.com/office/drawing/2014/main" id="{C7AE8D27-F766-4A19-84D3-2AA50A03FD0A}"/>
              </a:ext>
            </a:extLst>
          </p:cNvPr>
          <p:cNvGrpSpPr/>
          <p:nvPr/>
        </p:nvGrpSpPr>
        <p:grpSpPr>
          <a:xfrm>
            <a:off x="1049000" y="4516987"/>
            <a:ext cx="2573868" cy="1256516"/>
            <a:chOff x="825689" y="3217459"/>
            <a:chExt cx="3220872" cy="1736141"/>
          </a:xfrm>
        </p:grpSpPr>
        <p:sp>
          <p:nvSpPr>
            <p:cNvPr id="36" name="Retângulo 35">
              <a:extLst>
                <a:ext uri="{FF2B5EF4-FFF2-40B4-BE49-F238E27FC236}">
                  <a16:creationId xmlns:a16="http://schemas.microsoft.com/office/drawing/2014/main" id="{2F5F30BE-131D-4CB0-A1D9-711B9C162BF3}"/>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t>Pessoa</a:t>
              </a:r>
              <a:endParaRPr lang="pt-BR" sz="2200" b="1" dirty="0"/>
            </a:p>
          </p:txBody>
        </p:sp>
        <p:sp>
          <p:nvSpPr>
            <p:cNvPr id="37" name="Retângulo 36">
              <a:extLst>
                <a:ext uri="{FF2B5EF4-FFF2-40B4-BE49-F238E27FC236}">
                  <a16:creationId xmlns:a16="http://schemas.microsoft.com/office/drawing/2014/main" id="{412BCBED-FE35-47F1-AE17-0E81FED04CAC}"/>
                </a:ext>
              </a:extLst>
            </p:cNvPr>
            <p:cNvSpPr/>
            <p:nvPr/>
          </p:nvSpPr>
          <p:spPr>
            <a:xfrm>
              <a:off x="825689" y="3773606"/>
              <a:ext cx="3220872" cy="9424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accent2">
                      <a:lumMod val="50000"/>
                    </a:schemeClr>
                  </a:solidFill>
                </a:rPr>
                <a:t>+ Nome: string</a:t>
              </a:r>
              <a:br>
                <a:rPr lang="en-US" sz="1600" dirty="0">
                  <a:solidFill>
                    <a:schemeClr val="accent2">
                      <a:lumMod val="50000"/>
                    </a:schemeClr>
                  </a:solidFill>
                </a:rPr>
              </a:br>
              <a:r>
                <a:rPr lang="en-US" sz="1600" dirty="0">
                  <a:solidFill>
                    <a:schemeClr val="accent2">
                      <a:lumMod val="50000"/>
                    </a:schemeClr>
                  </a:solidFill>
                </a:rPr>
                <a:t>+ Nascimento: </a:t>
              </a:r>
              <a:r>
                <a:rPr lang="en-US" sz="1600" dirty="0" err="1">
                  <a:solidFill>
                    <a:schemeClr val="accent2">
                      <a:lumMod val="50000"/>
                    </a:schemeClr>
                  </a:solidFill>
                </a:rPr>
                <a:t>DateTime</a:t>
              </a:r>
              <a:endParaRPr lang="pt-BR" sz="1200" dirty="0">
                <a:solidFill>
                  <a:schemeClr val="accent2">
                    <a:lumMod val="50000"/>
                  </a:schemeClr>
                </a:solidFill>
              </a:endParaRPr>
            </a:p>
          </p:txBody>
        </p:sp>
        <p:sp>
          <p:nvSpPr>
            <p:cNvPr id="39" name="Retângulo 38">
              <a:extLst>
                <a:ext uri="{FF2B5EF4-FFF2-40B4-BE49-F238E27FC236}">
                  <a16:creationId xmlns:a16="http://schemas.microsoft.com/office/drawing/2014/main" id="{3868893B-FD4C-4BF3-8CEB-1BC2329B9E98}"/>
                </a:ext>
              </a:extLst>
            </p:cNvPr>
            <p:cNvSpPr/>
            <p:nvPr/>
          </p:nvSpPr>
          <p:spPr>
            <a:xfrm>
              <a:off x="825689" y="4716094"/>
              <a:ext cx="3220872" cy="23750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grpSp>
        <p:nvGrpSpPr>
          <p:cNvPr id="40" name="Agrupar 39">
            <a:extLst>
              <a:ext uri="{FF2B5EF4-FFF2-40B4-BE49-F238E27FC236}">
                <a16:creationId xmlns:a16="http://schemas.microsoft.com/office/drawing/2014/main" id="{4591A25C-0B0C-4329-B58F-4EE47062A7F0}"/>
              </a:ext>
            </a:extLst>
          </p:cNvPr>
          <p:cNvGrpSpPr/>
          <p:nvPr/>
        </p:nvGrpSpPr>
        <p:grpSpPr>
          <a:xfrm>
            <a:off x="7368776" y="4516987"/>
            <a:ext cx="2573868" cy="1256516"/>
            <a:chOff x="825689" y="3217459"/>
            <a:chExt cx="3220872" cy="1736141"/>
          </a:xfrm>
        </p:grpSpPr>
        <p:sp>
          <p:nvSpPr>
            <p:cNvPr id="41" name="Retângulo 40">
              <a:extLst>
                <a:ext uri="{FF2B5EF4-FFF2-40B4-BE49-F238E27FC236}">
                  <a16:creationId xmlns:a16="http://schemas.microsoft.com/office/drawing/2014/main" id="{28CC5EE9-6073-4940-B11C-471F62A76503}"/>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err="1"/>
                <a:t>Carro</a:t>
              </a:r>
              <a:endParaRPr lang="pt-BR" sz="2200" b="1" dirty="0"/>
            </a:p>
          </p:txBody>
        </p:sp>
        <p:sp>
          <p:nvSpPr>
            <p:cNvPr id="42" name="Retângulo 41">
              <a:extLst>
                <a:ext uri="{FF2B5EF4-FFF2-40B4-BE49-F238E27FC236}">
                  <a16:creationId xmlns:a16="http://schemas.microsoft.com/office/drawing/2014/main" id="{38CAE5FD-E75F-49C9-812D-BB8CED47C242}"/>
                </a:ext>
              </a:extLst>
            </p:cNvPr>
            <p:cNvSpPr/>
            <p:nvPr/>
          </p:nvSpPr>
          <p:spPr>
            <a:xfrm>
              <a:off x="825689" y="3773606"/>
              <a:ext cx="3220872" cy="9424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accent2">
                      <a:lumMod val="50000"/>
                    </a:schemeClr>
                  </a:solidFill>
                </a:rPr>
                <a:t>+ Nome: string</a:t>
              </a:r>
              <a:br>
                <a:rPr lang="en-US" sz="1600" dirty="0">
                  <a:solidFill>
                    <a:schemeClr val="accent2">
                      <a:lumMod val="50000"/>
                    </a:schemeClr>
                  </a:solidFill>
                </a:rPr>
              </a:br>
              <a:r>
                <a:rPr lang="en-US" sz="1600" dirty="0">
                  <a:solidFill>
                    <a:schemeClr val="accent2">
                      <a:lumMod val="50000"/>
                    </a:schemeClr>
                  </a:solidFill>
                </a:rPr>
                <a:t>+ </a:t>
              </a:r>
              <a:r>
                <a:rPr lang="en-US" sz="1600" dirty="0" err="1">
                  <a:solidFill>
                    <a:schemeClr val="accent2">
                      <a:lumMod val="50000"/>
                    </a:schemeClr>
                  </a:solidFill>
                </a:rPr>
                <a:t>Modelo</a:t>
              </a:r>
              <a:r>
                <a:rPr lang="en-US" sz="1600" dirty="0">
                  <a:solidFill>
                    <a:schemeClr val="accent2">
                      <a:lumMod val="50000"/>
                    </a:schemeClr>
                  </a:solidFill>
                </a:rPr>
                <a:t>: string</a:t>
              </a:r>
              <a:endParaRPr lang="pt-BR" sz="1200" dirty="0">
                <a:solidFill>
                  <a:schemeClr val="accent2">
                    <a:lumMod val="50000"/>
                  </a:schemeClr>
                </a:solidFill>
              </a:endParaRPr>
            </a:p>
          </p:txBody>
        </p:sp>
        <p:sp>
          <p:nvSpPr>
            <p:cNvPr id="43" name="Retângulo 42">
              <a:extLst>
                <a:ext uri="{FF2B5EF4-FFF2-40B4-BE49-F238E27FC236}">
                  <a16:creationId xmlns:a16="http://schemas.microsoft.com/office/drawing/2014/main" id="{71A6E8DD-60B0-42DE-95AC-127EB3D55442}"/>
                </a:ext>
              </a:extLst>
            </p:cNvPr>
            <p:cNvSpPr/>
            <p:nvPr/>
          </p:nvSpPr>
          <p:spPr>
            <a:xfrm>
              <a:off x="825689" y="4716094"/>
              <a:ext cx="3220872" cy="23750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sp>
        <p:nvSpPr>
          <p:cNvPr id="45" name="CaixaDeTexto 44">
            <a:extLst>
              <a:ext uri="{FF2B5EF4-FFF2-40B4-BE49-F238E27FC236}">
                <a16:creationId xmlns:a16="http://schemas.microsoft.com/office/drawing/2014/main" id="{C796B616-3DB6-4EF7-8A3B-9171AB889C9F}"/>
              </a:ext>
            </a:extLst>
          </p:cNvPr>
          <p:cNvSpPr txBox="1"/>
          <p:nvPr/>
        </p:nvSpPr>
        <p:spPr>
          <a:xfrm>
            <a:off x="6228967" y="4814562"/>
            <a:ext cx="1106587" cy="369332"/>
          </a:xfrm>
          <a:prstGeom prst="rect">
            <a:avLst/>
          </a:prstGeom>
          <a:noFill/>
        </p:spPr>
        <p:txBody>
          <a:bodyPr wrap="square" rtlCol="0">
            <a:spAutoFit/>
          </a:bodyPr>
          <a:lstStyle/>
          <a:p>
            <a:pPr algn="r"/>
            <a:r>
              <a:rPr lang="en-US" dirty="0"/>
              <a:t>+ </a:t>
            </a:r>
            <a:r>
              <a:rPr lang="en-US" dirty="0" err="1"/>
              <a:t>Carros</a:t>
            </a:r>
            <a:endParaRPr lang="pt-BR" dirty="0"/>
          </a:p>
        </p:txBody>
      </p:sp>
      <p:sp>
        <p:nvSpPr>
          <p:cNvPr id="47" name="CaixaDeTexto 46">
            <a:extLst>
              <a:ext uri="{FF2B5EF4-FFF2-40B4-BE49-F238E27FC236}">
                <a16:creationId xmlns:a16="http://schemas.microsoft.com/office/drawing/2014/main" id="{29F00C02-83F4-4442-90B6-DE3B6597C3C6}"/>
              </a:ext>
            </a:extLst>
          </p:cNvPr>
          <p:cNvSpPr txBox="1"/>
          <p:nvPr/>
        </p:nvSpPr>
        <p:spPr>
          <a:xfrm>
            <a:off x="3622868" y="4814562"/>
            <a:ext cx="1106587" cy="369332"/>
          </a:xfrm>
          <a:prstGeom prst="rect">
            <a:avLst/>
          </a:prstGeom>
          <a:noFill/>
        </p:spPr>
        <p:txBody>
          <a:bodyPr wrap="square" rtlCol="0">
            <a:spAutoFit/>
          </a:bodyPr>
          <a:lstStyle/>
          <a:p>
            <a:r>
              <a:rPr lang="en-US" dirty="0"/>
              <a:t>+ </a:t>
            </a:r>
            <a:r>
              <a:rPr lang="en-US" dirty="0" err="1"/>
              <a:t>Dono</a:t>
            </a:r>
            <a:endParaRPr lang="en-US" dirty="0"/>
          </a:p>
        </p:txBody>
      </p:sp>
    </p:spTree>
    <p:extLst>
      <p:ext uri="{BB962C8B-B14F-4D97-AF65-F5344CB8AC3E}">
        <p14:creationId xmlns:p14="http://schemas.microsoft.com/office/powerpoint/2010/main" val="607686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3" y="443228"/>
            <a:ext cx="9121007"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t>Associação</a:t>
            </a:r>
            <a:r>
              <a:rPr lang="en-US" sz="4000" dirty="0"/>
              <a:t>: </a:t>
            </a:r>
            <a:r>
              <a:rPr lang="en-US" sz="4000" dirty="0" err="1"/>
              <a:t>Multiplicidade</a:t>
            </a:r>
            <a:endParaRPr lang="pt-BR" sz="4000" i="1" dirty="0"/>
          </a:p>
          <a:p>
            <a:endParaRPr lang="pt-BR" sz="4400" i="1" dirty="0"/>
          </a:p>
        </p:txBody>
      </p:sp>
      <p:sp>
        <p:nvSpPr>
          <p:cNvPr id="7" name="Espaço Reservado para Conteúdo 2">
            <a:extLst>
              <a:ext uri="{FF2B5EF4-FFF2-40B4-BE49-F238E27FC236}">
                <a16:creationId xmlns:a16="http://schemas.microsoft.com/office/drawing/2014/main" id="{27690C5B-D2C5-48F7-8E40-03201E2E0269}"/>
              </a:ext>
            </a:extLst>
          </p:cNvPr>
          <p:cNvSpPr>
            <a:spLocks noGrp="1"/>
          </p:cNvSpPr>
          <p:nvPr>
            <p:ph idx="1"/>
          </p:nvPr>
        </p:nvSpPr>
        <p:spPr>
          <a:xfrm>
            <a:off x="677332" y="1259247"/>
            <a:ext cx="8906935" cy="1197132"/>
          </a:xfrm>
        </p:spPr>
        <p:txBody>
          <a:bodyPr>
            <a:normAutofit/>
          </a:bodyPr>
          <a:lstStyle/>
          <a:p>
            <a:pPr marL="0" indent="0">
              <a:buNone/>
            </a:pPr>
            <a:r>
              <a:rPr lang="pt-BR" sz="2800" dirty="0"/>
              <a:t>É a quantidade mínima e máxima de objetos que uma associação permite em cada um de seus papéis.</a:t>
            </a:r>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pic>
        <p:nvPicPr>
          <p:cNvPr id="4" name="Imagem 3" descr="Uma imagem contendo ao ar livre, carro, estacionado, azul&#10;&#10;Descrição gerada automaticamente">
            <a:extLst>
              <a:ext uri="{FF2B5EF4-FFF2-40B4-BE49-F238E27FC236}">
                <a16:creationId xmlns:a16="http://schemas.microsoft.com/office/drawing/2014/main" id="{B731179E-5810-45D6-A006-E3964FB3454A}"/>
              </a:ext>
            </a:extLst>
          </p:cNvPr>
          <p:cNvPicPr>
            <a:picLocks noChangeAspect="1"/>
          </p:cNvPicPr>
          <p:nvPr/>
        </p:nvPicPr>
        <p:blipFill>
          <a:blip r:embed="rId3"/>
          <a:stretch>
            <a:fillRect/>
          </a:stretch>
        </p:blipFill>
        <p:spPr>
          <a:xfrm flipH="1">
            <a:off x="5720665" y="4447981"/>
            <a:ext cx="1941493" cy="865769"/>
          </a:xfrm>
          <a:prstGeom prst="rect">
            <a:avLst/>
          </a:prstGeom>
        </p:spPr>
      </p:pic>
      <p:pic>
        <p:nvPicPr>
          <p:cNvPr id="25" name="Imagem 24" descr="Uma imagem contendo carro, frente, grama, estacionado&#10;&#10;Descrição gerada automaticamente">
            <a:extLst>
              <a:ext uri="{FF2B5EF4-FFF2-40B4-BE49-F238E27FC236}">
                <a16:creationId xmlns:a16="http://schemas.microsoft.com/office/drawing/2014/main" id="{650AE4F0-13B7-44DF-9CEA-1195CC451115}"/>
              </a:ext>
            </a:extLst>
          </p:cNvPr>
          <p:cNvPicPr>
            <a:picLocks noChangeAspect="1"/>
          </p:cNvPicPr>
          <p:nvPr/>
        </p:nvPicPr>
        <p:blipFill>
          <a:blip r:embed="rId4"/>
          <a:stretch>
            <a:fillRect/>
          </a:stretch>
        </p:blipFill>
        <p:spPr>
          <a:xfrm flipH="1">
            <a:off x="8401337" y="4470515"/>
            <a:ext cx="1879561" cy="850387"/>
          </a:xfrm>
          <a:prstGeom prst="rect">
            <a:avLst/>
          </a:prstGeom>
        </p:spPr>
      </p:pic>
      <p:pic>
        <p:nvPicPr>
          <p:cNvPr id="27" name="Imagem 26" descr="Uma imagem contendo carro&#10;&#10;Descrição gerada automaticamente">
            <a:extLst>
              <a:ext uri="{FF2B5EF4-FFF2-40B4-BE49-F238E27FC236}">
                <a16:creationId xmlns:a16="http://schemas.microsoft.com/office/drawing/2014/main" id="{58CF96A6-1991-41F9-A9B1-36EFF70D2306}"/>
              </a:ext>
            </a:extLst>
          </p:cNvPr>
          <p:cNvPicPr>
            <a:picLocks noChangeAspect="1"/>
          </p:cNvPicPr>
          <p:nvPr/>
        </p:nvPicPr>
        <p:blipFill>
          <a:blip r:embed="rId5"/>
          <a:stretch>
            <a:fillRect/>
          </a:stretch>
        </p:blipFill>
        <p:spPr>
          <a:xfrm flipH="1">
            <a:off x="661845" y="4544566"/>
            <a:ext cx="1790230" cy="771276"/>
          </a:xfrm>
          <a:prstGeom prst="rect">
            <a:avLst/>
          </a:prstGeom>
        </p:spPr>
      </p:pic>
      <p:pic>
        <p:nvPicPr>
          <p:cNvPr id="29" name="Imagem 28" descr="Uma imagem contendo transporte, van, estacionado, grande&#10;&#10;Descrição gerada automaticamente">
            <a:extLst>
              <a:ext uri="{FF2B5EF4-FFF2-40B4-BE49-F238E27FC236}">
                <a16:creationId xmlns:a16="http://schemas.microsoft.com/office/drawing/2014/main" id="{BD4D5B6A-C2DA-4A08-86DD-5C959E6B57B8}"/>
              </a:ext>
            </a:extLst>
          </p:cNvPr>
          <p:cNvPicPr>
            <a:picLocks noChangeAspect="1"/>
          </p:cNvPicPr>
          <p:nvPr/>
        </p:nvPicPr>
        <p:blipFill>
          <a:blip r:embed="rId6"/>
          <a:stretch>
            <a:fillRect/>
          </a:stretch>
        </p:blipFill>
        <p:spPr>
          <a:xfrm flipH="1">
            <a:off x="3191255" y="4594115"/>
            <a:ext cx="1790230" cy="721727"/>
          </a:xfrm>
          <a:prstGeom prst="rect">
            <a:avLst/>
          </a:prstGeom>
        </p:spPr>
      </p:pic>
      <p:pic>
        <p:nvPicPr>
          <p:cNvPr id="31" name="Imagem 30" descr="Desenho de personagem de desenho animado&#10;&#10;Descrição gerada automaticamente">
            <a:extLst>
              <a:ext uri="{FF2B5EF4-FFF2-40B4-BE49-F238E27FC236}">
                <a16:creationId xmlns:a16="http://schemas.microsoft.com/office/drawing/2014/main" id="{CD11B7A2-8CF9-47F5-A817-FBFDDE146272}"/>
              </a:ext>
            </a:extLst>
          </p:cNvPr>
          <p:cNvPicPr>
            <a:picLocks noChangeAspect="1"/>
          </p:cNvPicPr>
          <p:nvPr/>
        </p:nvPicPr>
        <p:blipFill>
          <a:blip r:embed="rId7"/>
          <a:stretch>
            <a:fillRect/>
          </a:stretch>
        </p:blipFill>
        <p:spPr>
          <a:xfrm>
            <a:off x="8770862" y="2343870"/>
            <a:ext cx="573873" cy="1379719"/>
          </a:xfrm>
          <a:prstGeom prst="rect">
            <a:avLst/>
          </a:prstGeom>
        </p:spPr>
      </p:pic>
      <p:pic>
        <p:nvPicPr>
          <p:cNvPr id="33" name="Imagem 32">
            <a:extLst>
              <a:ext uri="{FF2B5EF4-FFF2-40B4-BE49-F238E27FC236}">
                <a16:creationId xmlns:a16="http://schemas.microsoft.com/office/drawing/2014/main" id="{1862A1B6-AC54-4AAA-A7B4-A5C0D83D2178}"/>
              </a:ext>
            </a:extLst>
          </p:cNvPr>
          <p:cNvPicPr>
            <a:picLocks noChangeAspect="1"/>
          </p:cNvPicPr>
          <p:nvPr/>
        </p:nvPicPr>
        <p:blipFill>
          <a:blip r:embed="rId8"/>
          <a:stretch>
            <a:fillRect/>
          </a:stretch>
        </p:blipFill>
        <p:spPr>
          <a:xfrm>
            <a:off x="3657443" y="2322629"/>
            <a:ext cx="572608" cy="1379720"/>
          </a:xfrm>
          <a:prstGeom prst="rect">
            <a:avLst/>
          </a:prstGeom>
        </p:spPr>
      </p:pic>
      <p:pic>
        <p:nvPicPr>
          <p:cNvPr id="35" name="Imagem 34">
            <a:extLst>
              <a:ext uri="{FF2B5EF4-FFF2-40B4-BE49-F238E27FC236}">
                <a16:creationId xmlns:a16="http://schemas.microsoft.com/office/drawing/2014/main" id="{33519FB2-5A27-4E0E-BFAD-D71178D89ABF}"/>
              </a:ext>
            </a:extLst>
          </p:cNvPr>
          <p:cNvPicPr>
            <a:picLocks noChangeAspect="1"/>
          </p:cNvPicPr>
          <p:nvPr/>
        </p:nvPicPr>
        <p:blipFill>
          <a:blip r:embed="rId9"/>
          <a:stretch>
            <a:fillRect/>
          </a:stretch>
        </p:blipFill>
        <p:spPr>
          <a:xfrm>
            <a:off x="6263476" y="2322628"/>
            <a:ext cx="494768" cy="1379719"/>
          </a:xfrm>
          <a:prstGeom prst="rect">
            <a:avLst/>
          </a:prstGeom>
        </p:spPr>
      </p:pic>
      <p:pic>
        <p:nvPicPr>
          <p:cNvPr id="37" name="Imagem 36">
            <a:extLst>
              <a:ext uri="{FF2B5EF4-FFF2-40B4-BE49-F238E27FC236}">
                <a16:creationId xmlns:a16="http://schemas.microsoft.com/office/drawing/2014/main" id="{EB7E04ED-7FA2-4003-9C7B-ECE22880D2EA}"/>
              </a:ext>
            </a:extLst>
          </p:cNvPr>
          <p:cNvPicPr>
            <a:picLocks noChangeAspect="1"/>
          </p:cNvPicPr>
          <p:nvPr/>
        </p:nvPicPr>
        <p:blipFill>
          <a:blip r:embed="rId10"/>
          <a:stretch>
            <a:fillRect/>
          </a:stretch>
        </p:blipFill>
        <p:spPr>
          <a:xfrm>
            <a:off x="1140138" y="2322628"/>
            <a:ext cx="502595" cy="1379719"/>
          </a:xfrm>
          <a:prstGeom prst="rect">
            <a:avLst/>
          </a:prstGeom>
        </p:spPr>
      </p:pic>
      <p:cxnSp>
        <p:nvCxnSpPr>
          <p:cNvPr id="48" name="Conector reto 47">
            <a:extLst>
              <a:ext uri="{FF2B5EF4-FFF2-40B4-BE49-F238E27FC236}">
                <a16:creationId xmlns:a16="http://schemas.microsoft.com/office/drawing/2014/main" id="{B03F8FCE-A598-441F-905A-EDA4751E2510}"/>
              </a:ext>
            </a:extLst>
          </p:cNvPr>
          <p:cNvCxnSpPr>
            <a:cxnSpLocks/>
          </p:cNvCxnSpPr>
          <p:nvPr/>
        </p:nvCxnSpPr>
        <p:spPr>
          <a:xfrm flipV="1">
            <a:off x="3961561" y="3824258"/>
            <a:ext cx="0" cy="61239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Conector reto 49">
            <a:extLst>
              <a:ext uri="{FF2B5EF4-FFF2-40B4-BE49-F238E27FC236}">
                <a16:creationId xmlns:a16="http://schemas.microsoft.com/office/drawing/2014/main" id="{31985F2A-18A5-4ACE-AE43-A79E2EE644B2}"/>
              </a:ext>
            </a:extLst>
          </p:cNvPr>
          <p:cNvCxnSpPr>
            <a:cxnSpLocks/>
          </p:cNvCxnSpPr>
          <p:nvPr/>
        </p:nvCxnSpPr>
        <p:spPr>
          <a:xfrm>
            <a:off x="4266623" y="3565420"/>
            <a:ext cx="1546948" cy="86576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Conector reto 51">
            <a:extLst>
              <a:ext uri="{FF2B5EF4-FFF2-40B4-BE49-F238E27FC236}">
                <a16:creationId xmlns:a16="http://schemas.microsoft.com/office/drawing/2014/main" id="{B280A122-121C-4DED-9712-B342E0AEA320}"/>
              </a:ext>
            </a:extLst>
          </p:cNvPr>
          <p:cNvCxnSpPr>
            <a:cxnSpLocks/>
          </p:cNvCxnSpPr>
          <p:nvPr/>
        </p:nvCxnSpPr>
        <p:spPr>
          <a:xfrm>
            <a:off x="1374726" y="3824257"/>
            <a:ext cx="0" cy="61239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Conector reto 53">
            <a:extLst>
              <a:ext uri="{FF2B5EF4-FFF2-40B4-BE49-F238E27FC236}">
                <a16:creationId xmlns:a16="http://schemas.microsoft.com/office/drawing/2014/main" id="{703E5BD7-7DFD-44F8-914A-77167B223319}"/>
              </a:ext>
            </a:extLst>
          </p:cNvPr>
          <p:cNvCxnSpPr>
            <a:cxnSpLocks/>
          </p:cNvCxnSpPr>
          <p:nvPr/>
        </p:nvCxnSpPr>
        <p:spPr>
          <a:xfrm>
            <a:off x="9057798" y="3831434"/>
            <a:ext cx="0" cy="51246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8" name="Espaço Reservado para Conteúdo 2">
            <a:extLst>
              <a:ext uri="{FF2B5EF4-FFF2-40B4-BE49-F238E27FC236}">
                <a16:creationId xmlns:a16="http://schemas.microsoft.com/office/drawing/2014/main" id="{AF6C2D3C-9D89-4178-9588-F76B492A12C8}"/>
              </a:ext>
            </a:extLst>
          </p:cNvPr>
          <p:cNvSpPr txBox="1">
            <a:spLocks/>
          </p:cNvSpPr>
          <p:nvPr/>
        </p:nvSpPr>
        <p:spPr>
          <a:xfrm>
            <a:off x="677332" y="5634934"/>
            <a:ext cx="10281731" cy="107379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pt-BR" sz="2300" dirty="0"/>
              <a:t>Uma pessoa pode ter quantos carros? Mínimo: nenhum - Máximo: N</a:t>
            </a:r>
          </a:p>
          <a:p>
            <a:pPr marL="0" indent="0">
              <a:buNone/>
            </a:pPr>
            <a:r>
              <a:rPr lang="pt-BR" sz="2300" dirty="0"/>
              <a:t>Um carro pode ter quantos todos? Mínimo: 1 – Máximo: 1</a:t>
            </a:r>
          </a:p>
          <a:p>
            <a:pPr marL="0" indent="0">
              <a:buFont typeface="Wingdings 3" charset="2"/>
              <a:buNone/>
            </a:pPr>
            <a:endParaRPr lang="pt-BR" sz="2300" dirty="0"/>
          </a:p>
        </p:txBody>
      </p:sp>
    </p:spTree>
    <p:extLst>
      <p:ext uri="{BB962C8B-B14F-4D97-AF65-F5344CB8AC3E}">
        <p14:creationId xmlns:p14="http://schemas.microsoft.com/office/powerpoint/2010/main" val="1859308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01F13A47-136C-4187-818A-11DDE80AD4CB}"/>
              </a:ext>
            </a:extLst>
          </p:cNvPr>
          <p:cNvSpPr>
            <a:spLocks noGrp="1"/>
          </p:cNvSpPr>
          <p:nvPr>
            <p:ph idx="1"/>
          </p:nvPr>
        </p:nvSpPr>
        <p:spPr>
          <a:xfrm>
            <a:off x="677333" y="1441023"/>
            <a:ext cx="9612561" cy="5117733"/>
          </a:xfrm>
        </p:spPr>
        <p:txBody>
          <a:bodyPr>
            <a:normAutofit lnSpcReduction="10000"/>
          </a:bodyPr>
          <a:lstStyle/>
          <a:p>
            <a:pPr>
              <a:lnSpc>
                <a:spcPct val="110000"/>
              </a:lnSpc>
            </a:pPr>
            <a:r>
              <a:rPr lang="pt-BR" sz="2800" dirty="0"/>
              <a:t>Diagrama mais utilizado da UML</a:t>
            </a:r>
          </a:p>
          <a:p>
            <a:pPr>
              <a:lnSpc>
                <a:spcPct val="110000"/>
              </a:lnSpc>
            </a:pPr>
            <a:r>
              <a:rPr lang="pt-BR" sz="2800" dirty="0"/>
              <a:t>Representa os tipos (classes) de objetos de um sistema</a:t>
            </a:r>
          </a:p>
          <a:p>
            <a:pPr lvl="1">
              <a:lnSpc>
                <a:spcPct val="110000"/>
              </a:lnSpc>
            </a:pPr>
            <a:r>
              <a:rPr lang="pt-BR" sz="2400" dirty="0"/>
              <a:t>Propriedades desses tipos </a:t>
            </a:r>
          </a:p>
          <a:p>
            <a:pPr lvl="1">
              <a:lnSpc>
                <a:spcPct val="110000"/>
              </a:lnSpc>
            </a:pPr>
            <a:r>
              <a:rPr lang="pt-BR" sz="2400" dirty="0"/>
              <a:t>Funcionalidades providas por esses tipos </a:t>
            </a:r>
          </a:p>
          <a:p>
            <a:pPr lvl="1">
              <a:lnSpc>
                <a:spcPct val="110000"/>
              </a:lnSpc>
            </a:pPr>
            <a:r>
              <a:rPr lang="pt-BR" sz="2400" dirty="0"/>
              <a:t>Relacionamentos entre esses tipos</a:t>
            </a:r>
            <a:br>
              <a:rPr lang="pt-BR" sz="2400" dirty="0"/>
            </a:br>
            <a:endParaRPr lang="pt-BR" sz="1400" dirty="0"/>
          </a:p>
          <a:p>
            <a:pPr>
              <a:lnSpc>
                <a:spcPct val="110000"/>
              </a:lnSpc>
            </a:pPr>
            <a:r>
              <a:rPr lang="pt-BR" sz="2800" dirty="0"/>
              <a:t>Pode ser mapeado diretamente para uma linguagem O.O</a:t>
            </a:r>
          </a:p>
          <a:p>
            <a:pPr>
              <a:lnSpc>
                <a:spcPct val="110000"/>
              </a:lnSpc>
            </a:pPr>
            <a:r>
              <a:rPr lang="pt-BR" sz="2800" dirty="0"/>
              <a:t>Ajuda no processo transitório dos requisitos para o código</a:t>
            </a:r>
          </a:p>
          <a:p>
            <a:pPr>
              <a:lnSpc>
                <a:spcPct val="110000"/>
              </a:lnSpc>
            </a:pPr>
            <a:r>
              <a:rPr lang="pt-BR" sz="2800" dirty="0"/>
              <a:t>Pode representar visualmente o código do sistema</a:t>
            </a:r>
          </a:p>
        </p:txBody>
      </p:sp>
      <p:sp>
        <p:nvSpPr>
          <p:cNvPr id="4" name="Título 1">
            <a:extLst>
              <a:ext uri="{FF2B5EF4-FFF2-40B4-BE49-F238E27FC236}">
                <a16:creationId xmlns:a16="http://schemas.microsoft.com/office/drawing/2014/main" id="{BA82204A-A265-4615-9A76-7D7536EB1A44}"/>
              </a:ext>
            </a:extLst>
          </p:cNvPr>
          <p:cNvSpPr>
            <a:spLocks noGrp="1"/>
          </p:cNvSpPr>
          <p:nvPr>
            <p:ph type="title"/>
          </p:nvPr>
        </p:nvSpPr>
        <p:spPr>
          <a:xfrm>
            <a:off x="677334" y="443228"/>
            <a:ext cx="8596668" cy="853811"/>
          </a:xfrm>
        </p:spPr>
        <p:txBody>
          <a:bodyPr>
            <a:normAutofit/>
          </a:bodyPr>
          <a:lstStyle/>
          <a:p>
            <a:r>
              <a:rPr lang="en-US" sz="4000" dirty="0" err="1"/>
              <a:t>Diagrama</a:t>
            </a:r>
            <a:r>
              <a:rPr lang="en-US" sz="4000" dirty="0"/>
              <a:t> de classes</a:t>
            </a:r>
            <a:endParaRPr lang="pt-BR" sz="4000" dirty="0"/>
          </a:p>
        </p:txBody>
      </p:sp>
      <p:pic>
        <p:nvPicPr>
          <p:cNvPr id="8" name="Imagem 7">
            <a:extLst>
              <a:ext uri="{FF2B5EF4-FFF2-40B4-BE49-F238E27FC236}">
                <a16:creationId xmlns:a16="http://schemas.microsoft.com/office/drawing/2014/main" id="{70455AEC-3FEE-4718-AFB2-05153BF7CDFE}"/>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9" name="Título 1">
            <a:extLst>
              <a:ext uri="{FF2B5EF4-FFF2-40B4-BE49-F238E27FC236}">
                <a16:creationId xmlns:a16="http://schemas.microsoft.com/office/drawing/2014/main" id="{11967554-0FA2-438D-85A6-27B8AAF00B1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spTree>
    <p:extLst>
      <p:ext uri="{BB962C8B-B14F-4D97-AF65-F5344CB8AC3E}">
        <p14:creationId xmlns:p14="http://schemas.microsoft.com/office/powerpoint/2010/main" val="2501667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Conector reto 52">
            <a:extLst>
              <a:ext uri="{FF2B5EF4-FFF2-40B4-BE49-F238E27FC236}">
                <a16:creationId xmlns:a16="http://schemas.microsoft.com/office/drawing/2014/main" id="{585F09D5-B5EE-419C-A550-671D7C10F432}"/>
              </a:ext>
            </a:extLst>
          </p:cNvPr>
          <p:cNvCxnSpPr>
            <a:cxnSpLocks/>
          </p:cNvCxnSpPr>
          <p:nvPr/>
        </p:nvCxnSpPr>
        <p:spPr>
          <a:xfrm>
            <a:off x="3509972" y="5970668"/>
            <a:ext cx="5172056"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3" y="443228"/>
            <a:ext cx="9121007"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t>Associação</a:t>
            </a:r>
            <a:r>
              <a:rPr lang="en-US" sz="4000" dirty="0"/>
              <a:t>: </a:t>
            </a:r>
            <a:r>
              <a:rPr lang="en-US" sz="4000" dirty="0" err="1"/>
              <a:t>Multiplicidade</a:t>
            </a:r>
            <a:endParaRPr lang="pt-BR" sz="4000" i="1" dirty="0"/>
          </a:p>
          <a:p>
            <a:endParaRPr lang="pt-BR" sz="4400" i="1" dirty="0"/>
          </a:p>
        </p:txBody>
      </p:sp>
      <p:sp>
        <p:nvSpPr>
          <p:cNvPr id="7" name="Espaço Reservado para Conteúdo 2">
            <a:extLst>
              <a:ext uri="{FF2B5EF4-FFF2-40B4-BE49-F238E27FC236}">
                <a16:creationId xmlns:a16="http://schemas.microsoft.com/office/drawing/2014/main" id="{27690C5B-D2C5-48F7-8E40-03201E2E0269}"/>
              </a:ext>
            </a:extLst>
          </p:cNvPr>
          <p:cNvSpPr>
            <a:spLocks noGrp="1"/>
          </p:cNvSpPr>
          <p:nvPr>
            <p:ph idx="1"/>
          </p:nvPr>
        </p:nvSpPr>
        <p:spPr>
          <a:xfrm>
            <a:off x="677332" y="1336344"/>
            <a:ext cx="8906935" cy="517177"/>
          </a:xfrm>
        </p:spPr>
        <p:txBody>
          <a:bodyPr>
            <a:normAutofit lnSpcReduction="10000"/>
          </a:bodyPr>
          <a:lstStyle/>
          <a:p>
            <a:pPr marL="0" indent="0">
              <a:buNone/>
            </a:pPr>
            <a:r>
              <a:rPr lang="pt-BR" sz="2800" dirty="0"/>
              <a:t>Mundo real</a:t>
            </a:r>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pic>
        <p:nvPicPr>
          <p:cNvPr id="4" name="Imagem 3" descr="Uma imagem contendo ao ar livre, carro, estacionado, azul&#10;&#10;Descrição gerada automaticamente">
            <a:extLst>
              <a:ext uri="{FF2B5EF4-FFF2-40B4-BE49-F238E27FC236}">
                <a16:creationId xmlns:a16="http://schemas.microsoft.com/office/drawing/2014/main" id="{B731179E-5810-45D6-A006-E3964FB3454A}"/>
              </a:ext>
            </a:extLst>
          </p:cNvPr>
          <p:cNvPicPr>
            <a:picLocks noChangeAspect="1"/>
          </p:cNvPicPr>
          <p:nvPr/>
        </p:nvPicPr>
        <p:blipFill>
          <a:blip r:embed="rId3"/>
          <a:stretch>
            <a:fillRect/>
          </a:stretch>
        </p:blipFill>
        <p:spPr>
          <a:xfrm flipH="1">
            <a:off x="5720665" y="4039147"/>
            <a:ext cx="1941493" cy="865769"/>
          </a:xfrm>
          <a:prstGeom prst="rect">
            <a:avLst/>
          </a:prstGeom>
        </p:spPr>
      </p:pic>
      <p:pic>
        <p:nvPicPr>
          <p:cNvPr id="25" name="Imagem 24" descr="Uma imagem contendo carro, frente, grama, estacionado&#10;&#10;Descrição gerada automaticamente">
            <a:extLst>
              <a:ext uri="{FF2B5EF4-FFF2-40B4-BE49-F238E27FC236}">
                <a16:creationId xmlns:a16="http://schemas.microsoft.com/office/drawing/2014/main" id="{650AE4F0-13B7-44DF-9CEA-1195CC451115}"/>
              </a:ext>
            </a:extLst>
          </p:cNvPr>
          <p:cNvPicPr>
            <a:picLocks noChangeAspect="1"/>
          </p:cNvPicPr>
          <p:nvPr/>
        </p:nvPicPr>
        <p:blipFill>
          <a:blip r:embed="rId4"/>
          <a:stretch>
            <a:fillRect/>
          </a:stretch>
        </p:blipFill>
        <p:spPr>
          <a:xfrm flipH="1">
            <a:off x="8401337" y="4061681"/>
            <a:ext cx="1879561" cy="850387"/>
          </a:xfrm>
          <a:prstGeom prst="rect">
            <a:avLst/>
          </a:prstGeom>
        </p:spPr>
      </p:pic>
      <p:pic>
        <p:nvPicPr>
          <p:cNvPr id="27" name="Imagem 26" descr="Uma imagem contendo carro&#10;&#10;Descrição gerada automaticamente">
            <a:extLst>
              <a:ext uri="{FF2B5EF4-FFF2-40B4-BE49-F238E27FC236}">
                <a16:creationId xmlns:a16="http://schemas.microsoft.com/office/drawing/2014/main" id="{58CF96A6-1991-41F9-A9B1-36EFF70D2306}"/>
              </a:ext>
            </a:extLst>
          </p:cNvPr>
          <p:cNvPicPr>
            <a:picLocks noChangeAspect="1"/>
          </p:cNvPicPr>
          <p:nvPr/>
        </p:nvPicPr>
        <p:blipFill>
          <a:blip r:embed="rId5"/>
          <a:stretch>
            <a:fillRect/>
          </a:stretch>
        </p:blipFill>
        <p:spPr>
          <a:xfrm flipH="1">
            <a:off x="661845" y="4135732"/>
            <a:ext cx="1790230" cy="771276"/>
          </a:xfrm>
          <a:prstGeom prst="rect">
            <a:avLst/>
          </a:prstGeom>
        </p:spPr>
      </p:pic>
      <p:pic>
        <p:nvPicPr>
          <p:cNvPr id="29" name="Imagem 28" descr="Uma imagem contendo transporte, van, estacionado, grande&#10;&#10;Descrição gerada automaticamente">
            <a:extLst>
              <a:ext uri="{FF2B5EF4-FFF2-40B4-BE49-F238E27FC236}">
                <a16:creationId xmlns:a16="http://schemas.microsoft.com/office/drawing/2014/main" id="{BD4D5B6A-C2DA-4A08-86DD-5C959E6B57B8}"/>
              </a:ext>
            </a:extLst>
          </p:cNvPr>
          <p:cNvPicPr>
            <a:picLocks noChangeAspect="1"/>
          </p:cNvPicPr>
          <p:nvPr/>
        </p:nvPicPr>
        <p:blipFill>
          <a:blip r:embed="rId6"/>
          <a:stretch>
            <a:fillRect/>
          </a:stretch>
        </p:blipFill>
        <p:spPr>
          <a:xfrm flipH="1">
            <a:off x="3191255" y="4185281"/>
            <a:ext cx="1790230" cy="721727"/>
          </a:xfrm>
          <a:prstGeom prst="rect">
            <a:avLst/>
          </a:prstGeom>
        </p:spPr>
      </p:pic>
      <p:pic>
        <p:nvPicPr>
          <p:cNvPr id="31" name="Imagem 30" descr="Desenho de personagem de desenho animado&#10;&#10;Descrição gerada automaticamente">
            <a:extLst>
              <a:ext uri="{FF2B5EF4-FFF2-40B4-BE49-F238E27FC236}">
                <a16:creationId xmlns:a16="http://schemas.microsoft.com/office/drawing/2014/main" id="{CD11B7A2-8CF9-47F5-A817-FBFDDE146272}"/>
              </a:ext>
            </a:extLst>
          </p:cNvPr>
          <p:cNvPicPr>
            <a:picLocks noChangeAspect="1"/>
          </p:cNvPicPr>
          <p:nvPr/>
        </p:nvPicPr>
        <p:blipFill>
          <a:blip r:embed="rId7"/>
          <a:stretch>
            <a:fillRect/>
          </a:stretch>
        </p:blipFill>
        <p:spPr>
          <a:xfrm>
            <a:off x="8770862" y="1935036"/>
            <a:ext cx="573873" cy="1379719"/>
          </a:xfrm>
          <a:prstGeom prst="rect">
            <a:avLst/>
          </a:prstGeom>
        </p:spPr>
      </p:pic>
      <p:pic>
        <p:nvPicPr>
          <p:cNvPr id="33" name="Imagem 32">
            <a:extLst>
              <a:ext uri="{FF2B5EF4-FFF2-40B4-BE49-F238E27FC236}">
                <a16:creationId xmlns:a16="http://schemas.microsoft.com/office/drawing/2014/main" id="{1862A1B6-AC54-4AAA-A7B4-A5C0D83D2178}"/>
              </a:ext>
            </a:extLst>
          </p:cNvPr>
          <p:cNvPicPr>
            <a:picLocks noChangeAspect="1"/>
          </p:cNvPicPr>
          <p:nvPr/>
        </p:nvPicPr>
        <p:blipFill>
          <a:blip r:embed="rId8"/>
          <a:stretch>
            <a:fillRect/>
          </a:stretch>
        </p:blipFill>
        <p:spPr>
          <a:xfrm>
            <a:off x="3657443" y="1913795"/>
            <a:ext cx="572608" cy="1379720"/>
          </a:xfrm>
          <a:prstGeom prst="rect">
            <a:avLst/>
          </a:prstGeom>
        </p:spPr>
      </p:pic>
      <p:pic>
        <p:nvPicPr>
          <p:cNvPr id="35" name="Imagem 34">
            <a:extLst>
              <a:ext uri="{FF2B5EF4-FFF2-40B4-BE49-F238E27FC236}">
                <a16:creationId xmlns:a16="http://schemas.microsoft.com/office/drawing/2014/main" id="{33519FB2-5A27-4E0E-BFAD-D71178D89ABF}"/>
              </a:ext>
            </a:extLst>
          </p:cNvPr>
          <p:cNvPicPr>
            <a:picLocks noChangeAspect="1"/>
          </p:cNvPicPr>
          <p:nvPr/>
        </p:nvPicPr>
        <p:blipFill>
          <a:blip r:embed="rId9"/>
          <a:stretch>
            <a:fillRect/>
          </a:stretch>
        </p:blipFill>
        <p:spPr>
          <a:xfrm>
            <a:off x="6263476" y="1913794"/>
            <a:ext cx="494768" cy="1379719"/>
          </a:xfrm>
          <a:prstGeom prst="rect">
            <a:avLst/>
          </a:prstGeom>
        </p:spPr>
      </p:pic>
      <p:pic>
        <p:nvPicPr>
          <p:cNvPr id="37" name="Imagem 36">
            <a:extLst>
              <a:ext uri="{FF2B5EF4-FFF2-40B4-BE49-F238E27FC236}">
                <a16:creationId xmlns:a16="http://schemas.microsoft.com/office/drawing/2014/main" id="{EB7E04ED-7FA2-4003-9C7B-ECE22880D2EA}"/>
              </a:ext>
            </a:extLst>
          </p:cNvPr>
          <p:cNvPicPr>
            <a:picLocks noChangeAspect="1"/>
          </p:cNvPicPr>
          <p:nvPr/>
        </p:nvPicPr>
        <p:blipFill>
          <a:blip r:embed="rId10"/>
          <a:stretch>
            <a:fillRect/>
          </a:stretch>
        </p:blipFill>
        <p:spPr>
          <a:xfrm>
            <a:off x="1140138" y="1913794"/>
            <a:ext cx="502595" cy="1379719"/>
          </a:xfrm>
          <a:prstGeom prst="rect">
            <a:avLst/>
          </a:prstGeom>
        </p:spPr>
      </p:pic>
      <p:cxnSp>
        <p:nvCxnSpPr>
          <p:cNvPr id="48" name="Conector reto 47">
            <a:extLst>
              <a:ext uri="{FF2B5EF4-FFF2-40B4-BE49-F238E27FC236}">
                <a16:creationId xmlns:a16="http://schemas.microsoft.com/office/drawing/2014/main" id="{B03F8FCE-A598-441F-905A-EDA4751E2510}"/>
              </a:ext>
            </a:extLst>
          </p:cNvPr>
          <p:cNvCxnSpPr>
            <a:cxnSpLocks/>
          </p:cNvCxnSpPr>
          <p:nvPr/>
        </p:nvCxnSpPr>
        <p:spPr>
          <a:xfrm flipV="1">
            <a:off x="3961561" y="3415424"/>
            <a:ext cx="0" cy="61239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Conector reto 49">
            <a:extLst>
              <a:ext uri="{FF2B5EF4-FFF2-40B4-BE49-F238E27FC236}">
                <a16:creationId xmlns:a16="http://schemas.microsoft.com/office/drawing/2014/main" id="{31985F2A-18A5-4ACE-AE43-A79E2EE644B2}"/>
              </a:ext>
            </a:extLst>
          </p:cNvPr>
          <p:cNvCxnSpPr>
            <a:cxnSpLocks/>
          </p:cNvCxnSpPr>
          <p:nvPr/>
        </p:nvCxnSpPr>
        <p:spPr>
          <a:xfrm>
            <a:off x="4266623" y="3156586"/>
            <a:ext cx="1546948" cy="86576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Conector reto 51">
            <a:extLst>
              <a:ext uri="{FF2B5EF4-FFF2-40B4-BE49-F238E27FC236}">
                <a16:creationId xmlns:a16="http://schemas.microsoft.com/office/drawing/2014/main" id="{B280A122-121C-4DED-9712-B342E0AEA320}"/>
              </a:ext>
            </a:extLst>
          </p:cNvPr>
          <p:cNvCxnSpPr>
            <a:cxnSpLocks/>
          </p:cNvCxnSpPr>
          <p:nvPr/>
        </p:nvCxnSpPr>
        <p:spPr>
          <a:xfrm>
            <a:off x="1374726" y="3415423"/>
            <a:ext cx="0" cy="61239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Conector reto 53">
            <a:extLst>
              <a:ext uri="{FF2B5EF4-FFF2-40B4-BE49-F238E27FC236}">
                <a16:creationId xmlns:a16="http://schemas.microsoft.com/office/drawing/2014/main" id="{703E5BD7-7DFD-44F8-914A-77167B223319}"/>
              </a:ext>
            </a:extLst>
          </p:cNvPr>
          <p:cNvCxnSpPr>
            <a:cxnSpLocks/>
          </p:cNvCxnSpPr>
          <p:nvPr/>
        </p:nvCxnSpPr>
        <p:spPr>
          <a:xfrm>
            <a:off x="9057798" y="3422600"/>
            <a:ext cx="0" cy="512467"/>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28" name="Agrupar 27">
            <a:extLst>
              <a:ext uri="{FF2B5EF4-FFF2-40B4-BE49-F238E27FC236}">
                <a16:creationId xmlns:a16="http://schemas.microsoft.com/office/drawing/2014/main" id="{5F43E067-DFBF-4A04-99D0-C307EE4C4DA2}"/>
              </a:ext>
            </a:extLst>
          </p:cNvPr>
          <p:cNvGrpSpPr/>
          <p:nvPr/>
        </p:nvGrpSpPr>
        <p:grpSpPr>
          <a:xfrm>
            <a:off x="1801475" y="5260450"/>
            <a:ext cx="2573868" cy="1256516"/>
            <a:chOff x="825689" y="3217459"/>
            <a:chExt cx="3220872" cy="1736141"/>
          </a:xfrm>
        </p:grpSpPr>
        <p:sp>
          <p:nvSpPr>
            <p:cNvPr id="30" name="Retângulo 29">
              <a:extLst>
                <a:ext uri="{FF2B5EF4-FFF2-40B4-BE49-F238E27FC236}">
                  <a16:creationId xmlns:a16="http://schemas.microsoft.com/office/drawing/2014/main" id="{96843828-03D2-4430-A2B7-52CBA75A070C}"/>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t>Pessoa</a:t>
              </a:r>
              <a:endParaRPr lang="pt-BR" sz="2200" b="1" dirty="0"/>
            </a:p>
          </p:txBody>
        </p:sp>
        <p:sp>
          <p:nvSpPr>
            <p:cNvPr id="32" name="Retângulo 31">
              <a:extLst>
                <a:ext uri="{FF2B5EF4-FFF2-40B4-BE49-F238E27FC236}">
                  <a16:creationId xmlns:a16="http://schemas.microsoft.com/office/drawing/2014/main" id="{0561CC45-2155-4656-AD52-F70F00AC1646}"/>
                </a:ext>
              </a:extLst>
            </p:cNvPr>
            <p:cNvSpPr/>
            <p:nvPr/>
          </p:nvSpPr>
          <p:spPr>
            <a:xfrm>
              <a:off x="825689" y="3773606"/>
              <a:ext cx="3220872" cy="9424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accent2">
                      <a:lumMod val="50000"/>
                    </a:schemeClr>
                  </a:solidFill>
                </a:rPr>
                <a:t>+ Nome: string</a:t>
              </a:r>
              <a:br>
                <a:rPr lang="en-US" sz="1600" dirty="0">
                  <a:solidFill>
                    <a:schemeClr val="accent2">
                      <a:lumMod val="50000"/>
                    </a:schemeClr>
                  </a:solidFill>
                </a:rPr>
              </a:br>
              <a:r>
                <a:rPr lang="en-US" sz="1600" dirty="0">
                  <a:solidFill>
                    <a:schemeClr val="accent2">
                      <a:lumMod val="50000"/>
                    </a:schemeClr>
                  </a:solidFill>
                </a:rPr>
                <a:t>+ Nascimento: </a:t>
              </a:r>
              <a:r>
                <a:rPr lang="en-US" sz="1600" dirty="0" err="1">
                  <a:solidFill>
                    <a:schemeClr val="accent2">
                      <a:lumMod val="50000"/>
                    </a:schemeClr>
                  </a:solidFill>
                </a:rPr>
                <a:t>DateTime</a:t>
              </a:r>
              <a:endParaRPr lang="pt-BR" sz="1200" dirty="0">
                <a:solidFill>
                  <a:schemeClr val="accent2">
                    <a:lumMod val="50000"/>
                  </a:schemeClr>
                </a:solidFill>
              </a:endParaRPr>
            </a:p>
          </p:txBody>
        </p:sp>
        <p:sp>
          <p:nvSpPr>
            <p:cNvPr id="34" name="Retângulo 33">
              <a:extLst>
                <a:ext uri="{FF2B5EF4-FFF2-40B4-BE49-F238E27FC236}">
                  <a16:creationId xmlns:a16="http://schemas.microsoft.com/office/drawing/2014/main" id="{29F64059-96A7-4128-A65C-1EED44BE6BAD}"/>
                </a:ext>
              </a:extLst>
            </p:cNvPr>
            <p:cNvSpPr/>
            <p:nvPr/>
          </p:nvSpPr>
          <p:spPr>
            <a:xfrm>
              <a:off x="825689" y="4716094"/>
              <a:ext cx="3220872" cy="23750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grpSp>
        <p:nvGrpSpPr>
          <p:cNvPr id="36" name="Agrupar 35">
            <a:extLst>
              <a:ext uri="{FF2B5EF4-FFF2-40B4-BE49-F238E27FC236}">
                <a16:creationId xmlns:a16="http://schemas.microsoft.com/office/drawing/2014/main" id="{A2D67353-D858-466D-976F-55B00B15493B}"/>
              </a:ext>
            </a:extLst>
          </p:cNvPr>
          <p:cNvGrpSpPr/>
          <p:nvPr/>
        </p:nvGrpSpPr>
        <p:grpSpPr>
          <a:xfrm>
            <a:off x="7078761" y="5260450"/>
            <a:ext cx="2573868" cy="1256516"/>
            <a:chOff x="825689" y="3217459"/>
            <a:chExt cx="3220872" cy="1736141"/>
          </a:xfrm>
        </p:grpSpPr>
        <p:sp>
          <p:nvSpPr>
            <p:cNvPr id="47" name="Retângulo 46">
              <a:extLst>
                <a:ext uri="{FF2B5EF4-FFF2-40B4-BE49-F238E27FC236}">
                  <a16:creationId xmlns:a16="http://schemas.microsoft.com/office/drawing/2014/main" id="{07E30058-B1E4-4C34-A6C1-7F656E30F2CD}"/>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err="1"/>
                <a:t>Carro</a:t>
              </a:r>
              <a:endParaRPr lang="pt-BR" sz="2200" b="1" dirty="0"/>
            </a:p>
          </p:txBody>
        </p:sp>
        <p:sp>
          <p:nvSpPr>
            <p:cNvPr id="49" name="Retângulo 48">
              <a:extLst>
                <a:ext uri="{FF2B5EF4-FFF2-40B4-BE49-F238E27FC236}">
                  <a16:creationId xmlns:a16="http://schemas.microsoft.com/office/drawing/2014/main" id="{7B3878FF-D23E-400F-8B28-CA9E8ADF324D}"/>
                </a:ext>
              </a:extLst>
            </p:cNvPr>
            <p:cNvSpPr/>
            <p:nvPr/>
          </p:nvSpPr>
          <p:spPr>
            <a:xfrm>
              <a:off x="825689" y="3773606"/>
              <a:ext cx="3220872" cy="9424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accent2">
                      <a:lumMod val="50000"/>
                    </a:schemeClr>
                  </a:solidFill>
                </a:rPr>
                <a:t>+ Nome: string</a:t>
              </a:r>
              <a:br>
                <a:rPr lang="en-US" sz="1600" dirty="0">
                  <a:solidFill>
                    <a:schemeClr val="accent2">
                      <a:lumMod val="50000"/>
                    </a:schemeClr>
                  </a:solidFill>
                </a:rPr>
              </a:br>
              <a:r>
                <a:rPr lang="en-US" sz="1600" dirty="0">
                  <a:solidFill>
                    <a:schemeClr val="accent2">
                      <a:lumMod val="50000"/>
                    </a:schemeClr>
                  </a:solidFill>
                </a:rPr>
                <a:t>+ </a:t>
              </a:r>
              <a:r>
                <a:rPr lang="en-US" sz="1600" dirty="0" err="1">
                  <a:solidFill>
                    <a:schemeClr val="accent2">
                      <a:lumMod val="50000"/>
                    </a:schemeClr>
                  </a:solidFill>
                </a:rPr>
                <a:t>Modelo</a:t>
              </a:r>
              <a:r>
                <a:rPr lang="en-US" sz="1600" dirty="0">
                  <a:solidFill>
                    <a:schemeClr val="accent2">
                      <a:lumMod val="50000"/>
                    </a:schemeClr>
                  </a:solidFill>
                </a:rPr>
                <a:t>: string</a:t>
              </a:r>
              <a:endParaRPr lang="pt-BR" sz="1200" dirty="0">
                <a:solidFill>
                  <a:schemeClr val="accent2">
                    <a:lumMod val="50000"/>
                  </a:schemeClr>
                </a:solidFill>
              </a:endParaRPr>
            </a:p>
          </p:txBody>
        </p:sp>
        <p:sp>
          <p:nvSpPr>
            <p:cNvPr id="51" name="Retângulo 50">
              <a:extLst>
                <a:ext uri="{FF2B5EF4-FFF2-40B4-BE49-F238E27FC236}">
                  <a16:creationId xmlns:a16="http://schemas.microsoft.com/office/drawing/2014/main" id="{5B7F5D1D-3365-4AD4-8D1A-239351A66766}"/>
                </a:ext>
              </a:extLst>
            </p:cNvPr>
            <p:cNvSpPr/>
            <p:nvPr/>
          </p:nvSpPr>
          <p:spPr>
            <a:xfrm>
              <a:off x="825689" y="4716094"/>
              <a:ext cx="3220872" cy="23750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sp>
        <p:nvSpPr>
          <p:cNvPr id="55" name="CaixaDeTexto 54">
            <a:extLst>
              <a:ext uri="{FF2B5EF4-FFF2-40B4-BE49-F238E27FC236}">
                <a16:creationId xmlns:a16="http://schemas.microsoft.com/office/drawing/2014/main" id="{AD1141AD-A526-4399-9654-EFF22BF414F7}"/>
              </a:ext>
            </a:extLst>
          </p:cNvPr>
          <p:cNvSpPr txBox="1"/>
          <p:nvPr/>
        </p:nvSpPr>
        <p:spPr>
          <a:xfrm>
            <a:off x="6499015" y="5975741"/>
            <a:ext cx="561372" cy="369332"/>
          </a:xfrm>
          <a:prstGeom prst="rect">
            <a:avLst/>
          </a:prstGeom>
          <a:noFill/>
        </p:spPr>
        <p:txBody>
          <a:bodyPr wrap="none" rtlCol="0">
            <a:spAutoFit/>
          </a:bodyPr>
          <a:lstStyle/>
          <a:p>
            <a:pPr algn="r"/>
            <a:r>
              <a:rPr lang="en-US" dirty="0"/>
              <a:t>0..*</a:t>
            </a:r>
            <a:endParaRPr lang="pt-BR" dirty="0"/>
          </a:p>
        </p:txBody>
      </p:sp>
      <p:sp>
        <p:nvSpPr>
          <p:cNvPr id="56" name="CaixaDeTexto 55">
            <a:extLst>
              <a:ext uri="{FF2B5EF4-FFF2-40B4-BE49-F238E27FC236}">
                <a16:creationId xmlns:a16="http://schemas.microsoft.com/office/drawing/2014/main" id="{02D04887-3BE7-479B-8879-485EDE2B8F0B}"/>
              </a:ext>
            </a:extLst>
          </p:cNvPr>
          <p:cNvSpPr txBox="1"/>
          <p:nvPr/>
        </p:nvSpPr>
        <p:spPr>
          <a:xfrm>
            <a:off x="5972174" y="5558025"/>
            <a:ext cx="1106587" cy="369332"/>
          </a:xfrm>
          <a:prstGeom prst="rect">
            <a:avLst/>
          </a:prstGeom>
          <a:noFill/>
        </p:spPr>
        <p:txBody>
          <a:bodyPr wrap="square" rtlCol="0">
            <a:spAutoFit/>
          </a:bodyPr>
          <a:lstStyle/>
          <a:p>
            <a:pPr algn="r"/>
            <a:r>
              <a:rPr lang="en-US" dirty="0"/>
              <a:t>+</a:t>
            </a:r>
            <a:r>
              <a:rPr lang="en-US" dirty="0" err="1"/>
              <a:t>Carros</a:t>
            </a:r>
            <a:endParaRPr lang="pt-BR" dirty="0"/>
          </a:p>
        </p:txBody>
      </p:sp>
      <p:sp>
        <p:nvSpPr>
          <p:cNvPr id="57" name="CaixaDeTexto 56">
            <a:extLst>
              <a:ext uri="{FF2B5EF4-FFF2-40B4-BE49-F238E27FC236}">
                <a16:creationId xmlns:a16="http://schemas.microsoft.com/office/drawing/2014/main" id="{02A55AA7-D736-4496-A563-E1C8F1BF4E9D}"/>
              </a:ext>
            </a:extLst>
          </p:cNvPr>
          <p:cNvSpPr txBox="1"/>
          <p:nvPr/>
        </p:nvSpPr>
        <p:spPr>
          <a:xfrm>
            <a:off x="4408565" y="5975741"/>
            <a:ext cx="306494" cy="369332"/>
          </a:xfrm>
          <a:prstGeom prst="rect">
            <a:avLst/>
          </a:prstGeom>
          <a:noFill/>
        </p:spPr>
        <p:txBody>
          <a:bodyPr wrap="none" rtlCol="0">
            <a:spAutoFit/>
          </a:bodyPr>
          <a:lstStyle/>
          <a:p>
            <a:r>
              <a:rPr lang="en-US" dirty="0"/>
              <a:t>1</a:t>
            </a:r>
            <a:endParaRPr lang="pt-BR" dirty="0"/>
          </a:p>
        </p:txBody>
      </p:sp>
      <p:sp>
        <p:nvSpPr>
          <p:cNvPr id="59" name="CaixaDeTexto 58">
            <a:extLst>
              <a:ext uri="{FF2B5EF4-FFF2-40B4-BE49-F238E27FC236}">
                <a16:creationId xmlns:a16="http://schemas.microsoft.com/office/drawing/2014/main" id="{108759BE-4D07-45AF-8D31-456BEE0D07E6}"/>
              </a:ext>
            </a:extLst>
          </p:cNvPr>
          <p:cNvSpPr txBox="1"/>
          <p:nvPr/>
        </p:nvSpPr>
        <p:spPr>
          <a:xfrm>
            <a:off x="4408565" y="5558025"/>
            <a:ext cx="1106587" cy="369332"/>
          </a:xfrm>
          <a:prstGeom prst="rect">
            <a:avLst/>
          </a:prstGeom>
          <a:noFill/>
        </p:spPr>
        <p:txBody>
          <a:bodyPr wrap="square" rtlCol="0">
            <a:spAutoFit/>
          </a:bodyPr>
          <a:lstStyle/>
          <a:p>
            <a:r>
              <a:rPr lang="en-US" dirty="0"/>
              <a:t>+</a:t>
            </a:r>
            <a:r>
              <a:rPr lang="en-US" dirty="0" err="1"/>
              <a:t>Dono</a:t>
            </a:r>
            <a:endParaRPr lang="en-US" dirty="0"/>
          </a:p>
        </p:txBody>
      </p:sp>
      <p:sp>
        <p:nvSpPr>
          <p:cNvPr id="60" name="Espaço Reservado para Conteúdo 2">
            <a:extLst>
              <a:ext uri="{FF2B5EF4-FFF2-40B4-BE49-F238E27FC236}">
                <a16:creationId xmlns:a16="http://schemas.microsoft.com/office/drawing/2014/main" id="{90F9F909-F37A-4A1B-AD81-D9BCDF91A146}"/>
              </a:ext>
            </a:extLst>
          </p:cNvPr>
          <p:cNvSpPr txBox="1">
            <a:spLocks/>
          </p:cNvSpPr>
          <p:nvPr/>
        </p:nvSpPr>
        <p:spPr>
          <a:xfrm>
            <a:off x="718232" y="5575724"/>
            <a:ext cx="956944" cy="73430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800" dirty="0"/>
              <a:t>U</a:t>
            </a:r>
            <a:r>
              <a:rPr lang="pt-BR" sz="2800" dirty="0"/>
              <a:t>ML</a:t>
            </a:r>
          </a:p>
        </p:txBody>
      </p:sp>
    </p:spTree>
    <p:extLst>
      <p:ext uri="{BB962C8B-B14F-4D97-AF65-F5344CB8AC3E}">
        <p14:creationId xmlns:p14="http://schemas.microsoft.com/office/powerpoint/2010/main" val="2503824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Conector reto 52">
            <a:extLst>
              <a:ext uri="{FF2B5EF4-FFF2-40B4-BE49-F238E27FC236}">
                <a16:creationId xmlns:a16="http://schemas.microsoft.com/office/drawing/2014/main" id="{585F09D5-B5EE-419C-A550-671D7C10F432}"/>
              </a:ext>
            </a:extLst>
          </p:cNvPr>
          <p:cNvCxnSpPr>
            <a:cxnSpLocks/>
          </p:cNvCxnSpPr>
          <p:nvPr/>
        </p:nvCxnSpPr>
        <p:spPr>
          <a:xfrm>
            <a:off x="2361468" y="5970668"/>
            <a:ext cx="5172056"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3" y="443228"/>
            <a:ext cx="9121007"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t>Associação</a:t>
            </a:r>
            <a:r>
              <a:rPr lang="en-US" sz="4000" dirty="0"/>
              <a:t>: </a:t>
            </a:r>
            <a:r>
              <a:rPr lang="en-US" sz="4000" dirty="0" err="1"/>
              <a:t>Multiplicidade</a:t>
            </a:r>
            <a:endParaRPr lang="pt-BR" sz="4000" i="1" dirty="0"/>
          </a:p>
          <a:p>
            <a:endParaRPr lang="pt-BR" sz="4400" i="1" dirty="0"/>
          </a:p>
        </p:txBody>
      </p:sp>
      <p:sp>
        <p:nvSpPr>
          <p:cNvPr id="7" name="Espaço Reservado para Conteúdo 2">
            <a:extLst>
              <a:ext uri="{FF2B5EF4-FFF2-40B4-BE49-F238E27FC236}">
                <a16:creationId xmlns:a16="http://schemas.microsoft.com/office/drawing/2014/main" id="{27690C5B-D2C5-48F7-8E40-03201E2E0269}"/>
              </a:ext>
            </a:extLst>
          </p:cNvPr>
          <p:cNvSpPr>
            <a:spLocks noGrp="1"/>
          </p:cNvSpPr>
          <p:nvPr>
            <p:ph idx="1"/>
          </p:nvPr>
        </p:nvSpPr>
        <p:spPr>
          <a:xfrm>
            <a:off x="677333" y="1336344"/>
            <a:ext cx="7573026" cy="3752211"/>
          </a:xfrm>
        </p:spPr>
        <p:txBody>
          <a:bodyPr>
            <a:normAutofit/>
          </a:bodyPr>
          <a:lstStyle/>
          <a:p>
            <a:pPr marL="0" indent="0">
              <a:buNone/>
            </a:pPr>
            <a:r>
              <a:rPr lang="pt-BR" sz="2800" dirty="0"/>
              <a:t>Sempre pergunte para os dois lados</a:t>
            </a:r>
          </a:p>
          <a:p>
            <a:r>
              <a:rPr lang="pt-BR" sz="2800" dirty="0"/>
              <a:t> 1 </a:t>
            </a:r>
            <a:r>
              <a:rPr lang="pt-BR" sz="2800" b="1" u="sng" dirty="0"/>
              <a:t>conceito</a:t>
            </a:r>
            <a:r>
              <a:rPr lang="pt-BR" sz="2800" dirty="0"/>
              <a:t> </a:t>
            </a:r>
            <a:r>
              <a:rPr lang="pt-BR" sz="2800" dirty="0">
                <a:solidFill>
                  <a:schemeClr val="accent2"/>
                </a:solidFill>
              </a:rPr>
              <a:t>PODE TER</a:t>
            </a:r>
            <a:r>
              <a:rPr lang="pt-BR" sz="2800" dirty="0">
                <a:solidFill>
                  <a:srgbClr val="00CC00"/>
                </a:solidFill>
              </a:rPr>
              <a:t> </a:t>
            </a:r>
            <a:r>
              <a:rPr lang="pt-BR" sz="2800" dirty="0"/>
              <a:t>quantos </a:t>
            </a:r>
            <a:r>
              <a:rPr lang="pt-BR" sz="2800" b="1" u="sng" dirty="0"/>
              <a:t>papéis</a:t>
            </a:r>
            <a:r>
              <a:rPr lang="pt-BR" sz="2800" dirty="0"/>
              <a:t>?</a:t>
            </a:r>
          </a:p>
          <a:p>
            <a:r>
              <a:rPr lang="pt-BR" sz="2800" dirty="0"/>
              <a:t> 1 </a:t>
            </a:r>
            <a:r>
              <a:rPr lang="pt-BR" sz="2800" b="1" u="sng" dirty="0"/>
              <a:t>carro</a:t>
            </a:r>
            <a:r>
              <a:rPr lang="pt-BR" sz="2800" dirty="0"/>
              <a:t> </a:t>
            </a:r>
            <a:r>
              <a:rPr lang="pt-BR" sz="2800" dirty="0">
                <a:solidFill>
                  <a:schemeClr val="accent2"/>
                </a:solidFill>
              </a:rPr>
              <a:t>PODE TER</a:t>
            </a:r>
            <a:r>
              <a:rPr lang="pt-BR" sz="2800" dirty="0">
                <a:solidFill>
                  <a:srgbClr val="00CC00"/>
                </a:solidFill>
              </a:rPr>
              <a:t> </a:t>
            </a:r>
            <a:r>
              <a:rPr lang="pt-BR" sz="2800" dirty="0"/>
              <a:t>quantos </a:t>
            </a:r>
            <a:r>
              <a:rPr lang="pt-BR" sz="2800" b="1" u="sng" dirty="0"/>
              <a:t>donos</a:t>
            </a:r>
            <a:r>
              <a:rPr lang="pt-BR" sz="2800" dirty="0"/>
              <a:t>?</a:t>
            </a:r>
          </a:p>
          <a:p>
            <a:r>
              <a:rPr lang="pt-BR" sz="2800" dirty="0"/>
              <a:t> 1 </a:t>
            </a:r>
            <a:r>
              <a:rPr lang="pt-BR" sz="2800" b="1" u="sng" dirty="0"/>
              <a:t>Pessoa</a:t>
            </a:r>
            <a:r>
              <a:rPr lang="pt-BR" sz="2800" dirty="0"/>
              <a:t> </a:t>
            </a:r>
            <a:r>
              <a:rPr lang="pt-BR" sz="2800" dirty="0">
                <a:solidFill>
                  <a:schemeClr val="accent2"/>
                </a:solidFill>
              </a:rPr>
              <a:t>PODE TER</a:t>
            </a:r>
            <a:r>
              <a:rPr lang="pt-BR" sz="2800" dirty="0">
                <a:solidFill>
                  <a:srgbClr val="00CC00"/>
                </a:solidFill>
              </a:rPr>
              <a:t> </a:t>
            </a:r>
            <a:r>
              <a:rPr lang="pt-BR" sz="2800" dirty="0"/>
              <a:t>quantos </a:t>
            </a:r>
            <a:r>
              <a:rPr lang="pt-BR" sz="2800" b="1" u="sng" dirty="0"/>
              <a:t>carros</a:t>
            </a:r>
            <a:r>
              <a:rPr lang="pt-BR" sz="2800" dirty="0"/>
              <a:t>?</a:t>
            </a:r>
          </a:p>
          <a:p>
            <a:pPr marL="0" indent="0">
              <a:buNone/>
            </a:pPr>
            <a:endParaRPr lang="pt-BR" sz="2800" dirty="0"/>
          </a:p>
          <a:p>
            <a:pPr marL="0" indent="0">
              <a:buNone/>
            </a:pPr>
            <a:r>
              <a:rPr lang="pt-BR" sz="3600" dirty="0">
                <a:solidFill>
                  <a:schemeClr val="accent2"/>
                </a:solidFill>
              </a:rPr>
              <a:t>Sempre inicia a pergunta com “1”</a:t>
            </a:r>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grpSp>
        <p:nvGrpSpPr>
          <p:cNvPr id="28" name="Agrupar 27">
            <a:extLst>
              <a:ext uri="{FF2B5EF4-FFF2-40B4-BE49-F238E27FC236}">
                <a16:creationId xmlns:a16="http://schemas.microsoft.com/office/drawing/2014/main" id="{5F43E067-DFBF-4A04-99D0-C307EE4C4DA2}"/>
              </a:ext>
            </a:extLst>
          </p:cNvPr>
          <p:cNvGrpSpPr/>
          <p:nvPr/>
        </p:nvGrpSpPr>
        <p:grpSpPr>
          <a:xfrm>
            <a:off x="677332" y="5260450"/>
            <a:ext cx="2573868" cy="1256516"/>
            <a:chOff x="825689" y="3217459"/>
            <a:chExt cx="3220872" cy="1736141"/>
          </a:xfrm>
        </p:grpSpPr>
        <p:sp>
          <p:nvSpPr>
            <p:cNvPr id="30" name="Retângulo 29">
              <a:extLst>
                <a:ext uri="{FF2B5EF4-FFF2-40B4-BE49-F238E27FC236}">
                  <a16:creationId xmlns:a16="http://schemas.microsoft.com/office/drawing/2014/main" id="{96843828-03D2-4430-A2B7-52CBA75A070C}"/>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t>Pessoa</a:t>
              </a:r>
              <a:endParaRPr lang="pt-BR" sz="2200" b="1" dirty="0"/>
            </a:p>
          </p:txBody>
        </p:sp>
        <p:sp>
          <p:nvSpPr>
            <p:cNvPr id="32" name="Retângulo 31">
              <a:extLst>
                <a:ext uri="{FF2B5EF4-FFF2-40B4-BE49-F238E27FC236}">
                  <a16:creationId xmlns:a16="http://schemas.microsoft.com/office/drawing/2014/main" id="{0561CC45-2155-4656-AD52-F70F00AC1646}"/>
                </a:ext>
              </a:extLst>
            </p:cNvPr>
            <p:cNvSpPr/>
            <p:nvPr/>
          </p:nvSpPr>
          <p:spPr>
            <a:xfrm>
              <a:off x="825689" y="3773606"/>
              <a:ext cx="3220872" cy="9424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accent2">
                      <a:lumMod val="50000"/>
                    </a:schemeClr>
                  </a:solidFill>
                </a:rPr>
                <a:t>+ Nome: string</a:t>
              </a:r>
              <a:br>
                <a:rPr lang="en-US" sz="1600" dirty="0">
                  <a:solidFill>
                    <a:schemeClr val="accent2">
                      <a:lumMod val="50000"/>
                    </a:schemeClr>
                  </a:solidFill>
                </a:rPr>
              </a:br>
              <a:r>
                <a:rPr lang="en-US" sz="1600" dirty="0">
                  <a:solidFill>
                    <a:schemeClr val="accent2">
                      <a:lumMod val="50000"/>
                    </a:schemeClr>
                  </a:solidFill>
                </a:rPr>
                <a:t>+ Nascimento: </a:t>
              </a:r>
              <a:r>
                <a:rPr lang="en-US" sz="1600" dirty="0" err="1">
                  <a:solidFill>
                    <a:schemeClr val="accent2">
                      <a:lumMod val="50000"/>
                    </a:schemeClr>
                  </a:solidFill>
                </a:rPr>
                <a:t>DateTime</a:t>
              </a:r>
              <a:endParaRPr lang="pt-BR" sz="1200" dirty="0">
                <a:solidFill>
                  <a:schemeClr val="accent2">
                    <a:lumMod val="50000"/>
                  </a:schemeClr>
                </a:solidFill>
              </a:endParaRPr>
            </a:p>
          </p:txBody>
        </p:sp>
        <p:sp>
          <p:nvSpPr>
            <p:cNvPr id="34" name="Retângulo 33">
              <a:extLst>
                <a:ext uri="{FF2B5EF4-FFF2-40B4-BE49-F238E27FC236}">
                  <a16:creationId xmlns:a16="http://schemas.microsoft.com/office/drawing/2014/main" id="{29F64059-96A7-4128-A65C-1EED44BE6BAD}"/>
                </a:ext>
              </a:extLst>
            </p:cNvPr>
            <p:cNvSpPr/>
            <p:nvPr/>
          </p:nvSpPr>
          <p:spPr>
            <a:xfrm>
              <a:off x="825689" y="4716094"/>
              <a:ext cx="3220872" cy="23750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grpSp>
        <p:nvGrpSpPr>
          <p:cNvPr id="36" name="Agrupar 35">
            <a:extLst>
              <a:ext uri="{FF2B5EF4-FFF2-40B4-BE49-F238E27FC236}">
                <a16:creationId xmlns:a16="http://schemas.microsoft.com/office/drawing/2014/main" id="{A2D67353-D858-466D-976F-55B00B15493B}"/>
              </a:ext>
            </a:extLst>
          </p:cNvPr>
          <p:cNvGrpSpPr/>
          <p:nvPr/>
        </p:nvGrpSpPr>
        <p:grpSpPr>
          <a:xfrm>
            <a:off x="6483930" y="5260450"/>
            <a:ext cx="2573868" cy="1256516"/>
            <a:chOff x="825689" y="3217459"/>
            <a:chExt cx="3220872" cy="1736141"/>
          </a:xfrm>
        </p:grpSpPr>
        <p:sp>
          <p:nvSpPr>
            <p:cNvPr id="47" name="Retângulo 46">
              <a:extLst>
                <a:ext uri="{FF2B5EF4-FFF2-40B4-BE49-F238E27FC236}">
                  <a16:creationId xmlns:a16="http://schemas.microsoft.com/office/drawing/2014/main" id="{07E30058-B1E4-4C34-A6C1-7F656E30F2CD}"/>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err="1"/>
                <a:t>Carro</a:t>
              </a:r>
              <a:endParaRPr lang="pt-BR" sz="2200" b="1" dirty="0"/>
            </a:p>
          </p:txBody>
        </p:sp>
        <p:sp>
          <p:nvSpPr>
            <p:cNvPr id="49" name="Retângulo 48">
              <a:extLst>
                <a:ext uri="{FF2B5EF4-FFF2-40B4-BE49-F238E27FC236}">
                  <a16:creationId xmlns:a16="http://schemas.microsoft.com/office/drawing/2014/main" id="{7B3878FF-D23E-400F-8B28-CA9E8ADF324D}"/>
                </a:ext>
              </a:extLst>
            </p:cNvPr>
            <p:cNvSpPr/>
            <p:nvPr/>
          </p:nvSpPr>
          <p:spPr>
            <a:xfrm>
              <a:off x="825689" y="3773606"/>
              <a:ext cx="3220872" cy="9424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accent2">
                      <a:lumMod val="50000"/>
                    </a:schemeClr>
                  </a:solidFill>
                </a:rPr>
                <a:t>+ Nome: string</a:t>
              </a:r>
              <a:br>
                <a:rPr lang="en-US" sz="1600" dirty="0">
                  <a:solidFill>
                    <a:schemeClr val="accent2">
                      <a:lumMod val="50000"/>
                    </a:schemeClr>
                  </a:solidFill>
                </a:rPr>
              </a:br>
              <a:r>
                <a:rPr lang="en-US" sz="1600" dirty="0">
                  <a:solidFill>
                    <a:schemeClr val="accent2">
                      <a:lumMod val="50000"/>
                    </a:schemeClr>
                  </a:solidFill>
                </a:rPr>
                <a:t>+ </a:t>
              </a:r>
              <a:r>
                <a:rPr lang="en-US" sz="1600" dirty="0" err="1">
                  <a:solidFill>
                    <a:schemeClr val="accent2">
                      <a:lumMod val="50000"/>
                    </a:schemeClr>
                  </a:solidFill>
                </a:rPr>
                <a:t>Modelo</a:t>
              </a:r>
              <a:r>
                <a:rPr lang="en-US" sz="1600" dirty="0">
                  <a:solidFill>
                    <a:schemeClr val="accent2">
                      <a:lumMod val="50000"/>
                    </a:schemeClr>
                  </a:solidFill>
                </a:rPr>
                <a:t>: string</a:t>
              </a:r>
              <a:endParaRPr lang="pt-BR" sz="1200" dirty="0">
                <a:solidFill>
                  <a:schemeClr val="accent2">
                    <a:lumMod val="50000"/>
                  </a:schemeClr>
                </a:solidFill>
              </a:endParaRPr>
            </a:p>
          </p:txBody>
        </p:sp>
        <p:sp>
          <p:nvSpPr>
            <p:cNvPr id="51" name="Retângulo 50">
              <a:extLst>
                <a:ext uri="{FF2B5EF4-FFF2-40B4-BE49-F238E27FC236}">
                  <a16:creationId xmlns:a16="http://schemas.microsoft.com/office/drawing/2014/main" id="{5B7F5D1D-3365-4AD4-8D1A-239351A66766}"/>
                </a:ext>
              </a:extLst>
            </p:cNvPr>
            <p:cNvSpPr/>
            <p:nvPr/>
          </p:nvSpPr>
          <p:spPr>
            <a:xfrm>
              <a:off x="825689" y="4716094"/>
              <a:ext cx="3220872" cy="23750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sp>
        <p:nvSpPr>
          <p:cNvPr id="55" name="CaixaDeTexto 54">
            <a:extLst>
              <a:ext uri="{FF2B5EF4-FFF2-40B4-BE49-F238E27FC236}">
                <a16:creationId xmlns:a16="http://schemas.microsoft.com/office/drawing/2014/main" id="{AD1141AD-A526-4399-9654-EFF22BF414F7}"/>
              </a:ext>
            </a:extLst>
          </p:cNvPr>
          <p:cNvSpPr txBox="1"/>
          <p:nvPr/>
        </p:nvSpPr>
        <p:spPr>
          <a:xfrm>
            <a:off x="5904184" y="5975741"/>
            <a:ext cx="561372" cy="369332"/>
          </a:xfrm>
          <a:prstGeom prst="rect">
            <a:avLst/>
          </a:prstGeom>
          <a:noFill/>
        </p:spPr>
        <p:txBody>
          <a:bodyPr wrap="none" rtlCol="0">
            <a:spAutoFit/>
          </a:bodyPr>
          <a:lstStyle/>
          <a:p>
            <a:pPr algn="r"/>
            <a:r>
              <a:rPr lang="en-US" dirty="0"/>
              <a:t>0..*</a:t>
            </a:r>
            <a:endParaRPr lang="pt-BR" dirty="0"/>
          </a:p>
        </p:txBody>
      </p:sp>
      <p:sp>
        <p:nvSpPr>
          <p:cNvPr id="56" name="CaixaDeTexto 55">
            <a:extLst>
              <a:ext uri="{FF2B5EF4-FFF2-40B4-BE49-F238E27FC236}">
                <a16:creationId xmlns:a16="http://schemas.microsoft.com/office/drawing/2014/main" id="{02D04887-3BE7-479B-8879-485EDE2B8F0B}"/>
              </a:ext>
            </a:extLst>
          </p:cNvPr>
          <p:cNvSpPr txBox="1"/>
          <p:nvPr/>
        </p:nvSpPr>
        <p:spPr>
          <a:xfrm>
            <a:off x="5377343" y="5558025"/>
            <a:ext cx="1106587" cy="369332"/>
          </a:xfrm>
          <a:prstGeom prst="rect">
            <a:avLst/>
          </a:prstGeom>
          <a:noFill/>
        </p:spPr>
        <p:txBody>
          <a:bodyPr wrap="square" rtlCol="0">
            <a:spAutoFit/>
          </a:bodyPr>
          <a:lstStyle/>
          <a:p>
            <a:pPr algn="r"/>
            <a:r>
              <a:rPr lang="en-US" dirty="0"/>
              <a:t>+</a:t>
            </a:r>
            <a:r>
              <a:rPr lang="en-US" dirty="0" err="1"/>
              <a:t>Carros</a:t>
            </a:r>
            <a:endParaRPr lang="pt-BR" dirty="0"/>
          </a:p>
        </p:txBody>
      </p:sp>
      <p:sp>
        <p:nvSpPr>
          <p:cNvPr id="57" name="CaixaDeTexto 56">
            <a:extLst>
              <a:ext uri="{FF2B5EF4-FFF2-40B4-BE49-F238E27FC236}">
                <a16:creationId xmlns:a16="http://schemas.microsoft.com/office/drawing/2014/main" id="{02A55AA7-D736-4496-A563-E1C8F1BF4E9D}"/>
              </a:ext>
            </a:extLst>
          </p:cNvPr>
          <p:cNvSpPr txBox="1"/>
          <p:nvPr/>
        </p:nvSpPr>
        <p:spPr>
          <a:xfrm>
            <a:off x="3284422" y="5975741"/>
            <a:ext cx="306494" cy="369332"/>
          </a:xfrm>
          <a:prstGeom prst="rect">
            <a:avLst/>
          </a:prstGeom>
          <a:noFill/>
        </p:spPr>
        <p:txBody>
          <a:bodyPr wrap="none" rtlCol="0">
            <a:spAutoFit/>
          </a:bodyPr>
          <a:lstStyle/>
          <a:p>
            <a:r>
              <a:rPr lang="en-US" dirty="0"/>
              <a:t>1</a:t>
            </a:r>
            <a:endParaRPr lang="pt-BR" dirty="0"/>
          </a:p>
        </p:txBody>
      </p:sp>
      <p:sp>
        <p:nvSpPr>
          <p:cNvPr id="59" name="CaixaDeTexto 58">
            <a:extLst>
              <a:ext uri="{FF2B5EF4-FFF2-40B4-BE49-F238E27FC236}">
                <a16:creationId xmlns:a16="http://schemas.microsoft.com/office/drawing/2014/main" id="{108759BE-4D07-45AF-8D31-456BEE0D07E6}"/>
              </a:ext>
            </a:extLst>
          </p:cNvPr>
          <p:cNvSpPr txBox="1"/>
          <p:nvPr/>
        </p:nvSpPr>
        <p:spPr>
          <a:xfrm>
            <a:off x="3284422" y="5558025"/>
            <a:ext cx="1106587" cy="369332"/>
          </a:xfrm>
          <a:prstGeom prst="rect">
            <a:avLst/>
          </a:prstGeom>
          <a:noFill/>
        </p:spPr>
        <p:txBody>
          <a:bodyPr wrap="square" rtlCol="0">
            <a:spAutoFit/>
          </a:bodyPr>
          <a:lstStyle/>
          <a:p>
            <a:r>
              <a:rPr lang="en-US" dirty="0"/>
              <a:t>+</a:t>
            </a:r>
            <a:r>
              <a:rPr lang="en-US" dirty="0" err="1"/>
              <a:t>Dono</a:t>
            </a:r>
            <a:endParaRPr lang="en-US" dirty="0"/>
          </a:p>
        </p:txBody>
      </p:sp>
      <p:grpSp>
        <p:nvGrpSpPr>
          <p:cNvPr id="14" name="Agrupar 13">
            <a:extLst>
              <a:ext uri="{FF2B5EF4-FFF2-40B4-BE49-F238E27FC236}">
                <a16:creationId xmlns:a16="http://schemas.microsoft.com/office/drawing/2014/main" id="{2A60C8AA-9A2C-46A8-807F-05E8F7E03B83}"/>
              </a:ext>
            </a:extLst>
          </p:cNvPr>
          <p:cNvGrpSpPr/>
          <p:nvPr/>
        </p:nvGrpSpPr>
        <p:grpSpPr>
          <a:xfrm>
            <a:off x="8138818" y="529588"/>
            <a:ext cx="2573868" cy="4216572"/>
            <a:chOff x="866328" y="1913794"/>
            <a:chExt cx="1945907" cy="3187831"/>
          </a:xfrm>
        </p:grpSpPr>
        <p:pic>
          <p:nvPicPr>
            <p:cNvPr id="31" name="Imagem 30" descr="Desenho de personagem de desenho animado&#10;&#10;Descrição gerada automaticamente">
              <a:extLst>
                <a:ext uri="{FF2B5EF4-FFF2-40B4-BE49-F238E27FC236}">
                  <a16:creationId xmlns:a16="http://schemas.microsoft.com/office/drawing/2014/main" id="{CD11B7A2-8CF9-47F5-A817-FBFDDE146272}"/>
                </a:ext>
              </a:extLst>
            </p:cNvPr>
            <p:cNvPicPr>
              <a:picLocks noChangeAspect="1"/>
            </p:cNvPicPr>
            <p:nvPr/>
          </p:nvPicPr>
          <p:blipFill>
            <a:blip r:embed="rId3"/>
            <a:stretch>
              <a:fillRect/>
            </a:stretch>
          </p:blipFill>
          <p:spPr>
            <a:xfrm>
              <a:off x="866328" y="4465175"/>
              <a:ext cx="264722" cy="636450"/>
            </a:xfrm>
            <a:prstGeom prst="rect">
              <a:avLst/>
            </a:prstGeom>
          </p:spPr>
        </p:pic>
        <p:grpSp>
          <p:nvGrpSpPr>
            <p:cNvPr id="13" name="Agrupar 12">
              <a:extLst>
                <a:ext uri="{FF2B5EF4-FFF2-40B4-BE49-F238E27FC236}">
                  <a16:creationId xmlns:a16="http://schemas.microsoft.com/office/drawing/2014/main" id="{2D909ADF-9E59-4363-A5E2-77803461CDDF}"/>
                </a:ext>
              </a:extLst>
            </p:cNvPr>
            <p:cNvGrpSpPr/>
            <p:nvPr/>
          </p:nvGrpSpPr>
          <p:grpSpPr>
            <a:xfrm>
              <a:off x="866620" y="1913794"/>
              <a:ext cx="1945615" cy="3109172"/>
              <a:chOff x="866620" y="1913794"/>
              <a:chExt cx="1945615" cy="3109172"/>
            </a:xfrm>
          </p:grpSpPr>
          <p:pic>
            <p:nvPicPr>
              <p:cNvPr id="4" name="Imagem 3" descr="Uma imagem contendo ao ar livre, carro, estacionado, azul&#10;&#10;Descrição gerada automaticamente">
                <a:extLst>
                  <a:ext uri="{FF2B5EF4-FFF2-40B4-BE49-F238E27FC236}">
                    <a16:creationId xmlns:a16="http://schemas.microsoft.com/office/drawing/2014/main" id="{B731179E-5810-45D6-A006-E3964FB3454A}"/>
                  </a:ext>
                </a:extLst>
              </p:cNvPr>
              <p:cNvPicPr>
                <a:picLocks noChangeAspect="1"/>
              </p:cNvPicPr>
              <p:nvPr/>
            </p:nvPicPr>
            <p:blipFill>
              <a:blip r:embed="rId4"/>
              <a:stretch>
                <a:fillRect/>
              </a:stretch>
            </p:blipFill>
            <p:spPr>
              <a:xfrm flipH="1">
                <a:off x="1916645" y="3823480"/>
                <a:ext cx="895590" cy="399370"/>
              </a:xfrm>
              <a:prstGeom prst="rect">
                <a:avLst/>
              </a:prstGeom>
            </p:spPr>
          </p:pic>
          <p:pic>
            <p:nvPicPr>
              <p:cNvPr id="25" name="Imagem 24" descr="Uma imagem contendo carro, frente, grama, estacionado&#10;&#10;Descrição gerada automaticamente">
                <a:extLst>
                  <a:ext uri="{FF2B5EF4-FFF2-40B4-BE49-F238E27FC236}">
                    <a16:creationId xmlns:a16="http://schemas.microsoft.com/office/drawing/2014/main" id="{650AE4F0-13B7-44DF-9CEA-1195CC451115}"/>
                  </a:ext>
                </a:extLst>
              </p:cNvPr>
              <p:cNvPicPr>
                <a:picLocks noChangeAspect="1"/>
              </p:cNvPicPr>
              <p:nvPr/>
            </p:nvPicPr>
            <p:blipFill>
              <a:blip r:embed="rId5"/>
              <a:stretch>
                <a:fillRect/>
              </a:stretch>
            </p:blipFill>
            <p:spPr>
              <a:xfrm flipH="1">
                <a:off x="1916645" y="4630691"/>
                <a:ext cx="867022" cy="392275"/>
              </a:xfrm>
              <a:prstGeom prst="rect">
                <a:avLst/>
              </a:prstGeom>
            </p:spPr>
          </p:pic>
          <p:pic>
            <p:nvPicPr>
              <p:cNvPr id="27" name="Imagem 26" descr="Uma imagem contendo carro&#10;&#10;Descrição gerada automaticamente">
                <a:extLst>
                  <a:ext uri="{FF2B5EF4-FFF2-40B4-BE49-F238E27FC236}">
                    <a16:creationId xmlns:a16="http://schemas.microsoft.com/office/drawing/2014/main" id="{58CF96A6-1991-41F9-A9B1-36EFF70D2306}"/>
                  </a:ext>
                </a:extLst>
              </p:cNvPr>
              <p:cNvPicPr>
                <a:picLocks noChangeAspect="1"/>
              </p:cNvPicPr>
              <p:nvPr/>
            </p:nvPicPr>
            <p:blipFill>
              <a:blip r:embed="rId6"/>
              <a:stretch>
                <a:fillRect/>
              </a:stretch>
            </p:blipFill>
            <p:spPr>
              <a:xfrm flipH="1">
                <a:off x="1916645" y="2121989"/>
                <a:ext cx="825814" cy="355781"/>
              </a:xfrm>
              <a:prstGeom prst="rect">
                <a:avLst/>
              </a:prstGeom>
            </p:spPr>
          </p:pic>
          <p:pic>
            <p:nvPicPr>
              <p:cNvPr id="29" name="Imagem 28" descr="Uma imagem contendo transporte, van, estacionado, grande&#10;&#10;Descrição gerada automaticamente">
                <a:extLst>
                  <a:ext uri="{FF2B5EF4-FFF2-40B4-BE49-F238E27FC236}">
                    <a16:creationId xmlns:a16="http://schemas.microsoft.com/office/drawing/2014/main" id="{BD4D5B6A-C2DA-4A08-86DD-5C959E6B57B8}"/>
                  </a:ext>
                </a:extLst>
              </p:cNvPr>
              <p:cNvPicPr>
                <a:picLocks noChangeAspect="1"/>
              </p:cNvPicPr>
              <p:nvPr/>
            </p:nvPicPr>
            <p:blipFill>
              <a:blip r:embed="rId7"/>
              <a:stretch>
                <a:fillRect/>
              </a:stretch>
            </p:blipFill>
            <p:spPr>
              <a:xfrm flipH="1">
                <a:off x="1916645" y="3054258"/>
                <a:ext cx="825814" cy="332925"/>
              </a:xfrm>
              <a:prstGeom prst="rect">
                <a:avLst/>
              </a:prstGeom>
            </p:spPr>
          </p:pic>
          <p:pic>
            <p:nvPicPr>
              <p:cNvPr id="33" name="Imagem 32">
                <a:extLst>
                  <a:ext uri="{FF2B5EF4-FFF2-40B4-BE49-F238E27FC236}">
                    <a16:creationId xmlns:a16="http://schemas.microsoft.com/office/drawing/2014/main" id="{1862A1B6-AC54-4AAA-A7B4-A5C0D83D2178}"/>
                  </a:ext>
                </a:extLst>
              </p:cNvPr>
              <p:cNvPicPr>
                <a:picLocks noChangeAspect="1"/>
              </p:cNvPicPr>
              <p:nvPr/>
            </p:nvPicPr>
            <p:blipFill>
              <a:blip r:embed="rId8"/>
              <a:stretch>
                <a:fillRect/>
              </a:stretch>
            </p:blipFill>
            <p:spPr>
              <a:xfrm>
                <a:off x="866620" y="2764254"/>
                <a:ext cx="264138" cy="636450"/>
              </a:xfrm>
              <a:prstGeom prst="rect">
                <a:avLst/>
              </a:prstGeom>
            </p:spPr>
          </p:pic>
          <p:pic>
            <p:nvPicPr>
              <p:cNvPr id="35" name="Imagem 34">
                <a:extLst>
                  <a:ext uri="{FF2B5EF4-FFF2-40B4-BE49-F238E27FC236}">
                    <a16:creationId xmlns:a16="http://schemas.microsoft.com/office/drawing/2014/main" id="{33519FB2-5A27-4E0E-BFAD-D71178D89ABF}"/>
                  </a:ext>
                </a:extLst>
              </p:cNvPr>
              <p:cNvPicPr>
                <a:picLocks noChangeAspect="1"/>
              </p:cNvPicPr>
              <p:nvPr/>
            </p:nvPicPr>
            <p:blipFill>
              <a:blip r:embed="rId9"/>
              <a:stretch>
                <a:fillRect/>
              </a:stretch>
            </p:blipFill>
            <p:spPr>
              <a:xfrm>
                <a:off x="884574" y="3614714"/>
                <a:ext cx="228231" cy="636450"/>
              </a:xfrm>
              <a:prstGeom prst="rect">
                <a:avLst/>
              </a:prstGeom>
            </p:spPr>
          </p:pic>
          <p:pic>
            <p:nvPicPr>
              <p:cNvPr id="37" name="Imagem 36">
                <a:extLst>
                  <a:ext uri="{FF2B5EF4-FFF2-40B4-BE49-F238E27FC236}">
                    <a16:creationId xmlns:a16="http://schemas.microsoft.com/office/drawing/2014/main" id="{EB7E04ED-7FA2-4003-9C7B-ECE22880D2EA}"/>
                  </a:ext>
                </a:extLst>
              </p:cNvPr>
              <p:cNvPicPr>
                <a:picLocks noChangeAspect="1"/>
              </p:cNvPicPr>
              <p:nvPr/>
            </p:nvPicPr>
            <p:blipFill>
              <a:blip r:embed="rId10"/>
              <a:stretch>
                <a:fillRect/>
              </a:stretch>
            </p:blipFill>
            <p:spPr>
              <a:xfrm>
                <a:off x="882768" y="1913794"/>
                <a:ext cx="231842" cy="636450"/>
              </a:xfrm>
              <a:prstGeom prst="rect">
                <a:avLst/>
              </a:prstGeom>
            </p:spPr>
          </p:pic>
          <p:cxnSp>
            <p:nvCxnSpPr>
              <p:cNvPr id="50" name="Conector reto 49">
                <a:extLst>
                  <a:ext uri="{FF2B5EF4-FFF2-40B4-BE49-F238E27FC236}">
                    <a16:creationId xmlns:a16="http://schemas.microsoft.com/office/drawing/2014/main" id="{31985F2A-18A5-4ACE-AE43-A79E2EE644B2}"/>
                  </a:ext>
                </a:extLst>
              </p:cNvPr>
              <p:cNvCxnSpPr>
                <a:cxnSpLocks/>
              </p:cNvCxnSpPr>
              <p:nvPr/>
            </p:nvCxnSpPr>
            <p:spPr>
              <a:xfrm>
                <a:off x="1163205" y="3387183"/>
                <a:ext cx="875320" cy="49396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Conector reto 53">
                <a:extLst>
                  <a:ext uri="{FF2B5EF4-FFF2-40B4-BE49-F238E27FC236}">
                    <a16:creationId xmlns:a16="http://schemas.microsoft.com/office/drawing/2014/main" id="{703E5BD7-7DFD-44F8-914A-77167B223319}"/>
                  </a:ext>
                </a:extLst>
              </p:cNvPr>
              <p:cNvCxnSpPr>
                <a:cxnSpLocks/>
              </p:cNvCxnSpPr>
              <p:nvPr/>
            </p:nvCxnSpPr>
            <p:spPr>
              <a:xfrm flipH="1">
                <a:off x="1245517" y="2299879"/>
                <a:ext cx="54037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0" name="Conector reto 39">
                <a:extLst>
                  <a:ext uri="{FF2B5EF4-FFF2-40B4-BE49-F238E27FC236}">
                    <a16:creationId xmlns:a16="http://schemas.microsoft.com/office/drawing/2014/main" id="{5DAB80EC-0168-439B-ABBC-B9334EAED1DA}"/>
                  </a:ext>
                </a:extLst>
              </p:cNvPr>
              <p:cNvCxnSpPr>
                <a:cxnSpLocks/>
              </p:cNvCxnSpPr>
              <p:nvPr/>
            </p:nvCxnSpPr>
            <p:spPr>
              <a:xfrm flipH="1">
                <a:off x="1245517" y="3220720"/>
                <a:ext cx="54037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Conector reto 40">
                <a:extLst>
                  <a:ext uri="{FF2B5EF4-FFF2-40B4-BE49-F238E27FC236}">
                    <a16:creationId xmlns:a16="http://schemas.microsoft.com/office/drawing/2014/main" id="{D57F5D20-02FD-4FCF-836C-9A9E5A27A706}"/>
                  </a:ext>
                </a:extLst>
              </p:cNvPr>
              <p:cNvCxnSpPr>
                <a:cxnSpLocks/>
              </p:cNvCxnSpPr>
              <p:nvPr/>
            </p:nvCxnSpPr>
            <p:spPr>
              <a:xfrm flipH="1">
                <a:off x="1245517" y="4826828"/>
                <a:ext cx="540379"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pic>
        <p:nvPicPr>
          <p:cNvPr id="60" name="Imagem 59" descr="Uma imagem contendo desenho&#10;&#10;Descrição gerada automaticamente">
            <a:extLst>
              <a:ext uri="{FF2B5EF4-FFF2-40B4-BE49-F238E27FC236}">
                <a16:creationId xmlns:a16="http://schemas.microsoft.com/office/drawing/2014/main" id="{5C677B82-7082-4771-9B78-9F2218EC429D}"/>
              </a:ext>
            </a:extLst>
          </p:cNvPr>
          <p:cNvPicPr>
            <a:picLocks noChangeAspect="1"/>
          </p:cNvPicPr>
          <p:nvPr/>
        </p:nvPicPr>
        <p:blipFill>
          <a:blip r:embed="rId11"/>
          <a:stretch>
            <a:fillRect/>
          </a:stretch>
        </p:blipFill>
        <p:spPr>
          <a:xfrm rot="939474">
            <a:off x="941715" y="1813385"/>
            <a:ext cx="296156" cy="301445"/>
          </a:xfrm>
          <a:prstGeom prst="rect">
            <a:avLst/>
          </a:prstGeom>
        </p:spPr>
      </p:pic>
      <p:pic>
        <p:nvPicPr>
          <p:cNvPr id="61" name="Imagem 60" descr="Uma imagem contendo desenho&#10;&#10;Descrição gerada automaticamente">
            <a:extLst>
              <a:ext uri="{FF2B5EF4-FFF2-40B4-BE49-F238E27FC236}">
                <a16:creationId xmlns:a16="http://schemas.microsoft.com/office/drawing/2014/main" id="{752101ED-E716-4968-9AAF-D51F8DF0DEF0}"/>
              </a:ext>
            </a:extLst>
          </p:cNvPr>
          <p:cNvPicPr>
            <a:picLocks noChangeAspect="1"/>
          </p:cNvPicPr>
          <p:nvPr/>
        </p:nvPicPr>
        <p:blipFill>
          <a:blip r:embed="rId11"/>
          <a:stretch>
            <a:fillRect/>
          </a:stretch>
        </p:blipFill>
        <p:spPr>
          <a:xfrm rot="939474">
            <a:off x="941715" y="2401205"/>
            <a:ext cx="296156" cy="301445"/>
          </a:xfrm>
          <a:prstGeom prst="rect">
            <a:avLst/>
          </a:prstGeom>
        </p:spPr>
      </p:pic>
      <p:pic>
        <p:nvPicPr>
          <p:cNvPr id="62" name="Imagem 61" descr="Uma imagem contendo desenho&#10;&#10;Descrição gerada automaticamente">
            <a:extLst>
              <a:ext uri="{FF2B5EF4-FFF2-40B4-BE49-F238E27FC236}">
                <a16:creationId xmlns:a16="http://schemas.microsoft.com/office/drawing/2014/main" id="{110A1D93-CB68-48F9-9D00-2EE56B824525}"/>
              </a:ext>
            </a:extLst>
          </p:cNvPr>
          <p:cNvPicPr>
            <a:picLocks noChangeAspect="1"/>
          </p:cNvPicPr>
          <p:nvPr/>
        </p:nvPicPr>
        <p:blipFill>
          <a:blip r:embed="rId11"/>
          <a:stretch>
            <a:fillRect/>
          </a:stretch>
        </p:blipFill>
        <p:spPr>
          <a:xfrm rot="939474">
            <a:off x="941715" y="2942927"/>
            <a:ext cx="296156" cy="301445"/>
          </a:xfrm>
          <a:prstGeom prst="rect">
            <a:avLst/>
          </a:prstGeom>
        </p:spPr>
      </p:pic>
      <p:pic>
        <p:nvPicPr>
          <p:cNvPr id="63" name="Imagem 62" descr="Uma imagem contendo desenho&#10;&#10;Descrição gerada automaticamente">
            <a:extLst>
              <a:ext uri="{FF2B5EF4-FFF2-40B4-BE49-F238E27FC236}">
                <a16:creationId xmlns:a16="http://schemas.microsoft.com/office/drawing/2014/main" id="{D2113771-BC88-47A5-B119-38FF47597EA9}"/>
              </a:ext>
            </a:extLst>
          </p:cNvPr>
          <p:cNvPicPr>
            <a:picLocks noChangeAspect="1"/>
          </p:cNvPicPr>
          <p:nvPr/>
        </p:nvPicPr>
        <p:blipFill>
          <a:blip r:embed="rId11"/>
          <a:stretch>
            <a:fillRect/>
          </a:stretch>
        </p:blipFill>
        <p:spPr>
          <a:xfrm rot="16532534" flipH="1">
            <a:off x="7043140" y="3683852"/>
            <a:ext cx="416197" cy="423630"/>
          </a:xfrm>
          <a:prstGeom prst="rect">
            <a:avLst/>
          </a:prstGeom>
        </p:spPr>
      </p:pic>
    </p:spTree>
    <p:extLst>
      <p:ext uri="{BB962C8B-B14F-4D97-AF65-F5344CB8AC3E}">
        <p14:creationId xmlns:p14="http://schemas.microsoft.com/office/powerpoint/2010/main" val="249170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ppt_x"/>
                                          </p:val>
                                        </p:tav>
                                        <p:tav tm="100000">
                                          <p:val>
                                            <p:strVal val="#ppt_x"/>
                                          </p:val>
                                        </p:tav>
                                      </p:tavLst>
                                    </p:anim>
                                    <p:anim calcmode="lin" valueType="num">
                                      <p:cBhvr additive="base">
                                        <p:cTn id="8" dur="500" fill="hold"/>
                                        <p:tgtEl>
                                          <p:spTgt spid="6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500" fill="hold"/>
                                        <p:tgtEl>
                                          <p:spTgt spid="62"/>
                                        </p:tgtEl>
                                        <p:attrNameLst>
                                          <p:attrName>ppt_x</p:attrName>
                                        </p:attrNameLst>
                                      </p:cBhvr>
                                      <p:tavLst>
                                        <p:tav tm="0">
                                          <p:val>
                                            <p:strVal val="#ppt_x"/>
                                          </p:val>
                                        </p:tav>
                                        <p:tav tm="100000">
                                          <p:val>
                                            <p:strVal val="#ppt_x"/>
                                          </p:val>
                                        </p:tav>
                                      </p:tavLst>
                                    </p:anim>
                                    <p:anim calcmode="lin" valueType="num">
                                      <p:cBhvr additive="base">
                                        <p:cTn id="12" dur="500" fill="hold"/>
                                        <p:tgtEl>
                                          <p:spTgt spid="6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1"/>
                                        </p:tgtEl>
                                        <p:attrNameLst>
                                          <p:attrName>style.visibility</p:attrName>
                                        </p:attrNameLst>
                                      </p:cBhvr>
                                      <p:to>
                                        <p:strVal val="visible"/>
                                      </p:to>
                                    </p:set>
                                    <p:anim calcmode="lin" valueType="num">
                                      <p:cBhvr additive="base">
                                        <p:cTn id="15" dur="500" fill="hold"/>
                                        <p:tgtEl>
                                          <p:spTgt spid="61"/>
                                        </p:tgtEl>
                                        <p:attrNameLst>
                                          <p:attrName>ppt_x</p:attrName>
                                        </p:attrNameLst>
                                      </p:cBhvr>
                                      <p:tavLst>
                                        <p:tav tm="0">
                                          <p:val>
                                            <p:strVal val="#ppt_x"/>
                                          </p:val>
                                        </p:tav>
                                        <p:tav tm="100000">
                                          <p:val>
                                            <p:strVal val="#ppt_x"/>
                                          </p:val>
                                        </p:tav>
                                      </p:tavLst>
                                    </p:anim>
                                    <p:anim calcmode="lin" valueType="num">
                                      <p:cBhvr additive="base">
                                        <p:cTn id="16" dur="500" fill="hold"/>
                                        <p:tgtEl>
                                          <p:spTgt spid="6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additive="base">
                                        <p:cTn id="19" dur="500" fill="hold"/>
                                        <p:tgtEl>
                                          <p:spTgt spid="60"/>
                                        </p:tgtEl>
                                        <p:attrNameLst>
                                          <p:attrName>ppt_x</p:attrName>
                                        </p:attrNameLst>
                                      </p:cBhvr>
                                      <p:tavLst>
                                        <p:tav tm="0">
                                          <p:val>
                                            <p:strVal val="#ppt_x"/>
                                          </p:val>
                                        </p:tav>
                                        <p:tav tm="100000">
                                          <p:val>
                                            <p:strVal val="#ppt_x"/>
                                          </p:val>
                                        </p:tav>
                                      </p:tavLst>
                                    </p:anim>
                                    <p:anim calcmode="lin" valueType="num">
                                      <p:cBhvr additive="base">
                                        <p:cTn id="20"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Agrupar 18">
            <a:extLst>
              <a:ext uri="{FF2B5EF4-FFF2-40B4-BE49-F238E27FC236}">
                <a16:creationId xmlns:a16="http://schemas.microsoft.com/office/drawing/2014/main" id="{970B9E63-5A67-4609-9E43-AFFDFE64F0C0}"/>
              </a:ext>
            </a:extLst>
          </p:cNvPr>
          <p:cNvGrpSpPr/>
          <p:nvPr/>
        </p:nvGrpSpPr>
        <p:grpSpPr>
          <a:xfrm>
            <a:off x="457199" y="5037512"/>
            <a:ext cx="5842001" cy="1608193"/>
            <a:chOff x="457199" y="5037512"/>
            <a:chExt cx="5842001" cy="1608193"/>
          </a:xfrm>
        </p:grpSpPr>
        <p:sp>
          <p:nvSpPr>
            <p:cNvPr id="82" name="Retângulo 81">
              <a:extLst>
                <a:ext uri="{FF2B5EF4-FFF2-40B4-BE49-F238E27FC236}">
                  <a16:creationId xmlns:a16="http://schemas.microsoft.com/office/drawing/2014/main" id="{4EAD222D-C4C0-4B13-8F96-93DE6FF337AD}"/>
                </a:ext>
              </a:extLst>
            </p:cNvPr>
            <p:cNvSpPr/>
            <p:nvPr/>
          </p:nvSpPr>
          <p:spPr>
            <a:xfrm>
              <a:off x="457199" y="5037512"/>
              <a:ext cx="5842001" cy="1608193"/>
            </a:xfrm>
            <a:prstGeom prst="rect">
              <a:avLst/>
            </a:prstGeom>
            <a:solidFill>
              <a:schemeClr val="bg1"/>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53" name="Conector reto 52">
              <a:extLst>
                <a:ext uri="{FF2B5EF4-FFF2-40B4-BE49-F238E27FC236}">
                  <a16:creationId xmlns:a16="http://schemas.microsoft.com/office/drawing/2014/main" id="{585F09D5-B5EE-419C-A550-671D7C10F432}"/>
                </a:ext>
              </a:extLst>
            </p:cNvPr>
            <p:cNvCxnSpPr>
              <a:cxnSpLocks/>
            </p:cNvCxnSpPr>
            <p:nvPr/>
          </p:nvCxnSpPr>
          <p:spPr>
            <a:xfrm>
              <a:off x="2328479" y="5882415"/>
              <a:ext cx="3007430" cy="1"/>
            </a:xfrm>
            <a:prstGeom prst="line">
              <a:avLst/>
            </a:prstGeom>
            <a:ln w="31750"/>
          </p:spPr>
          <p:style>
            <a:lnRef idx="1">
              <a:schemeClr val="accent2"/>
            </a:lnRef>
            <a:fillRef idx="0">
              <a:schemeClr val="accent2"/>
            </a:fillRef>
            <a:effectRef idx="0">
              <a:schemeClr val="accent2"/>
            </a:effectRef>
            <a:fontRef idx="minor">
              <a:schemeClr val="tx1"/>
            </a:fontRef>
          </p:style>
        </p:cxnSp>
        <p:grpSp>
          <p:nvGrpSpPr>
            <p:cNvPr id="28" name="Agrupar 27">
              <a:extLst>
                <a:ext uri="{FF2B5EF4-FFF2-40B4-BE49-F238E27FC236}">
                  <a16:creationId xmlns:a16="http://schemas.microsoft.com/office/drawing/2014/main" id="{5F43E067-DFBF-4A04-99D0-C307EE4C4DA2}"/>
                </a:ext>
              </a:extLst>
            </p:cNvPr>
            <p:cNvGrpSpPr/>
            <p:nvPr/>
          </p:nvGrpSpPr>
          <p:grpSpPr>
            <a:xfrm>
              <a:off x="650158" y="5410091"/>
              <a:ext cx="1846795" cy="901572"/>
              <a:chOff x="825689" y="3217459"/>
              <a:chExt cx="3220872" cy="1736141"/>
            </a:xfrm>
          </p:grpSpPr>
          <p:sp>
            <p:nvSpPr>
              <p:cNvPr id="30" name="Retângulo 29">
                <a:extLst>
                  <a:ext uri="{FF2B5EF4-FFF2-40B4-BE49-F238E27FC236}">
                    <a16:creationId xmlns:a16="http://schemas.microsoft.com/office/drawing/2014/main" id="{96843828-03D2-4430-A2B7-52CBA75A070C}"/>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Pessoa</a:t>
                </a:r>
                <a:endParaRPr lang="pt-BR" sz="1400" b="1" dirty="0"/>
              </a:p>
            </p:txBody>
          </p:sp>
          <p:sp>
            <p:nvSpPr>
              <p:cNvPr id="32" name="Retângulo 31">
                <a:extLst>
                  <a:ext uri="{FF2B5EF4-FFF2-40B4-BE49-F238E27FC236}">
                    <a16:creationId xmlns:a16="http://schemas.microsoft.com/office/drawing/2014/main" id="{0561CC45-2155-4656-AD52-F70F00AC1646}"/>
                  </a:ext>
                </a:extLst>
              </p:cNvPr>
              <p:cNvSpPr/>
              <p:nvPr/>
            </p:nvSpPr>
            <p:spPr>
              <a:xfrm>
                <a:off x="825689" y="3773606"/>
                <a:ext cx="3220872" cy="9424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2">
                        <a:lumMod val="50000"/>
                      </a:schemeClr>
                    </a:solidFill>
                  </a:rPr>
                  <a:t>- id: Integer</a:t>
                </a:r>
                <a:br>
                  <a:rPr lang="en-US" sz="1400" dirty="0">
                    <a:solidFill>
                      <a:schemeClr val="accent2">
                        <a:lumMod val="50000"/>
                      </a:schemeClr>
                    </a:solidFill>
                  </a:rPr>
                </a:br>
                <a:r>
                  <a:rPr lang="en-US" sz="1400" dirty="0">
                    <a:solidFill>
                      <a:schemeClr val="accent2">
                        <a:lumMod val="50000"/>
                      </a:schemeClr>
                    </a:solidFill>
                  </a:rPr>
                  <a:t>- nome: String</a:t>
                </a:r>
                <a:endParaRPr lang="pt-BR" sz="1400" dirty="0">
                  <a:solidFill>
                    <a:schemeClr val="accent2">
                      <a:lumMod val="50000"/>
                    </a:schemeClr>
                  </a:solidFill>
                </a:endParaRPr>
              </a:p>
            </p:txBody>
          </p:sp>
          <p:sp>
            <p:nvSpPr>
              <p:cNvPr id="34" name="Retângulo 33">
                <a:extLst>
                  <a:ext uri="{FF2B5EF4-FFF2-40B4-BE49-F238E27FC236}">
                    <a16:creationId xmlns:a16="http://schemas.microsoft.com/office/drawing/2014/main" id="{29F64059-96A7-4128-A65C-1EED44BE6BAD}"/>
                  </a:ext>
                </a:extLst>
              </p:cNvPr>
              <p:cNvSpPr/>
              <p:nvPr/>
            </p:nvSpPr>
            <p:spPr>
              <a:xfrm>
                <a:off x="825689" y="4716094"/>
                <a:ext cx="3220872" cy="23750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400" dirty="0">
                  <a:solidFill>
                    <a:schemeClr val="accent2">
                      <a:lumMod val="50000"/>
                    </a:schemeClr>
                  </a:solidFill>
                </a:endParaRPr>
              </a:p>
            </p:txBody>
          </p:sp>
        </p:grpSp>
        <p:grpSp>
          <p:nvGrpSpPr>
            <p:cNvPr id="36" name="Agrupar 35">
              <a:extLst>
                <a:ext uri="{FF2B5EF4-FFF2-40B4-BE49-F238E27FC236}">
                  <a16:creationId xmlns:a16="http://schemas.microsoft.com/office/drawing/2014/main" id="{A2D67353-D858-466D-976F-55B00B15493B}"/>
                </a:ext>
              </a:extLst>
            </p:cNvPr>
            <p:cNvGrpSpPr/>
            <p:nvPr/>
          </p:nvGrpSpPr>
          <p:grpSpPr>
            <a:xfrm>
              <a:off x="4285586" y="5400292"/>
              <a:ext cx="1846794" cy="1060280"/>
              <a:chOff x="825689" y="3217459"/>
              <a:chExt cx="3220872" cy="2041763"/>
            </a:xfrm>
          </p:grpSpPr>
          <p:sp>
            <p:nvSpPr>
              <p:cNvPr id="47" name="Retângulo 46">
                <a:extLst>
                  <a:ext uri="{FF2B5EF4-FFF2-40B4-BE49-F238E27FC236}">
                    <a16:creationId xmlns:a16="http://schemas.microsoft.com/office/drawing/2014/main" id="{07E30058-B1E4-4C34-A6C1-7F656E30F2CD}"/>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Carro</a:t>
                </a:r>
                <a:endParaRPr lang="pt-BR" sz="1400" b="1" dirty="0"/>
              </a:p>
            </p:txBody>
          </p:sp>
          <p:sp>
            <p:nvSpPr>
              <p:cNvPr id="49" name="Retângulo 48">
                <a:extLst>
                  <a:ext uri="{FF2B5EF4-FFF2-40B4-BE49-F238E27FC236}">
                    <a16:creationId xmlns:a16="http://schemas.microsoft.com/office/drawing/2014/main" id="{7B3878FF-D23E-400F-8B28-CA9E8ADF324D}"/>
                  </a:ext>
                </a:extLst>
              </p:cNvPr>
              <p:cNvSpPr/>
              <p:nvPr/>
            </p:nvSpPr>
            <p:spPr>
              <a:xfrm>
                <a:off x="825689" y="3773607"/>
                <a:ext cx="3220872" cy="124811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accent2">
                        <a:lumMod val="50000"/>
                      </a:schemeClr>
                    </a:solidFill>
                  </a:rPr>
                  <a:t>- id : Integer</a:t>
                </a:r>
                <a:br>
                  <a:rPr lang="en-US" sz="1300" dirty="0">
                    <a:solidFill>
                      <a:schemeClr val="accent2">
                        <a:lumMod val="50000"/>
                      </a:schemeClr>
                    </a:solidFill>
                  </a:rPr>
                </a:br>
                <a:r>
                  <a:rPr lang="en-US" sz="1300" dirty="0">
                    <a:solidFill>
                      <a:schemeClr val="accent2">
                        <a:lumMod val="50000"/>
                      </a:schemeClr>
                    </a:solidFill>
                  </a:rPr>
                  <a:t>- </a:t>
                </a:r>
                <a:r>
                  <a:rPr lang="en-US" sz="1300" dirty="0" err="1">
                    <a:solidFill>
                      <a:schemeClr val="accent2">
                        <a:lumMod val="50000"/>
                      </a:schemeClr>
                    </a:solidFill>
                  </a:rPr>
                  <a:t>modelo</a:t>
                </a:r>
                <a:r>
                  <a:rPr lang="en-US" sz="1300" dirty="0">
                    <a:solidFill>
                      <a:schemeClr val="accent2">
                        <a:lumMod val="50000"/>
                      </a:schemeClr>
                    </a:solidFill>
                  </a:rPr>
                  <a:t> : String</a:t>
                </a:r>
              </a:p>
              <a:p>
                <a:r>
                  <a:rPr lang="en-US" sz="1300" dirty="0">
                    <a:solidFill>
                      <a:schemeClr val="accent2">
                        <a:lumMod val="50000"/>
                      </a:schemeClr>
                    </a:solidFill>
                  </a:rPr>
                  <a:t>- </a:t>
                </a:r>
                <a:r>
                  <a:rPr lang="en-US" sz="1300" dirty="0" err="1">
                    <a:solidFill>
                      <a:schemeClr val="accent2">
                        <a:lumMod val="50000"/>
                      </a:schemeClr>
                    </a:solidFill>
                  </a:rPr>
                  <a:t>ano</a:t>
                </a:r>
                <a:r>
                  <a:rPr lang="en-US" sz="1300" dirty="0">
                    <a:solidFill>
                      <a:schemeClr val="accent2">
                        <a:lumMod val="50000"/>
                      </a:schemeClr>
                    </a:solidFill>
                  </a:rPr>
                  <a:t>: String </a:t>
                </a:r>
              </a:p>
            </p:txBody>
          </p:sp>
          <p:sp>
            <p:nvSpPr>
              <p:cNvPr id="51" name="Retângulo 50">
                <a:extLst>
                  <a:ext uri="{FF2B5EF4-FFF2-40B4-BE49-F238E27FC236}">
                    <a16:creationId xmlns:a16="http://schemas.microsoft.com/office/drawing/2014/main" id="{5B7F5D1D-3365-4AD4-8D1A-239351A66766}"/>
                  </a:ext>
                </a:extLst>
              </p:cNvPr>
              <p:cNvSpPr/>
              <p:nvPr/>
            </p:nvSpPr>
            <p:spPr>
              <a:xfrm>
                <a:off x="825689" y="5021716"/>
                <a:ext cx="3220872" cy="23750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400" dirty="0">
                  <a:solidFill>
                    <a:schemeClr val="accent2">
                      <a:lumMod val="50000"/>
                    </a:schemeClr>
                  </a:solidFill>
                </a:endParaRPr>
              </a:p>
            </p:txBody>
          </p:sp>
        </p:grpSp>
        <p:sp>
          <p:nvSpPr>
            <p:cNvPr id="57" name="CaixaDeTexto 56">
              <a:extLst>
                <a:ext uri="{FF2B5EF4-FFF2-40B4-BE49-F238E27FC236}">
                  <a16:creationId xmlns:a16="http://schemas.microsoft.com/office/drawing/2014/main" id="{02A55AA7-D736-4496-A563-E1C8F1BF4E9D}"/>
                </a:ext>
              </a:extLst>
            </p:cNvPr>
            <p:cNvSpPr txBox="1"/>
            <p:nvPr/>
          </p:nvSpPr>
          <p:spPr>
            <a:xfrm>
              <a:off x="2505805" y="5533832"/>
              <a:ext cx="219915" cy="307777"/>
            </a:xfrm>
            <a:prstGeom prst="rect">
              <a:avLst/>
            </a:prstGeom>
            <a:noFill/>
          </p:spPr>
          <p:txBody>
            <a:bodyPr wrap="square" rtlCol="0">
              <a:spAutoFit/>
            </a:bodyPr>
            <a:lstStyle/>
            <a:p>
              <a:r>
                <a:rPr lang="en-US" sz="1400" b="1" dirty="0">
                  <a:solidFill>
                    <a:srgbClr val="0070C0"/>
                  </a:solidFill>
                </a:rPr>
                <a:t>1</a:t>
              </a:r>
              <a:endParaRPr lang="pt-BR" sz="1400" b="1" dirty="0">
                <a:solidFill>
                  <a:srgbClr val="0070C0"/>
                </a:solidFill>
              </a:endParaRPr>
            </a:p>
          </p:txBody>
        </p:sp>
        <p:sp>
          <p:nvSpPr>
            <p:cNvPr id="59" name="CaixaDeTexto 58">
              <a:extLst>
                <a:ext uri="{FF2B5EF4-FFF2-40B4-BE49-F238E27FC236}">
                  <a16:creationId xmlns:a16="http://schemas.microsoft.com/office/drawing/2014/main" id="{108759BE-4D07-45AF-8D31-456BEE0D07E6}"/>
                </a:ext>
              </a:extLst>
            </p:cNvPr>
            <p:cNvSpPr txBox="1"/>
            <p:nvPr/>
          </p:nvSpPr>
          <p:spPr>
            <a:xfrm>
              <a:off x="2505805" y="5924702"/>
              <a:ext cx="793995" cy="307777"/>
            </a:xfrm>
            <a:prstGeom prst="rect">
              <a:avLst/>
            </a:prstGeom>
            <a:noFill/>
          </p:spPr>
          <p:txBody>
            <a:bodyPr wrap="square" rtlCol="0">
              <a:spAutoFit/>
            </a:bodyPr>
            <a:lstStyle/>
            <a:p>
              <a:r>
                <a:rPr lang="en-US" sz="1400" b="1" dirty="0">
                  <a:solidFill>
                    <a:srgbClr val="0070C0"/>
                  </a:solidFill>
                </a:rPr>
                <a:t>- </a:t>
              </a:r>
              <a:r>
                <a:rPr lang="en-US" sz="1400" b="1" dirty="0" err="1">
                  <a:solidFill>
                    <a:srgbClr val="0070C0"/>
                  </a:solidFill>
                </a:rPr>
                <a:t>dono</a:t>
              </a:r>
              <a:endParaRPr lang="en-US" sz="1400" b="1" dirty="0">
                <a:solidFill>
                  <a:srgbClr val="0070C0"/>
                </a:solidFill>
              </a:endParaRPr>
            </a:p>
          </p:txBody>
        </p:sp>
      </p:grpSp>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3" y="443228"/>
            <a:ext cx="9121007"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t>Associação</a:t>
            </a:r>
            <a:r>
              <a:rPr lang="en-US" sz="4000" dirty="0"/>
              <a:t>: </a:t>
            </a:r>
            <a:r>
              <a:rPr lang="en-US" sz="4000" dirty="0" err="1"/>
              <a:t>Atenção</a:t>
            </a:r>
            <a:endParaRPr lang="pt-BR" sz="4000" i="1" dirty="0"/>
          </a:p>
          <a:p>
            <a:endParaRPr lang="pt-BR" sz="4400" i="1" dirty="0"/>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grpSp>
        <p:nvGrpSpPr>
          <p:cNvPr id="14" name="Agrupar 13">
            <a:extLst>
              <a:ext uri="{FF2B5EF4-FFF2-40B4-BE49-F238E27FC236}">
                <a16:creationId xmlns:a16="http://schemas.microsoft.com/office/drawing/2014/main" id="{2A60C8AA-9A2C-46A8-807F-05E8F7E03B83}"/>
              </a:ext>
            </a:extLst>
          </p:cNvPr>
          <p:cNvGrpSpPr/>
          <p:nvPr/>
        </p:nvGrpSpPr>
        <p:grpSpPr>
          <a:xfrm>
            <a:off x="7754209" y="1372556"/>
            <a:ext cx="2856863" cy="4680181"/>
            <a:chOff x="866328" y="1913794"/>
            <a:chExt cx="1945907" cy="3187831"/>
          </a:xfrm>
        </p:grpSpPr>
        <p:pic>
          <p:nvPicPr>
            <p:cNvPr id="31" name="Imagem 30" descr="Desenho de personagem de desenho animado&#10;&#10;Descrição gerada automaticamente">
              <a:extLst>
                <a:ext uri="{FF2B5EF4-FFF2-40B4-BE49-F238E27FC236}">
                  <a16:creationId xmlns:a16="http://schemas.microsoft.com/office/drawing/2014/main" id="{CD11B7A2-8CF9-47F5-A817-FBFDDE146272}"/>
                </a:ext>
              </a:extLst>
            </p:cNvPr>
            <p:cNvPicPr>
              <a:picLocks noChangeAspect="1"/>
            </p:cNvPicPr>
            <p:nvPr/>
          </p:nvPicPr>
          <p:blipFill>
            <a:blip r:embed="rId3"/>
            <a:stretch>
              <a:fillRect/>
            </a:stretch>
          </p:blipFill>
          <p:spPr>
            <a:xfrm>
              <a:off x="866328" y="4465175"/>
              <a:ext cx="264722" cy="636450"/>
            </a:xfrm>
            <a:prstGeom prst="rect">
              <a:avLst/>
            </a:prstGeom>
          </p:spPr>
        </p:pic>
        <p:grpSp>
          <p:nvGrpSpPr>
            <p:cNvPr id="13" name="Agrupar 12">
              <a:extLst>
                <a:ext uri="{FF2B5EF4-FFF2-40B4-BE49-F238E27FC236}">
                  <a16:creationId xmlns:a16="http://schemas.microsoft.com/office/drawing/2014/main" id="{2D909ADF-9E59-4363-A5E2-77803461CDDF}"/>
                </a:ext>
              </a:extLst>
            </p:cNvPr>
            <p:cNvGrpSpPr/>
            <p:nvPr/>
          </p:nvGrpSpPr>
          <p:grpSpPr>
            <a:xfrm>
              <a:off x="866620" y="1913794"/>
              <a:ext cx="1945615" cy="3109172"/>
              <a:chOff x="866620" y="1913794"/>
              <a:chExt cx="1945615" cy="3109172"/>
            </a:xfrm>
          </p:grpSpPr>
          <p:pic>
            <p:nvPicPr>
              <p:cNvPr id="4" name="Imagem 3" descr="Uma imagem contendo ao ar livre, carro, estacionado, azul&#10;&#10;Descrição gerada automaticamente">
                <a:extLst>
                  <a:ext uri="{FF2B5EF4-FFF2-40B4-BE49-F238E27FC236}">
                    <a16:creationId xmlns:a16="http://schemas.microsoft.com/office/drawing/2014/main" id="{B731179E-5810-45D6-A006-E3964FB3454A}"/>
                  </a:ext>
                </a:extLst>
              </p:cNvPr>
              <p:cNvPicPr>
                <a:picLocks noChangeAspect="1"/>
              </p:cNvPicPr>
              <p:nvPr/>
            </p:nvPicPr>
            <p:blipFill>
              <a:blip r:embed="rId4"/>
              <a:stretch>
                <a:fillRect/>
              </a:stretch>
            </p:blipFill>
            <p:spPr>
              <a:xfrm flipH="1">
                <a:off x="1916645" y="3823480"/>
                <a:ext cx="895590" cy="399370"/>
              </a:xfrm>
              <a:prstGeom prst="rect">
                <a:avLst/>
              </a:prstGeom>
            </p:spPr>
          </p:pic>
          <p:pic>
            <p:nvPicPr>
              <p:cNvPr id="25" name="Imagem 24" descr="Uma imagem contendo carro, frente, grama, estacionado&#10;&#10;Descrição gerada automaticamente">
                <a:extLst>
                  <a:ext uri="{FF2B5EF4-FFF2-40B4-BE49-F238E27FC236}">
                    <a16:creationId xmlns:a16="http://schemas.microsoft.com/office/drawing/2014/main" id="{650AE4F0-13B7-44DF-9CEA-1195CC451115}"/>
                  </a:ext>
                </a:extLst>
              </p:cNvPr>
              <p:cNvPicPr>
                <a:picLocks noChangeAspect="1"/>
              </p:cNvPicPr>
              <p:nvPr/>
            </p:nvPicPr>
            <p:blipFill>
              <a:blip r:embed="rId5"/>
              <a:stretch>
                <a:fillRect/>
              </a:stretch>
            </p:blipFill>
            <p:spPr>
              <a:xfrm flipH="1">
                <a:off x="1916645" y="4630691"/>
                <a:ext cx="867022" cy="392275"/>
              </a:xfrm>
              <a:prstGeom prst="rect">
                <a:avLst/>
              </a:prstGeom>
            </p:spPr>
          </p:pic>
          <p:pic>
            <p:nvPicPr>
              <p:cNvPr id="27" name="Imagem 26" descr="Uma imagem contendo carro&#10;&#10;Descrição gerada automaticamente">
                <a:extLst>
                  <a:ext uri="{FF2B5EF4-FFF2-40B4-BE49-F238E27FC236}">
                    <a16:creationId xmlns:a16="http://schemas.microsoft.com/office/drawing/2014/main" id="{58CF96A6-1991-41F9-A9B1-36EFF70D2306}"/>
                  </a:ext>
                </a:extLst>
              </p:cNvPr>
              <p:cNvPicPr>
                <a:picLocks noChangeAspect="1"/>
              </p:cNvPicPr>
              <p:nvPr/>
            </p:nvPicPr>
            <p:blipFill>
              <a:blip r:embed="rId6"/>
              <a:stretch>
                <a:fillRect/>
              </a:stretch>
            </p:blipFill>
            <p:spPr>
              <a:xfrm flipH="1">
                <a:off x="1916645" y="2121989"/>
                <a:ext cx="825814" cy="355781"/>
              </a:xfrm>
              <a:prstGeom prst="rect">
                <a:avLst/>
              </a:prstGeom>
            </p:spPr>
          </p:pic>
          <p:pic>
            <p:nvPicPr>
              <p:cNvPr id="29" name="Imagem 28" descr="Uma imagem contendo transporte, van, estacionado, grande&#10;&#10;Descrição gerada automaticamente">
                <a:extLst>
                  <a:ext uri="{FF2B5EF4-FFF2-40B4-BE49-F238E27FC236}">
                    <a16:creationId xmlns:a16="http://schemas.microsoft.com/office/drawing/2014/main" id="{BD4D5B6A-C2DA-4A08-86DD-5C959E6B57B8}"/>
                  </a:ext>
                </a:extLst>
              </p:cNvPr>
              <p:cNvPicPr>
                <a:picLocks noChangeAspect="1"/>
              </p:cNvPicPr>
              <p:nvPr/>
            </p:nvPicPr>
            <p:blipFill>
              <a:blip r:embed="rId7"/>
              <a:stretch>
                <a:fillRect/>
              </a:stretch>
            </p:blipFill>
            <p:spPr>
              <a:xfrm flipH="1">
                <a:off x="1916645" y="3054258"/>
                <a:ext cx="825814" cy="332925"/>
              </a:xfrm>
              <a:prstGeom prst="rect">
                <a:avLst/>
              </a:prstGeom>
            </p:spPr>
          </p:pic>
          <p:pic>
            <p:nvPicPr>
              <p:cNvPr id="33" name="Imagem 32">
                <a:extLst>
                  <a:ext uri="{FF2B5EF4-FFF2-40B4-BE49-F238E27FC236}">
                    <a16:creationId xmlns:a16="http://schemas.microsoft.com/office/drawing/2014/main" id="{1862A1B6-AC54-4AAA-A7B4-A5C0D83D2178}"/>
                  </a:ext>
                </a:extLst>
              </p:cNvPr>
              <p:cNvPicPr>
                <a:picLocks noChangeAspect="1"/>
              </p:cNvPicPr>
              <p:nvPr/>
            </p:nvPicPr>
            <p:blipFill>
              <a:blip r:embed="rId8"/>
              <a:stretch>
                <a:fillRect/>
              </a:stretch>
            </p:blipFill>
            <p:spPr>
              <a:xfrm>
                <a:off x="866620" y="2764254"/>
                <a:ext cx="264138" cy="636450"/>
              </a:xfrm>
              <a:prstGeom prst="rect">
                <a:avLst/>
              </a:prstGeom>
            </p:spPr>
          </p:pic>
          <p:pic>
            <p:nvPicPr>
              <p:cNvPr id="35" name="Imagem 34">
                <a:extLst>
                  <a:ext uri="{FF2B5EF4-FFF2-40B4-BE49-F238E27FC236}">
                    <a16:creationId xmlns:a16="http://schemas.microsoft.com/office/drawing/2014/main" id="{33519FB2-5A27-4E0E-BFAD-D71178D89ABF}"/>
                  </a:ext>
                </a:extLst>
              </p:cNvPr>
              <p:cNvPicPr>
                <a:picLocks noChangeAspect="1"/>
              </p:cNvPicPr>
              <p:nvPr/>
            </p:nvPicPr>
            <p:blipFill>
              <a:blip r:embed="rId9"/>
              <a:stretch>
                <a:fillRect/>
              </a:stretch>
            </p:blipFill>
            <p:spPr>
              <a:xfrm>
                <a:off x="884574" y="3614714"/>
                <a:ext cx="228231" cy="636450"/>
              </a:xfrm>
              <a:prstGeom prst="rect">
                <a:avLst/>
              </a:prstGeom>
            </p:spPr>
          </p:pic>
          <p:pic>
            <p:nvPicPr>
              <p:cNvPr id="37" name="Imagem 36">
                <a:extLst>
                  <a:ext uri="{FF2B5EF4-FFF2-40B4-BE49-F238E27FC236}">
                    <a16:creationId xmlns:a16="http://schemas.microsoft.com/office/drawing/2014/main" id="{EB7E04ED-7FA2-4003-9C7B-ECE22880D2EA}"/>
                  </a:ext>
                </a:extLst>
              </p:cNvPr>
              <p:cNvPicPr>
                <a:picLocks noChangeAspect="1"/>
              </p:cNvPicPr>
              <p:nvPr/>
            </p:nvPicPr>
            <p:blipFill>
              <a:blip r:embed="rId10"/>
              <a:stretch>
                <a:fillRect/>
              </a:stretch>
            </p:blipFill>
            <p:spPr>
              <a:xfrm>
                <a:off x="882768" y="1913794"/>
                <a:ext cx="231842" cy="636450"/>
              </a:xfrm>
              <a:prstGeom prst="rect">
                <a:avLst/>
              </a:prstGeom>
            </p:spPr>
          </p:pic>
          <p:cxnSp>
            <p:nvCxnSpPr>
              <p:cNvPr id="50" name="Conector reto 49">
                <a:extLst>
                  <a:ext uri="{FF2B5EF4-FFF2-40B4-BE49-F238E27FC236}">
                    <a16:creationId xmlns:a16="http://schemas.microsoft.com/office/drawing/2014/main" id="{31985F2A-18A5-4ACE-AE43-A79E2EE644B2}"/>
                  </a:ext>
                </a:extLst>
              </p:cNvPr>
              <p:cNvCxnSpPr>
                <a:cxnSpLocks/>
              </p:cNvCxnSpPr>
              <p:nvPr/>
            </p:nvCxnSpPr>
            <p:spPr>
              <a:xfrm>
                <a:off x="1163205" y="3387183"/>
                <a:ext cx="875320" cy="49396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Conector reto 53">
                <a:extLst>
                  <a:ext uri="{FF2B5EF4-FFF2-40B4-BE49-F238E27FC236}">
                    <a16:creationId xmlns:a16="http://schemas.microsoft.com/office/drawing/2014/main" id="{703E5BD7-7DFD-44F8-914A-77167B223319}"/>
                  </a:ext>
                </a:extLst>
              </p:cNvPr>
              <p:cNvCxnSpPr>
                <a:cxnSpLocks/>
              </p:cNvCxnSpPr>
              <p:nvPr/>
            </p:nvCxnSpPr>
            <p:spPr>
              <a:xfrm flipH="1">
                <a:off x="1245517" y="2299879"/>
                <a:ext cx="54037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0" name="Conector reto 39">
                <a:extLst>
                  <a:ext uri="{FF2B5EF4-FFF2-40B4-BE49-F238E27FC236}">
                    <a16:creationId xmlns:a16="http://schemas.microsoft.com/office/drawing/2014/main" id="{5DAB80EC-0168-439B-ABBC-B9334EAED1DA}"/>
                  </a:ext>
                </a:extLst>
              </p:cNvPr>
              <p:cNvCxnSpPr>
                <a:cxnSpLocks/>
              </p:cNvCxnSpPr>
              <p:nvPr/>
            </p:nvCxnSpPr>
            <p:spPr>
              <a:xfrm flipH="1">
                <a:off x="1245517" y="3220720"/>
                <a:ext cx="54037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Conector reto 40">
                <a:extLst>
                  <a:ext uri="{FF2B5EF4-FFF2-40B4-BE49-F238E27FC236}">
                    <a16:creationId xmlns:a16="http://schemas.microsoft.com/office/drawing/2014/main" id="{D57F5D20-02FD-4FCF-836C-9A9E5A27A706}"/>
                  </a:ext>
                </a:extLst>
              </p:cNvPr>
              <p:cNvCxnSpPr>
                <a:cxnSpLocks/>
              </p:cNvCxnSpPr>
              <p:nvPr/>
            </p:nvCxnSpPr>
            <p:spPr>
              <a:xfrm flipH="1">
                <a:off x="1245517" y="4826828"/>
                <a:ext cx="540379"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grpSp>
        <p:nvGrpSpPr>
          <p:cNvPr id="12" name="Agrupar 11">
            <a:extLst>
              <a:ext uri="{FF2B5EF4-FFF2-40B4-BE49-F238E27FC236}">
                <a16:creationId xmlns:a16="http://schemas.microsoft.com/office/drawing/2014/main" id="{58B65722-44EF-4780-8463-DA6BC0BC0946}"/>
              </a:ext>
            </a:extLst>
          </p:cNvPr>
          <p:cNvGrpSpPr/>
          <p:nvPr/>
        </p:nvGrpSpPr>
        <p:grpSpPr>
          <a:xfrm>
            <a:off x="457199" y="1337845"/>
            <a:ext cx="5842001" cy="1608193"/>
            <a:chOff x="457199" y="1337845"/>
            <a:chExt cx="5842001" cy="1608193"/>
          </a:xfrm>
        </p:grpSpPr>
        <p:sp>
          <p:nvSpPr>
            <p:cNvPr id="11" name="Retângulo 10">
              <a:extLst>
                <a:ext uri="{FF2B5EF4-FFF2-40B4-BE49-F238E27FC236}">
                  <a16:creationId xmlns:a16="http://schemas.microsoft.com/office/drawing/2014/main" id="{CA9AFEA7-F516-4C3F-9F58-CCE449F2B396}"/>
                </a:ext>
              </a:extLst>
            </p:cNvPr>
            <p:cNvSpPr/>
            <p:nvPr/>
          </p:nvSpPr>
          <p:spPr>
            <a:xfrm>
              <a:off x="457199" y="1337845"/>
              <a:ext cx="5842001" cy="1608193"/>
            </a:xfrm>
            <a:prstGeom prst="rect">
              <a:avLst/>
            </a:prstGeom>
            <a:solidFill>
              <a:schemeClr val="bg1"/>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58" name="Agrupar 57">
              <a:extLst>
                <a:ext uri="{FF2B5EF4-FFF2-40B4-BE49-F238E27FC236}">
                  <a16:creationId xmlns:a16="http://schemas.microsoft.com/office/drawing/2014/main" id="{D52455C0-8482-48FB-9759-D5F0B0A7AEFF}"/>
                </a:ext>
              </a:extLst>
            </p:cNvPr>
            <p:cNvGrpSpPr/>
            <p:nvPr/>
          </p:nvGrpSpPr>
          <p:grpSpPr>
            <a:xfrm>
              <a:off x="655587" y="1824317"/>
              <a:ext cx="1846796" cy="901572"/>
              <a:chOff x="825689" y="3217459"/>
              <a:chExt cx="3220872" cy="1736141"/>
            </a:xfrm>
          </p:grpSpPr>
          <p:sp>
            <p:nvSpPr>
              <p:cNvPr id="64" name="Retângulo 63">
                <a:extLst>
                  <a:ext uri="{FF2B5EF4-FFF2-40B4-BE49-F238E27FC236}">
                    <a16:creationId xmlns:a16="http://schemas.microsoft.com/office/drawing/2014/main" id="{422D197A-100B-4FDD-80CB-8512ED97762F}"/>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Pessoa</a:t>
                </a:r>
                <a:endParaRPr lang="pt-BR" sz="1400" b="1" dirty="0"/>
              </a:p>
            </p:txBody>
          </p:sp>
          <p:sp>
            <p:nvSpPr>
              <p:cNvPr id="65" name="Retângulo 64">
                <a:extLst>
                  <a:ext uri="{FF2B5EF4-FFF2-40B4-BE49-F238E27FC236}">
                    <a16:creationId xmlns:a16="http://schemas.microsoft.com/office/drawing/2014/main" id="{1C17BE43-E556-4B4D-B715-7D6AD5ABBD59}"/>
                  </a:ext>
                </a:extLst>
              </p:cNvPr>
              <p:cNvSpPr/>
              <p:nvPr/>
            </p:nvSpPr>
            <p:spPr>
              <a:xfrm>
                <a:off x="825689" y="3773606"/>
                <a:ext cx="3220872" cy="9424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2">
                        <a:lumMod val="50000"/>
                      </a:schemeClr>
                    </a:solidFill>
                  </a:rPr>
                  <a:t>- id: Integer</a:t>
                </a:r>
                <a:br>
                  <a:rPr lang="en-US" sz="1400" dirty="0">
                    <a:solidFill>
                      <a:schemeClr val="accent2">
                        <a:lumMod val="50000"/>
                      </a:schemeClr>
                    </a:solidFill>
                  </a:rPr>
                </a:br>
                <a:r>
                  <a:rPr lang="en-US" sz="1400" dirty="0">
                    <a:solidFill>
                      <a:schemeClr val="accent2">
                        <a:lumMod val="50000"/>
                      </a:schemeClr>
                    </a:solidFill>
                  </a:rPr>
                  <a:t>- nome: String</a:t>
                </a:r>
                <a:endParaRPr lang="pt-BR" sz="1400" dirty="0">
                  <a:solidFill>
                    <a:schemeClr val="accent2">
                      <a:lumMod val="50000"/>
                    </a:schemeClr>
                  </a:solidFill>
                </a:endParaRPr>
              </a:p>
            </p:txBody>
          </p:sp>
          <p:sp>
            <p:nvSpPr>
              <p:cNvPr id="66" name="Retângulo 65">
                <a:extLst>
                  <a:ext uri="{FF2B5EF4-FFF2-40B4-BE49-F238E27FC236}">
                    <a16:creationId xmlns:a16="http://schemas.microsoft.com/office/drawing/2014/main" id="{F2609279-F898-43BD-BC2A-BA8B6D7E39C1}"/>
                  </a:ext>
                </a:extLst>
              </p:cNvPr>
              <p:cNvSpPr/>
              <p:nvPr/>
            </p:nvSpPr>
            <p:spPr>
              <a:xfrm>
                <a:off x="825689" y="4716094"/>
                <a:ext cx="3220872" cy="23750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400" dirty="0">
                  <a:solidFill>
                    <a:schemeClr val="accent2">
                      <a:lumMod val="50000"/>
                    </a:schemeClr>
                  </a:solidFill>
                </a:endParaRPr>
              </a:p>
            </p:txBody>
          </p:sp>
        </p:grpSp>
        <p:grpSp>
          <p:nvGrpSpPr>
            <p:cNvPr id="6" name="Agrupar 5">
              <a:extLst>
                <a:ext uri="{FF2B5EF4-FFF2-40B4-BE49-F238E27FC236}">
                  <a16:creationId xmlns:a16="http://schemas.microsoft.com/office/drawing/2014/main" id="{9682F044-9B61-4F15-A424-8F93F683197C}"/>
                </a:ext>
              </a:extLst>
            </p:cNvPr>
            <p:cNvGrpSpPr/>
            <p:nvPr/>
          </p:nvGrpSpPr>
          <p:grpSpPr>
            <a:xfrm>
              <a:off x="4293898" y="1484286"/>
              <a:ext cx="1846794" cy="1319873"/>
              <a:chOff x="8174400" y="841758"/>
              <a:chExt cx="2573868" cy="1839501"/>
            </a:xfrm>
          </p:grpSpPr>
          <p:sp>
            <p:nvSpPr>
              <p:cNvPr id="68" name="Retângulo 67">
                <a:extLst>
                  <a:ext uri="{FF2B5EF4-FFF2-40B4-BE49-F238E27FC236}">
                    <a16:creationId xmlns:a16="http://schemas.microsoft.com/office/drawing/2014/main" id="{5C56B300-2197-4594-A9F5-8FFF4EC0128C}"/>
                  </a:ext>
                </a:extLst>
              </p:cNvPr>
              <p:cNvSpPr/>
              <p:nvPr/>
            </p:nvSpPr>
            <p:spPr>
              <a:xfrm>
                <a:off x="8174400" y="841758"/>
                <a:ext cx="2573868" cy="402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Carro</a:t>
                </a:r>
                <a:endParaRPr lang="pt-BR" sz="1400" b="1" dirty="0"/>
              </a:p>
            </p:txBody>
          </p:sp>
          <p:sp>
            <p:nvSpPr>
              <p:cNvPr id="69" name="Retângulo 68">
                <a:extLst>
                  <a:ext uri="{FF2B5EF4-FFF2-40B4-BE49-F238E27FC236}">
                    <a16:creationId xmlns:a16="http://schemas.microsoft.com/office/drawing/2014/main" id="{14FE6B25-398F-45CE-8A29-4ADBB6E4DF69}"/>
                  </a:ext>
                </a:extLst>
              </p:cNvPr>
              <p:cNvSpPr/>
              <p:nvPr/>
            </p:nvSpPr>
            <p:spPr>
              <a:xfrm>
                <a:off x="8174400" y="1244263"/>
                <a:ext cx="2573868" cy="12769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2">
                        <a:lumMod val="50000"/>
                      </a:schemeClr>
                    </a:solidFill>
                  </a:rPr>
                  <a:t>- id : Integer</a:t>
                </a:r>
                <a:br>
                  <a:rPr lang="en-US" sz="1400" dirty="0">
                    <a:solidFill>
                      <a:schemeClr val="accent2">
                        <a:lumMod val="50000"/>
                      </a:schemeClr>
                    </a:solidFill>
                  </a:rPr>
                </a:br>
                <a:r>
                  <a:rPr lang="en-US" sz="1400" dirty="0">
                    <a:solidFill>
                      <a:schemeClr val="accent2">
                        <a:lumMod val="50000"/>
                      </a:schemeClr>
                    </a:solidFill>
                  </a:rPr>
                  <a:t>- </a:t>
                </a:r>
                <a:r>
                  <a:rPr lang="en-US" sz="1400" dirty="0" err="1">
                    <a:solidFill>
                      <a:schemeClr val="accent2">
                        <a:lumMod val="50000"/>
                      </a:schemeClr>
                    </a:solidFill>
                  </a:rPr>
                  <a:t>modelo</a:t>
                </a:r>
                <a:r>
                  <a:rPr lang="en-US" sz="1400" dirty="0">
                    <a:solidFill>
                      <a:schemeClr val="accent2">
                        <a:lumMod val="50000"/>
                      </a:schemeClr>
                    </a:solidFill>
                  </a:rPr>
                  <a:t> : String</a:t>
                </a:r>
              </a:p>
              <a:p>
                <a:r>
                  <a:rPr lang="en-US" sz="1400" dirty="0">
                    <a:solidFill>
                      <a:schemeClr val="accent2">
                        <a:lumMod val="50000"/>
                      </a:schemeClr>
                    </a:solidFill>
                  </a:rPr>
                  <a:t>- </a:t>
                </a:r>
                <a:r>
                  <a:rPr lang="en-US" sz="1400" dirty="0" err="1">
                    <a:solidFill>
                      <a:schemeClr val="accent2">
                        <a:lumMod val="50000"/>
                      </a:schemeClr>
                    </a:solidFill>
                  </a:rPr>
                  <a:t>ano</a:t>
                </a:r>
                <a:r>
                  <a:rPr lang="en-US" sz="1400" dirty="0">
                    <a:solidFill>
                      <a:schemeClr val="accent2">
                        <a:lumMod val="50000"/>
                      </a:schemeClr>
                    </a:solidFill>
                  </a:rPr>
                  <a:t>: String </a:t>
                </a:r>
              </a:p>
              <a:p>
                <a:r>
                  <a:rPr lang="en-US" sz="1400" b="1" dirty="0">
                    <a:solidFill>
                      <a:srgbClr val="FF0000"/>
                    </a:solidFill>
                  </a:rPr>
                  <a:t>– </a:t>
                </a:r>
                <a:r>
                  <a:rPr lang="en-US" sz="1400" b="1" dirty="0" err="1">
                    <a:solidFill>
                      <a:srgbClr val="FF0000"/>
                    </a:solidFill>
                  </a:rPr>
                  <a:t>dono</a:t>
                </a:r>
                <a:r>
                  <a:rPr lang="en-US" sz="1400" b="1" dirty="0">
                    <a:solidFill>
                      <a:srgbClr val="FF0000"/>
                    </a:solidFill>
                  </a:rPr>
                  <a:t>: Pessoa</a:t>
                </a:r>
              </a:p>
            </p:txBody>
          </p:sp>
          <p:sp>
            <p:nvSpPr>
              <p:cNvPr id="70" name="Retângulo 69">
                <a:extLst>
                  <a:ext uri="{FF2B5EF4-FFF2-40B4-BE49-F238E27FC236}">
                    <a16:creationId xmlns:a16="http://schemas.microsoft.com/office/drawing/2014/main" id="{D896BA0D-DFD2-44CD-80BE-3592555A30CF}"/>
                  </a:ext>
                </a:extLst>
              </p:cNvPr>
              <p:cNvSpPr/>
              <p:nvPr/>
            </p:nvSpPr>
            <p:spPr>
              <a:xfrm>
                <a:off x="8174400" y="2509366"/>
                <a:ext cx="2573868" cy="17189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400" dirty="0">
                  <a:solidFill>
                    <a:schemeClr val="accent2">
                      <a:lumMod val="50000"/>
                    </a:schemeClr>
                  </a:solidFill>
                </a:endParaRPr>
              </a:p>
            </p:txBody>
          </p:sp>
        </p:grpSp>
      </p:grpSp>
      <p:grpSp>
        <p:nvGrpSpPr>
          <p:cNvPr id="17" name="Agrupar 16">
            <a:extLst>
              <a:ext uri="{FF2B5EF4-FFF2-40B4-BE49-F238E27FC236}">
                <a16:creationId xmlns:a16="http://schemas.microsoft.com/office/drawing/2014/main" id="{F1AFC395-D697-41F0-AF7C-2813EEB2EDF0}"/>
              </a:ext>
            </a:extLst>
          </p:cNvPr>
          <p:cNvGrpSpPr/>
          <p:nvPr/>
        </p:nvGrpSpPr>
        <p:grpSpPr>
          <a:xfrm>
            <a:off x="457199" y="3301202"/>
            <a:ext cx="5842001" cy="1608193"/>
            <a:chOff x="457199" y="3301202"/>
            <a:chExt cx="5842001" cy="1608193"/>
          </a:xfrm>
        </p:grpSpPr>
        <p:sp>
          <p:nvSpPr>
            <p:cNvPr id="81" name="Retângulo 80">
              <a:extLst>
                <a:ext uri="{FF2B5EF4-FFF2-40B4-BE49-F238E27FC236}">
                  <a16:creationId xmlns:a16="http://schemas.microsoft.com/office/drawing/2014/main" id="{FD678F9C-9501-4983-BD53-EE28D457F7CA}"/>
                </a:ext>
              </a:extLst>
            </p:cNvPr>
            <p:cNvSpPr/>
            <p:nvPr/>
          </p:nvSpPr>
          <p:spPr>
            <a:xfrm>
              <a:off x="457199" y="3301202"/>
              <a:ext cx="5842001" cy="1608193"/>
            </a:xfrm>
            <a:prstGeom prst="rect">
              <a:avLst/>
            </a:prstGeom>
            <a:solidFill>
              <a:schemeClr val="bg1"/>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39" name="Agrupar 38">
              <a:extLst>
                <a:ext uri="{FF2B5EF4-FFF2-40B4-BE49-F238E27FC236}">
                  <a16:creationId xmlns:a16="http://schemas.microsoft.com/office/drawing/2014/main" id="{C7BCF42E-5DF8-4D9C-B323-FC826F7DAE3C}"/>
                </a:ext>
              </a:extLst>
            </p:cNvPr>
            <p:cNvGrpSpPr/>
            <p:nvPr/>
          </p:nvGrpSpPr>
          <p:grpSpPr>
            <a:xfrm>
              <a:off x="659010" y="3621155"/>
              <a:ext cx="1846795" cy="901572"/>
              <a:chOff x="825689" y="3217459"/>
              <a:chExt cx="3220872" cy="1736141"/>
            </a:xfrm>
          </p:grpSpPr>
          <p:sp>
            <p:nvSpPr>
              <p:cNvPr id="42" name="Retângulo 41">
                <a:extLst>
                  <a:ext uri="{FF2B5EF4-FFF2-40B4-BE49-F238E27FC236}">
                    <a16:creationId xmlns:a16="http://schemas.microsoft.com/office/drawing/2014/main" id="{A7F483B6-FF13-4E8F-ADE7-8ED9BD183988}"/>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Pessoa</a:t>
                </a:r>
                <a:endParaRPr lang="pt-BR" sz="1400" b="1" dirty="0"/>
              </a:p>
            </p:txBody>
          </p:sp>
          <p:sp>
            <p:nvSpPr>
              <p:cNvPr id="43" name="Retângulo 42">
                <a:extLst>
                  <a:ext uri="{FF2B5EF4-FFF2-40B4-BE49-F238E27FC236}">
                    <a16:creationId xmlns:a16="http://schemas.microsoft.com/office/drawing/2014/main" id="{FBA94C3F-20A8-44BE-8227-3E9B531D2D54}"/>
                  </a:ext>
                </a:extLst>
              </p:cNvPr>
              <p:cNvSpPr/>
              <p:nvPr/>
            </p:nvSpPr>
            <p:spPr>
              <a:xfrm>
                <a:off x="825689" y="3773606"/>
                <a:ext cx="3220872" cy="9424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2">
                        <a:lumMod val="50000"/>
                      </a:schemeClr>
                    </a:solidFill>
                  </a:rPr>
                  <a:t>- id: Integer</a:t>
                </a:r>
                <a:br>
                  <a:rPr lang="en-US" sz="1400" dirty="0">
                    <a:solidFill>
                      <a:schemeClr val="accent2">
                        <a:lumMod val="50000"/>
                      </a:schemeClr>
                    </a:solidFill>
                  </a:rPr>
                </a:br>
                <a:r>
                  <a:rPr lang="en-US" sz="1400" dirty="0">
                    <a:solidFill>
                      <a:schemeClr val="accent2">
                        <a:lumMod val="50000"/>
                      </a:schemeClr>
                    </a:solidFill>
                  </a:rPr>
                  <a:t>- nome: String</a:t>
                </a:r>
                <a:endParaRPr lang="pt-BR" sz="1400" dirty="0">
                  <a:solidFill>
                    <a:schemeClr val="accent2">
                      <a:lumMod val="50000"/>
                    </a:schemeClr>
                  </a:solidFill>
                </a:endParaRPr>
              </a:p>
            </p:txBody>
          </p:sp>
          <p:sp>
            <p:nvSpPr>
              <p:cNvPr id="44" name="Retângulo 43">
                <a:extLst>
                  <a:ext uri="{FF2B5EF4-FFF2-40B4-BE49-F238E27FC236}">
                    <a16:creationId xmlns:a16="http://schemas.microsoft.com/office/drawing/2014/main" id="{F28C7958-AA47-4DAC-94DF-4107980C8E2A}"/>
                  </a:ext>
                </a:extLst>
              </p:cNvPr>
              <p:cNvSpPr/>
              <p:nvPr/>
            </p:nvSpPr>
            <p:spPr>
              <a:xfrm>
                <a:off x="825689" y="4716094"/>
                <a:ext cx="3220872" cy="23750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400" dirty="0">
                  <a:solidFill>
                    <a:schemeClr val="accent2">
                      <a:lumMod val="50000"/>
                    </a:schemeClr>
                  </a:solidFill>
                </a:endParaRPr>
              </a:p>
            </p:txBody>
          </p:sp>
        </p:grpSp>
        <p:grpSp>
          <p:nvGrpSpPr>
            <p:cNvPr id="71" name="Agrupar 70">
              <a:extLst>
                <a:ext uri="{FF2B5EF4-FFF2-40B4-BE49-F238E27FC236}">
                  <a16:creationId xmlns:a16="http://schemas.microsoft.com/office/drawing/2014/main" id="{C336FAF5-7D35-45F1-B9A3-B4840A1008E7}"/>
                </a:ext>
              </a:extLst>
            </p:cNvPr>
            <p:cNvGrpSpPr/>
            <p:nvPr/>
          </p:nvGrpSpPr>
          <p:grpSpPr>
            <a:xfrm>
              <a:off x="4290608" y="3422091"/>
              <a:ext cx="1846794" cy="1360752"/>
              <a:chOff x="825689" y="3217459"/>
              <a:chExt cx="3220872" cy="2620378"/>
            </a:xfrm>
          </p:grpSpPr>
          <p:sp>
            <p:nvSpPr>
              <p:cNvPr id="72" name="Retângulo 71">
                <a:extLst>
                  <a:ext uri="{FF2B5EF4-FFF2-40B4-BE49-F238E27FC236}">
                    <a16:creationId xmlns:a16="http://schemas.microsoft.com/office/drawing/2014/main" id="{A383042D-E3BC-4BD6-B911-39FB793892FE}"/>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Carro</a:t>
                </a:r>
                <a:endParaRPr lang="pt-BR" sz="1400" b="1" dirty="0"/>
              </a:p>
            </p:txBody>
          </p:sp>
          <p:sp>
            <p:nvSpPr>
              <p:cNvPr id="73" name="Retângulo 72">
                <a:extLst>
                  <a:ext uri="{FF2B5EF4-FFF2-40B4-BE49-F238E27FC236}">
                    <a16:creationId xmlns:a16="http://schemas.microsoft.com/office/drawing/2014/main" id="{20AE22A4-4638-4140-B632-C1CC02BCDDA0}"/>
                  </a:ext>
                </a:extLst>
              </p:cNvPr>
              <p:cNvSpPr/>
              <p:nvPr/>
            </p:nvSpPr>
            <p:spPr>
              <a:xfrm>
                <a:off x="825689" y="3773606"/>
                <a:ext cx="3220872" cy="182672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2">
                        <a:lumMod val="50000"/>
                      </a:schemeClr>
                    </a:solidFill>
                  </a:rPr>
                  <a:t>- id : Integer</a:t>
                </a:r>
                <a:br>
                  <a:rPr lang="en-US" sz="1400" dirty="0">
                    <a:solidFill>
                      <a:schemeClr val="accent2">
                        <a:lumMod val="50000"/>
                      </a:schemeClr>
                    </a:solidFill>
                  </a:rPr>
                </a:br>
                <a:r>
                  <a:rPr lang="en-US" sz="1400" dirty="0">
                    <a:solidFill>
                      <a:schemeClr val="accent2">
                        <a:lumMod val="50000"/>
                      </a:schemeClr>
                    </a:solidFill>
                  </a:rPr>
                  <a:t>- </a:t>
                </a:r>
                <a:r>
                  <a:rPr lang="en-US" sz="1400" dirty="0" err="1">
                    <a:solidFill>
                      <a:schemeClr val="accent2">
                        <a:lumMod val="50000"/>
                      </a:schemeClr>
                    </a:solidFill>
                  </a:rPr>
                  <a:t>modelo</a:t>
                </a:r>
                <a:r>
                  <a:rPr lang="en-US" sz="1400" dirty="0">
                    <a:solidFill>
                      <a:schemeClr val="accent2">
                        <a:lumMod val="50000"/>
                      </a:schemeClr>
                    </a:solidFill>
                  </a:rPr>
                  <a:t> : String</a:t>
                </a:r>
              </a:p>
              <a:p>
                <a:r>
                  <a:rPr lang="en-US" sz="1400" dirty="0">
                    <a:solidFill>
                      <a:schemeClr val="accent2">
                        <a:lumMod val="50000"/>
                      </a:schemeClr>
                    </a:solidFill>
                  </a:rPr>
                  <a:t>- </a:t>
                </a:r>
                <a:r>
                  <a:rPr lang="en-US" sz="1400" dirty="0" err="1">
                    <a:solidFill>
                      <a:schemeClr val="accent2">
                        <a:lumMod val="50000"/>
                      </a:schemeClr>
                    </a:solidFill>
                  </a:rPr>
                  <a:t>ano</a:t>
                </a:r>
                <a:r>
                  <a:rPr lang="en-US" sz="1400" dirty="0">
                    <a:solidFill>
                      <a:schemeClr val="accent2">
                        <a:lumMod val="50000"/>
                      </a:schemeClr>
                    </a:solidFill>
                  </a:rPr>
                  <a:t>: String </a:t>
                </a:r>
              </a:p>
              <a:p>
                <a:r>
                  <a:rPr lang="en-US" sz="1400" b="1" dirty="0">
                    <a:solidFill>
                      <a:srgbClr val="FF0000"/>
                    </a:solidFill>
                  </a:rPr>
                  <a:t>– </a:t>
                </a:r>
                <a:r>
                  <a:rPr lang="en-US" sz="1400" b="1" dirty="0" err="1">
                    <a:solidFill>
                      <a:srgbClr val="FF0000"/>
                    </a:solidFill>
                  </a:rPr>
                  <a:t>idPessoa</a:t>
                </a:r>
                <a:r>
                  <a:rPr lang="en-US" sz="1400" b="1" dirty="0">
                    <a:solidFill>
                      <a:srgbClr val="FF0000"/>
                    </a:solidFill>
                  </a:rPr>
                  <a:t>: Integer</a:t>
                </a:r>
              </a:p>
            </p:txBody>
          </p:sp>
          <p:sp>
            <p:nvSpPr>
              <p:cNvPr id="74" name="Retângulo 73">
                <a:extLst>
                  <a:ext uri="{FF2B5EF4-FFF2-40B4-BE49-F238E27FC236}">
                    <a16:creationId xmlns:a16="http://schemas.microsoft.com/office/drawing/2014/main" id="{767331DC-EB76-46A8-8E5B-4FDE1BA4D978}"/>
                  </a:ext>
                </a:extLst>
              </p:cNvPr>
              <p:cNvSpPr/>
              <p:nvPr/>
            </p:nvSpPr>
            <p:spPr>
              <a:xfrm>
                <a:off x="825689" y="5600331"/>
                <a:ext cx="3220872" cy="23750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400" dirty="0">
                  <a:solidFill>
                    <a:schemeClr val="accent2">
                      <a:lumMod val="50000"/>
                    </a:schemeClr>
                  </a:solidFill>
                </a:endParaRPr>
              </a:p>
            </p:txBody>
          </p:sp>
        </p:grpSp>
      </p:grpSp>
      <p:grpSp>
        <p:nvGrpSpPr>
          <p:cNvPr id="3" name="Agrupar 2">
            <a:extLst>
              <a:ext uri="{FF2B5EF4-FFF2-40B4-BE49-F238E27FC236}">
                <a16:creationId xmlns:a16="http://schemas.microsoft.com/office/drawing/2014/main" id="{88E680CA-4571-4755-A9E0-9D82344BF3BC}"/>
              </a:ext>
            </a:extLst>
          </p:cNvPr>
          <p:cNvGrpSpPr/>
          <p:nvPr/>
        </p:nvGrpSpPr>
        <p:grpSpPr>
          <a:xfrm rot="4280508">
            <a:off x="5444892" y="3273334"/>
            <a:ext cx="1459014" cy="957288"/>
            <a:chOff x="6239420" y="3078911"/>
            <a:chExt cx="2033421" cy="1334167"/>
          </a:xfrm>
        </p:grpSpPr>
        <p:sp>
          <p:nvSpPr>
            <p:cNvPr id="77" name="Explosão: 14 Pontos 76">
              <a:extLst>
                <a:ext uri="{FF2B5EF4-FFF2-40B4-BE49-F238E27FC236}">
                  <a16:creationId xmlns:a16="http://schemas.microsoft.com/office/drawing/2014/main" id="{D99C6D44-C86F-4A43-B75C-95BCEE2AB653}"/>
                </a:ext>
              </a:extLst>
            </p:cNvPr>
            <p:cNvSpPr/>
            <p:nvPr/>
          </p:nvSpPr>
          <p:spPr>
            <a:xfrm rot="20648538">
              <a:off x="6239420" y="3078911"/>
              <a:ext cx="2033421" cy="1312583"/>
            </a:xfrm>
            <a:prstGeom prst="irregularSeal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sz="1400"/>
            </a:p>
          </p:txBody>
        </p:sp>
        <p:sp>
          <p:nvSpPr>
            <p:cNvPr id="75" name="Espaço Reservado para Conteúdo 2">
              <a:extLst>
                <a:ext uri="{FF2B5EF4-FFF2-40B4-BE49-F238E27FC236}">
                  <a16:creationId xmlns:a16="http://schemas.microsoft.com/office/drawing/2014/main" id="{34B29296-FD11-4144-A279-FB7FF4CB879C}"/>
                </a:ext>
              </a:extLst>
            </p:cNvPr>
            <p:cNvSpPr txBox="1">
              <a:spLocks/>
            </p:cNvSpPr>
            <p:nvPr/>
          </p:nvSpPr>
          <p:spPr>
            <a:xfrm rot="19500000">
              <a:off x="6453834" y="3368887"/>
              <a:ext cx="1648974" cy="104419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lnSpc>
                  <a:spcPts val="1800"/>
                </a:lnSpc>
                <a:buFont typeface="Wingdings 3" charset="2"/>
                <a:buNone/>
              </a:pPr>
              <a:r>
                <a:rPr lang="pt-BR" b="1" dirty="0">
                  <a:ln>
                    <a:solidFill>
                      <a:srgbClr val="C00000"/>
                    </a:solidFill>
                  </a:ln>
                  <a:solidFill>
                    <a:srgbClr val="FF0000"/>
                  </a:solidFill>
                </a:rPr>
                <a:t>Muito errado</a:t>
              </a:r>
            </a:p>
          </p:txBody>
        </p:sp>
      </p:grpSp>
      <p:sp>
        <p:nvSpPr>
          <p:cNvPr id="5" name="Faixa de Opções: Inclinada para Cima 4">
            <a:extLst>
              <a:ext uri="{FF2B5EF4-FFF2-40B4-BE49-F238E27FC236}">
                <a16:creationId xmlns:a16="http://schemas.microsoft.com/office/drawing/2014/main" id="{896A9D18-CD6B-4A59-B102-913C558B8715}"/>
              </a:ext>
            </a:extLst>
          </p:cNvPr>
          <p:cNvSpPr/>
          <p:nvPr/>
        </p:nvSpPr>
        <p:spPr>
          <a:xfrm rot="2100000">
            <a:off x="5384406" y="5317435"/>
            <a:ext cx="1402461" cy="496655"/>
          </a:xfrm>
          <a:prstGeom prst="ribbon2">
            <a:avLst>
              <a:gd name="adj1" fmla="val 29097"/>
              <a:gd name="adj2" fmla="val 73997"/>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Correto</a:t>
            </a:r>
            <a:endParaRPr lang="pt-BR" sz="1400" b="1" dirty="0"/>
          </a:p>
        </p:txBody>
      </p:sp>
      <p:grpSp>
        <p:nvGrpSpPr>
          <p:cNvPr id="78" name="Agrupar 77">
            <a:extLst>
              <a:ext uri="{FF2B5EF4-FFF2-40B4-BE49-F238E27FC236}">
                <a16:creationId xmlns:a16="http://schemas.microsoft.com/office/drawing/2014/main" id="{170ABDF9-55D4-4836-83CB-6C7B27DBF920}"/>
              </a:ext>
            </a:extLst>
          </p:cNvPr>
          <p:cNvGrpSpPr/>
          <p:nvPr/>
        </p:nvGrpSpPr>
        <p:grpSpPr>
          <a:xfrm rot="4059275">
            <a:off x="5407896" y="1289956"/>
            <a:ext cx="1459014" cy="813760"/>
            <a:chOff x="6249569" y="3168361"/>
            <a:chExt cx="2033421" cy="1134133"/>
          </a:xfrm>
        </p:grpSpPr>
        <p:sp>
          <p:nvSpPr>
            <p:cNvPr id="79" name="Explosão: 14 Pontos 78">
              <a:extLst>
                <a:ext uri="{FF2B5EF4-FFF2-40B4-BE49-F238E27FC236}">
                  <a16:creationId xmlns:a16="http://schemas.microsoft.com/office/drawing/2014/main" id="{787FB962-3C74-457D-B70F-E092C67BDDFF}"/>
                </a:ext>
              </a:extLst>
            </p:cNvPr>
            <p:cNvSpPr/>
            <p:nvPr/>
          </p:nvSpPr>
          <p:spPr>
            <a:xfrm rot="20648538">
              <a:off x="6249569" y="3168361"/>
              <a:ext cx="2033421" cy="1134133"/>
            </a:xfrm>
            <a:prstGeom prst="irregularSeal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sz="1400"/>
            </a:p>
          </p:txBody>
        </p:sp>
        <p:sp>
          <p:nvSpPr>
            <p:cNvPr id="80" name="Espaço Reservado para Conteúdo 2">
              <a:extLst>
                <a:ext uri="{FF2B5EF4-FFF2-40B4-BE49-F238E27FC236}">
                  <a16:creationId xmlns:a16="http://schemas.microsoft.com/office/drawing/2014/main" id="{CFCB1222-9BDE-4ECC-9DE8-890835995B99}"/>
                </a:ext>
              </a:extLst>
            </p:cNvPr>
            <p:cNvSpPr txBox="1">
              <a:spLocks/>
            </p:cNvSpPr>
            <p:nvPr/>
          </p:nvSpPr>
          <p:spPr>
            <a:xfrm rot="19500000">
              <a:off x="6495405" y="3560992"/>
              <a:ext cx="1410839" cy="35636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lnSpc>
                  <a:spcPts val="1800"/>
                </a:lnSpc>
                <a:buFont typeface="Wingdings 3" charset="2"/>
                <a:buNone/>
              </a:pPr>
              <a:r>
                <a:rPr lang="en-US" sz="1400" b="1" dirty="0">
                  <a:ln>
                    <a:solidFill>
                      <a:srgbClr val="C00000"/>
                    </a:solidFill>
                  </a:ln>
                  <a:solidFill>
                    <a:srgbClr val="FF0000"/>
                  </a:solidFill>
                </a:rPr>
                <a:t>E</a:t>
              </a:r>
              <a:r>
                <a:rPr lang="pt-BR" b="1" dirty="0" err="1">
                  <a:ln>
                    <a:solidFill>
                      <a:srgbClr val="C00000"/>
                    </a:solidFill>
                  </a:ln>
                  <a:solidFill>
                    <a:srgbClr val="FF0000"/>
                  </a:solidFill>
                </a:rPr>
                <a:t>rrado</a:t>
              </a:r>
              <a:endParaRPr lang="pt-BR" sz="1400" b="1" dirty="0">
                <a:ln>
                  <a:solidFill>
                    <a:srgbClr val="C00000"/>
                  </a:solidFill>
                </a:ln>
                <a:solidFill>
                  <a:srgbClr val="FF0000"/>
                </a:solidFill>
              </a:endParaRPr>
            </a:p>
          </p:txBody>
        </p:sp>
      </p:grpSp>
    </p:spTree>
    <p:extLst>
      <p:ext uri="{BB962C8B-B14F-4D97-AF65-F5344CB8AC3E}">
        <p14:creationId xmlns:p14="http://schemas.microsoft.com/office/powerpoint/2010/main" val="255512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78"/>
                                        </p:tgtEl>
                                        <p:attrNameLst>
                                          <p:attrName>style.visibility</p:attrName>
                                        </p:attrNameLst>
                                      </p:cBhvr>
                                      <p:to>
                                        <p:strVal val="visible"/>
                                      </p:to>
                                    </p:set>
                                    <p:anim calcmode="lin" valueType="num">
                                      <p:cBhvr>
                                        <p:cTn id="12" dur="500" fill="hold"/>
                                        <p:tgtEl>
                                          <p:spTgt spid="78"/>
                                        </p:tgtEl>
                                        <p:attrNameLst>
                                          <p:attrName>ppt_w</p:attrName>
                                        </p:attrNameLst>
                                      </p:cBhvr>
                                      <p:tavLst>
                                        <p:tav tm="0">
                                          <p:val>
                                            <p:fltVal val="0"/>
                                          </p:val>
                                        </p:tav>
                                        <p:tav tm="100000">
                                          <p:val>
                                            <p:strVal val="#ppt_w"/>
                                          </p:val>
                                        </p:tav>
                                      </p:tavLst>
                                    </p:anim>
                                    <p:anim calcmode="lin" valueType="num">
                                      <p:cBhvr>
                                        <p:cTn id="13" dur="500" fill="hold"/>
                                        <p:tgtEl>
                                          <p:spTgt spid="78"/>
                                        </p:tgtEl>
                                        <p:attrNameLst>
                                          <p:attrName>ppt_h</p:attrName>
                                        </p:attrNameLst>
                                      </p:cBhvr>
                                      <p:tavLst>
                                        <p:tav tm="0">
                                          <p:val>
                                            <p:fltVal val="0"/>
                                          </p:val>
                                        </p:tav>
                                        <p:tav tm="100000">
                                          <p:val>
                                            <p:strVal val="#ppt_h"/>
                                          </p:val>
                                        </p:tav>
                                      </p:tavLst>
                                    </p:anim>
                                    <p:animEffect transition="in" filter="fade">
                                      <p:cBhvr>
                                        <p:cTn id="14" dur="500"/>
                                        <p:tgtEl>
                                          <p:spTgt spid="7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500" fill="hold"/>
                                        <p:tgtEl>
                                          <p:spTgt spid="5"/>
                                        </p:tgtEl>
                                        <p:attrNameLst>
                                          <p:attrName>ppt_w</p:attrName>
                                        </p:attrNameLst>
                                      </p:cBhvr>
                                      <p:tavLst>
                                        <p:tav tm="0">
                                          <p:val>
                                            <p:fltVal val="0"/>
                                          </p:val>
                                        </p:tav>
                                        <p:tav tm="100000">
                                          <p:val>
                                            <p:strVal val="#ppt_w"/>
                                          </p:val>
                                        </p:tav>
                                      </p:tavLst>
                                    </p:anim>
                                    <p:anim calcmode="lin" valueType="num">
                                      <p:cBhvr>
                                        <p:cTn id="37" dur="500" fill="hold"/>
                                        <p:tgtEl>
                                          <p:spTgt spid="5"/>
                                        </p:tgtEl>
                                        <p:attrNameLst>
                                          <p:attrName>ppt_h</p:attrName>
                                        </p:attrNameLst>
                                      </p:cBhvr>
                                      <p:tavLst>
                                        <p:tav tm="0">
                                          <p:val>
                                            <p:fltVal val="0"/>
                                          </p:val>
                                        </p:tav>
                                        <p:tav tm="100000">
                                          <p:val>
                                            <p:strVal val="#ppt_h"/>
                                          </p:val>
                                        </p:tav>
                                      </p:tavLst>
                                    </p:anim>
                                    <p:animEffect transition="in" filter="fade">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3" y="443228"/>
            <a:ext cx="9450179"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800" dirty="0" err="1"/>
              <a:t>Associação</a:t>
            </a:r>
            <a:r>
              <a:rPr lang="en-US" sz="3800" dirty="0"/>
              <a:t>: </a:t>
            </a:r>
            <a:r>
              <a:rPr lang="en-US" sz="3800" dirty="0" err="1"/>
              <a:t>multiplicidade</a:t>
            </a:r>
            <a:r>
              <a:rPr lang="en-US" sz="3800" dirty="0"/>
              <a:t> dos </a:t>
            </a:r>
            <a:r>
              <a:rPr lang="en-US" sz="3800" dirty="0" err="1"/>
              <a:t>atributos</a:t>
            </a:r>
            <a:endParaRPr lang="pt-BR" sz="3800" i="1" dirty="0"/>
          </a:p>
          <a:p>
            <a:endParaRPr lang="pt-BR" sz="3800" i="1" dirty="0"/>
          </a:p>
        </p:txBody>
      </p:sp>
      <p:sp>
        <p:nvSpPr>
          <p:cNvPr id="7" name="Espaço Reservado para Conteúdo 2">
            <a:extLst>
              <a:ext uri="{FF2B5EF4-FFF2-40B4-BE49-F238E27FC236}">
                <a16:creationId xmlns:a16="http://schemas.microsoft.com/office/drawing/2014/main" id="{27690C5B-D2C5-48F7-8E40-03201E2E0269}"/>
              </a:ext>
            </a:extLst>
          </p:cNvPr>
          <p:cNvSpPr>
            <a:spLocks noGrp="1"/>
          </p:cNvSpPr>
          <p:nvPr>
            <p:ph idx="1"/>
          </p:nvPr>
        </p:nvSpPr>
        <p:spPr>
          <a:xfrm>
            <a:off x="677332" y="1336343"/>
            <a:ext cx="8906935" cy="5199923"/>
          </a:xfrm>
        </p:spPr>
        <p:txBody>
          <a:bodyPr>
            <a:normAutofit/>
          </a:bodyPr>
          <a:lstStyle/>
          <a:p>
            <a:pPr marL="0" indent="0">
              <a:buNone/>
            </a:pPr>
            <a:r>
              <a:rPr lang="pt-BR" sz="2800" dirty="0"/>
              <a:t>Indica o número de elementos de uma propriedade ou ainda o intervalo de valores aceito na propriedade</a:t>
            </a:r>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graphicFrame>
        <p:nvGraphicFramePr>
          <p:cNvPr id="2" name="Tabela 2">
            <a:extLst>
              <a:ext uri="{FF2B5EF4-FFF2-40B4-BE49-F238E27FC236}">
                <a16:creationId xmlns:a16="http://schemas.microsoft.com/office/drawing/2014/main" id="{2194990C-BC34-42E6-B12C-6F2E78A0BE27}"/>
              </a:ext>
            </a:extLst>
          </p:cNvPr>
          <p:cNvGraphicFramePr>
            <a:graphicFrameLocks noGrp="1"/>
          </p:cNvGraphicFramePr>
          <p:nvPr/>
        </p:nvGraphicFramePr>
        <p:xfrm>
          <a:off x="719667" y="2419921"/>
          <a:ext cx="4868334" cy="3994837"/>
        </p:xfrm>
        <a:graphic>
          <a:graphicData uri="http://schemas.openxmlformats.org/drawingml/2006/table">
            <a:tbl>
              <a:tblPr firstRow="1" bandRow="1">
                <a:tableStyleId>{5C22544A-7EE6-4342-B048-85BDC9FD1C3A}</a:tableStyleId>
              </a:tblPr>
              <a:tblGrid>
                <a:gridCol w="1278466">
                  <a:extLst>
                    <a:ext uri="{9D8B030D-6E8A-4147-A177-3AD203B41FA5}">
                      <a16:colId xmlns:a16="http://schemas.microsoft.com/office/drawing/2014/main" val="3942312516"/>
                    </a:ext>
                  </a:extLst>
                </a:gridCol>
                <a:gridCol w="3589868">
                  <a:extLst>
                    <a:ext uri="{9D8B030D-6E8A-4147-A177-3AD203B41FA5}">
                      <a16:colId xmlns:a16="http://schemas.microsoft.com/office/drawing/2014/main" val="1684918342"/>
                    </a:ext>
                  </a:extLst>
                </a:gridCol>
              </a:tblGrid>
              <a:tr h="570691">
                <a:tc>
                  <a:txBody>
                    <a:bodyPr/>
                    <a:lstStyle/>
                    <a:p>
                      <a:pPr algn="ctr"/>
                      <a:r>
                        <a:rPr lang="en-US" sz="2000" dirty="0" err="1"/>
                        <a:t>Exemplo</a:t>
                      </a:r>
                      <a:endParaRPr lang="pt-BR" sz="2000" dirty="0"/>
                    </a:p>
                  </a:txBody>
                  <a:tcPr anchor="ctr"/>
                </a:tc>
                <a:tc>
                  <a:txBody>
                    <a:bodyPr/>
                    <a:lstStyle/>
                    <a:p>
                      <a:r>
                        <a:rPr lang="en-US" sz="2000" dirty="0" err="1"/>
                        <a:t>Descrição</a:t>
                      </a:r>
                      <a:endParaRPr lang="pt-BR" sz="2000" dirty="0"/>
                    </a:p>
                  </a:txBody>
                  <a:tcPr anchor="ctr"/>
                </a:tc>
                <a:extLst>
                  <a:ext uri="{0D108BD9-81ED-4DB2-BD59-A6C34878D82A}">
                    <a16:rowId xmlns:a16="http://schemas.microsoft.com/office/drawing/2014/main" val="2854389492"/>
                  </a:ext>
                </a:extLst>
              </a:tr>
              <a:tr h="570691">
                <a:tc>
                  <a:txBody>
                    <a:bodyPr/>
                    <a:lstStyle/>
                    <a:p>
                      <a:pPr algn="ctr"/>
                      <a:r>
                        <a:rPr lang="en-US" sz="2000" dirty="0"/>
                        <a:t>1</a:t>
                      </a:r>
                      <a:endParaRPr lang="pt-BR" sz="2000" dirty="0"/>
                    </a:p>
                  </a:txBody>
                  <a:tcPr anchor="ctr"/>
                </a:tc>
                <a:tc>
                  <a:txBody>
                    <a:bodyPr/>
                    <a:lstStyle/>
                    <a:p>
                      <a:r>
                        <a:rPr lang="en-US" sz="2000" dirty="0" err="1"/>
                        <a:t>Exatamente</a:t>
                      </a:r>
                      <a:r>
                        <a:rPr lang="en-US" sz="2000" dirty="0"/>
                        <a:t> um</a:t>
                      </a:r>
                      <a:endParaRPr lang="pt-BR" sz="2000" dirty="0"/>
                    </a:p>
                  </a:txBody>
                  <a:tcPr anchor="ctr"/>
                </a:tc>
                <a:extLst>
                  <a:ext uri="{0D108BD9-81ED-4DB2-BD59-A6C34878D82A}">
                    <a16:rowId xmlns:a16="http://schemas.microsoft.com/office/drawing/2014/main" val="1535746210"/>
                  </a:ext>
                </a:extLst>
              </a:tr>
              <a:tr h="570691">
                <a:tc>
                  <a:txBody>
                    <a:bodyPr/>
                    <a:lstStyle/>
                    <a:p>
                      <a:pPr algn="ctr"/>
                      <a:r>
                        <a:rPr lang="en-US" sz="2000" dirty="0"/>
                        <a:t>0..1</a:t>
                      </a:r>
                      <a:endParaRPr lang="pt-BR" sz="2000" dirty="0"/>
                    </a:p>
                  </a:txBody>
                  <a:tcPr anchor="ctr"/>
                </a:tc>
                <a:tc>
                  <a:txBody>
                    <a:bodyPr/>
                    <a:lstStyle/>
                    <a:p>
                      <a:r>
                        <a:rPr lang="en-US" sz="2000" dirty="0"/>
                        <a:t>Zero </a:t>
                      </a:r>
                      <a:r>
                        <a:rPr lang="en-US" sz="2000" dirty="0" err="1"/>
                        <a:t>ou</a:t>
                      </a:r>
                      <a:r>
                        <a:rPr lang="en-US" sz="2000" dirty="0"/>
                        <a:t> um</a:t>
                      </a:r>
                      <a:endParaRPr lang="pt-BR" sz="2000" dirty="0"/>
                    </a:p>
                  </a:txBody>
                  <a:tcPr anchor="ctr"/>
                </a:tc>
                <a:extLst>
                  <a:ext uri="{0D108BD9-81ED-4DB2-BD59-A6C34878D82A}">
                    <a16:rowId xmlns:a16="http://schemas.microsoft.com/office/drawing/2014/main" val="2162268160"/>
                  </a:ext>
                </a:extLst>
              </a:tr>
              <a:tr h="570691">
                <a:tc>
                  <a:txBody>
                    <a:bodyPr/>
                    <a:lstStyle/>
                    <a:p>
                      <a:pPr algn="ctr"/>
                      <a:r>
                        <a:rPr lang="en-US" sz="2000" dirty="0"/>
                        <a:t>0..*</a:t>
                      </a:r>
                      <a:endParaRPr lang="pt-BR" sz="2000" dirty="0"/>
                    </a:p>
                  </a:txBody>
                  <a:tcPr anchor="ctr"/>
                </a:tc>
                <a:tc>
                  <a:txBody>
                    <a:bodyPr/>
                    <a:lstStyle/>
                    <a:p>
                      <a:r>
                        <a:rPr lang="en-US" sz="1800" dirty="0" err="1"/>
                        <a:t>Qualquer</a:t>
                      </a:r>
                      <a:r>
                        <a:rPr lang="en-US" sz="1800" dirty="0"/>
                        <a:t> </a:t>
                      </a:r>
                      <a:r>
                        <a:rPr lang="en-US" sz="1800" dirty="0" err="1"/>
                        <a:t>número</a:t>
                      </a:r>
                      <a:r>
                        <a:rPr lang="en-US" sz="1800" dirty="0"/>
                        <a:t>, inclusive zero</a:t>
                      </a:r>
                      <a:endParaRPr lang="pt-BR" sz="1800" dirty="0"/>
                    </a:p>
                  </a:txBody>
                  <a:tcPr anchor="ctr"/>
                </a:tc>
                <a:extLst>
                  <a:ext uri="{0D108BD9-81ED-4DB2-BD59-A6C34878D82A}">
                    <a16:rowId xmlns:a16="http://schemas.microsoft.com/office/drawing/2014/main" val="3590960463"/>
                  </a:ext>
                </a:extLst>
              </a:tr>
              <a:tr h="570691">
                <a:tc>
                  <a:txBody>
                    <a:bodyPr/>
                    <a:lstStyle/>
                    <a:p>
                      <a:pPr algn="ctr"/>
                      <a:r>
                        <a:rPr lang="en-US" sz="2000" dirty="0"/>
                        <a:t>*</a:t>
                      </a:r>
                      <a:endParaRPr lang="pt-BR" sz="2000" dirty="0"/>
                    </a:p>
                  </a:txBody>
                  <a:tcPr anchor="ctr"/>
                </a:tc>
                <a:tc>
                  <a:txBody>
                    <a:bodyPr/>
                    <a:lstStyle/>
                    <a:p>
                      <a:r>
                        <a:rPr lang="en-US" sz="1800" dirty="0" err="1"/>
                        <a:t>Qualquer</a:t>
                      </a:r>
                      <a:r>
                        <a:rPr lang="en-US" sz="1800" dirty="0"/>
                        <a:t> </a:t>
                      </a:r>
                      <a:r>
                        <a:rPr lang="en-US" sz="1800" dirty="0" err="1"/>
                        <a:t>número</a:t>
                      </a:r>
                      <a:r>
                        <a:rPr lang="en-US" sz="1800" dirty="0"/>
                        <a:t>, inclusive zero</a:t>
                      </a:r>
                      <a:endParaRPr lang="pt-BR" sz="1800" dirty="0"/>
                    </a:p>
                  </a:txBody>
                  <a:tcPr anchor="ctr"/>
                </a:tc>
                <a:extLst>
                  <a:ext uri="{0D108BD9-81ED-4DB2-BD59-A6C34878D82A}">
                    <a16:rowId xmlns:a16="http://schemas.microsoft.com/office/drawing/2014/main" val="1128309476"/>
                  </a:ext>
                </a:extLst>
              </a:tr>
              <a:tr h="570691">
                <a:tc>
                  <a:txBody>
                    <a:bodyPr/>
                    <a:lstStyle/>
                    <a:p>
                      <a:pPr algn="ctr"/>
                      <a:r>
                        <a:rPr lang="en-US" sz="2000" dirty="0"/>
                        <a:t>N</a:t>
                      </a:r>
                      <a:endParaRPr lang="pt-BR" sz="2000" dirty="0"/>
                    </a:p>
                  </a:txBody>
                  <a:tcPr anchor="ctr"/>
                </a:tc>
                <a:tc>
                  <a:txBody>
                    <a:bodyPr/>
                    <a:lstStyle/>
                    <a:p>
                      <a:r>
                        <a:rPr lang="en-US" sz="1800" dirty="0" err="1"/>
                        <a:t>Qualquer</a:t>
                      </a:r>
                      <a:r>
                        <a:rPr lang="en-US" sz="1800" dirty="0"/>
                        <a:t> </a:t>
                      </a:r>
                      <a:r>
                        <a:rPr lang="en-US" sz="1800" dirty="0" err="1"/>
                        <a:t>número</a:t>
                      </a:r>
                      <a:r>
                        <a:rPr lang="en-US" sz="1800" dirty="0"/>
                        <a:t>, inclusive zero</a:t>
                      </a:r>
                      <a:endParaRPr lang="pt-BR" sz="1800" dirty="0"/>
                    </a:p>
                  </a:txBody>
                  <a:tcPr anchor="ctr"/>
                </a:tc>
                <a:extLst>
                  <a:ext uri="{0D108BD9-81ED-4DB2-BD59-A6C34878D82A}">
                    <a16:rowId xmlns:a16="http://schemas.microsoft.com/office/drawing/2014/main" val="790866463"/>
                  </a:ext>
                </a:extLst>
              </a:tr>
              <a:tr h="570691">
                <a:tc>
                  <a:txBody>
                    <a:bodyPr/>
                    <a:lstStyle/>
                    <a:p>
                      <a:pPr algn="ctr"/>
                      <a:r>
                        <a:rPr lang="en-US" sz="2000" dirty="0"/>
                        <a:t>1..*</a:t>
                      </a:r>
                      <a:endParaRPr lang="pt-BR" sz="2000" dirty="0"/>
                    </a:p>
                  </a:txBody>
                  <a:tcPr anchor="ctr"/>
                </a:tc>
                <a:tc>
                  <a:txBody>
                    <a:bodyPr/>
                    <a:lstStyle/>
                    <a:p>
                      <a:r>
                        <a:rPr lang="en-US" sz="2000" dirty="0" err="1"/>
                        <a:t>Pelo</a:t>
                      </a:r>
                      <a:r>
                        <a:rPr lang="en-US" sz="2000" dirty="0"/>
                        <a:t> </a:t>
                      </a:r>
                      <a:r>
                        <a:rPr lang="en-US" sz="2000" dirty="0" err="1"/>
                        <a:t>menos</a:t>
                      </a:r>
                      <a:r>
                        <a:rPr lang="en-US" sz="2000" dirty="0"/>
                        <a:t> um </a:t>
                      </a:r>
                      <a:r>
                        <a:rPr lang="en-US" sz="2000" dirty="0" err="1"/>
                        <a:t>ou</a:t>
                      </a:r>
                      <a:r>
                        <a:rPr lang="en-US" sz="2000" dirty="0"/>
                        <a:t> mais</a:t>
                      </a:r>
                      <a:endParaRPr lang="pt-BR" sz="2000" dirty="0"/>
                    </a:p>
                  </a:txBody>
                  <a:tcPr anchor="ctr"/>
                </a:tc>
                <a:extLst>
                  <a:ext uri="{0D108BD9-81ED-4DB2-BD59-A6C34878D82A}">
                    <a16:rowId xmlns:a16="http://schemas.microsoft.com/office/drawing/2014/main" val="369372289"/>
                  </a:ext>
                </a:extLst>
              </a:tr>
            </a:tbl>
          </a:graphicData>
        </a:graphic>
      </p:graphicFrame>
      <p:grpSp>
        <p:nvGrpSpPr>
          <p:cNvPr id="5" name="Agrupar 4">
            <a:extLst>
              <a:ext uri="{FF2B5EF4-FFF2-40B4-BE49-F238E27FC236}">
                <a16:creationId xmlns:a16="http://schemas.microsoft.com/office/drawing/2014/main" id="{403F56E3-DB02-45EF-B79C-2206920488EB}"/>
              </a:ext>
            </a:extLst>
          </p:cNvPr>
          <p:cNvGrpSpPr/>
          <p:nvPr/>
        </p:nvGrpSpPr>
        <p:grpSpPr>
          <a:xfrm>
            <a:off x="6798308" y="3109280"/>
            <a:ext cx="2303562" cy="2284658"/>
            <a:chOff x="7134129" y="3155230"/>
            <a:chExt cx="2303562" cy="2284658"/>
          </a:xfrm>
        </p:grpSpPr>
        <p:cxnSp>
          <p:nvCxnSpPr>
            <p:cNvPr id="21" name="Conector reto 20">
              <a:extLst>
                <a:ext uri="{FF2B5EF4-FFF2-40B4-BE49-F238E27FC236}">
                  <a16:creationId xmlns:a16="http://schemas.microsoft.com/office/drawing/2014/main" id="{41C83F8D-DF95-4BCC-94ED-974F1D26B4D5}"/>
                </a:ext>
              </a:extLst>
            </p:cNvPr>
            <p:cNvCxnSpPr>
              <a:cxnSpLocks/>
            </p:cNvCxnSpPr>
            <p:nvPr/>
          </p:nvCxnSpPr>
          <p:spPr>
            <a:xfrm rot="5400000">
              <a:off x="5991800" y="4297559"/>
              <a:ext cx="2284658"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9" name="Conector reto 8">
              <a:extLst>
                <a:ext uri="{FF2B5EF4-FFF2-40B4-BE49-F238E27FC236}">
                  <a16:creationId xmlns:a16="http://schemas.microsoft.com/office/drawing/2014/main" id="{E482E3A9-C8B3-44C9-973B-ADAAF60BEDB4}"/>
                </a:ext>
              </a:extLst>
            </p:cNvPr>
            <p:cNvCxnSpPr>
              <a:cxnSpLocks/>
            </p:cNvCxnSpPr>
            <p:nvPr/>
          </p:nvCxnSpPr>
          <p:spPr>
            <a:xfrm>
              <a:off x="7153033" y="3155230"/>
              <a:ext cx="2284658" cy="0"/>
            </a:xfrm>
            <a:prstGeom prst="line">
              <a:avLst/>
            </a:prstGeom>
            <a:ln w="38100"/>
          </p:spPr>
          <p:style>
            <a:lnRef idx="1">
              <a:schemeClr val="accent2"/>
            </a:lnRef>
            <a:fillRef idx="0">
              <a:schemeClr val="accent2"/>
            </a:fillRef>
            <a:effectRef idx="0">
              <a:schemeClr val="accent2"/>
            </a:effectRef>
            <a:fontRef idx="minor">
              <a:schemeClr val="tx1"/>
            </a:fontRef>
          </p:style>
        </p:cxnSp>
      </p:grpSp>
      <p:grpSp>
        <p:nvGrpSpPr>
          <p:cNvPr id="10" name="Agrupar 9">
            <a:extLst>
              <a:ext uri="{FF2B5EF4-FFF2-40B4-BE49-F238E27FC236}">
                <a16:creationId xmlns:a16="http://schemas.microsoft.com/office/drawing/2014/main" id="{149E4059-E860-42AB-A44B-FDD27AE0398C}"/>
              </a:ext>
            </a:extLst>
          </p:cNvPr>
          <p:cNvGrpSpPr/>
          <p:nvPr/>
        </p:nvGrpSpPr>
        <p:grpSpPr>
          <a:xfrm>
            <a:off x="8174327" y="2364231"/>
            <a:ext cx="2387951" cy="1547328"/>
            <a:chOff x="825689" y="3217459"/>
            <a:chExt cx="3220872" cy="2137959"/>
          </a:xfrm>
        </p:grpSpPr>
        <p:sp>
          <p:nvSpPr>
            <p:cNvPr id="11" name="Retângulo 10">
              <a:extLst>
                <a:ext uri="{FF2B5EF4-FFF2-40B4-BE49-F238E27FC236}">
                  <a16:creationId xmlns:a16="http://schemas.microsoft.com/office/drawing/2014/main" id="{FA4A895B-9163-42EE-A7AB-1CA068D65071}"/>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t>Moto</a:t>
              </a:r>
              <a:endParaRPr lang="pt-BR" sz="2200" b="1" dirty="0"/>
            </a:p>
          </p:txBody>
        </p:sp>
        <p:sp>
          <p:nvSpPr>
            <p:cNvPr id="12" name="Retângulo 11">
              <a:extLst>
                <a:ext uri="{FF2B5EF4-FFF2-40B4-BE49-F238E27FC236}">
                  <a16:creationId xmlns:a16="http://schemas.microsoft.com/office/drawing/2014/main" id="{C5CABDEA-1E0A-4FC1-9D0B-2E982AE1B8DF}"/>
                </a:ext>
              </a:extLst>
            </p:cNvPr>
            <p:cNvSpPr/>
            <p:nvPr/>
          </p:nvSpPr>
          <p:spPr>
            <a:xfrm>
              <a:off x="825689" y="3773606"/>
              <a:ext cx="3220872" cy="134430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accent2">
                      <a:lumMod val="50000"/>
                    </a:schemeClr>
                  </a:solidFill>
                </a:rPr>
                <a:t>- </a:t>
              </a:r>
              <a:r>
                <a:rPr lang="en-US" sz="1600" dirty="0" err="1">
                  <a:solidFill>
                    <a:schemeClr val="accent2">
                      <a:lumMod val="50000"/>
                    </a:schemeClr>
                  </a:solidFill>
                </a:rPr>
                <a:t>Modelo</a:t>
              </a:r>
              <a:r>
                <a:rPr lang="en-US" sz="1600" dirty="0">
                  <a:solidFill>
                    <a:schemeClr val="accent2">
                      <a:lumMod val="50000"/>
                    </a:schemeClr>
                  </a:solidFill>
                </a:rPr>
                <a:t>: string</a:t>
              </a:r>
              <a:br>
                <a:rPr lang="en-US" sz="1600" dirty="0">
                  <a:solidFill>
                    <a:schemeClr val="accent2">
                      <a:lumMod val="50000"/>
                    </a:schemeClr>
                  </a:solidFill>
                </a:rPr>
              </a:br>
              <a:r>
                <a:rPr lang="en-US" sz="1600" dirty="0">
                  <a:solidFill>
                    <a:schemeClr val="accent2">
                      <a:lumMod val="50000"/>
                    </a:schemeClr>
                  </a:solidFill>
                </a:rPr>
                <a:t>- </a:t>
              </a:r>
              <a:r>
                <a:rPr lang="en-US" sz="1600" dirty="0" err="1">
                  <a:solidFill>
                    <a:schemeClr val="accent2">
                      <a:lumMod val="50000"/>
                    </a:schemeClr>
                  </a:solidFill>
                </a:rPr>
                <a:t>Ano</a:t>
              </a:r>
              <a:r>
                <a:rPr lang="en-US" sz="1600" dirty="0">
                  <a:solidFill>
                    <a:schemeClr val="accent2">
                      <a:lumMod val="50000"/>
                    </a:schemeClr>
                  </a:solidFill>
                </a:rPr>
                <a:t>: int</a:t>
              </a:r>
              <a:br>
                <a:rPr lang="en-US" sz="1600" dirty="0">
                  <a:solidFill>
                    <a:schemeClr val="accent2">
                      <a:lumMod val="50000"/>
                    </a:schemeClr>
                  </a:solidFill>
                </a:rPr>
              </a:br>
              <a:r>
                <a:rPr lang="en-US" sz="1600" dirty="0">
                  <a:solidFill>
                    <a:schemeClr val="accent2">
                      <a:lumMod val="50000"/>
                    </a:schemeClr>
                  </a:solidFill>
                </a:rPr>
                <a:t>- </a:t>
              </a:r>
              <a:r>
                <a:rPr lang="en-US" sz="1600" dirty="0" err="1">
                  <a:solidFill>
                    <a:schemeClr val="accent2">
                      <a:lumMod val="50000"/>
                    </a:schemeClr>
                  </a:solidFill>
                </a:rPr>
                <a:t>KmsRodados</a:t>
              </a:r>
              <a:r>
                <a:rPr lang="en-US" sz="1600" dirty="0">
                  <a:solidFill>
                    <a:schemeClr val="accent2">
                      <a:lumMod val="50000"/>
                    </a:schemeClr>
                  </a:solidFill>
                </a:rPr>
                <a:t>: int</a:t>
              </a:r>
              <a:endParaRPr lang="pt-BR" sz="1200" dirty="0">
                <a:solidFill>
                  <a:schemeClr val="accent2">
                    <a:lumMod val="50000"/>
                  </a:schemeClr>
                </a:solidFill>
              </a:endParaRPr>
            </a:p>
          </p:txBody>
        </p:sp>
        <p:sp>
          <p:nvSpPr>
            <p:cNvPr id="13" name="Retângulo 12">
              <a:extLst>
                <a:ext uri="{FF2B5EF4-FFF2-40B4-BE49-F238E27FC236}">
                  <a16:creationId xmlns:a16="http://schemas.microsoft.com/office/drawing/2014/main" id="{CB9542C0-DF81-4C59-B184-E4B151BA3B22}"/>
                </a:ext>
              </a:extLst>
            </p:cNvPr>
            <p:cNvSpPr/>
            <p:nvPr/>
          </p:nvSpPr>
          <p:spPr>
            <a:xfrm>
              <a:off x="825689" y="5117912"/>
              <a:ext cx="3220872" cy="23750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grpSp>
        <p:nvGrpSpPr>
          <p:cNvPr id="14" name="Agrupar 13">
            <a:extLst>
              <a:ext uri="{FF2B5EF4-FFF2-40B4-BE49-F238E27FC236}">
                <a16:creationId xmlns:a16="http://schemas.microsoft.com/office/drawing/2014/main" id="{749A5910-4702-4DF7-BA23-509F493E5F16}"/>
              </a:ext>
            </a:extLst>
          </p:cNvPr>
          <p:cNvGrpSpPr/>
          <p:nvPr/>
        </p:nvGrpSpPr>
        <p:grpSpPr>
          <a:xfrm>
            <a:off x="6272578" y="4769180"/>
            <a:ext cx="2869823" cy="1536112"/>
            <a:chOff x="825689" y="3217459"/>
            <a:chExt cx="3220872" cy="2122463"/>
          </a:xfrm>
        </p:grpSpPr>
        <p:sp>
          <p:nvSpPr>
            <p:cNvPr id="17" name="Retângulo 16">
              <a:extLst>
                <a:ext uri="{FF2B5EF4-FFF2-40B4-BE49-F238E27FC236}">
                  <a16:creationId xmlns:a16="http://schemas.microsoft.com/office/drawing/2014/main" id="{324C0C93-443C-438A-AD62-6868C2EB6F10}"/>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err="1"/>
                <a:t>Piloto</a:t>
              </a:r>
              <a:endParaRPr lang="pt-BR" sz="2200" b="1" dirty="0"/>
            </a:p>
          </p:txBody>
        </p:sp>
        <p:sp>
          <p:nvSpPr>
            <p:cNvPr id="18" name="Retângulo 17">
              <a:extLst>
                <a:ext uri="{FF2B5EF4-FFF2-40B4-BE49-F238E27FC236}">
                  <a16:creationId xmlns:a16="http://schemas.microsoft.com/office/drawing/2014/main" id="{8CF00DCC-5877-443B-84C2-93B39B5F0104}"/>
                </a:ext>
              </a:extLst>
            </p:cNvPr>
            <p:cNvSpPr/>
            <p:nvPr/>
          </p:nvSpPr>
          <p:spPr>
            <a:xfrm>
              <a:off x="825689" y="3773606"/>
              <a:ext cx="3220872" cy="134430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accent2">
                      <a:lumMod val="50000"/>
                    </a:schemeClr>
                  </a:solidFill>
                </a:rPr>
                <a:t>- Nome: string</a:t>
              </a:r>
            </a:p>
            <a:p>
              <a:r>
                <a:rPr lang="en-US" sz="1600" dirty="0">
                  <a:solidFill>
                    <a:schemeClr val="accent2">
                      <a:lumMod val="50000"/>
                    </a:schemeClr>
                  </a:solidFill>
                </a:rPr>
                <a:t>- </a:t>
              </a:r>
              <a:r>
                <a:rPr lang="en-US" sz="1600" dirty="0" err="1">
                  <a:solidFill>
                    <a:schemeClr val="accent2">
                      <a:lumMod val="50000"/>
                    </a:schemeClr>
                  </a:solidFill>
                </a:rPr>
                <a:t>Sexo</a:t>
              </a:r>
              <a:r>
                <a:rPr lang="en-US" sz="1600" dirty="0">
                  <a:solidFill>
                    <a:schemeClr val="accent2">
                      <a:lumMod val="50000"/>
                    </a:schemeClr>
                  </a:solidFill>
                </a:rPr>
                <a:t>: string</a:t>
              </a:r>
              <a:br>
                <a:rPr lang="en-US" sz="1600" dirty="0">
                  <a:solidFill>
                    <a:schemeClr val="accent2">
                      <a:lumMod val="50000"/>
                    </a:schemeClr>
                  </a:solidFill>
                </a:rPr>
              </a:br>
              <a:r>
                <a:rPr lang="en-US" sz="1600" dirty="0">
                  <a:solidFill>
                    <a:schemeClr val="accent2">
                      <a:lumMod val="50000"/>
                    </a:schemeClr>
                  </a:solidFill>
                </a:rPr>
                <a:t>- </a:t>
              </a:r>
              <a:r>
                <a:rPr lang="en-US" sz="1600" dirty="0" err="1">
                  <a:solidFill>
                    <a:schemeClr val="accent2">
                      <a:lumMod val="50000"/>
                    </a:schemeClr>
                  </a:solidFill>
                </a:rPr>
                <a:t>DataNascimento</a:t>
              </a:r>
              <a:r>
                <a:rPr lang="en-US" sz="1600" dirty="0">
                  <a:solidFill>
                    <a:schemeClr val="accent2">
                      <a:lumMod val="50000"/>
                    </a:schemeClr>
                  </a:solidFill>
                </a:rPr>
                <a:t>: </a:t>
              </a:r>
              <a:r>
                <a:rPr lang="en-US" sz="1600" dirty="0" err="1">
                  <a:solidFill>
                    <a:schemeClr val="accent2">
                      <a:lumMod val="50000"/>
                    </a:schemeClr>
                  </a:solidFill>
                </a:rPr>
                <a:t>DateTime</a:t>
              </a:r>
              <a:endParaRPr lang="pt-BR" sz="1200" dirty="0">
                <a:solidFill>
                  <a:schemeClr val="accent2">
                    <a:lumMod val="50000"/>
                  </a:schemeClr>
                </a:solidFill>
              </a:endParaRPr>
            </a:p>
          </p:txBody>
        </p:sp>
        <p:sp>
          <p:nvSpPr>
            <p:cNvPr id="19" name="Retângulo 18">
              <a:extLst>
                <a:ext uri="{FF2B5EF4-FFF2-40B4-BE49-F238E27FC236}">
                  <a16:creationId xmlns:a16="http://schemas.microsoft.com/office/drawing/2014/main" id="{637F5E71-1EBA-4D7B-88C4-E9FC8AF62705}"/>
                </a:ext>
              </a:extLst>
            </p:cNvPr>
            <p:cNvSpPr/>
            <p:nvPr/>
          </p:nvSpPr>
          <p:spPr>
            <a:xfrm>
              <a:off x="825689" y="5117910"/>
              <a:ext cx="3220872" cy="2220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sp>
        <p:nvSpPr>
          <p:cNvPr id="6" name="CaixaDeTexto 5">
            <a:extLst>
              <a:ext uri="{FF2B5EF4-FFF2-40B4-BE49-F238E27FC236}">
                <a16:creationId xmlns:a16="http://schemas.microsoft.com/office/drawing/2014/main" id="{12568ECA-AC27-4B90-B4AF-523522864222}"/>
              </a:ext>
            </a:extLst>
          </p:cNvPr>
          <p:cNvSpPr txBox="1"/>
          <p:nvPr/>
        </p:nvSpPr>
        <p:spPr>
          <a:xfrm>
            <a:off x="7873803" y="2737471"/>
            <a:ext cx="269626" cy="369332"/>
          </a:xfrm>
          <a:prstGeom prst="rect">
            <a:avLst/>
          </a:prstGeom>
          <a:noFill/>
        </p:spPr>
        <p:txBody>
          <a:bodyPr wrap="none" rtlCol="0">
            <a:spAutoFit/>
          </a:bodyPr>
          <a:lstStyle/>
          <a:p>
            <a:r>
              <a:rPr lang="en-US" dirty="0"/>
              <a:t>*</a:t>
            </a:r>
            <a:endParaRPr lang="pt-BR" dirty="0"/>
          </a:p>
        </p:txBody>
      </p:sp>
      <p:sp>
        <p:nvSpPr>
          <p:cNvPr id="22" name="CaixaDeTexto 21">
            <a:extLst>
              <a:ext uri="{FF2B5EF4-FFF2-40B4-BE49-F238E27FC236}">
                <a16:creationId xmlns:a16="http://schemas.microsoft.com/office/drawing/2014/main" id="{AD2C13B8-7C57-4354-81B2-EB5366AE37A3}"/>
              </a:ext>
            </a:extLst>
          </p:cNvPr>
          <p:cNvSpPr txBox="1"/>
          <p:nvPr/>
        </p:nvSpPr>
        <p:spPr>
          <a:xfrm>
            <a:off x="6491814" y="4399848"/>
            <a:ext cx="306494" cy="369332"/>
          </a:xfrm>
          <a:prstGeom prst="rect">
            <a:avLst/>
          </a:prstGeom>
          <a:noFill/>
        </p:spPr>
        <p:txBody>
          <a:bodyPr wrap="none" rtlCol="0">
            <a:spAutoFit/>
          </a:bodyPr>
          <a:lstStyle/>
          <a:p>
            <a:pPr algn="r"/>
            <a:r>
              <a:rPr lang="en-US" dirty="0"/>
              <a:t>1</a:t>
            </a:r>
            <a:endParaRPr lang="pt-BR" dirty="0"/>
          </a:p>
        </p:txBody>
      </p:sp>
      <p:sp>
        <p:nvSpPr>
          <p:cNvPr id="23" name="CaixaDeTexto 22">
            <a:extLst>
              <a:ext uri="{FF2B5EF4-FFF2-40B4-BE49-F238E27FC236}">
                <a16:creationId xmlns:a16="http://schemas.microsoft.com/office/drawing/2014/main" id="{F52DC0C7-C838-46B4-BE2C-170791CE0293}"/>
              </a:ext>
            </a:extLst>
          </p:cNvPr>
          <p:cNvSpPr txBox="1"/>
          <p:nvPr/>
        </p:nvSpPr>
        <p:spPr>
          <a:xfrm>
            <a:off x="6816521" y="4373060"/>
            <a:ext cx="1192094" cy="369332"/>
          </a:xfrm>
          <a:prstGeom prst="rect">
            <a:avLst/>
          </a:prstGeom>
          <a:noFill/>
        </p:spPr>
        <p:txBody>
          <a:bodyPr wrap="square" rtlCol="0">
            <a:spAutoFit/>
          </a:bodyPr>
          <a:lstStyle/>
          <a:p>
            <a:r>
              <a:rPr lang="en-US" dirty="0" err="1"/>
              <a:t>pertence</a:t>
            </a:r>
            <a:endParaRPr lang="pt-BR" dirty="0"/>
          </a:p>
        </p:txBody>
      </p:sp>
      <p:sp>
        <p:nvSpPr>
          <p:cNvPr id="24" name="CaixaDeTexto 23">
            <a:extLst>
              <a:ext uri="{FF2B5EF4-FFF2-40B4-BE49-F238E27FC236}">
                <a16:creationId xmlns:a16="http://schemas.microsoft.com/office/drawing/2014/main" id="{A79B1870-89DA-49FB-8FE2-BA8F7ECBAA0D}"/>
              </a:ext>
            </a:extLst>
          </p:cNvPr>
          <p:cNvSpPr txBox="1"/>
          <p:nvPr/>
        </p:nvSpPr>
        <p:spPr>
          <a:xfrm>
            <a:off x="6960861" y="3146107"/>
            <a:ext cx="1192094" cy="369332"/>
          </a:xfrm>
          <a:prstGeom prst="rect">
            <a:avLst/>
          </a:prstGeom>
          <a:noFill/>
        </p:spPr>
        <p:txBody>
          <a:bodyPr wrap="square" rtlCol="0">
            <a:spAutoFit/>
          </a:bodyPr>
          <a:lstStyle/>
          <a:p>
            <a:pPr algn="r"/>
            <a:r>
              <a:rPr lang="en-US" dirty="0" err="1"/>
              <a:t>possui</a:t>
            </a:r>
            <a:endParaRPr lang="pt-BR" dirty="0"/>
          </a:p>
        </p:txBody>
      </p:sp>
    </p:spTree>
    <p:extLst>
      <p:ext uri="{BB962C8B-B14F-4D97-AF65-F5344CB8AC3E}">
        <p14:creationId xmlns:p14="http://schemas.microsoft.com/office/powerpoint/2010/main" val="1132937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3" y="443228"/>
            <a:ext cx="9121007"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900" dirty="0" err="1"/>
              <a:t>Associações</a:t>
            </a:r>
            <a:r>
              <a:rPr lang="en-US" sz="3900" dirty="0"/>
              <a:t> </a:t>
            </a:r>
            <a:r>
              <a:rPr lang="en-US" sz="3900" dirty="0" err="1"/>
              <a:t>múltiplas</a:t>
            </a:r>
            <a:endParaRPr lang="pt-BR" sz="3900" i="1" dirty="0"/>
          </a:p>
          <a:p>
            <a:endParaRPr lang="pt-BR" sz="4000" i="1" dirty="0"/>
          </a:p>
        </p:txBody>
      </p:sp>
      <p:sp>
        <p:nvSpPr>
          <p:cNvPr id="7" name="Espaço Reservado para Conteúdo 2">
            <a:extLst>
              <a:ext uri="{FF2B5EF4-FFF2-40B4-BE49-F238E27FC236}">
                <a16:creationId xmlns:a16="http://schemas.microsoft.com/office/drawing/2014/main" id="{27690C5B-D2C5-48F7-8E40-03201E2E0269}"/>
              </a:ext>
            </a:extLst>
          </p:cNvPr>
          <p:cNvSpPr>
            <a:spLocks noGrp="1"/>
          </p:cNvSpPr>
          <p:nvPr>
            <p:ph idx="1"/>
          </p:nvPr>
        </p:nvSpPr>
        <p:spPr>
          <a:xfrm>
            <a:off x="677332" y="1336344"/>
            <a:ext cx="9428755" cy="652968"/>
          </a:xfrm>
        </p:spPr>
        <p:txBody>
          <a:bodyPr>
            <a:normAutofit/>
          </a:bodyPr>
          <a:lstStyle/>
          <a:p>
            <a:pPr marL="0" indent="0">
              <a:buNone/>
            </a:pPr>
            <a:r>
              <a:rPr lang="pt-BR" sz="2800" dirty="0"/>
              <a:t>É possível haver mais de uma associação entre 2 classes?</a:t>
            </a:r>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grpSp>
        <p:nvGrpSpPr>
          <p:cNvPr id="25" name="Agrupar 24">
            <a:extLst>
              <a:ext uri="{FF2B5EF4-FFF2-40B4-BE49-F238E27FC236}">
                <a16:creationId xmlns:a16="http://schemas.microsoft.com/office/drawing/2014/main" id="{66C410AE-EDD7-471B-8B4D-C9BC16A0E0F3}"/>
              </a:ext>
            </a:extLst>
          </p:cNvPr>
          <p:cNvGrpSpPr/>
          <p:nvPr/>
        </p:nvGrpSpPr>
        <p:grpSpPr>
          <a:xfrm>
            <a:off x="677332" y="2095439"/>
            <a:ext cx="2005374" cy="3553007"/>
            <a:chOff x="866328" y="1913794"/>
            <a:chExt cx="1945907" cy="3187831"/>
          </a:xfrm>
        </p:grpSpPr>
        <p:pic>
          <p:nvPicPr>
            <p:cNvPr id="26" name="Imagem 25" descr="Desenho de personagem de desenho animado&#10;&#10;Descrição gerada automaticamente">
              <a:extLst>
                <a:ext uri="{FF2B5EF4-FFF2-40B4-BE49-F238E27FC236}">
                  <a16:creationId xmlns:a16="http://schemas.microsoft.com/office/drawing/2014/main" id="{9121339D-9605-40BD-9656-B98BAA937E96}"/>
                </a:ext>
              </a:extLst>
            </p:cNvPr>
            <p:cNvPicPr>
              <a:picLocks noChangeAspect="1"/>
            </p:cNvPicPr>
            <p:nvPr/>
          </p:nvPicPr>
          <p:blipFill>
            <a:blip r:embed="rId3"/>
            <a:stretch>
              <a:fillRect/>
            </a:stretch>
          </p:blipFill>
          <p:spPr>
            <a:xfrm>
              <a:off x="866328" y="4465175"/>
              <a:ext cx="264722" cy="636450"/>
            </a:xfrm>
            <a:prstGeom prst="rect">
              <a:avLst/>
            </a:prstGeom>
          </p:spPr>
        </p:pic>
        <p:grpSp>
          <p:nvGrpSpPr>
            <p:cNvPr id="27" name="Agrupar 26">
              <a:extLst>
                <a:ext uri="{FF2B5EF4-FFF2-40B4-BE49-F238E27FC236}">
                  <a16:creationId xmlns:a16="http://schemas.microsoft.com/office/drawing/2014/main" id="{67251EBB-1C9E-4500-8467-806406DECF26}"/>
                </a:ext>
              </a:extLst>
            </p:cNvPr>
            <p:cNvGrpSpPr/>
            <p:nvPr/>
          </p:nvGrpSpPr>
          <p:grpSpPr>
            <a:xfrm>
              <a:off x="866620" y="1913794"/>
              <a:ext cx="1945615" cy="3109172"/>
              <a:chOff x="866620" y="1913794"/>
              <a:chExt cx="1945615" cy="3109172"/>
            </a:xfrm>
          </p:grpSpPr>
          <p:pic>
            <p:nvPicPr>
              <p:cNvPr id="28" name="Imagem 27" descr="Uma imagem contendo ao ar livre, carro, estacionado, azul&#10;&#10;Descrição gerada automaticamente">
                <a:extLst>
                  <a:ext uri="{FF2B5EF4-FFF2-40B4-BE49-F238E27FC236}">
                    <a16:creationId xmlns:a16="http://schemas.microsoft.com/office/drawing/2014/main" id="{34333E56-8AF3-4B50-87AA-E6C9B7A3C18F}"/>
                  </a:ext>
                </a:extLst>
              </p:cNvPr>
              <p:cNvPicPr>
                <a:picLocks noChangeAspect="1"/>
              </p:cNvPicPr>
              <p:nvPr/>
            </p:nvPicPr>
            <p:blipFill>
              <a:blip r:embed="rId4"/>
              <a:stretch>
                <a:fillRect/>
              </a:stretch>
            </p:blipFill>
            <p:spPr>
              <a:xfrm flipH="1">
                <a:off x="1916645" y="3823480"/>
                <a:ext cx="895590" cy="399370"/>
              </a:xfrm>
              <a:prstGeom prst="rect">
                <a:avLst/>
              </a:prstGeom>
            </p:spPr>
          </p:pic>
          <p:pic>
            <p:nvPicPr>
              <p:cNvPr id="29" name="Imagem 28" descr="Uma imagem contendo carro, frente, grama, estacionado&#10;&#10;Descrição gerada automaticamente">
                <a:extLst>
                  <a:ext uri="{FF2B5EF4-FFF2-40B4-BE49-F238E27FC236}">
                    <a16:creationId xmlns:a16="http://schemas.microsoft.com/office/drawing/2014/main" id="{103B2B60-6819-46C2-B0C6-1F74CFBB1CFD}"/>
                  </a:ext>
                </a:extLst>
              </p:cNvPr>
              <p:cNvPicPr>
                <a:picLocks noChangeAspect="1"/>
              </p:cNvPicPr>
              <p:nvPr/>
            </p:nvPicPr>
            <p:blipFill>
              <a:blip r:embed="rId5"/>
              <a:stretch>
                <a:fillRect/>
              </a:stretch>
            </p:blipFill>
            <p:spPr>
              <a:xfrm flipH="1">
                <a:off x="1916645" y="4630691"/>
                <a:ext cx="867022" cy="392275"/>
              </a:xfrm>
              <a:prstGeom prst="rect">
                <a:avLst/>
              </a:prstGeom>
            </p:spPr>
          </p:pic>
          <p:pic>
            <p:nvPicPr>
              <p:cNvPr id="30" name="Imagem 29" descr="Uma imagem contendo carro&#10;&#10;Descrição gerada automaticamente">
                <a:extLst>
                  <a:ext uri="{FF2B5EF4-FFF2-40B4-BE49-F238E27FC236}">
                    <a16:creationId xmlns:a16="http://schemas.microsoft.com/office/drawing/2014/main" id="{361FF0B6-C025-4CE5-BD82-3AE9E8143DA4}"/>
                  </a:ext>
                </a:extLst>
              </p:cNvPr>
              <p:cNvPicPr>
                <a:picLocks noChangeAspect="1"/>
              </p:cNvPicPr>
              <p:nvPr/>
            </p:nvPicPr>
            <p:blipFill>
              <a:blip r:embed="rId6"/>
              <a:stretch>
                <a:fillRect/>
              </a:stretch>
            </p:blipFill>
            <p:spPr>
              <a:xfrm flipH="1">
                <a:off x="1916645" y="2121989"/>
                <a:ext cx="825814" cy="355781"/>
              </a:xfrm>
              <a:prstGeom prst="rect">
                <a:avLst/>
              </a:prstGeom>
            </p:spPr>
          </p:pic>
          <p:pic>
            <p:nvPicPr>
              <p:cNvPr id="31" name="Imagem 30" descr="Uma imagem contendo transporte, van, estacionado, grande&#10;&#10;Descrição gerada automaticamente">
                <a:extLst>
                  <a:ext uri="{FF2B5EF4-FFF2-40B4-BE49-F238E27FC236}">
                    <a16:creationId xmlns:a16="http://schemas.microsoft.com/office/drawing/2014/main" id="{92206F28-893B-4E50-BBF8-7A5D7B9738B4}"/>
                  </a:ext>
                </a:extLst>
              </p:cNvPr>
              <p:cNvPicPr>
                <a:picLocks noChangeAspect="1"/>
              </p:cNvPicPr>
              <p:nvPr/>
            </p:nvPicPr>
            <p:blipFill>
              <a:blip r:embed="rId7"/>
              <a:stretch>
                <a:fillRect/>
              </a:stretch>
            </p:blipFill>
            <p:spPr>
              <a:xfrm flipH="1">
                <a:off x="1916645" y="3054258"/>
                <a:ext cx="825814" cy="332925"/>
              </a:xfrm>
              <a:prstGeom prst="rect">
                <a:avLst/>
              </a:prstGeom>
            </p:spPr>
          </p:pic>
          <p:pic>
            <p:nvPicPr>
              <p:cNvPr id="32" name="Imagem 31">
                <a:extLst>
                  <a:ext uri="{FF2B5EF4-FFF2-40B4-BE49-F238E27FC236}">
                    <a16:creationId xmlns:a16="http://schemas.microsoft.com/office/drawing/2014/main" id="{AE9CE219-E683-4750-98A7-6971759B4B1F}"/>
                  </a:ext>
                </a:extLst>
              </p:cNvPr>
              <p:cNvPicPr>
                <a:picLocks noChangeAspect="1"/>
              </p:cNvPicPr>
              <p:nvPr/>
            </p:nvPicPr>
            <p:blipFill>
              <a:blip r:embed="rId8"/>
              <a:stretch>
                <a:fillRect/>
              </a:stretch>
            </p:blipFill>
            <p:spPr>
              <a:xfrm>
                <a:off x="866620" y="2764254"/>
                <a:ext cx="264138" cy="636450"/>
              </a:xfrm>
              <a:prstGeom prst="rect">
                <a:avLst/>
              </a:prstGeom>
            </p:spPr>
          </p:pic>
          <p:pic>
            <p:nvPicPr>
              <p:cNvPr id="33" name="Imagem 32">
                <a:extLst>
                  <a:ext uri="{FF2B5EF4-FFF2-40B4-BE49-F238E27FC236}">
                    <a16:creationId xmlns:a16="http://schemas.microsoft.com/office/drawing/2014/main" id="{AE54EEC1-7AC1-4DCA-BC76-A9CF729D435F}"/>
                  </a:ext>
                </a:extLst>
              </p:cNvPr>
              <p:cNvPicPr>
                <a:picLocks noChangeAspect="1"/>
              </p:cNvPicPr>
              <p:nvPr/>
            </p:nvPicPr>
            <p:blipFill>
              <a:blip r:embed="rId9"/>
              <a:stretch>
                <a:fillRect/>
              </a:stretch>
            </p:blipFill>
            <p:spPr>
              <a:xfrm>
                <a:off x="884574" y="3614714"/>
                <a:ext cx="228231" cy="636450"/>
              </a:xfrm>
              <a:prstGeom prst="rect">
                <a:avLst/>
              </a:prstGeom>
            </p:spPr>
          </p:pic>
          <p:pic>
            <p:nvPicPr>
              <p:cNvPr id="34" name="Imagem 33">
                <a:extLst>
                  <a:ext uri="{FF2B5EF4-FFF2-40B4-BE49-F238E27FC236}">
                    <a16:creationId xmlns:a16="http://schemas.microsoft.com/office/drawing/2014/main" id="{2A45EB29-D123-4106-AF75-E244A5D7D07A}"/>
                  </a:ext>
                </a:extLst>
              </p:cNvPr>
              <p:cNvPicPr>
                <a:picLocks noChangeAspect="1"/>
              </p:cNvPicPr>
              <p:nvPr/>
            </p:nvPicPr>
            <p:blipFill>
              <a:blip r:embed="rId10"/>
              <a:stretch>
                <a:fillRect/>
              </a:stretch>
            </p:blipFill>
            <p:spPr>
              <a:xfrm>
                <a:off x="882768" y="1913794"/>
                <a:ext cx="231842" cy="636450"/>
              </a:xfrm>
              <a:prstGeom prst="rect">
                <a:avLst/>
              </a:prstGeom>
            </p:spPr>
          </p:pic>
          <p:cxnSp>
            <p:nvCxnSpPr>
              <p:cNvPr id="35" name="Conector reto 34">
                <a:extLst>
                  <a:ext uri="{FF2B5EF4-FFF2-40B4-BE49-F238E27FC236}">
                    <a16:creationId xmlns:a16="http://schemas.microsoft.com/office/drawing/2014/main" id="{D228257D-309B-4271-8F70-993F545138B1}"/>
                  </a:ext>
                </a:extLst>
              </p:cNvPr>
              <p:cNvCxnSpPr>
                <a:cxnSpLocks/>
              </p:cNvCxnSpPr>
              <p:nvPr/>
            </p:nvCxnSpPr>
            <p:spPr>
              <a:xfrm>
                <a:off x="1163205" y="3387183"/>
                <a:ext cx="875320" cy="49396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6" name="Conector reto 35">
                <a:extLst>
                  <a:ext uri="{FF2B5EF4-FFF2-40B4-BE49-F238E27FC236}">
                    <a16:creationId xmlns:a16="http://schemas.microsoft.com/office/drawing/2014/main" id="{ABD9D027-C982-495B-A96A-1429B093B442}"/>
                  </a:ext>
                </a:extLst>
              </p:cNvPr>
              <p:cNvCxnSpPr>
                <a:cxnSpLocks/>
              </p:cNvCxnSpPr>
              <p:nvPr/>
            </p:nvCxnSpPr>
            <p:spPr>
              <a:xfrm flipH="1">
                <a:off x="1245517" y="2299879"/>
                <a:ext cx="54037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7" name="Conector reto 36">
                <a:extLst>
                  <a:ext uri="{FF2B5EF4-FFF2-40B4-BE49-F238E27FC236}">
                    <a16:creationId xmlns:a16="http://schemas.microsoft.com/office/drawing/2014/main" id="{CE7113BE-9C78-44A7-B35C-5562AE73697E}"/>
                  </a:ext>
                </a:extLst>
              </p:cNvPr>
              <p:cNvCxnSpPr>
                <a:cxnSpLocks/>
              </p:cNvCxnSpPr>
              <p:nvPr/>
            </p:nvCxnSpPr>
            <p:spPr>
              <a:xfrm flipH="1">
                <a:off x="1245517" y="3220720"/>
                <a:ext cx="54037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Conector reto 38">
                <a:extLst>
                  <a:ext uri="{FF2B5EF4-FFF2-40B4-BE49-F238E27FC236}">
                    <a16:creationId xmlns:a16="http://schemas.microsoft.com/office/drawing/2014/main" id="{A6AC737A-818C-486E-A76F-513D76870F12}"/>
                  </a:ext>
                </a:extLst>
              </p:cNvPr>
              <p:cNvCxnSpPr>
                <a:cxnSpLocks/>
              </p:cNvCxnSpPr>
              <p:nvPr/>
            </p:nvCxnSpPr>
            <p:spPr>
              <a:xfrm flipH="1">
                <a:off x="1245517" y="4826828"/>
                <a:ext cx="540379"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grpSp>
        <p:nvGrpSpPr>
          <p:cNvPr id="40" name="Agrupar 39">
            <a:extLst>
              <a:ext uri="{FF2B5EF4-FFF2-40B4-BE49-F238E27FC236}">
                <a16:creationId xmlns:a16="http://schemas.microsoft.com/office/drawing/2014/main" id="{D3279CE1-E3CB-40A4-AD41-35B7E638C36D}"/>
              </a:ext>
            </a:extLst>
          </p:cNvPr>
          <p:cNvGrpSpPr/>
          <p:nvPr/>
        </p:nvGrpSpPr>
        <p:grpSpPr>
          <a:xfrm>
            <a:off x="4232423" y="2095439"/>
            <a:ext cx="2005374" cy="3553007"/>
            <a:chOff x="866328" y="1913794"/>
            <a:chExt cx="1945907" cy="3187831"/>
          </a:xfrm>
        </p:grpSpPr>
        <p:pic>
          <p:nvPicPr>
            <p:cNvPr id="41" name="Imagem 40" descr="Desenho de personagem de desenho animado&#10;&#10;Descrição gerada automaticamente">
              <a:extLst>
                <a:ext uri="{FF2B5EF4-FFF2-40B4-BE49-F238E27FC236}">
                  <a16:creationId xmlns:a16="http://schemas.microsoft.com/office/drawing/2014/main" id="{E7DB30D0-E905-472F-9387-CE0E720CE99C}"/>
                </a:ext>
              </a:extLst>
            </p:cNvPr>
            <p:cNvPicPr>
              <a:picLocks noChangeAspect="1"/>
            </p:cNvPicPr>
            <p:nvPr/>
          </p:nvPicPr>
          <p:blipFill>
            <a:blip r:embed="rId3"/>
            <a:stretch>
              <a:fillRect/>
            </a:stretch>
          </p:blipFill>
          <p:spPr>
            <a:xfrm>
              <a:off x="866328" y="4465175"/>
              <a:ext cx="264722" cy="636450"/>
            </a:xfrm>
            <a:prstGeom prst="rect">
              <a:avLst/>
            </a:prstGeom>
          </p:spPr>
        </p:pic>
        <p:grpSp>
          <p:nvGrpSpPr>
            <p:cNvPr id="42" name="Agrupar 41">
              <a:extLst>
                <a:ext uri="{FF2B5EF4-FFF2-40B4-BE49-F238E27FC236}">
                  <a16:creationId xmlns:a16="http://schemas.microsoft.com/office/drawing/2014/main" id="{75F6D80A-82E6-4D6F-ACC0-9CF7BBB717B9}"/>
                </a:ext>
              </a:extLst>
            </p:cNvPr>
            <p:cNvGrpSpPr/>
            <p:nvPr/>
          </p:nvGrpSpPr>
          <p:grpSpPr>
            <a:xfrm>
              <a:off x="866620" y="1913794"/>
              <a:ext cx="1945615" cy="3109172"/>
              <a:chOff x="866620" y="1913794"/>
              <a:chExt cx="1945615" cy="3109172"/>
            </a:xfrm>
          </p:grpSpPr>
          <p:pic>
            <p:nvPicPr>
              <p:cNvPr id="43" name="Imagem 42" descr="Uma imagem contendo ao ar livre, carro, estacionado, azul&#10;&#10;Descrição gerada automaticamente">
                <a:extLst>
                  <a:ext uri="{FF2B5EF4-FFF2-40B4-BE49-F238E27FC236}">
                    <a16:creationId xmlns:a16="http://schemas.microsoft.com/office/drawing/2014/main" id="{0F4BD209-6B8D-4A95-B715-5C83ACE8CBCB}"/>
                  </a:ext>
                </a:extLst>
              </p:cNvPr>
              <p:cNvPicPr>
                <a:picLocks noChangeAspect="1"/>
              </p:cNvPicPr>
              <p:nvPr/>
            </p:nvPicPr>
            <p:blipFill>
              <a:blip r:embed="rId4"/>
              <a:stretch>
                <a:fillRect/>
              </a:stretch>
            </p:blipFill>
            <p:spPr>
              <a:xfrm flipH="1">
                <a:off x="1916645" y="3823480"/>
                <a:ext cx="895590" cy="399370"/>
              </a:xfrm>
              <a:prstGeom prst="rect">
                <a:avLst/>
              </a:prstGeom>
            </p:spPr>
          </p:pic>
          <p:pic>
            <p:nvPicPr>
              <p:cNvPr id="44" name="Imagem 43" descr="Uma imagem contendo carro, frente, grama, estacionado&#10;&#10;Descrição gerada automaticamente">
                <a:extLst>
                  <a:ext uri="{FF2B5EF4-FFF2-40B4-BE49-F238E27FC236}">
                    <a16:creationId xmlns:a16="http://schemas.microsoft.com/office/drawing/2014/main" id="{346523C7-0CB3-4BF8-AB97-3AEF25D4376F}"/>
                  </a:ext>
                </a:extLst>
              </p:cNvPr>
              <p:cNvPicPr>
                <a:picLocks noChangeAspect="1"/>
              </p:cNvPicPr>
              <p:nvPr/>
            </p:nvPicPr>
            <p:blipFill>
              <a:blip r:embed="rId5"/>
              <a:stretch>
                <a:fillRect/>
              </a:stretch>
            </p:blipFill>
            <p:spPr>
              <a:xfrm flipH="1">
                <a:off x="1916645" y="4630691"/>
                <a:ext cx="867022" cy="392275"/>
              </a:xfrm>
              <a:prstGeom prst="rect">
                <a:avLst/>
              </a:prstGeom>
            </p:spPr>
          </p:pic>
          <p:pic>
            <p:nvPicPr>
              <p:cNvPr id="45" name="Imagem 44" descr="Uma imagem contendo carro&#10;&#10;Descrição gerada automaticamente">
                <a:extLst>
                  <a:ext uri="{FF2B5EF4-FFF2-40B4-BE49-F238E27FC236}">
                    <a16:creationId xmlns:a16="http://schemas.microsoft.com/office/drawing/2014/main" id="{6D2ABDC9-45F5-42DA-A5A3-75D5B2A89362}"/>
                  </a:ext>
                </a:extLst>
              </p:cNvPr>
              <p:cNvPicPr>
                <a:picLocks noChangeAspect="1"/>
              </p:cNvPicPr>
              <p:nvPr/>
            </p:nvPicPr>
            <p:blipFill>
              <a:blip r:embed="rId6"/>
              <a:stretch>
                <a:fillRect/>
              </a:stretch>
            </p:blipFill>
            <p:spPr>
              <a:xfrm flipH="1">
                <a:off x="1916645" y="2121989"/>
                <a:ext cx="825814" cy="355781"/>
              </a:xfrm>
              <a:prstGeom prst="rect">
                <a:avLst/>
              </a:prstGeom>
            </p:spPr>
          </p:pic>
          <p:pic>
            <p:nvPicPr>
              <p:cNvPr id="46" name="Imagem 45" descr="Uma imagem contendo transporte, van, estacionado, grande&#10;&#10;Descrição gerada automaticamente">
                <a:extLst>
                  <a:ext uri="{FF2B5EF4-FFF2-40B4-BE49-F238E27FC236}">
                    <a16:creationId xmlns:a16="http://schemas.microsoft.com/office/drawing/2014/main" id="{FE621FE4-690C-43C0-9B6A-2BB11B66129D}"/>
                  </a:ext>
                </a:extLst>
              </p:cNvPr>
              <p:cNvPicPr>
                <a:picLocks noChangeAspect="1"/>
              </p:cNvPicPr>
              <p:nvPr/>
            </p:nvPicPr>
            <p:blipFill>
              <a:blip r:embed="rId7"/>
              <a:stretch>
                <a:fillRect/>
              </a:stretch>
            </p:blipFill>
            <p:spPr>
              <a:xfrm flipH="1">
                <a:off x="1916645" y="3054258"/>
                <a:ext cx="825814" cy="332925"/>
              </a:xfrm>
              <a:prstGeom prst="rect">
                <a:avLst/>
              </a:prstGeom>
            </p:spPr>
          </p:pic>
          <p:pic>
            <p:nvPicPr>
              <p:cNvPr id="47" name="Imagem 46">
                <a:extLst>
                  <a:ext uri="{FF2B5EF4-FFF2-40B4-BE49-F238E27FC236}">
                    <a16:creationId xmlns:a16="http://schemas.microsoft.com/office/drawing/2014/main" id="{A27A8042-20B1-49AA-B6FD-E0D068B925C1}"/>
                  </a:ext>
                </a:extLst>
              </p:cNvPr>
              <p:cNvPicPr>
                <a:picLocks noChangeAspect="1"/>
              </p:cNvPicPr>
              <p:nvPr/>
            </p:nvPicPr>
            <p:blipFill>
              <a:blip r:embed="rId8"/>
              <a:stretch>
                <a:fillRect/>
              </a:stretch>
            </p:blipFill>
            <p:spPr>
              <a:xfrm>
                <a:off x="866620" y="2764254"/>
                <a:ext cx="264138" cy="636450"/>
              </a:xfrm>
              <a:prstGeom prst="rect">
                <a:avLst/>
              </a:prstGeom>
            </p:spPr>
          </p:pic>
          <p:pic>
            <p:nvPicPr>
              <p:cNvPr id="48" name="Imagem 47">
                <a:extLst>
                  <a:ext uri="{FF2B5EF4-FFF2-40B4-BE49-F238E27FC236}">
                    <a16:creationId xmlns:a16="http://schemas.microsoft.com/office/drawing/2014/main" id="{B4515319-EE96-4773-8FCD-BA0A9E1FB015}"/>
                  </a:ext>
                </a:extLst>
              </p:cNvPr>
              <p:cNvPicPr>
                <a:picLocks noChangeAspect="1"/>
              </p:cNvPicPr>
              <p:nvPr/>
            </p:nvPicPr>
            <p:blipFill>
              <a:blip r:embed="rId9"/>
              <a:stretch>
                <a:fillRect/>
              </a:stretch>
            </p:blipFill>
            <p:spPr>
              <a:xfrm>
                <a:off x="884574" y="3614714"/>
                <a:ext cx="228231" cy="636450"/>
              </a:xfrm>
              <a:prstGeom prst="rect">
                <a:avLst/>
              </a:prstGeom>
            </p:spPr>
          </p:pic>
          <p:pic>
            <p:nvPicPr>
              <p:cNvPr id="49" name="Imagem 48">
                <a:extLst>
                  <a:ext uri="{FF2B5EF4-FFF2-40B4-BE49-F238E27FC236}">
                    <a16:creationId xmlns:a16="http://schemas.microsoft.com/office/drawing/2014/main" id="{B238DD59-AB60-4D4C-ABC0-137E8086CB21}"/>
                  </a:ext>
                </a:extLst>
              </p:cNvPr>
              <p:cNvPicPr>
                <a:picLocks noChangeAspect="1"/>
              </p:cNvPicPr>
              <p:nvPr/>
            </p:nvPicPr>
            <p:blipFill>
              <a:blip r:embed="rId10"/>
              <a:stretch>
                <a:fillRect/>
              </a:stretch>
            </p:blipFill>
            <p:spPr>
              <a:xfrm>
                <a:off x="882768" y="1913794"/>
                <a:ext cx="231842" cy="636450"/>
              </a:xfrm>
              <a:prstGeom prst="rect">
                <a:avLst/>
              </a:prstGeom>
            </p:spPr>
          </p:pic>
          <p:cxnSp>
            <p:nvCxnSpPr>
              <p:cNvPr id="51" name="Conector reto 50">
                <a:extLst>
                  <a:ext uri="{FF2B5EF4-FFF2-40B4-BE49-F238E27FC236}">
                    <a16:creationId xmlns:a16="http://schemas.microsoft.com/office/drawing/2014/main" id="{8564B3CB-01D3-4383-9059-C54582C6B915}"/>
                  </a:ext>
                </a:extLst>
              </p:cNvPr>
              <p:cNvCxnSpPr>
                <a:cxnSpLocks/>
              </p:cNvCxnSpPr>
              <p:nvPr/>
            </p:nvCxnSpPr>
            <p:spPr>
              <a:xfrm flipH="1">
                <a:off x="1245517" y="2299879"/>
                <a:ext cx="54037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Conector reto 51">
                <a:extLst>
                  <a:ext uri="{FF2B5EF4-FFF2-40B4-BE49-F238E27FC236}">
                    <a16:creationId xmlns:a16="http://schemas.microsoft.com/office/drawing/2014/main" id="{BF880D07-DBE9-4029-859E-9EC01D193563}"/>
                  </a:ext>
                </a:extLst>
              </p:cNvPr>
              <p:cNvCxnSpPr>
                <a:cxnSpLocks/>
              </p:cNvCxnSpPr>
              <p:nvPr/>
            </p:nvCxnSpPr>
            <p:spPr>
              <a:xfrm flipH="1">
                <a:off x="1245517" y="3220720"/>
                <a:ext cx="54037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3" name="Conector reto 52">
                <a:extLst>
                  <a:ext uri="{FF2B5EF4-FFF2-40B4-BE49-F238E27FC236}">
                    <a16:creationId xmlns:a16="http://schemas.microsoft.com/office/drawing/2014/main" id="{8CC2367D-EB02-4A73-9F20-704D3D4EB335}"/>
                  </a:ext>
                </a:extLst>
              </p:cNvPr>
              <p:cNvCxnSpPr>
                <a:cxnSpLocks/>
              </p:cNvCxnSpPr>
              <p:nvPr/>
            </p:nvCxnSpPr>
            <p:spPr>
              <a:xfrm flipH="1">
                <a:off x="1245517" y="4826828"/>
                <a:ext cx="54037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1" name="Conector reto 70">
                <a:extLst>
                  <a:ext uri="{FF2B5EF4-FFF2-40B4-BE49-F238E27FC236}">
                    <a16:creationId xmlns:a16="http://schemas.microsoft.com/office/drawing/2014/main" id="{94E37AA5-7E58-419C-AD43-A5BDFB5195F9}"/>
                  </a:ext>
                </a:extLst>
              </p:cNvPr>
              <p:cNvCxnSpPr>
                <a:cxnSpLocks/>
              </p:cNvCxnSpPr>
              <p:nvPr/>
            </p:nvCxnSpPr>
            <p:spPr>
              <a:xfrm flipH="1">
                <a:off x="1245517" y="4023164"/>
                <a:ext cx="540379"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grpSp>
        <p:nvGrpSpPr>
          <p:cNvPr id="54" name="Agrupar 53">
            <a:extLst>
              <a:ext uri="{FF2B5EF4-FFF2-40B4-BE49-F238E27FC236}">
                <a16:creationId xmlns:a16="http://schemas.microsoft.com/office/drawing/2014/main" id="{AB4341E4-49A4-4FEA-A99F-C2F4C4549061}"/>
              </a:ext>
            </a:extLst>
          </p:cNvPr>
          <p:cNvGrpSpPr/>
          <p:nvPr/>
        </p:nvGrpSpPr>
        <p:grpSpPr>
          <a:xfrm>
            <a:off x="7787514" y="2095439"/>
            <a:ext cx="2005374" cy="3553007"/>
            <a:chOff x="866328" y="1913794"/>
            <a:chExt cx="1945907" cy="3187831"/>
          </a:xfrm>
        </p:grpSpPr>
        <p:pic>
          <p:nvPicPr>
            <p:cNvPr id="55" name="Imagem 54" descr="Desenho de personagem de desenho animado&#10;&#10;Descrição gerada automaticamente">
              <a:extLst>
                <a:ext uri="{FF2B5EF4-FFF2-40B4-BE49-F238E27FC236}">
                  <a16:creationId xmlns:a16="http://schemas.microsoft.com/office/drawing/2014/main" id="{67EE920B-C740-41AE-8C99-7AAC05318FB7}"/>
                </a:ext>
              </a:extLst>
            </p:cNvPr>
            <p:cNvPicPr>
              <a:picLocks noChangeAspect="1"/>
            </p:cNvPicPr>
            <p:nvPr/>
          </p:nvPicPr>
          <p:blipFill>
            <a:blip r:embed="rId3"/>
            <a:stretch>
              <a:fillRect/>
            </a:stretch>
          </p:blipFill>
          <p:spPr>
            <a:xfrm>
              <a:off x="866328" y="4465175"/>
              <a:ext cx="264722" cy="636450"/>
            </a:xfrm>
            <a:prstGeom prst="rect">
              <a:avLst/>
            </a:prstGeom>
          </p:spPr>
        </p:pic>
        <p:grpSp>
          <p:nvGrpSpPr>
            <p:cNvPr id="56" name="Agrupar 55">
              <a:extLst>
                <a:ext uri="{FF2B5EF4-FFF2-40B4-BE49-F238E27FC236}">
                  <a16:creationId xmlns:a16="http://schemas.microsoft.com/office/drawing/2014/main" id="{47B7ABE7-9001-47AB-9E55-EC31A032C68E}"/>
                </a:ext>
              </a:extLst>
            </p:cNvPr>
            <p:cNvGrpSpPr/>
            <p:nvPr/>
          </p:nvGrpSpPr>
          <p:grpSpPr>
            <a:xfrm>
              <a:off x="866620" y="1913794"/>
              <a:ext cx="1945615" cy="3109172"/>
              <a:chOff x="866620" y="1913794"/>
              <a:chExt cx="1945615" cy="3109172"/>
            </a:xfrm>
          </p:grpSpPr>
          <p:pic>
            <p:nvPicPr>
              <p:cNvPr id="57" name="Imagem 56" descr="Uma imagem contendo ao ar livre, carro, estacionado, azul&#10;&#10;Descrição gerada automaticamente">
                <a:extLst>
                  <a:ext uri="{FF2B5EF4-FFF2-40B4-BE49-F238E27FC236}">
                    <a16:creationId xmlns:a16="http://schemas.microsoft.com/office/drawing/2014/main" id="{AD31041D-0D70-40C7-B9FE-BF4E74EDAD52}"/>
                  </a:ext>
                </a:extLst>
              </p:cNvPr>
              <p:cNvPicPr>
                <a:picLocks noChangeAspect="1"/>
              </p:cNvPicPr>
              <p:nvPr/>
            </p:nvPicPr>
            <p:blipFill>
              <a:blip r:embed="rId4"/>
              <a:stretch>
                <a:fillRect/>
              </a:stretch>
            </p:blipFill>
            <p:spPr>
              <a:xfrm flipH="1">
                <a:off x="1916645" y="3823480"/>
                <a:ext cx="895590" cy="399370"/>
              </a:xfrm>
              <a:prstGeom prst="rect">
                <a:avLst/>
              </a:prstGeom>
            </p:spPr>
          </p:pic>
          <p:pic>
            <p:nvPicPr>
              <p:cNvPr id="58" name="Imagem 57" descr="Uma imagem contendo carro, frente, grama, estacionado&#10;&#10;Descrição gerada automaticamente">
                <a:extLst>
                  <a:ext uri="{FF2B5EF4-FFF2-40B4-BE49-F238E27FC236}">
                    <a16:creationId xmlns:a16="http://schemas.microsoft.com/office/drawing/2014/main" id="{47E19C52-ACFE-428D-B0FD-6A00DA560ADF}"/>
                  </a:ext>
                </a:extLst>
              </p:cNvPr>
              <p:cNvPicPr>
                <a:picLocks noChangeAspect="1"/>
              </p:cNvPicPr>
              <p:nvPr/>
            </p:nvPicPr>
            <p:blipFill>
              <a:blip r:embed="rId5"/>
              <a:stretch>
                <a:fillRect/>
              </a:stretch>
            </p:blipFill>
            <p:spPr>
              <a:xfrm flipH="1">
                <a:off x="1916645" y="4630691"/>
                <a:ext cx="867022" cy="392275"/>
              </a:xfrm>
              <a:prstGeom prst="rect">
                <a:avLst/>
              </a:prstGeom>
            </p:spPr>
          </p:pic>
          <p:pic>
            <p:nvPicPr>
              <p:cNvPr id="59" name="Imagem 58" descr="Uma imagem contendo carro&#10;&#10;Descrição gerada automaticamente">
                <a:extLst>
                  <a:ext uri="{FF2B5EF4-FFF2-40B4-BE49-F238E27FC236}">
                    <a16:creationId xmlns:a16="http://schemas.microsoft.com/office/drawing/2014/main" id="{44DD4E26-BD72-4CCD-BF5C-8F754A99EA85}"/>
                  </a:ext>
                </a:extLst>
              </p:cNvPr>
              <p:cNvPicPr>
                <a:picLocks noChangeAspect="1"/>
              </p:cNvPicPr>
              <p:nvPr/>
            </p:nvPicPr>
            <p:blipFill>
              <a:blip r:embed="rId6"/>
              <a:stretch>
                <a:fillRect/>
              </a:stretch>
            </p:blipFill>
            <p:spPr>
              <a:xfrm flipH="1">
                <a:off x="1916645" y="2121989"/>
                <a:ext cx="825814" cy="355781"/>
              </a:xfrm>
              <a:prstGeom prst="rect">
                <a:avLst/>
              </a:prstGeom>
            </p:spPr>
          </p:pic>
          <p:pic>
            <p:nvPicPr>
              <p:cNvPr id="60" name="Imagem 59" descr="Uma imagem contendo transporte, van, estacionado, grande&#10;&#10;Descrição gerada automaticamente">
                <a:extLst>
                  <a:ext uri="{FF2B5EF4-FFF2-40B4-BE49-F238E27FC236}">
                    <a16:creationId xmlns:a16="http://schemas.microsoft.com/office/drawing/2014/main" id="{883956E5-C9BB-43D7-808E-C04D2791BFFA}"/>
                  </a:ext>
                </a:extLst>
              </p:cNvPr>
              <p:cNvPicPr>
                <a:picLocks noChangeAspect="1"/>
              </p:cNvPicPr>
              <p:nvPr/>
            </p:nvPicPr>
            <p:blipFill>
              <a:blip r:embed="rId7"/>
              <a:stretch>
                <a:fillRect/>
              </a:stretch>
            </p:blipFill>
            <p:spPr>
              <a:xfrm flipH="1">
                <a:off x="1916645" y="3054258"/>
                <a:ext cx="825814" cy="332925"/>
              </a:xfrm>
              <a:prstGeom prst="rect">
                <a:avLst/>
              </a:prstGeom>
            </p:spPr>
          </p:pic>
          <p:pic>
            <p:nvPicPr>
              <p:cNvPr id="61" name="Imagem 60">
                <a:extLst>
                  <a:ext uri="{FF2B5EF4-FFF2-40B4-BE49-F238E27FC236}">
                    <a16:creationId xmlns:a16="http://schemas.microsoft.com/office/drawing/2014/main" id="{08E8BFF0-30BA-4809-AFCD-FC11B9B1B902}"/>
                  </a:ext>
                </a:extLst>
              </p:cNvPr>
              <p:cNvPicPr>
                <a:picLocks noChangeAspect="1"/>
              </p:cNvPicPr>
              <p:nvPr/>
            </p:nvPicPr>
            <p:blipFill>
              <a:blip r:embed="rId8"/>
              <a:stretch>
                <a:fillRect/>
              </a:stretch>
            </p:blipFill>
            <p:spPr>
              <a:xfrm>
                <a:off x="866620" y="2764254"/>
                <a:ext cx="264138" cy="636450"/>
              </a:xfrm>
              <a:prstGeom prst="rect">
                <a:avLst/>
              </a:prstGeom>
            </p:spPr>
          </p:pic>
          <p:pic>
            <p:nvPicPr>
              <p:cNvPr id="62" name="Imagem 61">
                <a:extLst>
                  <a:ext uri="{FF2B5EF4-FFF2-40B4-BE49-F238E27FC236}">
                    <a16:creationId xmlns:a16="http://schemas.microsoft.com/office/drawing/2014/main" id="{6DA7A473-9870-414B-AD82-2447F79101FD}"/>
                  </a:ext>
                </a:extLst>
              </p:cNvPr>
              <p:cNvPicPr>
                <a:picLocks noChangeAspect="1"/>
              </p:cNvPicPr>
              <p:nvPr/>
            </p:nvPicPr>
            <p:blipFill>
              <a:blip r:embed="rId9"/>
              <a:stretch>
                <a:fillRect/>
              </a:stretch>
            </p:blipFill>
            <p:spPr>
              <a:xfrm>
                <a:off x="884574" y="3614714"/>
                <a:ext cx="228231" cy="636450"/>
              </a:xfrm>
              <a:prstGeom prst="rect">
                <a:avLst/>
              </a:prstGeom>
            </p:spPr>
          </p:pic>
          <p:pic>
            <p:nvPicPr>
              <p:cNvPr id="63" name="Imagem 62">
                <a:extLst>
                  <a:ext uri="{FF2B5EF4-FFF2-40B4-BE49-F238E27FC236}">
                    <a16:creationId xmlns:a16="http://schemas.microsoft.com/office/drawing/2014/main" id="{C05ECD7F-7EC6-4FD7-B7D8-0EB1B7B2F48B}"/>
                  </a:ext>
                </a:extLst>
              </p:cNvPr>
              <p:cNvPicPr>
                <a:picLocks noChangeAspect="1"/>
              </p:cNvPicPr>
              <p:nvPr/>
            </p:nvPicPr>
            <p:blipFill>
              <a:blip r:embed="rId10"/>
              <a:stretch>
                <a:fillRect/>
              </a:stretch>
            </p:blipFill>
            <p:spPr>
              <a:xfrm>
                <a:off x="882768" y="1913794"/>
                <a:ext cx="231842" cy="636450"/>
              </a:xfrm>
              <a:prstGeom prst="rect">
                <a:avLst/>
              </a:prstGeom>
            </p:spPr>
          </p:pic>
          <p:cxnSp>
            <p:nvCxnSpPr>
              <p:cNvPr id="64" name="Conector reto 63">
                <a:extLst>
                  <a:ext uri="{FF2B5EF4-FFF2-40B4-BE49-F238E27FC236}">
                    <a16:creationId xmlns:a16="http://schemas.microsoft.com/office/drawing/2014/main" id="{8C9DD01A-0369-4913-B1CD-88299D98B076}"/>
                  </a:ext>
                </a:extLst>
              </p:cNvPr>
              <p:cNvCxnSpPr>
                <a:cxnSpLocks/>
              </p:cNvCxnSpPr>
              <p:nvPr/>
            </p:nvCxnSpPr>
            <p:spPr>
              <a:xfrm>
                <a:off x="1163205" y="3387183"/>
                <a:ext cx="703040" cy="49396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5" name="Conector reto 64">
                <a:extLst>
                  <a:ext uri="{FF2B5EF4-FFF2-40B4-BE49-F238E27FC236}">
                    <a16:creationId xmlns:a16="http://schemas.microsoft.com/office/drawing/2014/main" id="{99D8E213-61CB-42D0-A259-FCA150294C8C}"/>
                  </a:ext>
                </a:extLst>
              </p:cNvPr>
              <p:cNvCxnSpPr>
                <a:cxnSpLocks/>
              </p:cNvCxnSpPr>
              <p:nvPr/>
            </p:nvCxnSpPr>
            <p:spPr>
              <a:xfrm flipH="1">
                <a:off x="1245517" y="2299879"/>
                <a:ext cx="54037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6" name="Conector reto 65">
                <a:extLst>
                  <a:ext uri="{FF2B5EF4-FFF2-40B4-BE49-F238E27FC236}">
                    <a16:creationId xmlns:a16="http://schemas.microsoft.com/office/drawing/2014/main" id="{38F0662F-26E1-488A-AE55-6B86083AE72E}"/>
                  </a:ext>
                </a:extLst>
              </p:cNvPr>
              <p:cNvCxnSpPr>
                <a:cxnSpLocks/>
              </p:cNvCxnSpPr>
              <p:nvPr/>
            </p:nvCxnSpPr>
            <p:spPr>
              <a:xfrm flipH="1">
                <a:off x="1245517" y="3220720"/>
                <a:ext cx="54037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7" name="Conector reto 66">
                <a:extLst>
                  <a:ext uri="{FF2B5EF4-FFF2-40B4-BE49-F238E27FC236}">
                    <a16:creationId xmlns:a16="http://schemas.microsoft.com/office/drawing/2014/main" id="{FFB68F4E-99C5-47E9-83E9-24CA8F6D3006}"/>
                  </a:ext>
                </a:extLst>
              </p:cNvPr>
              <p:cNvCxnSpPr>
                <a:cxnSpLocks/>
              </p:cNvCxnSpPr>
              <p:nvPr/>
            </p:nvCxnSpPr>
            <p:spPr>
              <a:xfrm flipH="1">
                <a:off x="1245517" y="4826828"/>
                <a:ext cx="54037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2" name="Conector reto 71">
                <a:extLst>
                  <a:ext uri="{FF2B5EF4-FFF2-40B4-BE49-F238E27FC236}">
                    <a16:creationId xmlns:a16="http://schemas.microsoft.com/office/drawing/2014/main" id="{1E85C397-D9E7-4E6B-9E78-5BC7B82FAFA0}"/>
                  </a:ext>
                </a:extLst>
              </p:cNvPr>
              <p:cNvCxnSpPr>
                <a:cxnSpLocks/>
              </p:cNvCxnSpPr>
              <p:nvPr/>
            </p:nvCxnSpPr>
            <p:spPr>
              <a:xfrm flipV="1">
                <a:off x="1163205" y="3400704"/>
                <a:ext cx="703040" cy="52690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3" name="Conector reto 72">
                <a:extLst>
                  <a:ext uri="{FF2B5EF4-FFF2-40B4-BE49-F238E27FC236}">
                    <a16:creationId xmlns:a16="http://schemas.microsoft.com/office/drawing/2014/main" id="{44A9F20C-94B5-4AC2-A29D-A794CC5273C5}"/>
                  </a:ext>
                </a:extLst>
              </p:cNvPr>
              <p:cNvCxnSpPr>
                <a:cxnSpLocks/>
              </p:cNvCxnSpPr>
              <p:nvPr/>
            </p:nvCxnSpPr>
            <p:spPr>
              <a:xfrm flipH="1">
                <a:off x="1245517" y="4093826"/>
                <a:ext cx="54037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4" name="Conector reto 73">
                <a:extLst>
                  <a:ext uri="{FF2B5EF4-FFF2-40B4-BE49-F238E27FC236}">
                    <a16:creationId xmlns:a16="http://schemas.microsoft.com/office/drawing/2014/main" id="{B4093010-C973-447A-BC64-1B8D68A62C21}"/>
                  </a:ext>
                </a:extLst>
              </p:cNvPr>
              <p:cNvCxnSpPr>
                <a:cxnSpLocks/>
              </p:cNvCxnSpPr>
              <p:nvPr/>
            </p:nvCxnSpPr>
            <p:spPr>
              <a:xfrm>
                <a:off x="1163205" y="4240015"/>
                <a:ext cx="703040" cy="493965"/>
              </a:xfrm>
              <a:prstGeom prst="line">
                <a:avLst/>
              </a:prstGeom>
              <a:ln w="25400"/>
            </p:spPr>
            <p:style>
              <a:lnRef idx="1">
                <a:schemeClr val="accent1"/>
              </a:lnRef>
              <a:fillRef idx="0">
                <a:schemeClr val="accent1"/>
              </a:fillRef>
              <a:effectRef idx="0">
                <a:schemeClr val="accent1"/>
              </a:effectRef>
              <a:fontRef idx="minor">
                <a:schemeClr val="tx1"/>
              </a:fontRef>
            </p:style>
          </p:cxnSp>
        </p:grpSp>
      </p:grpSp>
      <p:sp>
        <p:nvSpPr>
          <p:cNvPr id="68" name="Espaço Reservado para Conteúdo 2">
            <a:extLst>
              <a:ext uri="{FF2B5EF4-FFF2-40B4-BE49-F238E27FC236}">
                <a16:creationId xmlns:a16="http://schemas.microsoft.com/office/drawing/2014/main" id="{B25A2844-EE32-4590-98B0-ACC91356A814}"/>
              </a:ext>
            </a:extLst>
          </p:cNvPr>
          <p:cNvSpPr txBox="1">
            <a:spLocks/>
          </p:cNvSpPr>
          <p:nvPr/>
        </p:nvSpPr>
        <p:spPr>
          <a:xfrm>
            <a:off x="363718" y="5648446"/>
            <a:ext cx="2661486" cy="93320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pt-BR" sz="2400" dirty="0"/>
              <a:t>Quem é o dono de cada carro?</a:t>
            </a:r>
          </a:p>
        </p:txBody>
      </p:sp>
      <p:sp>
        <p:nvSpPr>
          <p:cNvPr id="69" name="Espaço Reservado para Conteúdo 2">
            <a:extLst>
              <a:ext uri="{FF2B5EF4-FFF2-40B4-BE49-F238E27FC236}">
                <a16:creationId xmlns:a16="http://schemas.microsoft.com/office/drawing/2014/main" id="{83B63D31-A593-4DC6-97E6-86DE3268C9B7}"/>
              </a:ext>
            </a:extLst>
          </p:cNvPr>
          <p:cNvSpPr txBox="1">
            <a:spLocks/>
          </p:cNvSpPr>
          <p:nvPr/>
        </p:nvSpPr>
        <p:spPr>
          <a:xfrm>
            <a:off x="3868815" y="5681852"/>
            <a:ext cx="3211493" cy="93320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pt-BR" sz="2400" dirty="0"/>
              <a:t>Quem é o responsável por cada carro?</a:t>
            </a:r>
          </a:p>
        </p:txBody>
      </p:sp>
      <p:sp>
        <p:nvSpPr>
          <p:cNvPr id="75" name="Espaço Reservado para Conteúdo 2">
            <a:extLst>
              <a:ext uri="{FF2B5EF4-FFF2-40B4-BE49-F238E27FC236}">
                <a16:creationId xmlns:a16="http://schemas.microsoft.com/office/drawing/2014/main" id="{C19AE07F-6FD8-453C-AA48-35C378C06CDD}"/>
              </a:ext>
            </a:extLst>
          </p:cNvPr>
          <p:cNvSpPr txBox="1">
            <a:spLocks/>
          </p:cNvSpPr>
          <p:nvPr/>
        </p:nvSpPr>
        <p:spPr>
          <a:xfrm>
            <a:off x="7866448" y="5648446"/>
            <a:ext cx="1854532" cy="93320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pt-BR" sz="2400" dirty="0"/>
              <a:t>Quem dirige cada carro?</a:t>
            </a:r>
          </a:p>
        </p:txBody>
      </p:sp>
    </p:spTree>
    <p:extLst>
      <p:ext uri="{BB962C8B-B14F-4D97-AF65-F5344CB8AC3E}">
        <p14:creationId xmlns:p14="http://schemas.microsoft.com/office/powerpoint/2010/main" val="2207755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Agrupar 7">
            <a:extLst>
              <a:ext uri="{FF2B5EF4-FFF2-40B4-BE49-F238E27FC236}">
                <a16:creationId xmlns:a16="http://schemas.microsoft.com/office/drawing/2014/main" id="{E705407F-DD40-4EF1-80EF-CBD5DA13CDB9}"/>
              </a:ext>
            </a:extLst>
          </p:cNvPr>
          <p:cNvGrpSpPr/>
          <p:nvPr/>
        </p:nvGrpSpPr>
        <p:grpSpPr>
          <a:xfrm>
            <a:off x="1567312" y="2911668"/>
            <a:ext cx="6727616" cy="3072751"/>
            <a:chOff x="2150317" y="3007646"/>
            <a:chExt cx="6727616" cy="3072751"/>
          </a:xfrm>
        </p:grpSpPr>
        <p:cxnSp>
          <p:nvCxnSpPr>
            <p:cNvPr id="88" name="Conector reto 87">
              <a:extLst>
                <a:ext uri="{FF2B5EF4-FFF2-40B4-BE49-F238E27FC236}">
                  <a16:creationId xmlns:a16="http://schemas.microsoft.com/office/drawing/2014/main" id="{30408475-CAC6-4C07-9C53-E27A8C4CABA4}"/>
                </a:ext>
              </a:extLst>
            </p:cNvPr>
            <p:cNvCxnSpPr>
              <a:cxnSpLocks/>
            </p:cNvCxnSpPr>
            <p:nvPr/>
          </p:nvCxnSpPr>
          <p:spPr>
            <a:xfrm>
              <a:off x="2151743" y="3007646"/>
              <a:ext cx="6723809"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89" name="Conector reto 88">
              <a:extLst>
                <a:ext uri="{FF2B5EF4-FFF2-40B4-BE49-F238E27FC236}">
                  <a16:creationId xmlns:a16="http://schemas.microsoft.com/office/drawing/2014/main" id="{A939A474-399D-44CA-88AD-8B3E48376847}"/>
                </a:ext>
              </a:extLst>
            </p:cNvPr>
            <p:cNvCxnSpPr>
              <a:cxnSpLocks/>
            </p:cNvCxnSpPr>
            <p:nvPr/>
          </p:nvCxnSpPr>
          <p:spPr>
            <a:xfrm>
              <a:off x="2151743" y="6080397"/>
              <a:ext cx="6723809"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90" name="Conector reto 89">
              <a:extLst>
                <a:ext uri="{FF2B5EF4-FFF2-40B4-BE49-F238E27FC236}">
                  <a16:creationId xmlns:a16="http://schemas.microsoft.com/office/drawing/2014/main" id="{9318D4DA-19F4-40A0-8DA6-FE46D452B3CD}"/>
                </a:ext>
              </a:extLst>
            </p:cNvPr>
            <p:cNvCxnSpPr>
              <a:cxnSpLocks/>
            </p:cNvCxnSpPr>
            <p:nvPr/>
          </p:nvCxnSpPr>
          <p:spPr>
            <a:xfrm flipV="1">
              <a:off x="2150317" y="3007646"/>
              <a:ext cx="0" cy="3070371"/>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91" name="Conector reto 90">
              <a:extLst>
                <a:ext uri="{FF2B5EF4-FFF2-40B4-BE49-F238E27FC236}">
                  <a16:creationId xmlns:a16="http://schemas.microsoft.com/office/drawing/2014/main" id="{4BBFBD67-AA15-462D-B5DD-D266F4D39F86}"/>
                </a:ext>
              </a:extLst>
            </p:cNvPr>
            <p:cNvCxnSpPr>
              <a:cxnSpLocks/>
            </p:cNvCxnSpPr>
            <p:nvPr/>
          </p:nvCxnSpPr>
          <p:spPr>
            <a:xfrm flipV="1">
              <a:off x="8877933" y="3007646"/>
              <a:ext cx="0" cy="3070371"/>
            </a:xfrm>
            <a:prstGeom prst="line">
              <a:avLst/>
            </a:prstGeom>
            <a:ln w="38100"/>
          </p:spPr>
          <p:style>
            <a:lnRef idx="1">
              <a:schemeClr val="accent2"/>
            </a:lnRef>
            <a:fillRef idx="0">
              <a:schemeClr val="accent2"/>
            </a:fillRef>
            <a:effectRef idx="0">
              <a:schemeClr val="accent2"/>
            </a:effectRef>
            <a:fontRef idx="minor">
              <a:schemeClr val="tx1"/>
            </a:fontRef>
          </p:style>
        </p:cxnSp>
      </p:grpSp>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3" y="443228"/>
            <a:ext cx="9121007"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900" dirty="0" err="1"/>
              <a:t>Associações</a:t>
            </a:r>
            <a:r>
              <a:rPr lang="en-US" sz="3900" dirty="0"/>
              <a:t> </a:t>
            </a:r>
            <a:r>
              <a:rPr lang="en-US" sz="3900" dirty="0" err="1"/>
              <a:t>múltiplas</a:t>
            </a:r>
            <a:endParaRPr lang="pt-BR" sz="3900" i="1" dirty="0"/>
          </a:p>
          <a:p>
            <a:endParaRPr lang="pt-BR" sz="4000" i="1" dirty="0"/>
          </a:p>
        </p:txBody>
      </p:sp>
      <p:sp>
        <p:nvSpPr>
          <p:cNvPr id="7" name="Espaço Reservado para Conteúdo 2">
            <a:extLst>
              <a:ext uri="{FF2B5EF4-FFF2-40B4-BE49-F238E27FC236}">
                <a16:creationId xmlns:a16="http://schemas.microsoft.com/office/drawing/2014/main" id="{27690C5B-D2C5-48F7-8E40-03201E2E0269}"/>
              </a:ext>
            </a:extLst>
          </p:cNvPr>
          <p:cNvSpPr>
            <a:spLocks noGrp="1"/>
          </p:cNvSpPr>
          <p:nvPr>
            <p:ph idx="1"/>
          </p:nvPr>
        </p:nvSpPr>
        <p:spPr>
          <a:xfrm>
            <a:off x="677332" y="1336343"/>
            <a:ext cx="9428755" cy="1483127"/>
          </a:xfrm>
        </p:spPr>
        <p:txBody>
          <a:bodyPr>
            <a:normAutofit/>
          </a:bodyPr>
          <a:lstStyle/>
          <a:p>
            <a:pPr marL="0" indent="0">
              <a:buNone/>
            </a:pPr>
            <a:r>
              <a:rPr lang="pt-BR" sz="2800" dirty="0"/>
              <a:t>É possível haver mais de uma associação entre 2 classes?</a:t>
            </a:r>
          </a:p>
          <a:p>
            <a:pPr marL="0" indent="0">
              <a:buNone/>
            </a:pPr>
            <a:r>
              <a:rPr lang="pt-BR" sz="2800" dirty="0"/>
              <a:t>Sim, mas o nome de cada papel deve ser único</a:t>
            </a:r>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cxnSp>
        <p:nvCxnSpPr>
          <p:cNvPr id="70" name="Conector reto 69">
            <a:extLst>
              <a:ext uri="{FF2B5EF4-FFF2-40B4-BE49-F238E27FC236}">
                <a16:creationId xmlns:a16="http://schemas.microsoft.com/office/drawing/2014/main" id="{AA3AD942-61DE-4ED5-80ED-0EE2B5F6A5B8}"/>
              </a:ext>
            </a:extLst>
          </p:cNvPr>
          <p:cNvCxnSpPr>
            <a:cxnSpLocks/>
          </p:cNvCxnSpPr>
          <p:nvPr/>
        </p:nvCxnSpPr>
        <p:spPr>
          <a:xfrm>
            <a:off x="2891369" y="4448044"/>
            <a:ext cx="5172056" cy="0"/>
          </a:xfrm>
          <a:prstGeom prst="line">
            <a:avLst/>
          </a:prstGeom>
          <a:ln w="38100"/>
        </p:spPr>
        <p:style>
          <a:lnRef idx="1">
            <a:schemeClr val="accent2"/>
          </a:lnRef>
          <a:fillRef idx="0">
            <a:schemeClr val="accent2"/>
          </a:fillRef>
          <a:effectRef idx="0">
            <a:schemeClr val="accent2"/>
          </a:effectRef>
          <a:fontRef idx="minor">
            <a:schemeClr val="tx1"/>
          </a:fontRef>
        </p:style>
      </p:cxnSp>
      <p:grpSp>
        <p:nvGrpSpPr>
          <p:cNvPr id="76" name="Agrupar 75">
            <a:extLst>
              <a:ext uri="{FF2B5EF4-FFF2-40B4-BE49-F238E27FC236}">
                <a16:creationId xmlns:a16="http://schemas.microsoft.com/office/drawing/2014/main" id="{F7B2B06A-D63F-4CEE-A49B-6468A9174F79}"/>
              </a:ext>
            </a:extLst>
          </p:cNvPr>
          <p:cNvGrpSpPr/>
          <p:nvPr/>
        </p:nvGrpSpPr>
        <p:grpSpPr>
          <a:xfrm>
            <a:off x="411303" y="3470652"/>
            <a:ext cx="2573868" cy="1895060"/>
            <a:chOff x="825689" y="3217459"/>
            <a:chExt cx="3220872" cy="2618424"/>
          </a:xfrm>
        </p:grpSpPr>
        <p:sp>
          <p:nvSpPr>
            <p:cNvPr id="77" name="Retângulo 76">
              <a:extLst>
                <a:ext uri="{FF2B5EF4-FFF2-40B4-BE49-F238E27FC236}">
                  <a16:creationId xmlns:a16="http://schemas.microsoft.com/office/drawing/2014/main" id="{9D220917-3D14-4DC3-BCF0-EC73C2A99E68}"/>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t>Pessoa</a:t>
              </a:r>
              <a:endParaRPr lang="pt-BR" sz="2200" b="1" dirty="0"/>
            </a:p>
          </p:txBody>
        </p:sp>
        <p:sp>
          <p:nvSpPr>
            <p:cNvPr id="78" name="Retângulo 77">
              <a:extLst>
                <a:ext uri="{FF2B5EF4-FFF2-40B4-BE49-F238E27FC236}">
                  <a16:creationId xmlns:a16="http://schemas.microsoft.com/office/drawing/2014/main" id="{B3BB3715-502D-4982-97B0-1F691E35E98F}"/>
                </a:ext>
              </a:extLst>
            </p:cNvPr>
            <p:cNvSpPr/>
            <p:nvPr/>
          </p:nvSpPr>
          <p:spPr>
            <a:xfrm>
              <a:off x="825689" y="3773606"/>
              <a:ext cx="3220872" cy="1560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accent2">
                      <a:lumMod val="50000"/>
                    </a:schemeClr>
                  </a:solidFill>
                </a:rPr>
                <a:t>+ Nome: string</a:t>
              </a:r>
              <a:br>
                <a:rPr lang="en-US" sz="1600" dirty="0">
                  <a:solidFill>
                    <a:schemeClr val="accent2">
                      <a:lumMod val="50000"/>
                    </a:schemeClr>
                  </a:solidFill>
                </a:rPr>
              </a:br>
              <a:r>
                <a:rPr lang="en-US" sz="1600" dirty="0">
                  <a:solidFill>
                    <a:schemeClr val="accent2">
                      <a:lumMod val="50000"/>
                    </a:schemeClr>
                  </a:solidFill>
                </a:rPr>
                <a:t>+ Nascimento: </a:t>
              </a:r>
              <a:r>
                <a:rPr lang="en-US" sz="1600" dirty="0" err="1">
                  <a:solidFill>
                    <a:schemeClr val="accent2">
                      <a:lumMod val="50000"/>
                    </a:schemeClr>
                  </a:solidFill>
                </a:rPr>
                <a:t>DateTime</a:t>
              </a:r>
              <a:endParaRPr lang="en-US" sz="1600" dirty="0">
                <a:solidFill>
                  <a:schemeClr val="accent2">
                    <a:lumMod val="50000"/>
                  </a:schemeClr>
                </a:solidFill>
              </a:endParaRPr>
            </a:p>
            <a:p>
              <a:endParaRPr lang="en-US" sz="1600" dirty="0">
                <a:solidFill>
                  <a:schemeClr val="accent2">
                    <a:lumMod val="50000"/>
                  </a:schemeClr>
                </a:solidFill>
              </a:endParaRPr>
            </a:p>
            <a:p>
              <a:endParaRPr lang="en-US" sz="1600" dirty="0">
                <a:solidFill>
                  <a:schemeClr val="accent2">
                    <a:lumMod val="50000"/>
                  </a:schemeClr>
                </a:solidFill>
              </a:endParaRPr>
            </a:p>
          </p:txBody>
        </p:sp>
        <p:sp>
          <p:nvSpPr>
            <p:cNvPr id="79" name="Retângulo 78">
              <a:extLst>
                <a:ext uri="{FF2B5EF4-FFF2-40B4-BE49-F238E27FC236}">
                  <a16:creationId xmlns:a16="http://schemas.microsoft.com/office/drawing/2014/main" id="{24AE72C8-FFB0-43BD-87A4-8A84A6A904C4}"/>
                </a:ext>
              </a:extLst>
            </p:cNvPr>
            <p:cNvSpPr/>
            <p:nvPr/>
          </p:nvSpPr>
          <p:spPr>
            <a:xfrm>
              <a:off x="825689" y="5336994"/>
              <a:ext cx="3220872" cy="49888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grpSp>
        <p:nvGrpSpPr>
          <p:cNvPr id="80" name="Agrupar 79">
            <a:extLst>
              <a:ext uri="{FF2B5EF4-FFF2-40B4-BE49-F238E27FC236}">
                <a16:creationId xmlns:a16="http://schemas.microsoft.com/office/drawing/2014/main" id="{5DEC355C-42A6-4F18-848F-B5854C650CCE}"/>
              </a:ext>
            </a:extLst>
          </p:cNvPr>
          <p:cNvGrpSpPr/>
          <p:nvPr/>
        </p:nvGrpSpPr>
        <p:grpSpPr>
          <a:xfrm>
            <a:off x="7881129" y="3470651"/>
            <a:ext cx="2573868" cy="1895059"/>
            <a:chOff x="825689" y="3217459"/>
            <a:chExt cx="3220872" cy="2618423"/>
          </a:xfrm>
        </p:grpSpPr>
        <p:sp>
          <p:nvSpPr>
            <p:cNvPr id="81" name="Retângulo 80">
              <a:extLst>
                <a:ext uri="{FF2B5EF4-FFF2-40B4-BE49-F238E27FC236}">
                  <a16:creationId xmlns:a16="http://schemas.microsoft.com/office/drawing/2014/main" id="{6143FA9F-3B79-4B12-995E-0CFD52E97AF4}"/>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err="1"/>
                <a:t>Carro</a:t>
              </a:r>
              <a:endParaRPr lang="pt-BR" sz="2200" b="1" dirty="0"/>
            </a:p>
          </p:txBody>
        </p:sp>
        <p:sp>
          <p:nvSpPr>
            <p:cNvPr id="82" name="Retângulo 81">
              <a:extLst>
                <a:ext uri="{FF2B5EF4-FFF2-40B4-BE49-F238E27FC236}">
                  <a16:creationId xmlns:a16="http://schemas.microsoft.com/office/drawing/2014/main" id="{4E748917-DF16-4805-B0D2-ACB303255554}"/>
                </a:ext>
              </a:extLst>
            </p:cNvPr>
            <p:cNvSpPr/>
            <p:nvPr/>
          </p:nvSpPr>
          <p:spPr>
            <a:xfrm>
              <a:off x="825689" y="3773606"/>
              <a:ext cx="3220872" cy="1560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accent2">
                      <a:lumMod val="50000"/>
                    </a:schemeClr>
                  </a:solidFill>
                </a:rPr>
                <a:t>+ Nome: string</a:t>
              </a:r>
              <a:br>
                <a:rPr lang="en-US" sz="1600" dirty="0">
                  <a:solidFill>
                    <a:schemeClr val="accent2">
                      <a:lumMod val="50000"/>
                    </a:schemeClr>
                  </a:solidFill>
                </a:rPr>
              </a:br>
              <a:r>
                <a:rPr lang="en-US" sz="1600" dirty="0">
                  <a:solidFill>
                    <a:schemeClr val="accent2">
                      <a:lumMod val="50000"/>
                    </a:schemeClr>
                  </a:solidFill>
                </a:rPr>
                <a:t>+ </a:t>
              </a:r>
              <a:r>
                <a:rPr lang="en-US" sz="1600" dirty="0" err="1">
                  <a:solidFill>
                    <a:schemeClr val="accent2">
                      <a:lumMod val="50000"/>
                    </a:schemeClr>
                  </a:solidFill>
                </a:rPr>
                <a:t>Modelo</a:t>
              </a:r>
              <a:r>
                <a:rPr lang="en-US" sz="1600" dirty="0">
                  <a:solidFill>
                    <a:schemeClr val="accent2">
                      <a:lumMod val="50000"/>
                    </a:schemeClr>
                  </a:solidFill>
                </a:rPr>
                <a:t>: string</a:t>
              </a:r>
            </a:p>
            <a:p>
              <a:endParaRPr lang="en-US" sz="1600" dirty="0">
                <a:solidFill>
                  <a:schemeClr val="accent2">
                    <a:lumMod val="50000"/>
                  </a:schemeClr>
                </a:solidFill>
              </a:endParaRPr>
            </a:p>
            <a:p>
              <a:endParaRPr lang="pt-BR" sz="1200" dirty="0">
                <a:solidFill>
                  <a:schemeClr val="accent2">
                    <a:lumMod val="50000"/>
                  </a:schemeClr>
                </a:solidFill>
              </a:endParaRPr>
            </a:p>
          </p:txBody>
        </p:sp>
        <p:sp>
          <p:nvSpPr>
            <p:cNvPr id="83" name="Retângulo 82">
              <a:extLst>
                <a:ext uri="{FF2B5EF4-FFF2-40B4-BE49-F238E27FC236}">
                  <a16:creationId xmlns:a16="http://schemas.microsoft.com/office/drawing/2014/main" id="{CD990B66-EED1-4D8E-8CCA-A164CEDD9749}"/>
                </a:ext>
              </a:extLst>
            </p:cNvPr>
            <p:cNvSpPr/>
            <p:nvPr/>
          </p:nvSpPr>
          <p:spPr>
            <a:xfrm>
              <a:off x="825689" y="5325572"/>
              <a:ext cx="3220872" cy="51031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sp>
        <p:nvSpPr>
          <p:cNvPr id="84" name="CaixaDeTexto 83">
            <a:extLst>
              <a:ext uri="{FF2B5EF4-FFF2-40B4-BE49-F238E27FC236}">
                <a16:creationId xmlns:a16="http://schemas.microsoft.com/office/drawing/2014/main" id="{0A7983AF-A62D-40AA-87A9-D3D0CD1322AC}"/>
              </a:ext>
            </a:extLst>
          </p:cNvPr>
          <p:cNvSpPr txBox="1"/>
          <p:nvPr/>
        </p:nvSpPr>
        <p:spPr>
          <a:xfrm>
            <a:off x="7292531" y="4453117"/>
            <a:ext cx="598241" cy="369332"/>
          </a:xfrm>
          <a:prstGeom prst="rect">
            <a:avLst/>
          </a:prstGeom>
          <a:noFill/>
        </p:spPr>
        <p:txBody>
          <a:bodyPr wrap="none" rtlCol="0">
            <a:spAutoFit/>
          </a:bodyPr>
          <a:lstStyle/>
          <a:p>
            <a:pPr algn="r"/>
            <a:r>
              <a:rPr lang="en-US" dirty="0"/>
              <a:t>0..1</a:t>
            </a:r>
            <a:endParaRPr lang="pt-BR" dirty="0"/>
          </a:p>
        </p:txBody>
      </p:sp>
      <p:sp>
        <p:nvSpPr>
          <p:cNvPr id="85" name="CaixaDeTexto 84">
            <a:extLst>
              <a:ext uri="{FF2B5EF4-FFF2-40B4-BE49-F238E27FC236}">
                <a16:creationId xmlns:a16="http://schemas.microsoft.com/office/drawing/2014/main" id="{F7D53F0F-56EE-492F-858A-8A49BBF9C4D7}"/>
              </a:ext>
            </a:extLst>
          </p:cNvPr>
          <p:cNvSpPr txBox="1"/>
          <p:nvPr/>
        </p:nvSpPr>
        <p:spPr>
          <a:xfrm>
            <a:off x="4762667" y="4035401"/>
            <a:ext cx="3118462" cy="369332"/>
          </a:xfrm>
          <a:prstGeom prst="rect">
            <a:avLst/>
          </a:prstGeom>
          <a:noFill/>
        </p:spPr>
        <p:txBody>
          <a:bodyPr wrap="square" rtlCol="0">
            <a:spAutoFit/>
          </a:bodyPr>
          <a:lstStyle/>
          <a:p>
            <a:pPr algn="r"/>
            <a:r>
              <a:rPr lang="en-US" dirty="0"/>
              <a:t>- </a:t>
            </a:r>
            <a:r>
              <a:rPr lang="en-US" dirty="0" err="1"/>
              <a:t>carrosSobResponsabilidade</a:t>
            </a:r>
            <a:endParaRPr lang="pt-BR" dirty="0"/>
          </a:p>
        </p:txBody>
      </p:sp>
      <p:sp>
        <p:nvSpPr>
          <p:cNvPr id="86" name="CaixaDeTexto 85">
            <a:extLst>
              <a:ext uri="{FF2B5EF4-FFF2-40B4-BE49-F238E27FC236}">
                <a16:creationId xmlns:a16="http://schemas.microsoft.com/office/drawing/2014/main" id="{A3703896-476C-4B53-A6CD-3CAD616B46AC}"/>
              </a:ext>
            </a:extLst>
          </p:cNvPr>
          <p:cNvSpPr txBox="1"/>
          <p:nvPr/>
        </p:nvSpPr>
        <p:spPr>
          <a:xfrm>
            <a:off x="2968154" y="4453117"/>
            <a:ext cx="306494" cy="369332"/>
          </a:xfrm>
          <a:prstGeom prst="rect">
            <a:avLst/>
          </a:prstGeom>
          <a:noFill/>
        </p:spPr>
        <p:txBody>
          <a:bodyPr wrap="none" rtlCol="0">
            <a:spAutoFit/>
          </a:bodyPr>
          <a:lstStyle/>
          <a:p>
            <a:r>
              <a:rPr lang="en-US" dirty="0"/>
              <a:t>1</a:t>
            </a:r>
            <a:endParaRPr lang="pt-BR" dirty="0"/>
          </a:p>
        </p:txBody>
      </p:sp>
      <p:sp>
        <p:nvSpPr>
          <p:cNvPr id="87" name="CaixaDeTexto 86">
            <a:extLst>
              <a:ext uri="{FF2B5EF4-FFF2-40B4-BE49-F238E27FC236}">
                <a16:creationId xmlns:a16="http://schemas.microsoft.com/office/drawing/2014/main" id="{D71C8C58-8508-4485-A276-BD2722EED85B}"/>
              </a:ext>
            </a:extLst>
          </p:cNvPr>
          <p:cNvSpPr txBox="1"/>
          <p:nvPr/>
        </p:nvSpPr>
        <p:spPr>
          <a:xfrm>
            <a:off x="2968154" y="4035401"/>
            <a:ext cx="3033441" cy="369332"/>
          </a:xfrm>
          <a:prstGeom prst="rect">
            <a:avLst/>
          </a:prstGeom>
          <a:noFill/>
        </p:spPr>
        <p:txBody>
          <a:bodyPr wrap="square" rtlCol="0">
            <a:spAutoFit/>
          </a:bodyPr>
          <a:lstStyle/>
          <a:p>
            <a:r>
              <a:rPr lang="en-US" dirty="0"/>
              <a:t>-</a:t>
            </a:r>
            <a:r>
              <a:rPr lang="en-US" dirty="0" err="1"/>
              <a:t>responsavel</a:t>
            </a:r>
            <a:endParaRPr lang="en-US" dirty="0"/>
          </a:p>
        </p:txBody>
      </p:sp>
      <p:sp>
        <p:nvSpPr>
          <p:cNvPr id="92" name="CaixaDeTexto 91">
            <a:extLst>
              <a:ext uri="{FF2B5EF4-FFF2-40B4-BE49-F238E27FC236}">
                <a16:creationId xmlns:a16="http://schemas.microsoft.com/office/drawing/2014/main" id="{1BFAD719-7529-4A38-B4BD-7EA690633887}"/>
              </a:ext>
            </a:extLst>
          </p:cNvPr>
          <p:cNvSpPr txBox="1"/>
          <p:nvPr/>
        </p:nvSpPr>
        <p:spPr>
          <a:xfrm>
            <a:off x="1222356" y="3112885"/>
            <a:ext cx="268032" cy="369332"/>
          </a:xfrm>
          <a:prstGeom prst="rect">
            <a:avLst/>
          </a:prstGeom>
          <a:noFill/>
        </p:spPr>
        <p:txBody>
          <a:bodyPr wrap="square" rtlCol="0">
            <a:spAutoFit/>
          </a:bodyPr>
          <a:lstStyle/>
          <a:p>
            <a:pPr algn="r"/>
            <a:r>
              <a:rPr lang="en-US" dirty="0"/>
              <a:t>1</a:t>
            </a:r>
          </a:p>
        </p:txBody>
      </p:sp>
      <p:sp>
        <p:nvSpPr>
          <p:cNvPr id="93" name="CaixaDeTexto 92">
            <a:extLst>
              <a:ext uri="{FF2B5EF4-FFF2-40B4-BE49-F238E27FC236}">
                <a16:creationId xmlns:a16="http://schemas.microsoft.com/office/drawing/2014/main" id="{56D9302B-91B1-4CFF-B839-CAA2C4A922E5}"/>
              </a:ext>
            </a:extLst>
          </p:cNvPr>
          <p:cNvSpPr txBox="1"/>
          <p:nvPr/>
        </p:nvSpPr>
        <p:spPr>
          <a:xfrm>
            <a:off x="1607969" y="3114443"/>
            <a:ext cx="887986" cy="369332"/>
          </a:xfrm>
          <a:prstGeom prst="rect">
            <a:avLst/>
          </a:prstGeom>
          <a:noFill/>
        </p:spPr>
        <p:txBody>
          <a:bodyPr wrap="square" rtlCol="0">
            <a:spAutoFit/>
          </a:bodyPr>
          <a:lstStyle/>
          <a:p>
            <a:r>
              <a:rPr lang="en-US" dirty="0"/>
              <a:t>- </a:t>
            </a:r>
            <a:r>
              <a:rPr lang="en-US" dirty="0" err="1"/>
              <a:t>dono</a:t>
            </a:r>
            <a:endParaRPr lang="pt-BR" dirty="0"/>
          </a:p>
        </p:txBody>
      </p:sp>
      <p:sp>
        <p:nvSpPr>
          <p:cNvPr id="94" name="CaixaDeTexto 93">
            <a:extLst>
              <a:ext uri="{FF2B5EF4-FFF2-40B4-BE49-F238E27FC236}">
                <a16:creationId xmlns:a16="http://schemas.microsoft.com/office/drawing/2014/main" id="{DA9DF27D-D12B-48B4-A224-ACC3AFCF90FB}"/>
              </a:ext>
            </a:extLst>
          </p:cNvPr>
          <p:cNvSpPr txBox="1"/>
          <p:nvPr/>
        </p:nvSpPr>
        <p:spPr>
          <a:xfrm>
            <a:off x="1559682" y="5382037"/>
            <a:ext cx="1408472" cy="369332"/>
          </a:xfrm>
          <a:prstGeom prst="rect">
            <a:avLst/>
          </a:prstGeom>
          <a:noFill/>
        </p:spPr>
        <p:txBody>
          <a:bodyPr wrap="square" rtlCol="0">
            <a:spAutoFit/>
          </a:bodyPr>
          <a:lstStyle/>
          <a:p>
            <a:r>
              <a:rPr lang="en-US" dirty="0"/>
              <a:t>-</a:t>
            </a:r>
            <a:r>
              <a:rPr lang="en-US" dirty="0" err="1"/>
              <a:t>motoristas</a:t>
            </a:r>
            <a:endParaRPr lang="en-US" dirty="0"/>
          </a:p>
        </p:txBody>
      </p:sp>
      <p:sp>
        <p:nvSpPr>
          <p:cNvPr id="95" name="CaixaDeTexto 94">
            <a:extLst>
              <a:ext uri="{FF2B5EF4-FFF2-40B4-BE49-F238E27FC236}">
                <a16:creationId xmlns:a16="http://schemas.microsoft.com/office/drawing/2014/main" id="{70087BA8-A592-47BA-AFFD-4D570FFFF511}"/>
              </a:ext>
            </a:extLst>
          </p:cNvPr>
          <p:cNvSpPr txBox="1"/>
          <p:nvPr/>
        </p:nvSpPr>
        <p:spPr>
          <a:xfrm>
            <a:off x="984423" y="5382037"/>
            <a:ext cx="561372" cy="369332"/>
          </a:xfrm>
          <a:prstGeom prst="rect">
            <a:avLst/>
          </a:prstGeom>
          <a:noFill/>
        </p:spPr>
        <p:txBody>
          <a:bodyPr wrap="none" rtlCol="0">
            <a:spAutoFit/>
          </a:bodyPr>
          <a:lstStyle/>
          <a:p>
            <a:pPr algn="r"/>
            <a:r>
              <a:rPr lang="en-US" dirty="0"/>
              <a:t>1..*</a:t>
            </a:r>
            <a:endParaRPr lang="pt-BR" dirty="0"/>
          </a:p>
        </p:txBody>
      </p:sp>
      <p:sp>
        <p:nvSpPr>
          <p:cNvPr id="96" name="CaixaDeTexto 95">
            <a:extLst>
              <a:ext uri="{FF2B5EF4-FFF2-40B4-BE49-F238E27FC236}">
                <a16:creationId xmlns:a16="http://schemas.microsoft.com/office/drawing/2014/main" id="{B0C45264-F4AE-4591-8DFE-4C462D0BBC89}"/>
              </a:ext>
            </a:extLst>
          </p:cNvPr>
          <p:cNvSpPr txBox="1"/>
          <p:nvPr/>
        </p:nvSpPr>
        <p:spPr>
          <a:xfrm>
            <a:off x="7635892" y="3098940"/>
            <a:ext cx="616001" cy="369332"/>
          </a:xfrm>
          <a:prstGeom prst="rect">
            <a:avLst/>
          </a:prstGeom>
          <a:noFill/>
        </p:spPr>
        <p:txBody>
          <a:bodyPr wrap="square" rtlCol="0">
            <a:spAutoFit/>
          </a:bodyPr>
          <a:lstStyle/>
          <a:p>
            <a:pPr algn="r"/>
            <a:r>
              <a:rPr lang="en-US" dirty="0"/>
              <a:t>0..*</a:t>
            </a:r>
          </a:p>
        </p:txBody>
      </p:sp>
      <p:sp>
        <p:nvSpPr>
          <p:cNvPr id="97" name="CaixaDeTexto 96">
            <a:extLst>
              <a:ext uri="{FF2B5EF4-FFF2-40B4-BE49-F238E27FC236}">
                <a16:creationId xmlns:a16="http://schemas.microsoft.com/office/drawing/2014/main" id="{9E62A028-B363-4825-90F4-A1E7A8978FE1}"/>
              </a:ext>
            </a:extLst>
          </p:cNvPr>
          <p:cNvSpPr txBox="1"/>
          <p:nvPr/>
        </p:nvSpPr>
        <p:spPr>
          <a:xfrm>
            <a:off x="8292548" y="3100498"/>
            <a:ext cx="1975402" cy="369332"/>
          </a:xfrm>
          <a:prstGeom prst="rect">
            <a:avLst/>
          </a:prstGeom>
          <a:noFill/>
        </p:spPr>
        <p:txBody>
          <a:bodyPr wrap="square" rtlCol="0">
            <a:spAutoFit/>
          </a:bodyPr>
          <a:lstStyle/>
          <a:p>
            <a:r>
              <a:rPr lang="en-US" dirty="0"/>
              <a:t>- </a:t>
            </a:r>
            <a:r>
              <a:rPr lang="en-US" dirty="0" err="1"/>
              <a:t>carrosPossuidos</a:t>
            </a:r>
            <a:endParaRPr lang="pt-BR" dirty="0"/>
          </a:p>
        </p:txBody>
      </p:sp>
      <p:sp>
        <p:nvSpPr>
          <p:cNvPr id="98" name="CaixaDeTexto 97">
            <a:extLst>
              <a:ext uri="{FF2B5EF4-FFF2-40B4-BE49-F238E27FC236}">
                <a16:creationId xmlns:a16="http://schemas.microsoft.com/office/drawing/2014/main" id="{3FBD3FFE-2BAF-4D0D-A73E-B0F12D6D2D69}"/>
              </a:ext>
            </a:extLst>
          </p:cNvPr>
          <p:cNvSpPr txBox="1"/>
          <p:nvPr/>
        </p:nvSpPr>
        <p:spPr>
          <a:xfrm>
            <a:off x="7145306" y="5335433"/>
            <a:ext cx="1106587" cy="369332"/>
          </a:xfrm>
          <a:prstGeom prst="rect">
            <a:avLst/>
          </a:prstGeom>
          <a:noFill/>
        </p:spPr>
        <p:txBody>
          <a:bodyPr wrap="square" rtlCol="0">
            <a:spAutoFit/>
          </a:bodyPr>
          <a:lstStyle/>
          <a:p>
            <a:pPr algn="r"/>
            <a:r>
              <a:rPr lang="en-US" dirty="0"/>
              <a:t>0..*</a:t>
            </a:r>
          </a:p>
        </p:txBody>
      </p:sp>
      <p:sp>
        <p:nvSpPr>
          <p:cNvPr id="99" name="CaixaDeTexto 98">
            <a:extLst>
              <a:ext uri="{FF2B5EF4-FFF2-40B4-BE49-F238E27FC236}">
                <a16:creationId xmlns:a16="http://schemas.microsoft.com/office/drawing/2014/main" id="{6A17D38C-7FBE-4CE4-B030-6D1634277247}"/>
              </a:ext>
            </a:extLst>
          </p:cNvPr>
          <p:cNvSpPr txBox="1"/>
          <p:nvPr/>
        </p:nvSpPr>
        <p:spPr>
          <a:xfrm>
            <a:off x="8292547" y="5336991"/>
            <a:ext cx="2067869" cy="369332"/>
          </a:xfrm>
          <a:prstGeom prst="rect">
            <a:avLst/>
          </a:prstGeom>
          <a:noFill/>
        </p:spPr>
        <p:txBody>
          <a:bodyPr wrap="square" rtlCol="0">
            <a:spAutoFit/>
          </a:bodyPr>
          <a:lstStyle/>
          <a:p>
            <a:r>
              <a:rPr lang="en-US" dirty="0"/>
              <a:t>- </a:t>
            </a:r>
            <a:r>
              <a:rPr lang="en-US" dirty="0" err="1"/>
              <a:t>carrosDirigidos</a:t>
            </a:r>
            <a:endParaRPr lang="pt-BR" dirty="0"/>
          </a:p>
        </p:txBody>
      </p:sp>
    </p:spTree>
    <p:extLst>
      <p:ext uri="{BB962C8B-B14F-4D97-AF65-F5344CB8AC3E}">
        <p14:creationId xmlns:p14="http://schemas.microsoft.com/office/powerpoint/2010/main" val="3948040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4" y="443228"/>
            <a:ext cx="8596668"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t>Associação</a:t>
            </a:r>
            <a:r>
              <a:rPr lang="en-US" sz="4000" dirty="0"/>
              <a:t> » </a:t>
            </a:r>
            <a:r>
              <a:rPr lang="en-US" sz="4000" dirty="0" err="1"/>
              <a:t>Atributos</a:t>
            </a:r>
            <a:endParaRPr lang="pt-BR" sz="4000" i="1" dirty="0"/>
          </a:p>
        </p:txBody>
      </p:sp>
      <p:sp>
        <p:nvSpPr>
          <p:cNvPr id="7" name="Espaço Reservado para Conteúdo 2">
            <a:extLst>
              <a:ext uri="{FF2B5EF4-FFF2-40B4-BE49-F238E27FC236}">
                <a16:creationId xmlns:a16="http://schemas.microsoft.com/office/drawing/2014/main" id="{27690C5B-D2C5-48F7-8E40-03201E2E0269}"/>
              </a:ext>
            </a:extLst>
          </p:cNvPr>
          <p:cNvSpPr>
            <a:spLocks noGrp="1"/>
          </p:cNvSpPr>
          <p:nvPr>
            <p:ph idx="1"/>
          </p:nvPr>
        </p:nvSpPr>
        <p:spPr>
          <a:xfrm>
            <a:off x="677332" y="1336344"/>
            <a:ext cx="9572137" cy="4851745"/>
          </a:xfrm>
        </p:spPr>
        <p:txBody>
          <a:bodyPr>
            <a:normAutofit/>
          </a:bodyPr>
          <a:lstStyle/>
          <a:p>
            <a:r>
              <a:rPr lang="pt-BR" sz="2400" dirty="0"/>
              <a:t>Nome – nome da associação</a:t>
            </a:r>
          </a:p>
          <a:p>
            <a:r>
              <a:rPr lang="pt-BR" sz="2400" dirty="0"/>
              <a:t>Papéis - papéis das classes que estão relacionadas pela associação</a:t>
            </a:r>
            <a:br>
              <a:rPr lang="pt-BR" sz="2400" dirty="0"/>
            </a:br>
            <a:r>
              <a:rPr lang="pt-BR" sz="2400" dirty="0"/>
              <a:t>Papel da classe A é o nome do atributo que a classe B possui que guarda o objeto da classe A</a:t>
            </a:r>
          </a:p>
          <a:p>
            <a:r>
              <a:rPr lang="pt-BR" sz="2400" dirty="0"/>
              <a:t>Multiplicidades - quantidades de objetos associados a um papel</a:t>
            </a:r>
          </a:p>
          <a:p>
            <a:r>
              <a:rPr lang="pt-BR" sz="2400" dirty="0"/>
              <a:t>Navegabilidade - indica a direção da relação entre as classes</a:t>
            </a:r>
            <a:endParaRPr lang="en-US" sz="2400" dirty="0"/>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grpSp>
        <p:nvGrpSpPr>
          <p:cNvPr id="12" name="Agrupar 11">
            <a:extLst>
              <a:ext uri="{FF2B5EF4-FFF2-40B4-BE49-F238E27FC236}">
                <a16:creationId xmlns:a16="http://schemas.microsoft.com/office/drawing/2014/main" id="{07F9064D-B062-4EA8-80DE-38F7B77796A7}"/>
              </a:ext>
            </a:extLst>
          </p:cNvPr>
          <p:cNvGrpSpPr/>
          <p:nvPr/>
        </p:nvGrpSpPr>
        <p:grpSpPr>
          <a:xfrm>
            <a:off x="7884080" y="4627812"/>
            <a:ext cx="2222007" cy="1787687"/>
            <a:chOff x="825689" y="3217459"/>
            <a:chExt cx="3220872" cy="2470066"/>
          </a:xfrm>
        </p:grpSpPr>
        <p:sp>
          <p:nvSpPr>
            <p:cNvPr id="13" name="Retângulo 12">
              <a:extLst>
                <a:ext uri="{FF2B5EF4-FFF2-40B4-BE49-F238E27FC236}">
                  <a16:creationId xmlns:a16="http://schemas.microsoft.com/office/drawing/2014/main" id="{C6F7C8BA-00CD-4836-90F1-D473D67804B7}"/>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err="1"/>
                <a:t>Pedido</a:t>
              </a:r>
              <a:endParaRPr lang="pt-BR" sz="2200" b="1" dirty="0"/>
            </a:p>
          </p:txBody>
        </p:sp>
        <p:sp>
          <p:nvSpPr>
            <p:cNvPr id="14" name="Retângulo 13">
              <a:extLst>
                <a:ext uri="{FF2B5EF4-FFF2-40B4-BE49-F238E27FC236}">
                  <a16:creationId xmlns:a16="http://schemas.microsoft.com/office/drawing/2014/main" id="{6D960FCE-184E-4A11-8B1A-669D7E5A9BB4}"/>
                </a:ext>
              </a:extLst>
            </p:cNvPr>
            <p:cNvSpPr/>
            <p:nvPr/>
          </p:nvSpPr>
          <p:spPr>
            <a:xfrm>
              <a:off x="825689" y="3773606"/>
              <a:ext cx="3220872" cy="135777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accent2">
                      <a:lumMod val="50000"/>
                    </a:schemeClr>
                  </a:solidFill>
                </a:rPr>
                <a:t>     + Data: </a:t>
              </a:r>
              <a:r>
                <a:rPr lang="en-US" sz="1600" dirty="0" err="1">
                  <a:solidFill>
                    <a:schemeClr val="accent2">
                      <a:lumMod val="50000"/>
                    </a:schemeClr>
                  </a:solidFill>
                </a:rPr>
                <a:t>DateTime</a:t>
              </a:r>
              <a:br>
                <a:rPr lang="en-US" sz="1600" dirty="0">
                  <a:solidFill>
                    <a:schemeClr val="accent2">
                      <a:lumMod val="50000"/>
                    </a:schemeClr>
                  </a:solidFill>
                </a:rPr>
              </a:br>
              <a:r>
                <a:rPr lang="en-US" sz="1600" dirty="0">
                  <a:solidFill>
                    <a:schemeClr val="accent2">
                      <a:lumMod val="50000"/>
                    </a:schemeClr>
                  </a:solidFill>
                </a:rPr>
                <a:t>     + </a:t>
              </a:r>
              <a:r>
                <a:rPr lang="en-US" sz="1600" dirty="0" err="1">
                  <a:solidFill>
                    <a:schemeClr val="accent2">
                      <a:lumMod val="50000"/>
                    </a:schemeClr>
                  </a:solidFill>
                </a:rPr>
                <a:t>Numero</a:t>
              </a:r>
              <a:r>
                <a:rPr lang="en-US" sz="1600" dirty="0">
                  <a:solidFill>
                    <a:schemeClr val="accent2">
                      <a:lumMod val="50000"/>
                    </a:schemeClr>
                  </a:solidFill>
                </a:rPr>
                <a:t>: int</a:t>
              </a:r>
            </a:p>
            <a:p>
              <a:r>
                <a:rPr lang="en-US" sz="1600" dirty="0">
                  <a:solidFill>
                    <a:schemeClr val="accent2">
                      <a:lumMod val="50000"/>
                    </a:schemeClr>
                  </a:solidFill>
                </a:rPr>
                <a:t>     + Valor: decimal</a:t>
              </a:r>
              <a:endParaRPr lang="pt-BR" sz="1600" dirty="0">
                <a:solidFill>
                  <a:schemeClr val="accent2">
                    <a:lumMod val="50000"/>
                  </a:schemeClr>
                </a:solidFill>
              </a:endParaRPr>
            </a:p>
          </p:txBody>
        </p:sp>
        <p:sp>
          <p:nvSpPr>
            <p:cNvPr id="17" name="Retângulo 16">
              <a:extLst>
                <a:ext uri="{FF2B5EF4-FFF2-40B4-BE49-F238E27FC236}">
                  <a16:creationId xmlns:a16="http://schemas.microsoft.com/office/drawing/2014/main" id="{9B227109-97BE-44D7-A7F5-84FB7E4D1C16}"/>
                </a:ext>
              </a:extLst>
            </p:cNvPr>
            <p:cNvSpPr/>
            <p:nvPr/>
          </p:nvSpPr>
          <p:spPr>
            <a:xfrm>
              <a:off x="825689" y="5131378"/>
              <a:ext cx="3220872" cy="55614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accent2">
                      <a:lumMod val="50000"/>
                    </a:schemeClr>
                  </a:solidFill>
                </a:rPr>
                <a:t>     + </a:t>
              </a:r>
              <a:r>
                <a:rPr lang="en-US" sz="1600" dirty="0" err="1">
                  <a:solidFill>
                    <a:schemeClr val="accent2">
                      <a:lumMod val="50000"/>
                    </a:schemeClr>
                  </a:solidFill>
                </a:rPr>
                <a:t>Finaliza</a:t>
              </a:r>
              <a:r>
                <a:rPr lang="en-US" sz="1600" dirty="0">
                  <a:solidFill>
                    <a:schemeClr val="accent2">
                      <a:lumMod val="50000"/>
                    </a:schemeClr>
                  </a:solidFill>
                </a:rPr>
                <a:t>()</a:t>
              </a:r>
              <a:endParaRPr lang="pt-BR" sz="1600" dirty="0">
                <a:solidFill>
                  <a:schemeClr val="accent2">
                    <a:lumMod val="50000"/>
                  </a:schemeClr>
                </a:solidFill>
              </a:endParaRPr>
            </a:p>
          </p:txBody>
        </p:sp>
      </p:grpSp>
      <p:cxnSp>
        <p:nvCxnSpPr>
          <p:cNvPr id="18" name="Conector reto 17">
            <a:extLst>
              <a:ext uri="{FF2B5EF4-FFF2-40B4-BE49-F238E27FC236}">
                <a16:creationId xmlns:a16="http://schemas.microsoft.com/office/drawing/2014/main" id="{91E52EEC-CA71-4482-9A90-65026276DBB3}"/>
              </a:ext>
            </a:extLst>
          </p:cNvPr>
          <p:cNvCxnSpPr>
            <a:cxnSpLocks/>
          </p:cNvCxnSpPr>
          <p:nvPr/>
        </p:nvCxnSpPr>
        <p:spPr>
          <a:xfrm>
            <a:off x="2650067" y="5542830"/>
            <a:ext cx="5172056" cy="0"/>
          </a:xfrm>
          <a:prstGeom prst="line">
            <a:avLst/>
          </a:prstGeom>
          <a:ln w="38100"/>
        </p:spPr>
        <p:style>
          <a:lnRef idx="1">
            <a:schemeClr val="accent2"/>
          </a:lnRef>
          <a:fillRef idx="0">
            <a:schemeClr val="accent2"/>
          </a:fillRef>
          <a:effectRef idx="0">
            <a:schemeClr val="accent2"/>
          </a:effectRef>
          <a:fontRef idx="minor">
            <a:schemeClr val="tx1"/>
          </a:fontRef>
        </p:style>
      </p:cxnSp>
      <p:grpSp>
        <p:nvGrpSpPr>
          <p:cNvPr id="22" name="Agrupar 21">
            <a:extLst>
              <a:ext uri="{FF2B5EF4-FFF2-40B4-BE49-F238E27FC236}">
                <a16:creationId xmlns:a16="http://schemas.microsoft.com/office/drawing/2014/main" id="{88D5EB7C-D6B2-4090-A180-EB5B15CAE7D5}"/>
              </a:ext>
            </a:extLst>
          </p:cNvPr>
          <p:cNvGrpSpPr/>
          <p:nvPr/>
        </p:nvGrpSpPr>
        <p:grpSpPr>
          <a:xfrm>
            <a:off x="7682422" y="5484042"/>
            <a:ext cx="203200" cy="117577"/>
            <a:chOff x="6887632" y="5484042"/>
            <a:chExt cx="203200" cy="117577"/>
          </a:xfrm>
        </p:grpSpPr>
        <p:cxnSp>
          <p:nvCxnSpPr>
            <p:cNvPr id="19" name="Conector reto 18">
              <a:extLst>
                <a:ext uri="{FF2B5EF4-FFF2-40B4-BE49-F238E27FC236}">
                  <a16:creationId xmlns:a16="http://schemas.microsoft.com/office/drawing/2014/main" id="{12ECAF76-7798-4193-B156-E7775D45FB3A}"/>
                </a:ext>
              </a:extLst>
            </p:cNvPr>
            <p:cNvCxnSpPr>
              <a:cxnSpLocks/>
            </p:cNvCxnSpPr>
            <p:nvPr/>
          </p:nvCxnSpPr>
          <p:spPr>
            <a:xfrm rot="2100000">
              <a:off x="6887632" y="5484042"/>
              <a:ext cx="203200"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1" name="Conector reto 20">
              <a:extLst>
                <a:ext uri="{FF2B5EF4-FFF2-40B4-BE49-F238E27FC236}">
                  <a16:creationId xmlns:a16="http://schemas.microsoft.com/office/drawing/2014/main" id="{0C9A7AA1-2E45-4898-941E-9D13A6D1E590}"/>
                </a:ext>
              </a:extLst>
            </p:cNvPr>
            <p:cNvCxnSpPr>
              <a:cxnSpLocks/>
            </p:cNvCxnSpPr>
            <p:nvPr/>
          </p:nvCxnSpPr>
          <p:spPr>
            <a:xfrm rot="19500000" flipV="1">
              <a:off x="6887632" y="5601619"/>
              <a:ext cx="203200" cy="0"/>
            </a:xfrm>
            <a:prstGeom prst="line">
              <a:avLst/>
            </a:prstGeom>
            <a:ln w="38100"/>
          </p:spPr>
          <p:style>
            <a:lnRef idx="1">
              <a:schemeClr val="accent2"/>
            </a:lnRef>
            <a:fillRef idx="0">
              <a:schemeClr val="accent2"/>
            </a:fillRef>
            <a:effectRef idx="0">
              <a:schemeClr val="accent2"/>
            </a:effectRef>
            <a:fontRef idx="minor">
              <a:schemeClr val="tx1"/>
            </a:fontRef>
          </p:style>
        </p:cxnSp>
      </p:grpSp>
      <p:grpSp>
        <p:nvGrpSpPr>
          <p:cNvPr id="8" name="Agrupar 7">
            <a:extLst>
              <a:ext uri="{FF2B5EF4-FFF2-40B4-BE49-F238E27FC236}">
                <a16:creationId xmlns:a16="http://schemas.microsoft.com/office/drawing/2014/main" id="{E6545BD6-EDA5-4A51-827C-07E544ADE0DC}"/>
              </a:ext>
            </a:extLst>
          </p:cNvPr>
          <p:cNvGrpSpPr/>
          <p:nvPr/>
        </p:nvGrpSpPr>
        <p:grpSpPr>
          <a:xfrm>
            <a:off x="715431" y="4867444"/>
            <a:ext cx="2573868" cy="1256516"/>
            <a:chOff x="825689" y="3217459"/>
            <a:chExt cx="3220872" cy="1736141"/>
          </a:xfrm>
        </p:grpSpPr>
        <p:sp>
          <p:nvSpPr>
            <p:cNvPr id="9" name="Retângulo 8">
              <a:extLst>
                <a:ext uri="{FF2B5EF4-FFF2-40B4-BE49-F238E27FC236}">
                  <a16:creationId xmlns:a16="http://schemas.microsoft.com/office/drawing/2014/main" id="{E79FB989-3B5F-4923-8E0F-51BDE6ECD808}"/>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err="1"/>
                <a:t>Cliente</a:t>
              </a:r>
              <a:endParaRPr lang="pt-BR" sz="2200" b="1" dirty="0"/>
            </a:p>
          </p:txBody>
        </p:sp>
        <p:sp>
          <p:nvSpPr>
            <p:cNvPr id="10" name="Retângulo 9">
              <a:extLst>
                <a:ext uri="{FF2B5EF4-FFF2-40B4-BE49-F238E27FC236}">
                  <a16:creationId xmlns:a16="http://schemas.microsoft.com/office/drawing/2014/main" id="{31720EB8-A37F-4007-8F8F-990EACB2C3B8}"/>
                </a:ext>
              </a:extLst>
            </p:cNvPr>
            <p:cNvSpPr/>
            <p:nvPr/>
          </p:nvSpPr>
          <p:spPr>
            <a:xfrm>
              <a:off x="825689" y="3773606"/>
              <a:ext cx="3220872" cy="9424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accent2">
                      <a:lumMod val="50000"/>
                    </a:schemeClr>
                  </a:solidFill>
                </a:rPr>
                <a:t>+ Nome: string</a:t>
              </a:r>
              <a:br>
                <a:rPr lang="en-US" sz="1600" dirty="0">
                  <a:solidFill>
                    <a:schemeClr val="accent2">
                      <a:lumMod val="50000"/>
                    </a:schemeClr>
                  </a:solidFill>
                </a:rPr>
              </a:br>
              <a:r>
                <a:rPr lang="en-US" sz="1600" dirty="0">
                  <a:solidFill>
                    <a:schemeClr val="accent2">
                      <a:lumMod val="50000"/>
                    </a:schemeClr>
                  </a:solidFill>
                </a:rPr>
                <a:t>+ Nascimento: </a:t>
              </a:r>
              <a:r>
                <a:rPr lang="en-US" sz="1600" dirty="0" err="1">
                  <a:solidFill>
                    <a:schemeClr val="accent2">
                      <a:lumMod val="50000"/>
                    </a:schemeClr>
                  </a:solidFill>
                </a:rPr>
                <a:t>DateTime</a:t>
              </a:r>
              <a:endParaRPr lang="pt-BR" sz="1200" dirty="0">
                <a:solidFill>
                  <a:schemeClr val="accent2">
                    <a:lumMod val="50000"/>
                  </a:schemeClr>
                </a:solidFill>
              </a:endParaRPr>
            </a:p>
          </p:txBody>
        </p:sp>
        <p:sp>
          <p:nvSpPr>
            <p:cNvPr id="11" name="Retângulo 10">
              <a:extLst>
                <a:ext uri="{FF2B5EF4-FFF2-40B4-BE49-F238E27FC236}">
                  <a16:creationId xmlns:a16="http://schemas.microsoft.com/office/drawing/2014/main" id="{45CD7B65-563B-464A-A49B-6C8284FF8316}"/>
                </a:ext>
              </a:extLst>
            </p:cNvPr>
            <p:cNvSpPr/>
            <p:nvPr/>
          </p:nvSpPr>
          <p:spPr>
            <a:xfrm>
              <a:off x="825689" y="4716094"/>
              <a:ext cx="3220872" cy="23750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sp>
        <p:nvSpPr>
          <p:cNvPr id="25" name="CaixaDeTexto 24">
            <a:extLst>
              <a:ext uri="{FF2B5EF4-FFF2-40B4-BE49-F238E27FC236}">
                <a16:creationId xmlns:a16="http://schemas.microsoft.com/office/drawing/2014/main" id="{A1582910-AB06-44BA-86A3-EB0D66795BF0}"/>
              </a:ext>
            </a:extLst>
          </p:cNvPr>
          <p:cNvSpPr txBox="1"/>
          <p:nvPr/>
        </p:nvSpPr>
        <p:spPr>
          <a:xfrm>
            <a:off x="7121050" y="5547107"/>
            <a:ext cx="561372" cy="369332"/>
          </a:xfrm>
          <a:prstGeom prst="rect">
            <a:avLst/>
          </a:prstGeom>
          <a:noFill/>
        </p:spPr>
        <p:txBody>
          <a:bodyPr wrap="none" rtlCol="0">
            <a:spAutoFit/>
          </a:bodyPr>
          <a:lstStyle/>
          <a:p>
            <a:pPr algn="r"/>
            <a:r>
              <a:rPr lang="en-US" dirty="0"/>
              <a:t>0..*</a:t>
            </a:r>
            <a:endParaRPr lang="pt-BR" dirty="0"/>
          </a:p>
        </p:txBody>
      </p:sp>
      <p:sp>
        <p:nvSpPr>
          <p:cNvPr id="26" name="CaixaDeTexto 25">
            <a:extLst>
              <a:ext uri="{FF2B5EF4-FFF2-40B4-BE49-F238E27FC236}">
                <a16:creationId xmlns:a16="http://schemas.microsoft.com/office/drawing/2014/main" id="{348C2439-EEBD-4728-8F2F-B328EB46A30A}"/>
              </a:ext>
            </a:extLst>
          </p:cNvPr>
          <p:cNvSpPr txBox="1"/>
          <p:nvPr/>
        </p:nvSpPr>
        <p:spPr>
          <a:xfrm>
            <a:off x="5648707" y="5129391"/>
            <a:ext cx="2052089" cy="369332"/>
          </a:xfrm>
          <a:prstGeom prst="rect">
            <a:avLst/>
          </a:prstGeom>
          <a:noFill/>
        </p:spPr>
        <p:txBody>
          <a:bodyPr wrap="square" rtlCol="0">
            <a:spAutoFit/>
          </a:bodyPr>
          <a:lstStyle/>
          <a:p>
            <a:pPr algn="r"/>
            <a:r>
              <a:rPr lang="en-US" dirty="0"/>
              <a:t>+</a:t>
            </a:r>
            <a:r>
              <a:rPr lang="en-US" dirty="0" err="1"/>
              <a:t>Pedidos</a:t>
            </a:r>
            <a:endParaRPr lang="pt-BR" dirty="0"/>
          </a:p>
        </p:txBody>
      </p:sp>
      <p:sp>
        <p:nvSpPr>
          <p:cNvPr id="23" name="CaixaDeTexto 22">
            <a:extLst>
              <a:ext uri="{FF2B5EF4-FFF2-40B4-BE49-F238E27FC236}">
                <a16:creationId xmlns:a16="http://schemas.microsoft.com/office/drawing/2014/main" id="{44513B85-63DB-4CF0-A593-14CE581EC186}"/>
              </a:ext>
            </a:extLst>
          </p:cNvPr>
          <p:cNvSpPr txBox="1"/>
          <p:nvPr/>
        </p:nvSpPr>
        <p:spPr>
          <a:xfrm>
            <a:off x="4250991" y="5631045"/>
            <a:ext cx="2387950" cy="369332"/>
          </a:xfrm>
          <a:prstGeom prst="rect">
            <a:avLst/>
          </a:prstGeom>
          <a:noFill/>
        </p:spPr>
        <p:txBody>
          <a:bodyPr wrap="square" rtlCol="0">
            <a:spAutoFit/>
          </a:bodyPr>
          <a:lstStyle/>
          <a:p>
            <a:pPr algn="ctr"/>
            <a:r>
              <a:rPr lang="en-US" dirty="0" err="1"/>
              <a:t>Pedidos</a:t>
            </a:r>
            <a:r>
              <a:rPr lang="en-US" dirty="0"/>
              <a:t> do </a:t>
            </a:r>
            <a:r>
              <a:rPr lang="en-US" dirty="0" err="1"/>
              <a:t>cliente</a:t>
            </a:r>
            <a:endParaRPr lang="pt-BR" dirty="0"/>
          </a:p>
        </p:txBody>
      </p:sp>
      <p:sp>
        <p:nvSpPr>
          <p:cNvPr id="24" name="Elipse 23">
            <a:extLst>
              <a:ext uri="{FF2B5EF4-FFF2-40B4-BE49-F238E27FC236}">
                <a16:creationId xmlns:a16="http://schemas.microsoft.com/office/drawing/2014/main" id="{991AF255-4DD2-4C4E-9AA8-FF5AED6642BE}"/>
              </a:ext>
            </a:extLst>
          </p:cNvPr>
          <p:cNvSpPr/>
          <p:nvPr/>
        </p:nvSpPr>
        <p:spPr>
          <a:xfrm>
            <a:off x="715431" y="1428156"/>
            <a:ext cx="314599" cy="319787"/>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t>1</a:t>
            </a:r>
            <a:endParaRPr lang="pt-BR" sz="1400" dirty="0"/>
          </a:p>
        </p:txBody>
      </p:sp>
      <p:sp>
        <p:nvSpPr>
          <p:cNvPr id="27" name="Elipse 26">
            <a:extLst>
              <a:ext uri="{FF2B5EF4-FFF2-40B4-BE49-F238E27FC236}">
                <a16:creationId xmlns:a16="http://schemas.microsoft.com/office/drawing/2014/main" id="{FE38F78E-DF58-41E7-B724-D7F26FCE3F48}"/>
              </a:ext>
            </a:extLst>
          </p:cNvPr>
          <p:cNvSpPr/>
          <p:nvPr/>
        </p:nvSpPr>
        <p:spPr>
          <a:xfrm>
            <a:off x="715431" y="1910756"/>
            <a:ext cx="314599" cy="319787"/>
          </a:xfrm>
          <a:prstGeom prst="ellipse">
            <a:avLst/>
          </a:prstGeom>
          <a:solidFill>
            <a:srgbClr val="0000FF"/>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t>2</a:t>
            </a:r>
            <a:endParaRPr lang="pt-BR" sz="1400" dirty="0"/>
          </a:p>
        </p:txBody>
      </p:sp>
      <p:sp>
        <p:nvSpPr>
          <p:cNvPr id="28" name="Elipse 27">
            <a:extLst>
              <a:ext uri="{FF2B5EF4-FFF2-40B4-BE49-F238E27FC236}">
                <a16:creationId xmlns:a16="http://schemas.microsoft.com/office/drawing/2014/main" id="{27D5EF83-1FE2-4E88-80D7-7EDC10C930E0}"/>
              </a:ext>
            </a:extLst>
          </p:cNvPr>
          <p:cNvSpPr/>
          <p:nvPr/>
        </p:nvSpPr>
        <p:spPr>
          <a:xfrm>
            <a:off x="715431" y="3502490"/>
            <a:ext cx="314599" cy="319787"/>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t>3</a:t>
            </a:r>
            <a:endParaRPr lang="pt-BR" sz="1400" dirty="0"/>
          </a:p>
        </p:txBody>
      </p:sp>
      <p:sp>
        <p:nvSpPr>
          <p:cNvPr id="29" name="Elipse 28">
            <a:extLst>
              <a:ext uri="{FF2B5EF4-FFF2-40B4-BE49-F238E27FC236}">
                <a16:creationId xmlns:a16="http://schemas.microsoft.com/office/drawing/2014/main" id="{3C7D4D5B-BFDA-4C1B-A2C7-6A170E28BB88}"/>
              </a:ext>
            </a:extLst>
          </p:cNvPr>
          <p:cNvSpPr/>
          <p:nvPr/>
        </p:nvSpPr>
        <p:spPr>
          <a:xfrm>
            <a:off x="715431" y="3982253"/>
            <a:ext cx="314599" cy="319787"/>
          </a:xfrm>
          <a:prstGeom prst="ellipse">
            <a:avLst/>
          </a:prstGeom>
          <a:solidFill>
            <a:srgbClr val="7030A0"/>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t>4</a:t>
            </a:r>
            <a:endParaRPr lang="pt-BR" sz="1400" dirty="0"/>
          </a:p>
        </p:txBody>
      </p:sp>
      <p:sp>
        <p:nvSpPr>
          <p:cNvPr id="30" name="Elipse 29">
            <a:extLst>
              <a:ext uri="{FF2B5EF4-FFF2-40B4-BE49-F238E27FC236}">
                <a16:creationId xmlns:a16="http://schemas.microsoft.com/office/drawing/2014/main" id="{A0A5C97C-BF2D-4080-80A2-9CB71F32F38B}"/>
              </a:ext>
            </a:extLst>
          </p:cNvPr>
          <p:cNvSpPr/>
          <p:nvPr/>
        </p:nvSpPr>
        <p:spPr>
          <a:xfrm>
            <a:off x="5241111" y="5939916"/>
            <a:ext cx="314599" cy="319787"/>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t>1</a:t>
            </a:r>
            <a:endParaRPr lang="pt-BR" sz="1400" dirty="0"/>
          </a:p>
        </p:txBody>
      </p:sp>
      <p:sp>
        <p:nvSpPr>
          <p:cNvPr id="31" name="Elipse 30">
            <a:extLst>
              <a:ext uri="{FF2B5EF4-FFF2-40B4-BE49-F238E27FC236}">
                <a16:creationId xmlns:a16="http://schemas.microsoft.com/office/drawing/2014/main" id="{01A33E87-F028-4FB2-93E8-8583DA82B644}"/>
              </a:ext>
            </a:extLst>
          </p:cNvPr>
          <p:cNvSpPr/>
          <p:nvPr/>
        </p:nvSpPr>
        <p:spPr>
          <a:xfrm>
            <a:off x="7022559" y="4881283"/>
            <a:ext cx="314599" cy="319787"/>
          </a:xfrm>
          <a:prstGeom prst="ellipse">
            <a:avLst/>
          </a:prstGeom>
          <a:solidFill>
            <a:srgbClr val="0000FF"/>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t>2</a:t>
            </a:r>
            <a:endParaRPr lang="pt-BR" sz="1400" dirty="0"/>
          </a:p>
        </p:txBody>
      </p:sp>
      <p:sp>
        <p:nvSpPr>
          <p:cNvPr id="32" name="Elipse 31">
            <a:extLst>
              <a:ext uri="{FF2B5EF4-FFF2-40B4-BE49-F238E27FC236}">
                <a16:creationId xmlns:a16="http://schemas.microsoft.com/office/drawing/2014/main" id="{8C0C8168-E0DF-440C-AF88-4D8BC1361237}"/>
              </a:ext>
            </a:extLst>
          </p:cNvPr>
          <p:cNvSpPr/>
          <p:nvPr/>
        </p:nvSpPr>
        <p:spPr>
          <a:xfrm>
            <a:off x="7244436" y="5865846"/>
            <a:ext cx="314599" cy="319787"/>
          </a:xfrm>
          <a:prstGeom prst="ellipse">
            <a:avLst/>
          </a:prstGeom>
          <a:solidFill>
            <a:schemeClr val="tx1"/>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t>3</a:t>
            </a:r>
            <a:endParaRPr lang="pt-BR" sz="1400" dirty="0"/>
          </a:p>
        </p:txBody>
      </p:sp>
      <p:sp>
        <p:nvSpPr>
          <p:cNvPr id="34" name="Elipse 33">
            <a:extLst>
              <a:ext uri="{FF2B5EF4-FFF2-40B4-BE49-F238E27FC236}">
                <a16:creationId xmlns:a16="http://schemas.microsoft.com/office/drawing/2014/main" id="{3994383B-8E1A-484C-8282-EEE082C4BE8F}"/>
              </a:ext>
            </a:extLst>
          </p:cNvPr>
          <p:cNvSpPr/>
          <p:nvPr/>
        </p:nvSpPr>
        <p:spPr>
          <a:xfrm>
            <a:off x="2952140" y="5382424"/>
            <a:ext cx="314599" cy="319787"/>
          </a:xfrm>
          <a:prstGeom prst="ellipse">
            <a:avLst/>
          </a:prstGeom>
          <a:solidFill>
            <a:srgbClr val="7030A0"/>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t>4</a:t>
            </a:r>
            <a:endParaRPr lang="pt-BR" sz="1400" dirty="0"/>
          </a:p>
        </p:txBody>
      </p:sp>
      <p:sp>
        <p:nvSpPr>
          <p:cNvPr id="35" name="Elipse 34">
            <a:extLst>
              <a:ext uri="{FF2B5EF4-FFF2-40B4-BE49-F238E27FC236}">
                <a16:creationId xmlns:a16="http://schemas.microsoft.com/office/drawing/2014/main" id="{796AD45D-4912-41D0-BBBE-372BC6ADF8EE}"/>
              </a:ext>
            </a:extLst>
          </p:cNvPr>
          <p:cNvSpPr/>
          <p:nvPr/>
        </p:nvSpPr>
        <p:spPr>
          <a:xfrm>
            <a:off x="7893232" y="5382424"/>
            <a:ext cx="314599" cy="319787"/>
          </a:xfrm>
          <a:prstGeom prst="ellipse">
            <a:avLst/>
          </a:prstGeom>
          <a:solidFill>
            <a:srgbClr val="7030A0"/>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t>4</a:t>
            </a:r>
            <a:endParaRPr lang="pt-BR" sz="1400" dirty="0"/>
          </a:p>
        </p:txBody>
      </p:sp>
    </p:spTree>
    <p:extLst>
      <p:ext uri="{BB962C8B-B14F-4D97-AF65-F5344CB8AC3E}">
        <p14:creationId xmlns:p14="http://schemas.microsoft.com/office/powerpoint/2010/main" val="1621788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ppt_x"/>
                                          </p:val>
                                        </p:tav>
                                        <p:tav tm="100000">
                                          <p:val>
                                            <p:strVal val="#ppt_x"/>
                                          </p:val>
                                        </p:tav>
                                      </p:tavLst>
                                    </p:anim>
                                    <p:anim calcmode="lin" valueType="num">
                                      <p:cBhvr additive="base">
                                        <p:cTn id="1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ppt_x"/>
                                          </p:val>
                                        </p:tav>
                                        <p:tav tm="100000">
                                          <p:val>
                                            <p:strVal val="#ppt_x"/>
                                          </p:val>
                                        </p:tav>
                                      </p:tavLst>
                                    </p:anim>
                                    <p:anim calcmode="lin" valueType="num">
                                      <p:cBhvr additive="base">
                                        <p:cTn id="18" dur="500" fill="hold"/>
                                        <p:tgtEl>
                                          <p:spTgt spid="2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additive="base">
                                        <p:cTn id="21" dur="500" fill="hold"/>
                                        <p:tgtEl>
                                          <p:spTgt spid="31"/>
                                        </p:tgtEl>
                                        <p:attrNameLst>
                                          <p:attrName>ppt_x</p:attrName>
                                        </p:attrNameLst>
                                      </p:cBhvr>
                                      <p:tavLst>
                                        <p:tav tm="0">
                                          <p:val>
                                            <p:strVal val="#ppt_x"/>
                                          </p:val>
                                        </p:tav>
                                        <p:tav tm="100000">
                                          <p:val>
                                            <p:strVal val="#ppt_x"/>
                                          </p:val>
                                        </p:tav>
                                      </p:tavLst>
                                    </p:anim>
                                    <p:anim calcmode="lin" valueType="num">
                                      <p:cBhvr additive="base">
                                        <p:cTn id="2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ppt_x"/>
                                          </p:val>
                                        </p:tav>
                                        <p:tav tm="100000">
                                          <p:val>
                                            <p:strVal val="#ppt_x"/>
                                          </p:val>
                                        </p:tav>
                                      </p:tavLst>
                                    </p:anim>
                                    <p:anim calcmode="lin" valueType="num">
                                      <p:cBhvr additive="base">
                                        <p:cTn id="28" dur="500" fill="hold"/>
                                        <p:tgtEl>
                                          <p:spTgt spid="2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ppt_x"/>
                                          </p:val>
                                        </p:tav>
                                        <p:tav tm="100000">
                                          <p:val>
                                            <p:strVal val="#ppt_x"/>
                                          </p:val>
                                        </p:tav>
                                      </p:tavLst>
                                    </p:anim>
                                    <p:anim calcmode="lin" valueType="num">
                                      <p:cBhvr additive="base">
                                        <p:cTn id="3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ppt_x"/>
                                          </p:val>
                                        </p:tav>
                                        <p:tav tm="100000">
                                          <p:val>
                                            <p:strVal val="#ppt_x"/>
                                          </p:val>
                                        </p:tav>
                                      </p:tavLst>
                                    </p:anim>
                                    <p:anim calcmode="lin" valueType="num">
                                      <p:cBhvr additive="base">
                                        <p:cTn id="42" dur="500" fill="hold"/>
                                        <p:tgtEl>
                                          <p:spTgt spid="3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500" fill="hold"/>
                                        <p:tgtEl>
                                          <p:spTgt spid="35"/>
                                        </p:tgtEl>
                                        <p:attrNameLst>
                                          <p:attrName>ppt_x</p:attrName>
                                        </p:attrNameLst>
                                      </p:cBhvr>
                                      <p:tavLst>
                                        <p:tav tm="0">
                                          <p:val>
                                            <p:strVal val="#ppt_x"/>
                                          </p:val>
                                        </p:tav>
                                        <p:tav tm="100000">
                                          <p:val>
                                            <p:strVal val="#ppt_x"/>
                                          </p:val>
                                        </p:tav>
                                      </p:tavLst>
                                    </p:anim>
                                    <p:anim calcmode="lin" valueType="num">
                                      <p:cBhvr additive="base">
                                        <p:cTn id="4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P spid="28" grpId="0" animBg="1"/>
      <p:bldP spid="29" grpId="0" animBg="1"/>
      <p:bldP spid="30" grpId="0" animBg="1"/>
      <p:bldP spid="31" grpId="0" animBg="1"/>
      <p:bldP spid="32" grpId="0" animBg="1"/>
      <p:bldP spid="34" grpId="0" animBg="1"/>
      <p:bldP spid="3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3" y="443228"/>
            <a:ext cx="9121007"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t>Classe</a:t>
            </a:r>
            <a:r>
              <a:rPr lang="en-US" sz="4000" dirty="0"/>
              <a:t> vs </a:t>
            </a:r>
            <a:r>
              <a:rPr lang="en-US" sz="4000" dirty="0" err="1"/>
              <a:t>instância</a:t>
            </a:r>
            <a:r>
              <a:rPr lang="en-US" sz="4000" dirty="0"/>
              <a:t>: </a:t>
            </a:r>
            <a:r>
              <a:rPr lang="en-US" sz="4000" dirty="0" err="1"/>
              <a:t>Reforço</a:t>
            </a:r>
            <a:endParaRPr lang="pt-BR" sz="4000" i="1" dirty="0"/>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grpSp>
        <p:nvGrpSpPr>
          <p:cNvPr id="60" name="Agrupar 59">
            <a:extLst>
              <a:ext uri="{FF2B5EF4-FFF2-40B4-BE49-F238E27FC236}">
                <a16:creationId xmlns:a16="http://schemas.microsoft.com/office/drawing/2014/main" id="{DE5C069C-6E61-4ED9-8573-F21B666E04C2}"/>
              </a:ext>
            </a:extLst>
          </p:cNvPr>
          <p:cNvGrpSpPr/>
          <p:nvPr/>
        </p:nvGrpSpPr>
        <p:grpSpPr>
          <a:xfrm>
            <a:off x="267080" y="3408952"/>
            <a:ext cx="1751335" cy="1289454"/>
            <a:chOff x="825689" y="3217459"/>
            <a:chExt cx="3220872" cy="2618424"/>
          </a:xfrm>
        </p:grpSpPr>
        <p:sp>
          <p:nvSpPr>
            <p:cNvPr id="61" name="Retângulo 60">
              <a:extLst>
                <a:ext uri="{FF2B5EF4-FFF2-40B4-BE49-F238E27FC236}">
                  <a16:creationId xmlns:a16="http://schemas.microsoft.com/office/drawing/2014/main" id="{7EC609AB-7241-4DD0-B8D6-FDDB5AD92D60}"/>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Pessoa</a:t>
              </a:r>
              <a:endParaRPr lang="pt-BR" sz="2200" b="1" dirty="0"/>
            </a:p>
          </p:txBody>
        </p:sp>
        <p:sp>
          <p:nvSpPr>
            <p:cNvPr id="62" name="Retângulo 61">
              <a:extLst>
                <a:ext uri="{FF2B5EF4-FFF2-40B4-BE49-F238E27FC236}">
                  <a16:creationId xmlns:a16="http://schemas.microsoft.com/office/drawing/2014/main" id="{BAC24485-FC10-4269-91D4-8C2BE90B8753}"/>
                </a:ext>
              </a:extLst>
            </p:cNvPr>
            <p:cNvSpPr/>
            <p:nvPr/>
          </p:nvSpPr>
          <p:spPr>
            <a:xfrm>
              <a:off x="825689" y="3773606"/>
              <a:ext cx="3220872" cy="1560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accent2">
                      <a:lumMod val="50000"/>
                    </a:schemeClr>
                  </a:solidFill>
                </a:rPr>
                <a:t>+ Nome: string</a:t>
              </a:r>
              <a:br>
                <a:rPr lang="en-US" sz="1050" dirty="0">
                  <a:solidFill>
                    <a:schemeClr val="accent2">
                      <a:lumMod val="50000"/>
                    </a:schemeClr>
                  </a:solidFill>
                </a:rPr>
              </a:br>
              <a:r>
                <a:rPr lang="en-US" sz="1050" dirty="0">
                  <a:solidFill>
                    <a:schemeClr val="accent2">
                      <a:lumMod val="50000"/>
                    </a:schemeClr>
                  </a:solidFill>
                </a:rPr>
                <a:t>+ Nascimento: </a:t>
              </a:r>
              <a:r>
                <a:rPr lang="en-US" sz="1050" dirty="0" err="1">
                  <a:solidFill>
                    <a:schemeClr val="accent2">
                      <a:lumMod val="50000"/>
                    </a:schemeClr>
                  </a:solidFill>
                </a:rPr>
                <a:t>DateTime</a:t>
              </a:r>
              <a:endParaRPr lang="en-US" sz="1050" dirty="0">
                <a:solidFill>
                  <a:schemeClr val="accent2">
                    <a:lumMod val="50000"/>
                  </a:schemeClr>
                </a:solidFill>
              </a:endParaRPr>
            </a:p>
            <a:p>
              <a:r>
                <a:rPr lang="en-US" sz="1050" dirty="0">
                  <a:solidFill>
                    <a:schemeClr val="accent2">
                      <a:lumMod val="50000"/>
                    </a:schemeClr>
                  </a:solidFill>
                </a:rPr>
                <a:t>+ </a:t>
              </a:r>
              <a:r>
                <a:rPr lang="en-US" sz="1050" dirty="0" err="1">
                  <a:solidFill>
                    <a:schemeClr val="accent2">
                      <a:lumMod val="50000"/>
                    </a:schemeClr>
                  </a:solidFill>
                </a:rPr>
                <a:t>Cpf</a:t>
              </a:r>
              <a:r>
                <a:rPr lang="en-US" sz="1050" dirty="0">
                  <a:solidFill>
                    <a:schemeClr val="accent2">
                      <a:lumMod val="50000"/>
                    </a:schemeClr>
                  </a:solidFill>
                </a:rPr>
                <a:t>: string</a:t>
              </a:r>
            </a:p>
            <a:p>
              <a:r>
                <a:rPr lang="en-US" sz="1050" dirty="0">
                  <a:solidFill>
                    <a:schemeClr val="accent2">
                      <a:lumMod val="50000"/>
                    </a:schemeClr>
                  </a:solidFill>
                </a:rPr>
                <a:t>+ </a:t>
              </a:r>
              <a:r>
                <a:rPr lang="en-US" sz="1050" dirty="0" err="1">
                  <a:solidFill>
                    <a:schemeClr val="accent2">
                      <a:lumMod val="50000"/>
                    </a:schemeClr>
                  </a:solidFill>
                </a:rPr>
                <a:t>CategoriaCnh</a:t>
              </a:r>
              <a:r>
                <a:rPr lang="en-US" sz="1050" dirty="0">
                  <a:solidFill>
                    <a:schemeClr val="accent2">
                      <a:lumMod val="50000"/>
                    </a:schemeClr>
                  </a:solidFill>
                </a:rPr>
                <a:t>: string</a:t>
              </a:r>
            </a:p>
          </p:txBody>
        </p:sp>
        <p:sp>
          <p:nvSpPr>
            <p:cNvPr id="63" name="Retângulo 62">
              <a:extLst>
                <a:ext uri="{FF2B5EF4-FFF2-40B4-BE49-F238E27FC236}">
                  <a16:creationId xmlns:a16="http://schemas.microsoft.com/office/drawing/2014/main" id="{EDF6035B-7EEB-49A8-92C0-BC61D68E7C50}"/>
                </a:ext>
              </a:extLst>
            </p:cNvPr>
            <p:cNvSpPr/>
            <p:nvPr/>
          </p:nvSpPr>
          <p:spPr>
            <a:xfrm>
              <a:off x="825689" y="5336994"/>
              <a:ext cx="3220872" cy="49888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grpSp>
        <p:nvGrpSpPr>
          <p:cNvPr id="85" name="Agrupar 84">
            <a:extLst>
              <a:ext uri="{FF2B5EF4-FFF2-40B4-BE49-F238E27FC236}">
                <a16:creationId xmlns:a16="http://schemas.microsoft.com/office/drawing/2014/main" id="{E3F6327D-CBA3-4B3C-B41B-F8A67EA6C9E7}"/>
              </a:ext>
            </a:extLst>
          </p:cNvPr>
          <p:cNvGrpSpPr/>
          <p:nvPr/>
        </p:nvGrpSpPr>
        <p:grpSpPr>
          <a:xfrm>
            <a:off x="2566393" y="1715901"/>
            <a:ext cx="1815725" cy="993173"/>
            <a:chOff x="825689" y="3217459"/>
            <a:chExt cx="3220872" cy="2303188"/>
          </a:xfrm>
        </p:grpSpPr>
        <p:sp>
          <p:nvSpPr>
            <p:cNvPr id="86" name="Retângulo 85">
              <a:extLst>
                <a:ext uri="{FF2B5EF4-FFF2-40B4-BE49-F238E27FC236}">
                  <a16:creationId xmlns:a16="http://schemas.microsoft.com/office/drawing/2014/main" id="{0AEBDD63-A92A-472E-B058-C3D3850078B5}"/>
                </a:ext>
              </a:extLst>
            </p:cNvPr>
            <p:cNvSpPr/>
            <p:nvPr/>
          </p:nvSpPr>
          <p:spPr>
            <a:xfrm>
              <a:off x="825689" y="3217459"/>
              <a:ext cx="3220872" cy="556147"/>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alice</a:t>
              </a:r>
              <a:r>
                <a:rPr lang="en-US" sz="1400" b="1" dirty="0"/>
                <a:t>: Pessoa</a:t>
              </a:r>
              <a:endParaRPr lang="pt-BR" sz="1400" b="1" dirty="0"/>
            </a:p>
          </p:txBody>
        </p:sp>
        <p:sp>
          <p:nvSpPr>
            <p:cNvPr id="87" name="Retângulo 86">
              <a:extLst>
                <a:ext uri="{FF2B5EF4-FFF2-40B4-BE49-F238E27FC236}">
                  <a16:creationId xmlns:a16="http://schemas.microsoft.com/office/drawing/2014/main" id="{FD0C4D69-6768-4B12-A183-AF8A7CDE6998}"/>
                </a:ext>
              </a:extLst>
            </p:cNvPr>
            <p:cNvSpPr/>
            <p:nvPr/>
          </p:nvSpPr>
          <p:spPr>
            <a:xfrm>
              <a:off x="825689" y="3773606"/>
              <a:ext cx="3220872" cy="1747041"/>
            </a:xfrm>
            <a:prstGeom prst="rect">
              <a:avLst/>
            </a:prstGeom>
            <a:solidFill>
              <a:srgbClr val="8ED3F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accent2">
                      <a:lumMod val="50000"/>
                    </a:schemeClr>
                  </a:solidFill>
                </a:rPr>
                <a:t>Nome = “Alice Caroline”</a:t>
              </a:r>
              <a:br>
                <a:rPr lang="en-US" sz="1000" dirty="0">
                  <a:solidFill>
                    <a:schemeClr val="accent2">
                      <a:lumMod val="50000"/>
                    </a:schemeClr>
                  </a:solidFill>
                </a:rPr>
              </a:br>
              <a:r>
                <a:rPr lang="en-US" sz="1000" dirty="0">
                  <a:solidFill>
                    <a:schemeClr val="accent2">
                      <a:lumMod val="50000"/>
                    </a:schemeClr>
                  </a:solidFill>
                </a:rPr>
                <a:t>Nascimento = 26/05/1992</a:t>
              </a:r>
            </a:p>
            <a:p>
              <a:r>
                <a:rPr lang="en-US" sz="1000" dirty="0" err="1">
                  <a:solidFill>
                    <a:schemeClr val="accent2">
                      <a:lumMod val="50000"/>
                    </a:schemeClr>
                  </a:solidFill>
                </a:rPr>
                <a:t>Cpf</a:t>
              </a:r>
              <a:r>
                <a:rPr lang="en-US" sz="1000" dirty="0">
                  <a:solidFill>
                    <a:schemeClr val="accent2">
                      <a:lumMod val="50000"/>
                    </a:schemeClr>
                  </a:solidFill>
                </a:rPr>
                <a:t>: “123.456.789-85”</a:t>
              </a:r>
            </a:p>
            <a:p>
              <a:r>
                <a:rPr lang="en-US" sz="1000" dirty="0" err="1">
                  <a:solidFill>
                    <a:schemeClr val="accent2">
                      <a:lumMod val="50000"/>
                    </a:schemeClr>
                  </a:solidFill>
                </a:rPr>
                <a:t>CategoriaCnh</a:t>
              </a:r>
              <a:r>
                <a:rPr lang="en-US" sz="1000" dirty="0">
                  <a:solidFill>
                    <a:schemeClr val="accent2">
                      <a:lumMod val="50000"/>
                    </a:schemeClr>
                  </a:solidFill>
                </a:rPr>
                <a:t>: “A”</a:t>
              </a:r>
            </a:p>
          </p:txBody>
        </p:sp>
      </p:grpSp>
      <p:grpSp>
        <p:nvGrpSpPr>
          <p:cNvPr id="89" name="Agrupar 88">
            <a:extLst>
              <a:ext uri="{FF2B5EF4-FFF2-40B4-BE49-F238E27FC236}">
                <a16:creationId xmlns:a16="http://schemas.microsoft.com/office/drawing/2014/main" id="{D8F9C88F-A13E-49D3-8689-CCD7049037AA}"/>
              </a:ext>
            </a:extLst>
          </p:cNvPr>
          <p:cNvGrpSpPr/>
          <p:nvPr/>
        </p:nvGrpSpPr>
        <p:grpSpPr>
          <a:xfrm>
            <a:off x="9085180" y="3408952"/>
            <a:ext cx="1751335" cy="1289454"/>
            <a:chOff x="825689" y="3217459"/>
            <a:chExt cx="3220872" cy="2618424"/>
          </a:xfrm>
        </p:grpSpPr>
        <p:sp>
          <p:nvSpPr>
            <p:cNvPr id="90" name="Retângulo 89">
              <a:extLst>
                <a:ext uri="{FF2B5EF4-FFF2-40B4-BE49-F238E27FC236}">
                  <a16:creationId xmlns:a16="http://schemas.microsoft.com/office/drawing/2014/main" id="{CB9F7454-A9CE-4585-B266-448648924E90}"/>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t>Carro</a:t>
              </a:r>
              <a:endParaRPr lang="en-US" sz="1600" b="1" dirty="0"/>
            </a:p>
          </p:txBody>
        </p:sp>
        <p:sp>
          <p:nvSpPr>
            <p:cNvPr id="91" name="Retângulo 90">
              <a:extLst>
                <a:ext uri="{FF2B5EF4-FFF2-40B4-BE49-F238E27FC236}">
                  <a16:creationId xmlns:a16="http://schemas.microsoft.com/office/drawing/2014/main" id="{D5B890E9-DA71-4C6C-B443-728D0B0FF69C}"/>
                </a:ext>
              </a:extLst>
            </p:cNvPr>
            <p:cNvSpPr/>
            <p:nvPr/>
          </p:nvSpPr>
          <p:spPr>
            <a:xfrm>
              <a:off x="825689" y="3773606"/>
              <a:ext cx="3220872" cy="1560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accent2">
                      <a:lumMod val="50000"/>
                    </a:schemeClr>
                  </a:solidFill>
                </a:rPr>
                <a:t>+ </a:t>
              </a:r>
              <a:r>
                <a:rPr lang="en-US" sz="1050" dirty="0" err="1">
                  <a:solidFill>
                    <a:schemeClr val="accent2">
                      <a:lumMod val="50000"/>
                    </a:schemeClr>
                  </a:solidFill>
                </a:rPr>
                <a:t>Ano</a:t>
              </a:r>
              <a:r>
                <a:rPr lang="en-US" sz="1050" dirty="0">
                  <a:solidFill>
                    <a:schemeClr val="accent2">
                      <a:lumMod val="50000"/>
                    </a:schemeClr>
                  </a:solidFill>
                </a:rPr>
                <a:t>: </a:t>
              </a:r>
              <a:r>
                <a:rPr lang="en-US" sz="1050" dirty="0" err="1">
                  <a:solidFill>
                    <a:schemeClr val="accent2">
                      <a:lumMod val="50000"/>
                    </a:schemeClr>
                  </a:solidFill>
                </a:rPr>
                <a:t>DateTime</a:t>
              </a:r>
              <a:endParaRPr lang="en-US" sz="1050" dirty="0">
                <a:solidFill>
                  <a:schemeClr val="accent2">
                    <a:lumMod val="50000"/>
                  </a:schemeClr>
                </a:solidFill>
              </a:endParaRPr>
            </a:p>
            <a:p>
              <a:r>
                <a:rPr lang="en-US" sz="1050" dirty="0">
                  <a:solidFill>
                    <a:schemeClr val="accent2">
                      <a:lumMod val="50000"/>
                    </a:schemeClr>
                  </a:solidFill>
                </a:rPr>
                <a:t>+ Marca: String</a:t>
              </a:r>
              <a:br>
                <a:rPr lang="en-US" sz="1050" dirty="0">
                  <a:solidFill>
                    <a:schemeClr val="accent2">
                      <a:lumMod val="50000"/>
                    </a:schemeClr>
                  </a:solidFill>
                </a:rPr>
              </a:br>
              <a:r>
                <a:rPr lang="en-US" sz="1050" dirty="0">
                  <a:solidFill>
                    <a:schemeClr val="accent2">
                      <a:lumMod val="50000"/>
                    </a:schemeClr>
                  </a:solidFill>
                </a:rPr>
                <a:t>+ </a:t>
              </a:r>
              <a:r>
                <a:rPr lang="en-US" sz="1050" dirty="0" err="1">
                  <a:solidFill>
                    <a:schemeClr val="accent2">
                      <a:lumMod val="50000"/>
                    </a:schemeClr>
                  </a:solidFill>
                </a:rPr>
                <a:t>Modelo</a:t>
              </a:r>
              <a:r>
                <a:rPr lang="en-US" sz="1050" dirty="0">
                  <a:solidFill>
                    <a:schemeClr val="accent2">
                      <a:lumMod val="50000"/>
                    </a:schemeClr>
                  </a:solidFill>
                </a:rPr>
                <a:t>: string</a:t>
              </a:r>
            </a:p>
            <a:p>
              <a:r>
                <a:rPr lang="en-US" sz="1050" dirty="0">
                  <a:solidFill>
                    <a:schemeClr val="accent2">
                      <a:lumMod val="50000"/>
                    </a:schemeClr>
                  </a:solidFill>
                </a:rPr>
                <a:t>+ Cor: string</a:t>
              </a:r>
            </a:p>
          </p:txBody>
        </p:sp>
        <p:sp>
          <p:nvSpPr>
            <p:cNvPr id="92" name="Retângulo 91">
              <a:extLst>
                <a:ext uri="{FF2B5EF4-FFF2-40B4-BE49-F238E27FC236}">
                  <a16:creationId xmlns:a16="http://schemas.microsoft.com/office/drawing/2014/main" id="{C1C0BCD8-96EA-4C28-BB75-F0F5189657C3}"/>
                </a:ext>
              </a:extLst>
            </p:cNvPr>
            <p:cNvSpPr/>
            <p:nvPr/>
          </p:nvSpPr>
          <p:spPr>
            <a:xfrm>
              <a:off x="825689" y="5336994"/>
              <a:ext cx="3220872" cy="49888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grpSp>
        <p:nvGrpSpPr>
          <p:cNvPr id="93" name="Agrupar 92">
            <a:extLst>
              <a:ext uri="{FF2B5EF4-FFF2-40B4-BE49-F238E27FC236}">
                <a16:creationId xmlns:a16="http://schemas.microsoft.com/office/drawing/2014/main" id="{3F5D36D0-BA4B-4F1B-9B52-D68D8CC12D44}"/>
              </a:ext>
            </a:extLst>
          </p:cNvPr>
          <p:cNvGrpSpPr/>
          <p:nvPr/>
        </p:nvGrpSpPr>
        <p:grpSpPr>
          <a:xfrm>
            <a:off x="6782262" y="1715901"/>
            <a:ext cx="1815725" cy="993173"/>
            <a:chOff x="825689" y="3217459"/>
            <a:chExt cx="3220872" cy="2303188"/>
          </a:xfrm>
        </p:grpSpPr>
        <p:sp>
          <p:nvSpPr>
            <p:cNvPr id="94" name="Retângulo 93">
              <a:extLst>
                <a:ext uri="{FF2B5EF4-FFF2-40B4-BE49-F238E27FC236}">
                  <a16:creationId xmlns:a16="http://schemas.microsoft.com/office/drawing/2014/main" id="{F0539A5A-EAAF-4D00-B6A3-C0356C33E52B}"/>
                </a:ext>
              </a:extLst>
            </p:cNvPr>
            <p:cNvSpPr/>
            <p:nvPr/>
          </p:nvSpPr>
          <p:spPr>
            <a:xfrm>
              <a:off x="825689" y="3217459"/>
              <a:ext cx="3220872" cy="556147"/>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foxy: Pessoa</a:t>
              </a:r>
              <a:endParaRPr lang="pt-BR" sz="1400" b="1" dirty="0"/>
            </a:p>
          </p:txBody>
        </p:sp>
        <p:sp>
          <p:nvSpPr>
            <p:cNvPr id="95" name="Retângulo 94">
              <a:extLst>
                <a:ext uri="{FF2B5EF4-FFF2-40B4-BE49-F238E27FC236}">
                  <a16:creationId xmlns:a16="http://schemas.microsoft.com/office/drawing/2014/main" id="{23789417-ED70-41B4-A099-42726EE4169D}"/>
                </a:ext>
              </a:extLst>
            </p:cNvPr>
            <p:cNvSpPr/>
            <p:nvPr/>
          </p:nvSpPr>
          <p:spPr>
            <a:xfrm>
              <a:off x="825689" y="3773606"/>
              <a:ext cx="3220872" cy="1747041"/>
            </a:xfrm>
            <a:prstGeom prst="rect">
              <a:avLst/>
            </a:prstGeom>
            <a:solidFill>
              <a:srgbClr val="8ED3F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accent2">
                      <a:lumMod val="50000"/>
                    </a:schemeClr>
                  </a:solidFill>
                </a:rPr>
                <a:t>     </a:t>
              </a:r>
              <a:r>
                <a:rPr lang="en-US" sz="1000" dirty="0" err="1">
                  <a:solidFill>
                    <a:schemeClr val="accent2">
                      <a:lumMod val="50000"/>
                    </a:schemeClr>
                  </a:solidFill>
                </a:rPr>
                <a:t>Ano</a:t>
              </a:r>
              <a:r>
                <a:rPr lang="en-US" sz="1000" dirty="0">
                  <a:solidFill>
                    <a:schemeClr val="accent2">
                      <a:lumMod val="50000"/>
                    </a:schemeClr>
                  </a:solidFill>
                </a:rPr>
                <a:t> = 2004</a:t>
              </a:r>
              <a:br>
                <a:rPr lang="en-US" sz="1000" dirty="0">
                  <a:solidFill>
                    <a:schemeClr val="accent2">
                      <a:lumMod val="50000"/>
                    </a:schemeClr>
                  </a:solidFill>
                </a:rPr>
              </a:br>
              <a:r>
                <a:rPr lang="en-US" sz="1000" dirty="0">
                  <a:solidFill>
                    <a:schemeClr val="accent2">
                      <a:lumMod val="50000"/>
                    </a:schemeClr>
                  </a:solidFill>
                </a:rPr>
                <a:t>     Marca = “</a:t>
              </a:r>
              <a:r>
                <a:rPr lang="en-US" sz="1000" dirty="0" err="1">
                  <a:solidFill>
                    <a:schemeClr val="accent2">
                      <a:lumMod val="50000"/>
                    </a:schemeClr>
                  </a:solidFill>
                </a:rPr>
                <a:t>WalksVARGEM</a:t>
              </a:r>
              <a:r>
                <a:rPr lang="en-US" sz="1000" dirty="0">
                  <a:solidFill>
                    <a:schemeClr val="accent2">
                      <a:lumMod val="50000"/>
                    </a:schemeClr>
                  </a:solidFill>
                </a:rPr>
                <a:t>”</a:t>
              </a:r>
            </a:p>
            <a:p>
              <a:r>
                <a:rPr lang="en-US" sz="1000" dirty="0">
                  <a:solidFill>
                    <a:schemeClr val="accent2">
                      <a:lumMod val="50000"/>
                    </a:schemeClr>
                  </a:solidFill>
                </a:rPr>
                <a:t>     </a:t>
              </a:r>
              <a:r>
                <a:rPr lang="en-US" sz="1000" dirty="0" err="1">
                  <a:solidFill>
                    <a:schemeClr val="accent2">
                      <a:lumMod val="50000"/>
                    </a:schemeClr>
                  </a:solidFill>
                </a:rPr>
                <a:t>Modelo</a:t>
              </a:r>
              <a:r>
                <a:rPr lang="en-US" sz="1000" dirty="0">
                  <a:solidFill>
                    <a:schemeClr val="accent2">
                      <a:lumMod val="50000"/>
                    </a:schemeClr>
                  </a:solidFill>
                </a:rPr>
                <a:t> = “Foxy”</a:t>
              </a:r>
            </a:p>
            <a:p>
              <a:r>
                <a:rPr lang="en-US" sz="1000" dirty="0">
                  <a:solidFill>
                    <a:schemeClr val="accent2">
                      <a:lumMod val="50000"/>
                    </a:schemeClr>
                  </a:solidFill>
                </a:rPr>
                <a:t>     Cor = “Vermelho”</a:t>
              </a:r>
            </a:p>
          </p:txBody>
        </p:sp>
      </p:grpSp>
      <p:grpSp>
        <p:nvGrpSpPr>
          <p:cNvPr id="96" name="Agrupar 95">
            <a:extLst>
              <a:ext uri="{FF2B5EF4-FFF2-40B4-BE49-F238E27FC236}">
                <a16:creationId xmlns:a16="http://schemas.microsoft.com/office/drawing/2014/main" id="{7FE70C5C-96C2-41BC-97E4-B6966A2082CD}"/>
              </a:ext>
            </a:extLst>
          </p:cNvPr>
          <p:cNvGrpSpPr/>
          <p:nvPr/>
        </p:nvGrpSpPr>
        <p:grpSpPr>
          <a:xfrm>
            <a:off x="6782262" y="2983185"/>
            <a:ext cx="1815725" cy="993173"/>
            <a:chOff x="825689" y="3217459"/>
            <a:chExt cx="3220872" cy="2303188"/>
          </a:xfrm>
        </p:grpSpPr>
        <p:sp>
          <p:nvSpPr>
            <p:cNvPr id="97" name="Retângulo 96">
              <a:extLst>
                <a:ext uri="{FF2B5EF4-FFF2-40B4-BE49-F238E27FC236}">
                  <a16:creationId xmlns:a16="http://schemas.microsoft.com/office/drawing/2014/main" id="{73DA8A3C-2B2B-43C5-BBF6-2A4BE995801D}"/>
                </a:ext>
              </a:extLst>
            </p:cNvPr>
            <p:cNvSpPr/>
            <p:nvPr/>
          </p:nvSpPr>
          <p:spPr>
            <a:xfrm>
              <a:off x="825689" y="3217459"/>
              <a:ext cx="3220872" cy="556147"/>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verso: Pessoa</a:t>
              </a:r>
              <a:endParaRPr lang="pt-BR" sz="1400" b="1" dirty="0"/>
            </a:p>
          </p:txBody>
        </p:sp>
        <p:sp>
          <p:nvSpPr>
            <p:cNvPr id="98" name="Retângulo 97">
              <a:extLst>
                <a:ext uri="{FF2B5EF4-FFF2-40B4-BE49-F238E27FC236}">
                  <a16:creationId xmlns:a16="http://schemas.microsoft.com/office/drawing/2014/main" id="{14622E21-5648-401F-AFBE-71DDC54BA54F}"/>
                </a:ext>
              </a:extLst>
            </p:cNvPr>
            <p:cNvSpPr/>
            <p:nvPr/>
          </p:nvSpPr>
          <p:spPr>
            <a:xfrm>
              <a:off x="825689" y="3773606"/>
              <a:ext cx="3220872" cy="1747041"/>
            </a:xfrm>
            <a:prstGeom prst="rect">
              <a:avLst/>
            </a:prstGeom>
            <a:solidFill>
              <a:srgbClr val="8ED3F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accent2">
                      <a:lumMod val="50000"/>
                    </a:schemeClr>
                  </a:solidFill>
                </a:rPr>
                <a:t>     </a:t>
              </a:r>
              <a:r>
                <a:rPr lang="en-US" sz="1000" dirty="0" err="1">
                  <a:solidFill>
                    <a:schemeClr val="accent2">
                      <a:lumMod val="50000"/>
                    </a:schemeClr>
                  </a:solidFill>
                </a:rPr>
                <a:t>Ano</a:t>
              </a:r>
              <a:r>
                <a:rPr lang="en-US" sz="1000" dirty="0">
                  <a:solidFill>
                    <a:schemeClr val="accent2">
                      <a:lumMod val="50000"/>
                    </a:schemeClr>
                  </a:solidFill>
                </a:rPr>
                <a:t> = 2007</a:t>
              </a:r>
              <a:br>
                <a:rPr lang="en-US" sz="1000" dirty="0">
                  <a:solidFill>
                    <a:schemeClr val="accent2">
                      <a:lumMod val="50000"/>
                    </a:schemeClr>
                  </a:solidFill>
                </a:rPr>
              </a:br>
              <a:r>
                <a:rPr lang="en-US" sz="1000" dirty="0">
                  <a:solidFill>
                    <a:schemeClr val="accent2">
                      <a:lumMod val="50000"/>
                    </a:schemeClr>
                  </a:solidFill>
                </a:rPr>
                <a:t>     Marca = “</a:t>
              </a:r>
              <a:r>
                <a:rPr lang="en-US" sz="1000" dirty="0" err="1">
                  <a:solidFill>
                    <a:schemeClr val="accent2">
                      <a:lumMod val="50000"/>
                    </a:schemeClr>
                  </a:solidFill>
                </a:rPr>
                <a:t>Ninsão</a:t>
              </a:r>
              <a:r>
                <a:rPr lang="en-US" sz="1000" dirty="0">
                  <a:solidFill>
                    <a:schemeClr val="accent2">
                      <a:lumMod val="50000"/>
                    </a:schemeClr>
                  </a:solidFill>
                </a:rPr>
                <a:t>”</a:t>
              </a:r>
            </a:p>
            <a:p>
              <a:r>
                <a:rPr lang="en-US" sz="1000" dirty="0">
                  <a:solidFill>
                    <a:schemeClr val="accent2">
                      <a:lumMod val="50000"/>
                    </a:schemeClr>
                  </a:solidFill>
                </a:rPr>
                <a:t>     </a:t>
              </a:r>
              <a:r>
                <a:rPr lang="en-US" sz="1000" dirty="0" err="1">
                  <a:solidFill>
                    <a:schemeClr val="accent2">
                      <a:lumMod val="50000"/>
                    </a:schemeClr>
                  </a:solidFill>
                </a:rPr>
                <a:t>Modelo</a:t>
              </a:r>
              <a:r>
                <a:rPr lang="en-US" sz="1000" dirty="0">
                  <a:solidFill>
                    <a:schemeClr val="accent2">
                      <a:lumMod val="50000"/>
                    </a:schemeClr>
                  </a:solidFill>
                </a:rPr>
                <a:t> = “Verso”</a:t>
              </a:r>
            </a:p>
            <a:p>
              <a:r>
                <a:rPr lang="en-US" sz="1000" dirty="0">
                  <a:solidFill>
                    <a:schemeClr val="accent2">
                      <a:lumMod val="50000"/>
                    </a:schemeClr>
                  </a:solidFill>
                </a:rPr>
                <a:t>     Cor = “Verde”</a:t>
              </a:r>
            </a:p>
          </p:txBody>
        </p:sp>
      </p:grpSp>
      <p:grpSp>
        <p:nvGrpSpPr>
          <p:cNvPr id="99" name="Agrupar 98">
            <a:extLst>
              <a:ext uri="{FF2B5EF4-FFF2-40B4-BE49-F238E27FC236}">
                <a16:creationId xmlns:a16="http://schemas.microsoft.com/office/drawing/2014/main" id="{681E0D63-9D3F-4ABC-AD4C-2547A7E36400}"/>
              </a:ext>
            </a:extLst>
          </p:cNvPr>
          <p:cNvGrpSpPr/>
          <p:nvPr/>
        </p:nvGrpSpPr>
        <p:grpSpPr>
          <a:xfrm>
            <a:off x="2566393" y="2985394"/>
            <a:ext cx="1815725" cy="993173"/>
            <a:chOff x="825689" y="3217459"/>
            <a:chExt cx="3220872" cy="2303188"/>
          </a:xfrm>
        </p:grpSpPr>
        <p:sp>
          <p:nvSpPr>
            <p:cNvPr id="100" name="Retângulo 99">
              <a:extLst>
                <a:ext uri="{FF2B5EF4-FFF2-40B4-BE49-F238E27FC236}">
                  <a16:creationId xmlns:a16="http://schemas.microsoft.com/office/drawing/2014/main" id="{5478BCC1-7A82-4BFF-99D6-DFD10B844611}"/>
                </a:ext>
              </a:extLst>
            </p:cNvPr>
            <p:cNvSpPr/>
            <p:nvPr/>
          </p:nvSpPr>
          <p:spPr>
            <a:xfrm>
              <a:off x="825689" y="3217459"/>
              <a:ext cx="3220872" cy="556147"/>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thiago</a:t>
              </a:r>
              <a:r>
                <a:rPr lang="en-US" sz="1400" b="1" dirty="0"/>
                <a:t>: Pessoa</a:t>
              </a:r>
              <a:endParaRPr lang="pt-BR" sz="1400" b="1" dirty="0"/>
            </a:p>
          </p:txBody>
        </p:sp>
        <p:sp>
          <p:nvSpPr>
            <p:cNvPr id="101" name="Retângulo 100">
              <a:extLst>
                <a:ext uri="{FF2B5EF4-FFF2-40B4-BE49-F238E27FC236}">
                  <a16:creationId xmlns:a16="http://schemas.microsoft.com/office/drawing/2014/main" id="{3DC15702-BDF3-42E5-8EBA-E498D9444CDA}"/>
                </a:ext>
              </a:extLst>
            </p:cNvPr>
            <p:cNvSpPr/>
            <p:nvPr/>
          </p:nvSpPr>
          <p:spPr>
            <a:xfrm>
              <a:off x="825689" y="3773606"/>
              <a:ext cx="3220872" cy="1747041"/>
            </a:xfrm>
            <a:prstGeom prst="rect">
              <a:avLst/>
            </a:prstGeom>
            <a:solidFill>
              <a:srgbClr val="8ED3F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accent2">
                      <a:lumMod val="50000"/>
                    </a:schemeClr>
                  </a:solidFill>
                </a:rPr>
                <a:t>Nome = “Thiago Santos”</a:t>
              </a:r>
              <a:br>
                <a:rPr lang="en-US" sz="1000" dirty="0">
                  <a:solidFill>
                    <a:schemeClr val="accent2">
                      <a:lumMod val="50000"/>
                    </a:schemeClr>
                  </a:solidFill>
                </a:rPr>
              </a:br>
              <a:r>
                <a:rPr lang="en-US" sz="1000" dirty="0">
                  <a:solidFill>
                    <a:schemeClr val="accent2">
                      <a:lumMod val="50000"/>
                    </a:schemeClr>
                  </a:solidFill>
                </a:rPr>
                <a:t>Nascimento = 02/09/1985</a:t>
              </a:r>
            </a:p>
            <a:p>
              <a:r>
                <a:rPr lang="en-US" sz="1000" dirty="0" err="1">
                  <a:solidFill>
                    <a:schemeClr val="accent2">
                      <a:lumMod val="50000"/>
                    </a:schemeClr>
                  </a:solidFill>
                </a:rPr>
                <a:t>Cpf</a:t>
              </a:r>
              <a:r>
                <a:rPr lang="en-US" sz="1000" dirty="0">
                  <a:solidFill>
                    <a:schemeClr val="accent2">
                      <a:lumMod val="50000"/>
                    </a:schemeClr>
                  </a:solidFill>
                </a:rPr>
                <a:t>: “012.345.678-90”</a:t>
              </a:r>
            </a:p>
            <a:p>
              <a:r>
                <a:rPr lang="en-US" sz="1000" dirty="0" err="1">
                  <a:solidFill>
                    <a:schemeClr val="accent2">
                      <a:lumMod val="50000"/>
                    </a:schemeClr>
                  </a:solidFill>
                </a:rPr>
                <a:t>CategoriaCnh</a:t>
              </a:r>
              <a:r>
                <a:rPr lang="en-US" sz="1000" dirty="0">
                  <a:solidFill>
                    <a:schemeClr val="accent2">
                      <a:lumMod val="50000"/>
                    </a:schemeClr>
                  </a:solidFill>
                </a:rPr>
                <a:t>: “AC”</a:t>
              </a:r>
            </a:p>
          </p:txBody>
        </p:sp>
      </p:grpSp>
      <p:grpSp>
        <p:nvGrpSpPr>
          <p:cNvPr id="102" name="Agrupar 101">
            <a:extLst>
              <a:ext uri="{FF2B5EF4-FFF2-40B4-BE49-F238E27FC236}">
                <a16:creationId xmlns:a16="http://schemas.microsoft.com/office/drawing/2014/main" id="{8EEBA3C6-A056-41AF-900F-3AAF89B42E84}"/>
              </a:ext>
            </a:extLst>
          </p:cNvPr>
          <p:cNvGrpSpPr/>
          <p:nvPr/>
        </p:nvGrpSpPr>
        <p:grpSpPr>
          <a:xfrm>
            <a:off x="2566393" y="4231779"/>
            <a:ext cx="1815725" cy="993173"/>
            <a:chOff x="825689" y="3217459"/>
            <a:chExt cx="3220872" cy="2303188"/>
          </a:xfrm>
        </p:grpSpPr>
        <p:sp>
          <p:nvSpPr>
            <p:cNvPr id="103" name="Retângulo 102">
              <a:extLst>
                <a:ext uri="{FF2B5EF4-FFF2-40B4-BE49-F238E27FC236}">
                  <a16:creationId xmlns:a16="http://schemas.microsoft.com/office/drawing/2014/main" id="{1BBB1290-1C8D-431F-93E8-0DD5EEF11C36}"/>
                </a:ext>
              </a:extLst>
            </p:cNvPr>
            <p:cNvSpPr/>
            <p:nvPr/>
          </p:nvSpPr>
          <p:spPr>
            <a:xfrm>
              <a:off x="825689" y="3217459"/>
              <a:ext cx="3220872" cy="556147"/>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amanda</a:t>
              </a:r>
              <a:r>
                <a:rPr lang="en-US" sz="1400" b="1" dirty="0"/>
                <a:t>: Pessoa</a:t>
              </a:r>
              <a:endParaRPr lang="pt-BR" sz="1400" b="1" dirty="0"/>
            </a:p>
          </p:txBody>
        </p:sp>
        <p:sp>
          <p:nvSpPr>
            <p:cNvPr id="104" name="Retângulo 103">
              <a:extLst>
                <a:ext uri="{FF2B5EF4-FFF2-40B4-BE49-F238E27FC236}">
                  <a16:creationId xmlns:a16="http://schemas.microsoft.com/office/drawing/2014/main" id="{DEF9E341-706B-4F96-857D-EAF1BAED68D3}"/>
                </a:ext>
              </a:extLst>
            </p:cNvPr>
            <p:cNvSpPr/>
            <p:nvPr/>
          </p:nvSpPr>
          <p:spPr>
            <a:xfrm>
              <a:off x="825689" y="3773606"/>
              <a:ext cx="3220872" cy="1747041"/>
            </a:xfrm>
            <a:prstGeom prst="rect">
              <a:avLst/>
            </a:prstGeom>
            <a:solidFill>
              <a:srgbClr val="8ED3F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accent2">
                      <a:lumMod val="50000"/>
                    </a:schemeClr>
                  </a:solidFill>
                </a:rPr>
                <a:t>Nome = “Alice Caroline”</a:t>
              </a:r>
              <a:br>
                <a:rPr lang="en-US" sz="1000" dirty="0">
                  <a:solidFill>
                    <a:schemeClr val="accent2">
                      <a:lumMod val="50000"/>
                    </a:schemeClr>
                  </a:solidFill>
                </a:rPr>
              </a:br>
              <a:r>
                <a:rPr lang="en-US" sz="1000" dirty="0">
                  <a:solidFill>
                    <a:schemeClr val="accent2">
                      <a:lumMod val="50000"/>
                    </a:schemeClr>
                  </a:solidFill>
                </a:rPr>
                <a:t>Nascimento = 26/05/1992</a:t>
              </a:r>
            </a:p>
            <a:p>
              <a:r>
                <a:rPr lang="en-US" sz="1000" dirty="0" err="1">
                  <a:solidFill>
                    <a:schemeClr val="accent2">
                      <a:lumMod val="50000"/>
                    </a:schemeClr>
                  </a:solidFill>
                </a:rPr>
                <a:t>Cpf</a:t>
              </a:r>
              <a:r>
                <a:rPr lang="en-US" sz="1000" dirty="0">
                  <a:solidFill>
                    <a:schemeClr val="accent2">
                      <a:lumMod val="50000"/>
                    </a:schemeClr>
                  </a:solidFill>
                </a:rPr>
                <a:t>: “234.567.890-12”</a:t>
              </a:r>
            </a:p>
            <a:p>
              <a:r>
                <a:rPr lang="en-US" sz="1000" dirty="0" err="1">
                  <a:solidFill>
                    <a:schemeClr val="accent2">
                      <a:lumMod val="50000"/>
                    </a:schemeClr>
                  </a:solidFill>
                </a:rPr>
                <a:t>CategoriaCnh</a:t>
              </a:r>
              <a:r>
                <a:rPr lang="en-US" sz="1000" dirty="0">
                  <a:solidFill>
                    <a:schemeClr val="accent2">
                      <a:lumMod val="50000"/>
                    </a:schemeClr>
                  </a:solidFill>
                </a:rPr>
                <a:t>: “A”</a:t>
              </a:r>
            </a:p>
          </p:txBody>
        </p:sp>
      </p:grpSp>
      <p:grpSp>
        <p:nvGrpSpPr>
          <p:cNvPr id="105" name="Agrupar 104">
            <a:extLst>
              <a:ext uri="{FF2B5EF4-FFF2-40B4-BE49-F238E27FC236}">
                <a16:creationId xmlns:a16="http://schemas.microsoft.com/office/drawing/2014/main" id="{4D47C588-5D4E-4D43-8F75-0F42915784B8}"/>
              </a:ext>
            </a:extLst>
          </p:cNvPr>
          <p:cNvGrpSpPr/>
          <p:nvPr/>
        </p:nvGrpSpPr>
        <p:grpSpPr>
          <a:xfrm>
            <a:off x="6782261" y="4231779"/>
            <a:ext cx="1815725" cy="993173"/>
            <a:chOff x="825689" y="3217459"/>
            <a:chExt cx="3220872" cy="2303188"/>
          </a:xfrm>
        </p:grpSpPr>
        <p:sp>
          <p:nvSpPr>
            <p:cNvPr id="106" name="Retângulo 105">
              <a:extLst>
                <a:ext uri="{FF2B5EF4-FFF2-40B4-BE49-F238E27FC236}">
                  <a16:creationId xmlns:a16="http://schemas.microsoft.com/office/drawing/2014/main" id="{C1B97C54-B9E5-44D4-800C-F79CD55B055A}"/>
                </a:ext>
              </a:extLst>
            </p:cNvPr>
            <p:cNvSpPr/>
            <p:nvPr/>
          </p:nvSpPr>
          <p:spPr>
            <a:xfrm>
              <a:off x="825689" y="3217459"/>
              <a:ext cx="3220872" cy="556147"/>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err="1"/>
                <a:t>powerRanger</a:t>
              </a:r>
              <a:r>
                <a:rPr lang="en-US" sz="1300" b="1" dirty="0"/>
                <a:t>: </a:t>
              </a:r>
              <a:r>
                <a:rPr lang="en-US" sz="1300" b="1" dirty="0" err="1"/>
                <a:t>Carro</a:t>
              </a:r>
              <a:endParaRPr lang="pt-BR" sz="1300" b="1" dirty="0"/>
            </a:p>
          </p:txBody>
        </p:sp>
        <p:sp>
          <p:nvSpPr>
            <p:cNvPr id="107" name="Retângulo 106">
              <a:extLst>
                <a:ext uri="{FF2B5EF4-FFF2-40B4-BE49-F238E27FC236}">
                  <a16:creationId xmlns:a16="http://schemas.microsoft.com/office/drawing/2014/main" id="{3BC30F95-DA83-4E22-A785-E0DF5909446B}"/>
                </a:ext>
              </a:extLst>
            </p:cNvPr>
            <p:cNvSpPr/>
            <p:nvPr/>
          </p:nvSpPr>
          <p:spPr>
            <a:xfrm>
              <a:off x="825689" y="3773606"/>
              <a:ext cx="3220872" cy="1747041"/>
            </a:xfrm>
            <a:prstGeom prst="rect">
              <a:avLst/>
            </a:prstGeom>
            <a:solidFill>
              <a:srgbClr val="8ED3F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accent2">
                      <a:lumMod val="50000"/>
                    </a:schemeClr>
                  </a:solidFill>
                </a:rPr>
                <a:t>     </a:t>
              </a:r>
              <a:r>
                <a:rPr lang="en-US" sz="1000" dirty="0" err="1">
                  <a:solidFill>
                    <a:schemeClr val="accent2">
                      <a:lumMod val="50000"/>
                    </a:schemeClr>
                  </a:solidFill>
                </a:rPr>
                <a:t>Ano</a:t>
              </a:r>
              <a:r>
                <a:rPr lang="en-US" sz="1000" dirty="0">
                  <a:solidFill>
                    <a:schemeClr val="accent2">
                      <a:lumMod val="50000"/>
                    </a:schemeClr>
                  </a:solidFill>
                </a:rPr>
                <a:t> = 2014</a:t>
              </a:r>
              <a:br>
                <a:rPr lang="en-US" sz="1000" dirty="0">
                  <a:solidFill>
                    <a:schemeClr val="accent2">
                      <a:lumMod val="50000"/>
                    </a:schemeClr>
                  </a:solidFill>
                </a:rPr>
              </a:br>
              <a:r>
                <a:rPr lang="en-US" sz="1000" dirty="0">
                  <a:solidFill>
                    <a:schemeClr val="accent2">
                      <a:lumMod val="50000"/>
                    </a:schemeClr>
                  </a:solidFill>
                </a:rPr>
                <a:t>     Marca = “Forti”</a:t>
              </a:r>
            </a:p>
            <a:p>
              <a:r>
                <a:rPr lang="en-US" sz="1000" dirty="0">
                  <a:solidFill>
                    <a:schemeClr val="accent2">
                      <a:lumMod val="50000"/>
                    </a:schemeClr>
                  </a:solidFill>
                </a:rPr>
                <a:t>     </a:t>
              </a:r>
              <a:r>
                <a:rPr lang="en-US" sz="1000" dirty="0" err="1">
                  <a:solidFill>
                    <a:schemeClr val="accent2">
                      <a:lumMod val="50000"/>
                    </a:schemeClr>
                  </a:solidFill>
                </a:rPr>
                <a:t>Modelo</a:t>
              </a:r>
              <a:r>
                <a:rPr lang="en-US" sz="1000" dirty="0">
                  <a:solidFill>
                    <a:schemeClr val="accent2">
                      <a:lumMod val="50000"/>
                    </a:schemeClr>
                  </a:solidFill>
                </a:rPr>
                <a:t> = “</a:t>
              </a:r>
              <a:r>
                <a:rPr lang="en-US" sz="1000" dirty="0" err="1">
                  <a:solidFill>
                    <a:schemeClr val="accent2">
                      <a:lumMod val="50000"/>
                    </a:schemeClr>
                  </a:solidFill>
                </a:rPr>
                <a:t>PowerRanger</a:t>
              </a:r>
              <a:r>
                <a:rPr lang="en-US" sz="1000" dirty="0">
                  <a:solidFill>
                    <a:schemeClr val="accent2">
                      <a:lumMod val="50000"/>
                    </a:schemeClr>
                  </a:solidFill>
                </a:rPr>
                <a:t>”</a:t>
              </a:r>
            </a:p>
            <a:p>
              <a:r>
                <a:rPr lang="en-US" sz="1000" dirty="0">
                  <a:solidFill>
                    <a:schemeClr val="accent2">
                      <a:lumMod val="50000"/>
                    </a:schemeClr>
                  </a:solidFill>
                </a:rPr>
                <a:t>     Cor = “Azul”</a:t>
              </a:r>
            </a:p>
          </p:txBody>
        </p:sp>
      </p:grpSp>
      <p:grpSp>
        <p:nvGrpSpPr>
          <p:cNvPr id="108" name="Agrupar 107">
            <a:extLst>
              <a:ext uri="{FF2B5EF4-FFF2-40B4-BE49-F238E27FC236}">
                <a16:creationId xmlns:a16="http://schemas.microsoft.com/office/drawing/2014/main" id="{E42CF920-1CD3-457E-AE72-4DA0BFD0DEBC}"/>
              </a:ext>
            </a:extLst>
          </p:cNvPr>
          <p:cNvGrpSpPr/>
          <p:nvPr/>
        </p:nvGrpSpPr>
        <p:grpSpPr>
          <a:xfrm>
            <a:off x="2566393" y="5480375"/>
            <a:ext cx="1815725" cy="993173"/>
            <a:chOff x="825689" y="3217459"/>
            <a:chExt cx="3220872" cy="2303188"/>
          </a:xfrm>
        </p:grpSpPr>
        <p:sp>
          <p:nvSpPr>
            <p:cNvPr id="109" name="Retângulo 108">
              <a:extLst>
                <a:ext uri="{FF2B5EF4-FFF2-40B4-BE49-F238E27FC236}">
                  <a16:creationId xmlns:a16="http://schemas.microsoft.com/office/drawing/2014/main" id="{DC711451-2C4B-4C21-B45D-6C6D7A9DBDBB}"/>
                </a:ext>
              </a:extLst>
            </p:cNvPr>
            <p:cNvSpPr/>
            <p:nvPr/>
          </p:nvSpPr>
          <p:spPr>
            <a:xfrm>
              <a:off x="825689" y="3217459"/>
              <a:ext cx="3220872" cy="556147"/>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Rubens: Pessoa</a:t>
              </a:r>
              <a:endParaRPr lang="pt-BR" sz="1400" b="1" dirty="0"/>
            </a:p>
          </p:txBody>
        </p:sp>
        <p:sp>
          <p:nvSpPr>
            <p:cNvPr id="110" name="Retângulo 109">
              <a:extLst>
                <a:ext uri="{FF2B5EF4-FFF2-40B4-BE49-F238E27FC236}">
                  <a16:creationId xmlns:a16="http://schemas.microsoft.com/office/drawing/2014/main" id="{892E3D07-2EBE-4657-9E03-7BBA3485FD83}"/>
                </a:ext>
              </a:extLst>
            </p:cNvPr>
            <p:cNvSpPr/>
            <p:nvPr/>
          </p:nvSpPr>
          <p:spPr>
            <a:xfrm>
              <a:off x="825689" y="3773606"/>
              <a:ext cx="3220872" cy="1747041"/>
            </a:xfrm>
            <a:prstGeom prst="rect">
              <a:avLst/>
            </a:prstGeom>
            <a:solidFill>
              <a:srgbClr val="8ED3F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accent2">
                      <a:lumMod val="50000"/>
                    </a:schemeClr>
                  </a:solidFill>
                </a:rPr>
                <a:t>Nome = “Alice Caroline”</a:t>
              </a:r>
              <a:br>
                <a:rPr lang="en-US" sz="1000" dirty="0">
                  <a:solidFill>
                    <a:schemeClr val="accent2">
                      <a:lumMod val="50000"/>
                    </a:schemeClr>
                  </a:solidFill>
                </a:rPr>
              </a:br>
              <a:r>
                <a:rPr lang="en-US" sz="1000" dirty="0">
                  <a:solidFill>
                    <a:schemeClr val="accent2">
                      <a:lumMod val="50000"/>
                    </a:schemeClr>
                  </a:solidFill>
                </a:rPr>
                <a:t>Nascimento = 26/05/1992</a:t>
              </a:r>
            </a:p>
            <a:p>
              <a:r>
                <a:rPr lang="en-US" sz="1000" dirty="0" err="1">
                  <a:solidFill>
                    <a:schemeClr val="accent2">
                      <a:lumMod val="50000"/>
                    </a:schemeClr>
                  </a:solidFill>
                </a:rPr>
                <a:t>Cpf</a:t>
              </a:r>
              <a:r>
                <a:rPr lang="en-US" sz="1000" dirty="0">
                  <a:solidFill>
                    <a:schemeClr val="accent2">
                      <a:lumMod val="50000"/>
                    </a:schemeClr>
                  </a:solidFill>
                </a:rPr>
                <a:t>: “345.678.901-23”</a:t>
              </a:r>
            </a:p>
            <a:p>
              <a:r>
                <a:rPr lang="en-US" sz="1000" dirty="0" err="1">
                  <a:solidFill>
                    <a:schemeClr val="accent2">
                      <a:lumMod val="50000"/>
                    </a:schemeClr>
                  </a:solidFill>
                </a:rPr>
                <a:t>CategoriaCnh</a:t>
              </a:r>
              <a:r>
                <a:rPr lang="en-US" sz="1000" dirty="0">
                  <a:solidFill>
                    <a:schemeClr val="accent2">
                      <a:lumMod val="50000"/>
                    </a:schemeClr>
                  </a:solidFill>
                </a:rPr>
                <a:t>: “AB”</a:t>
              </a:r>
            </a:p>
          </p:txBody>
        </p:sp>
      </p:grpSp>
      <p:grpSp>
        <p:nvGrpSpPr>
          <p:cNvPr id="111" name="Agrupar 110">
            <a:extLst>
              <a:ext uri="{FF2B5EF4-FFF2-40B4-BE49-F238E27FC236}">
                <a16:creationId xmlns:a16="http://schemas.microsoft.com/office/drawing/2014/main" id="{B5EFA04E-56BF-41EC-8BAC-A89E3E99B196}"/>
              </a:ext>
            </a:extLst>
          </p:cNvPr>
          <p:cNvGrpSpPr/>
          <p:nvPr/>
        </p:nvGrpSpPr>
        <p:grpSpPr>
          <a:xfrm>
            <a:off x="6782260" y="5480375"/>
            <a:ext cx="1815725" cy="993173"/>
            <a:chOff x="825689" y="3217459"/>
            <a:chExt cx="3220872" cy="2303188"/>
          </a:xfrm>
        </p:grpSpPr>
        <p:sp>
          <p:nvSpPr>
            <p:cNvPr id="112" name="Retângulo 111">
              <a:extLst>
                <a:ext uri="{FF2B5EF4-FFF2-40B4-BE49-F238E27FC236}">
                  <a16:creationId xmlns:a16="http://schemas.microsoft.com/office/drawing/2014/main" id="{61A4616A-0E40-4303-97DB-ADD30791A496}"/>
                </a:ext>
              </a:extLst>
            </p:cNvPr>
            <p:cNvSpPr/>
            <p:nvPr/>
          </p:nvSpPr>
          <p:spPr>
            <a:xfrm>
              <a:off x="825689" y="3217459"/>
              <a:ext cx="3220872" cy="556147"/>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astrus</a:t>
              </a:r>
              <a:r>
                <a:rPr lang="en-US" sz="1400" b="1" dirty="0"/>
                <a:t>: Pessoa</a:t>
              </a:r>
              <a:endParaRPr lang="pt-BR" sz="1400" b="1" dirty="0"/>
            </a:p>
          </p:txBody>
        </p:sp>
        <p:sp>
          <p:nvSpPr>
            <p:cNvPr id="113" name="Retângulo 112">
              <a:extLst>
                <a:ext uri="{FF2B5EF4-FFF2-40B4-BE49-F238E27FC236}">
                  <a16:creationId xmlns:a16="http://schemas.microsoft.com/office/drawing/2014/main" id="{19FC9884-6FDE-414D-AEFB-F9D22CB22FFC}"/>
                </a:ext>
              </a:extLst>
            </p:cNvPr>
            <p:cNvSpPr/>
            <p:nvPr/>
          </p:nvSpPr>
          <p:spPr>
            <a:xfrm>
              <a:off x="825689" y="3773606"/>
              <a:ext cx="3220872" cy="1747041"/>
            </a:xfrm>
            <a:prstGeom prst="rect">
              <a:avLst/>
            </a:prstGeom>
            <a:solidFill>
              <a:srgbClr val="8ED3F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accent2">
                      <a:lumMod val="50000"/>
                    </a:schemeClr>
                  </a:solidFill>
                </a:rPr>
                <a:t>      </a:t>
              </a:r>
              <a:r>
                <a:rPr lang="en-US" sz="1000" dirty="0" err="1">
                  <a:solidFill>
                    <a:schemeClr val="accent2">
                      <a:lumMod val="50000"/>
                    </a:schemeClr>
                  </a:solidFill>
                </a:rPr>
                <a:t>Ano</a:t>
              </a:r>
              <a:r>
                <a:rPr lang="en-US" sz="1000" dirty="0">
                  <a:solidFill>
                    <a:schemeClr val="accent2">
                      <a:lumMod val="50000"/>
                    </a:schemeClr>
                  </a:solidFill>
                </a:rPr>
                <a:t> = 2018</a:t>
              </a:r>
              <a:br>
                <a:rPr lang="en-US" sz="1000" dirty="0">
                  <a:solidFill>
                    <a:schemeClr val="accent2">
                      <a:lumMod val="50000"/>
                    </a:schemeClr>
                  </a:solidFill>
                </a:rPr>
              </a:br>
              <a:r>
                <a:rPr lang="en-US" sz="1000" dirty="0">
                  <a:solidFill>
                    <a:schemeClr val="accent2">
                      <a:lumMod val="50000"/>
                    </a:schemeClr>
                  </a:solidFill>
                </a:rPr>
                <a:t>      Marca = “Ronda”</a:t>
              </a:r>
            </a:p>
            <a:p>
              <a:r>
                <a:rPr lang="en-US" sz="1000" dirty="0">
                  <a:solidFill>
                    <a:schemeClr val="accent2">
                      <a:lumMod val="50000"/>
                    </a:schemeClr>
                  </a:solidFill>
                </a:rPr>
                <a:t>      </a:t>
              </a:r>
              <a:r>
                <a:rPr lang="en-US" sz="1000" dirty="0" err="1">
                  <a:solidFill>
                    <a:schemeClr val="accent2">
                      <a:lumMod val="50000"/>
                    </a:schemeClr>
                  </a:solidFill>
                </a:rPr>
                <a:t>Modelo</a:t>
              </a:r>
              <a:r>
                <a:rPr lang="en-US" sz="1000" dirty="0">
                  <a:solidFill>
                    <a:schemeClr val="accent2">
                      <a:lumMod val="50000"/>
                    </a:schemeClr>
                  </a:solidFill>
                </a:rPr>
                <a:t> = “</a:t>
              </a:r>
              <a:r>
                <a:rPr lang="en-US" sz="1000" dirty="0" err="1">
                  <a:solidFill>
                    <a:schemeClr val="accent2">
                      <a:lumMod val="50000"/>
                    </a:schemeClr>
                  </a:solidFill>
                </a:rPr>
                <a:t>Astrus</a:t>
              </a:r>
              <a:r>
                <a:rPr lang="en-US" sz="1000" dirty="0">
                  <a:solidFill>
                    <a:schemeClr val="accent2">
                      <a:lumMod val="50000"/>
                    </a:schemeClr>
                  </a:solidFill>
                </a:rPr>
                <a:t>”</a:t>
              </a:r>
            </a:p>
            <a:p>
              <a:r>
                <a:rPr lang="en-US" sz="1000" dirty="0">
                  <a:solidFill>
                    <a:schemeClr val="accent2">
                      <a:lumMod val="50000"/>
                    </a:schemeClr>
                  </a:solidFill>
                </a:rPr>
                <a:t>      Cor = “</a:t>
              </a:r>
              <a:r>
                <a:rPr lang="en-US" sz="1000" dirty="0" err="1">
                  <a:solidFill>
                    <a:schemeClr val="accent2">
                      <a:lumMod val="50000"/>
                    </a:schemeClr>
                  </a:solidFill>
                </a:rPr>
                <a:t>Cinza</a:t>
              </a:r>
              <a:r>
                <a:rPr lang="en-US" sz="1000" dirty="0">
                  <a:solidFill>
                    <a:schemeClr val="accent2">
                      <a:lumMod val="50000"/>
                    </a:schemeClr>
                  </a:solidFill>
                </a:rPr>
                <a:t>”</a:t>
              </a:r>
            </a:p>
          </p:txBody>
        </p:sp>
      </p:grpSp>
      <p:grpSp>
        <p:nvGrpSpPr>
          <p:cNvPr id="14" name="Agrupar 13">
            <a:extLst>
              <a:ext uri="{FF2B5EF4-FFF2-40B4-BE49-F238E27FC236}">
                <a16:creationId xmlns:a16="http://schemas.microsoft.com/office/drawing/2014/main" id="{2A60C8AA-9A2C-46A8-807F-05E8F7E03B83}"/>
              </a:ext>
            </a:extLst>
          </p:cNvPr>
          <p:cNvGrpSpPr/>
          <p:nvPr/>
        </p:nvGrpSpPr>
        <p:grpSpPr>
          <a:xfrm>
            <a:off x="4229716" y="1734591"/>
            <a:ext cx="2856863" cy="4680181"/>
            <a:chOff x="866328" y="1913794"/>
            <a:chExt cx="1945907" cy="3187831"/>
          </a:xfrm>
        </p:grpSpPr>
        <p:pic>
          <p:nvPicPr>
            <p:cNvPr id="31" name="Imagem 30" descr="Desenho de personagem de desenho animado&#10;&#10;Descrição gerada automaticamente">
              <a:extLst>
                <a:ext uri="{FF2B5EF4-FFF2-40B4-BE49-F238E27FC236}">
                  <a16:creationId xmlns:a16="http://schemas.microsoft.com/office/drawing/2014/main" id="{CD11B7A2-8CF9-47F5-A817-FBFDDE146272}"/>
                </a:ext>
              </a:extLst>
            </p:cNvPr>
            <p:cNvPicPr>
              <a:picLocks noChangeAspect="1"/>
            </p:cNvPicPr>
            <p:nvPr/>
          </p:nvPicPr>
          <p:blipFill>
            <a:blip r:embed="rId3"/>
            <a:stretch>
              <a:fillRect/>
            </a:stretch>
          </p:blipFill>
          <p:spPr>
            <a:xfrm>
              <a:off x="866328" y="4465175"/>
              <a:ext cx="264722" cy="636450"/>
            </a:xfrm>
            <a:prstGeom prst="rect">
              <a:avLst/>
            </a:prstGeom>
          </p:spPr>
        </p:pic>
        <p:grpSp>
          <p:nvGrpSpPr>
            <p:cNvPr id="13" name="Agrupar 12">
              <a:extLst>
                <a:ext uri="{FF2B5EF4-FFF2-40B4-BE49-F238E27FC236}">
                  <a16:creationId xmlns:a16="http://schemas.microsoft.com/office/drawing/2014/main" id="{2D909ADF-9E59-4363-A5E2-77803461CDDF}"/>
                </a:ext>
              </a:extLst>
            </p:cNvPr>
            <p:cNvGrpSpPr/>
            <p:nvPr/>
          </p:nvGrpSpPr>
          <p:grpSpPr>
            <a:xfrm>
              <a:off x="866620" y="1913794"/>
              <a:ext cx="1945615" cy="3109172"/>
              <a:chOff x="866620" y="1913794"/>
              <a:chExt cx="1945615" cy="3109172"/>
            </a:xfrm>
          </p:grpSpPr>
          <p:pic>
            <p:nvPicPr>
              <p:cNvPr id="4" name="Imagem 3" descr="Uma imagem contendo ao ar livre, carro, estacionado, azul&#10;&#10;Descrição gerada automaticamente">
                <a:extLst>
                  <a:ext uri="{FF2B5EF4-FFF2-40B4-BE49-F238E27FC236}">
                    <a16:creationId xmlns:a16="http://schemas.microsoft.com/office/drawing/2014/main" id="{B731179E-5810-45D6-A006-E3964FB3454A}"/>
                  </a:ext>
                </a:extLst>
              </p:cNvPr>
              <p:cNvPicPr>
                <a:picLocks noChangeAspect="1"/>
              </p:cNvPicPr>
              <p:nvPr/>
            </p:nvPicPr>
            <p:blipFill>
              <a:blip r:embed="rId4"/>
              <a:stretch>
                <a:fillRect/>
              </a:stretch>
            </p:blipFill>
            <p:spPr>
              <a:xfrm flipH="1">
                <a:off x="1916645" y="3823480"/>
                <a:ext cx="895590" cy="399370"/>
              </a:xfrm>
              <a:prstGeom prst="rect">
                <a:avLst/>
              </a:prstGeom>
            </p:spPr>
          </p:pic>
          <p:pic>
            <p:nvPicPr>
              <p:cNvPr id="25" name="Imagem 24" descr="Uma imagem contendo carro, frente, grama, estacionado&#10;&#10;Descrição gerada automaticamente">
                <a:extLst>
                  <a:ext uri="{FF2B5EF4-FFF2-40B4-BE49-F238E27FC236}">
                    <a16:creationId xmlns:a16="http://schemas.microsoft.com/office/drawing/2014/main" id="{650AE4F0-13B7-44DF-9CEA-1195CC451115}"/>
                  </a:ext>
                </a:extLst>
              </p:cNvPr>
              <p:cNvPicPr>
                <a:picLocks noChangeAspect="1"/>
              </p:cNvPicPr>
              <p:nvPr/>
            </p:nvPicPr>
            <p:blipFill>
              <a:blip r:embed="rId5"/>
              <a:stretch>
                <a:fillRect/>
              </a:stretch>
            </p:blipFill>
            <p:spPr>
              <a:xfrm flipH="1">
                <a:off x="1916645" y="4630691"/>
                <a:ext cx="867022" cy="392275"/>
              </a:xfrm>
              <a:prstGeom prst="rect">
                <a:avLst/>
              </a:prstGeom>
            </p:spPr>
          </p:pic>
          <p:pic>
            <p:nvPicPr>
              <p:cNvPr id="27" name="Imagem 26" descr="Uma imagem contendo carro&#10;&#10;Descrição gerada automaticamente">
                <a:extLst>
                  <a:ext uri="{FF2B5EF4-FFF2-40B4-BE49-F238E27FC236}">
                    <a16:creationId xmlns:a16="http://schemas.microsoft.com/office/drawing/2014/main" id="{58CF96A6-1991-41F9-A9B1-36EFF70D2306}"/>
                  </a:ext>
                </a:extLst>
              </p:cNvPr>
              <p:cNvPicPr>
                <a:picLocks noChangeAspect="1"/>
              </p:cNvPicPr>
              <p:nvPr/>
            </p:nvPicPr>
            <p:blipFill>
              <a:blip r:embed="rId6"/>
              <a:stretch>
                <a:fillRect/>
              </a:stretch>
            </p:blipFill>
            <p:spPr>
              <a:xfrm flipH="1">
                <a:off x="1916645" y="2121989"/>
                <a:ext cx="825814" cy="355781"/>
              </a:xfrm>
              <a:prstGeom prst="rect">
                <a:avLst/>
              </a:prstGeom>
            </p:spPr>
          </p:pic>
          <p:pic>
            <p:nvPicPr>
              <p:cNvPr id="29" name="Imagem 28" descr="Uma imagem contendo transporte, van, estacionado, grande&#10;&#10;Descrição gerada automaticamente">
                <a:extLst>
                  <a:ext uri="{FF2B5EF4-FFF2-40B4-BE49-F238E27FC236}">
                    <a16:creationId xmlns:a16="http://schemas.microsoft.com/office/drawing/2014/main" id="{BD4D5B6A-C2DA-4A08-86DD-5C959E6B57B8}"/>
                  </a:ext>
                </a:extLst>
              </p:cNvPr>
              <p:cNvPicPr>
                <a:picLocks noChangeAspect="1"/>
              </p:cNvPicPr>
              <p:nvPr/>
            </p:nvPicPr>
            <p:blipFill>
              <a:blip r:embed="rId7"/>
              <a:stretch>
                <a:fillRect/>
              </a:stretch>
            </p:blipFill>
            <p:spPr>
              <a:xfrm flipH="1">
                <a:off x="1916645" y="3054258"/>
                <a:ext cx="825814" cy="332925"/>
              </a:xfrm>
              <a:prstGeom prst="rect">
                <a:avLst/>
              </a:prstGeom>
            </p:spPr>
          </p:pic>
          <p:pic>
            <p:nvPicPr>
              <p:cNvPr id="33" name="Imagem 32">
                <a:extLst>
                  <a:ext uri="{FF2B5EF4-FFF2-40B4-BE49-F238E27FC236}">
                    <a16:creationId xmlns:a16="http://schemas.microsoft.com/office/drawing/2014/main" id="{1862A1B6-AC54-4AAA-A7B4-A5C0D83D2178}"/>
                  </a:ext>
                </a:extLst>
              </p:cNvPr>
              <p:cNvPicPr>
                <a:picLocks noChangeAspect="1"/>
              </p:cNvPicPr>
              <p:nvPr/>
            </p:nvPicPr>
            <p:blipFill>
              <a:blip r:embed="rId8"/>
              <a:stretch>
                <a:fillRect/>
              </a:stretch>
            </p:blipFill>
            <p:spPr>
              <a:xfrm>
                <a:off x="866620" y="2764254"/>
                <a:ext cx="264138" cy="636450"/>
              </a:xfrm>
              <a:prstGeom prst="rect">
                <a:avLst/>
              </a:prstGeom>
            </p:spPr>
          </p:pic>
          <p:pic>
            <p:nvPicPr>
              <p:cNvPr id="35" name="Imagem 34">
                <a:extLst>
                  <a:ext uri="{FF2B5EF4-FFF2-40B4-BE49-F238E27FC236}">
                    <a16:creationId xmlns:a16="http://schemas.microsoft.com/office/drawing/2014/main" id="{33519FB2-5A27-4E0E-BFAD-D71178D89ABF}"/>
                  </a:ext>
                </a:extLst>
              </p:cNvPr>
              <p:cNvPicPr>
                <a:picLocks noChangeAspect="1"/>
              </p:cNvPicPr>
              <p:nvPr/>
            </p:nvPicPr>
            <p:blipFill>
              <a:blip r:embed="rId9"/>
              <a:stretch>
                <a:fillRect/>
              </a:stretch>
            </p:blipFill>
            <p:spPr>
              <a:xfrm>
                <a:off x="884574" y="3614714"/>
                <a:ext cx="228231" cy="636450"/>
              </a:xfrm>
              <a:prstGeom prst="rect">
                <a:avLst/>
              </a:prstGeom>
            </p:spPr>
          </p:pic>
          <p:pic>
            <p:nvPicPr>
              <p:cNvPr id="37" name="Imagem 36">
                <a:extLst>
                  <a:ext uri="{FF2B5EF4-FFF2-40B4-BE49-F238E27FC236}">
                    <a16:creationId xmlns:a16="http://schemas.microsoft.com/office/drawing/2014/main" id="{EB7E04ED-7FA2-4003-9C7B-ECE22880D2EA}"/>
                  </a:ext>
                </a:extLst>
              </p:cNvPr>
              <p:cNvPicPr>
                <a:picLocks noChangeAspect="1"/>
              </p:cNvPicPr>
              <p:nvPr/>
            </p:nvPicPr>
            <p:blipFill>
              <a:blip r:embed="rId10"/>
              <a:stretch>
                <a:fillRect/>
              </a:stretch>
            </p:blipFill>
            <p:spPr>
              <a:xfrm>
                <a:off x="882768" y="1913794"/>
                <a:ext cx="231842" cy="636450"/>
              </a:xfrm>
              <a:prstGeom prst="rect">
                <a:avLst/>
              </a:prstGeom>
            </p:spPr>
          </p:pic>
          <p:cxnSp>
            <p:nvCxnSpPr>
              <p:cNvPr id="50" name="Conector reto 49">
                <a:extLst>
                  <a:ext uri="{FF2B5EF4-FFF2-40B4-BE49-F238E27FC236}">
                    <a16:creationId xmlns:a16="http://schemas.microsoft.com/office/drawing/2014/main" id="{31985F2A-18A5-4ACE-AE43-A79E2EE644B2}"/>
                  </a:ext>
                </a:extLst>
              </p:cNvPr>
              <p:cNvCxnSpPr>
                <a:cxnSpLocks/>
              </p:cNvCxnSpPr>
              <p:nvPr/>
            </p:nvCxnSpPr>
            <p:spPr>
              <a:xfrm>
                <a:off x="1163205" y="3387183"/>
                <a:ext cx="875320" cy="49396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Conector reto 53">
                <a:extLst>
                  <a:ext uri="{FF2B5EF4-FFF2-40B4-BE49-F238E27FC236}">
                    <a16:creationId xmlns:a16="http://schemas.microsoft.com/office/drawing/2014/main" id="{703E5BD7-7DFD-44F8-914A-77167B223319}"/>
                  </a:ext>
                </a:extLst>
              </p:cNvPr>
              <p:cNvCxnSpPr>
                <a:cxnSpLocks/>
              </p:cNvCxnSpPr>
              <p:nvPr/>
            </p:nvCxnSpPr>
            <p:spPr>
              <a:xfrm flipH="1">
                <a:off x="1245517" y="2299879"/>
                <a:ext cx="54037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0" name="Conector reto 39">
                <a:extLst>
                  <a:ext uri="{FF2B5EF4-FFF2-40B4-BE49-F238E27FC236}">
                    <a16:creationId xmlns:a16="http://schemas.microsoft.com/office/drawing/2014/main" id="{5DAB80EC-0168-439B-ABBC-B9334EAED1DA}"/>
                  </a:ext>
                </a:extLst>
              </p:cNvPr>
              <p:cNvCxnSpPr>
                <a:cxnSpLocks/>
              </p:cNvCxnSpPr>
              <p:nvPr/>
            </p:nvCxnSpPr>
            <p:spPr>
              <a:xfrm flipH="1">
                <a:off x="1245517" y="3220720"/>
                <a:ext cx="54037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Conector reto 40">
                <a:extLst>
                  <a:ext uri="{FF2B5EF4-FFF2-40B4-BE49-F238E27FC236}">
                    <a16:creationId xmlns:a16="http://schemas.microsoft.com/office/drawing/2014/main" id="{D57F5D20-02FD-4FCF-836C-9A9E5A27A706}"/>
                  </a:ext>
                </a:extLst>
              </p:cNvPr>
              <p:cNvCxnSpPr>
                <a:cxnSpLocks/>
              </p:cNvCxnSpPr>
              <p:nvPr/>
            </p:nvCxnSpPr>
            <p:spPr>
              <a:xfrm flipH="1">
                <a:off x="1245517" y="4826828"/>
                <a:ext cx="540379"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pic>
        <p:nvPicPr>
          <p:cNvPr id="7" name="Imagem 6">
            <a:extLst>
              <a:ext uri="{FF2B5EF4-FFF2-40B4-BE49-F238E27FC236}">
                <a16:creationId xmlns:a16="http://schemas.microsoft.com/office/drawing/2014/main" id="{F9C85BB2-6126-4C37-9464-E1DE2263D7B9}"/>
              </a:ext>
            </a:extLst>
          </p:cNvPr>
          <p:cNvPicPr>
            <a:picLocks noChangeAspect="1"/>
          </p:cNvPicPr>
          <p:nvPr/>
        </p:nvPicPr>
        <p:blipFill>
          <a:blip r:embed="rId11"/>
          <a:stretch>
            <a:fillRect/>
          </a:stretch>
        </p:blipFill>
        <p:spPr>
          <a:xfrm>
            <a:off x="907608" y="2784360"/>
            <a:ext cx="457619" cy="597707"/>
          </a:xfrm>
          <a:prstGeom prst="rect">
            <a:avLst/>
          </a:prstGeom>
        </p:spPr>
      </p:pic>
      <p:pic>
        <p:nvPicPr>
          <p:cNvPr id="65" name="Imagem 64">
            <a:extLst>
              <a:ext uri="{FF2B5EF4-FFF2-40B4-BE49-F238E27FC236}">
                <a16:creationId xmlns:a16="http://schemas.microsoft.com/office/drawing/2014/main" id="{14A1FF76-E11D-4230-91AC-20DAA6D7E649}"/>
              </a:ext>
            </a:extLst>
          </p:cNvPr>
          <p:cNvPicPr>
            <a:picLocks noChangeAspect="1"/>
          </p:cNvPicPr>
          <p:nvPr/>
        </p:nvPicPr>
        <p:blipFill>
          <a:blip r:embed="rId12"/>
          <a:stretch>
            <a:fillRect/>
          </a:stretch>
        </p:blipFill>
        <p:spPr>
          <a:xfrm>
            <a:off x="8449581" y="2722230"/>
            <a:ext cx="473373" cy="473373"/>
          </a:xfrm>
          <a:prstGeom prst="rect">
            <a:avLst/>
          </a:prstGeom>
        </p:spPr>
      </p:pic>
      <p:pic>
        <p:nvPicPr>
          <p:cNvPr id="66" name="Imagem 65">
            <a:extLst>
              <a:ext uri="{FF2B5EF4-FFF2-40B4-BE49-F238E27FC236}">
                <a16:creationId xmlns:a16="http://schemas.microsoft.com/office/drawing/2014/main" id="{C9677CE6-73B5-435D-B893-A5DC8DFEBD30}"/>
              </a:ext>
            </a:extLst>
          </p:cNvPr>
          <p:cNvPicPr>
            <a:picLocks noChangeAspect="1"/>
          </p:cNvPicPr>
          <p:nvPr/>
        </p:nvPicPr>
        <p:blipFill>
          <a:blip r:embed="rId12"/>
          <a:stretch>
            <a:fillRect/>
          </a:stretch>
        </p:blipFill>
        <p:spPr>
          <a:xfrm>
            <a:off x="8449581" y="3976356"/>
            <a:ext cx="473373" cy="473373"/>
          </a:xfrm>
          <a:prstGeom prst="rect">
            <a:avLst/>
          </a:prstGeom>
        </p:spPr>
      </p:pic>
      <p:pic>
        <p:nvPicPr>
          <p:cNvPr id="67" name="Imagem 66">
            <a:extLst>
              <a:ext uri="{FF2B5EF4-FFF2-40B4-BE49-F238E27FC236}">
                <a16:creationId xmlns:a16="http://schemas.microsoft.com/office/drawing/2014/main" id="{81CC636F-98F8-404F-95AD-6E9F6DCE9E0A}"/>
              </a:ext>
            </a:extLst>
          </p:cNvPr>
          <p:cNvPicPr>
            <a:picLocks noChangeAspect="1"/>
          </p:cNvPicPr>
          <p:nvPr/>
        </p:nvPicPr>
        <p:blipFill>
          <a:blip r:embed="rId12"/>
          <a:stretch>
            <a:fillRect/>
          </a:stretch>
        </p:blipFill>
        <p:spPr>
          <a:xfrm>
            <a:off x="8449581" y="5224952"/>
            <a:ext cx="473373" cy="473373"/>
          </a:xfrm>
          <a:prstGeom prst="rect">
            <a:avLst/>
          </a:prstGeom>
        </p:spPr>
      </p:pic>
      <p:pic>
        <p:nvPicPr>
          <p:cNvPr id="8" name="Imagem 7">
            <a:extLst>
              <a:ext uri="{FF2B5EF4-FFF2-40B4-BE49-F238E27FC236}">
                <a16:creationId xmlns:a16="http://schemas.microsoft.com/office/drawing/2014/main" id="{B6733EF9-394C-49BA-A85A-9C22F950AC10}"/>
              </a:ext>
            </a:extLst>
          </p:cNvPr>
          <p:cNvPicPr>
            <a:picLocks noChangeAspect="1"/>
          </p:cNvPicPr>
          <p:nvPr/>
        </p:nvPicPr>
        <p:blipFill>
          <a:blip r:embed="rId12"/>
          <a:stretch>
            <a:fillRect/>
          </a:stretch>
        </p:blipFill>
        <p:spPr>
          <a:xfrm>
            <a:off x="8449581" y="1457482"/>
            <a:ext cx="473373" cy="473373"/>
          </a:xfrm>
          <a:prstGeom prst="rect">
            <a:avLst/>
          </a:prstGeom>
        </p:spPr>
      </p:pic>
      <p:pic>
        <p:nvPicPr>
          <p:cNvPr id="68" name="Imagem 67">
            <a:extLst>
              <a:ext uri="{FF2B5EF4-FFF2-40B4-BE49-F238E27FC236}">
                <a16:creationId xmlns:a16="http://schemas.microsoft.com/office/drawing/2014/main" id="{CB6261A3-1940-45F2-94F1-CFEEC5310E16}"/>
              </a:ext>
            </a:extLst>
          </p:cNvPr>
          <p:cNvPicPr>
            <a:picLocks noChangeAspect="1"/>
          </p:cNvPicPr>
          <p:nvPr/>
        </p:nvPicPr>
        <p:blipFill>
          <a:blip r:embed="rId12"/>
          <a:stretch>
            <a:fillRect/>
          </a:stretch>
        </p:blipFill>
        <p:spPr>
          <a:xfrm>
            <a:off x="9627540" y="2777723"/>
            <a:ext cx="610983" cy="610983"/>
          </a:xfrm>
          <a:prstGeom prst="rect">
            <a:avLst/>
          </a:prstGeom>
        </p:spPr>
      </p:pic>
      <p:pic>
        <p:nvPicPr>
          <p:cNvPr id="57" name="Imagem 56">
            <a:extLst>
              <a:ext uri="{FF2B5EF4-FFF2-40B4-BE49-F238E27FC236}">
                <a16:creationId xmlns:a16="http://schemas.microsoft.com/office/drawing/2014/main" id="{9AECCBCF-EA96-4FDF-B743-FDAA626C48DE}"/>
              </a:ext>
            </a:extLst>
          </p:cNvPr>
          <p:cNvPicPr>
            <a:picLocks noChangeAspect="1"/>
          </p:cNvPicPr>
          <p:nvPr/>
        </p:nvPicPr>
        <p:blipFill>
          <a:blip r:embed="rId11"/>
          <a:stretch>
            <a:fillRect/>
          </a:stretch>
        </p:blipFill>
        <p:spPr>
          <a:xfrm>
            <a:off x="2216877" y="1500580"/>
            <a:ext cx="457619" cy="597707"/>
          </a:xfrm>
          <a:prstGeom prst="rect">
            <a:avLst/>
          </a:prstGeom>
        </p:spPr>
      </p:pic>
      <p:pic>
        <p:nvPicPr>
          <p:cNvPr id="58" name="Imagem 57">
            <a:extLst>
              <a:ext uri="{FF2B5EF4-FFF2-40B4-BE49-F238E27FC236}">
                <a16:creationId xmlns:a16="http://schemas.microsoft.com/office/drawing/2014/main" id="{EEFD2564-E92E-4A82-AA22-305CC8BE63A1}"/>
              </a:ext>
            </a:extLst>
          </p:cNvPr>
          <p:cNvPicPr>
            <a:picLocks noChangeAspect="1"/>
          </p:cNvPicPr>
          <p:nvPr/>
        </p:nvPicPr>
        <p:blipFill>
          <a:blip r:embed="rId11"/>
          <a:stretch>
            <a:fillRect/>
          </a:stretch>
        </p:blipFill>
        <p:spPr>
          <a:xfrm>
            <a:off x="2216877" y="2770049"/>
            <a:ext cx="457619" cy="597707"/>
          </a:xfrm>
          <a:prstGeom prst="rect">
            <a:avLst/>
          </a:prstGeom>
        </p:spPr>
      </p:pic>
      <p:pic>
        <p:nvPicPr>
          <p:cNvPr id="59" name="Imagem 58">
            <a:extLst>
              <a:ext uri="{FF2B5EF4-FFF2-40B4-BE49-F238E27FC236}">
                <a16:creationId xmlns:a16="http://schemas.microsoft.com/office/drawing/2014/main" id="{C9146DF4-61DA-4133-84FF-C47E860B2D96}"/>
              </a:ext>
            </a:extLst>
          </p:cNvPr>
          <p:cNvPicPr>
            <a:picLocks noChangeAspect="1"/>
          </p:cNvPicPr>
          <p:nvPr/>
        </p:nvPicPr>
        <p:blipFill>
          <a:blip r:embed="rId11"/>
          <a:stretch>
            <a:fillRect/>
          </a:stretch>
        </p:blipFill>
        <p:spPr>
          <a:xfrm>
            <a:off x="2216877" y="4020765"/>
            <a:ext cx="457619" cy="597707"/>
          </a:xfrm>
          <a:prstGeom prst="rect">
            <a:avLst/>
          </a:prstGeom>
        </p:spPr>
      </p:pic>
      <p:pic>
        <p:nvPicPr>
          <p:cNvPr id="64" name="Imagem 63">
            <a:extLst>
              <a:ext uri="{FF2B5EF4-FFF2-40B4-BE49-F238E27FC236}">
                <a16:creationId xmlns:a16="http://schemas.microsoft.com/office/drawing/2014/main" id="{684EA015-007C-4D3C-BDA8-2BF19A325C25}"/>
              </a:ext>
            </a:extLst>
          </p:cNvPr>
          <p:cNvPicPr>
            <a:picLocks noChangeAspect="1"/>
          </p:cNvPicPr>
          <p:nvPr/>
        </p:nvPicPr>
        <p:blipFill>
          <a:blip r:embed="rId11"/>
          <a:stretch>
            <a:fillRect/>
          </a:stretch>
        </p:blipFill>
        <p:spPr>
          <a:xfrm>
            <a:off x="2216877" y="5260450"/>
            <a:ext cx="457619" cy="597707"/>
          </a:xfrm>
          <a:prstGeom prst="rect">
            <a:avLst/>
          </a:prstGeom>
        </p:spPr>
      </p:pic>
    </p:spTree>
    <p:extLst>
      <p:ext uri="{BB962C8B-B14F-4D97-AF65-F5344CB8AC3E}">
        <p14:creationId xmlns:p14="http://schemas.microsoft.com/office/powerpoint/2010/main" val="27512677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4" y="443228"/>
            <a:ext cx="8596668"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t>Outros </a:t>
            </a:r>
            <a:r>
              <a:rPr lang="en-US" sz="4000" dirty="0" err="1"/>
              <a:t>tipos</a:t>
            </a:r>
            <a:r>
              <a:rPr lang="en-US" sz="4000" dirty="0"/>
              <a:t> de </a:t>
            </a:r>
            <a:r>
              <a:rPr lang="en-US" sz="4000" dirty="0" err="1"/>
              <a:t>relacionamentos</a:t>
            </a:r>
            <a:endParaRPr lang="pt-BR" sz="4000" i="1" dirty="0"/>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sp>
        <p:nvSpPr>
          <p:cNvPr id="36" name="Espaço Reservado para Conteúdo 2">
            <a:extLst>
              <a:ext uri="{FF2B5EF4-FFF2-40B4-BE49-F238E27FC236}">
                <a16:creationId xmlns:a16="http://schemas.microsoft.com/office/drawing/2014/main" id="{2A65E966-CB4C-4859-930E-12A5D57992DD}"/>
              </a:ext>
            </a:extLst>
          </p:cNvPr>
          <p:cNvSpPr>
            <a:spLocks noGrp="1"/>
          </p:cNvSpPr>
          <p:nvPr>
            <p:ph idx="1"/>
          </p:nvPr>
        </p:nvSpPr>
        <p:spPr>
          <a:xfrm>
            <a:off x="677332" y="1336344"/>
            <a:ext cx="10029654" cy="5277107"/>
          </a:xfrm>
        </p:spPr>
        <p:txBody>
          <a:bodyPr>
            <a:normAutofit/>
          </a:bodyPr>
          <a:lstStyle/>
          <a:p>
            <a:pPr marL="0" indent="0">
              <a:buNone/>
            </a:pPr>
            <a:r>
              <a:rPr lang="en-US" sz="3600" dirty="0" err="1"/>
              <a:t>Além</a:t>
            </a:r>
            <a:r>
              <a:rPr lang="en-US" sz="3600" dirty="0"/>
              <a:t> das </a:t>
            </a:r>
            <a:r>
              <a:rPr lang="en-US" sz="3600" dirty="0" err="1"/>
              <a:t>associações</a:t>
            </a:r>
            <a:r>
              <a:rPr lang="en-US" sz="3600" dirty="0"/>
              <a:t>, </a:t>
            </a:r>
            <a:r>
              <a:rPr lang="en-US" sz="3600" dirty="0" err="1"/>
              <a:t>alguns</a:t>
            </a:r>
            <a:r>
              <a:rPr lang="en-US" sz="3600" dirty="0"/>
              <a:t> outros </a:t>
            </a:r>
            <a:r>
              <a:rPr lang="en-US" sz="3600" dirty="0" err="1"/>
              <a:t>tipos</a:t>
            </a:r>
            <a:r>
              <a:rPr lang="en-US" sz="3600" dirty="0"/>
              <a:t> de </a:t>
            </a:r>
            <a:r>
              <a:rPr lang="en-US" sz="3600" dirty="0" err="1"/>
              <a:t>relacionamentos</a:t>
            </a:r>
            <a:r>
              <a:rPr lang="en-US" sz="3600" dirty="0"/>
              <a:t> </a:t>
            </a:r>
            <a:r>
              <a:rPr lang="en-US" sz="3600" dirty="0" err="1"/>
              <a:t>são</a:t>
            </a:r>
            <a:r>
              <a:rPr lang="en-US" sz="3600" dirty="0"/>
              <a:t> </a:t>
            </a:r>
            <a:r>
              <a:rPr lang="en-US" sz="3600" dirty="0" err="1"/>
              <a:t>importantes</a:t>
            </a:r>
            <a:endParaRPr lang="en-US" sz="3600" dirty="0"/>
          </a:p>
          <a:p>
            <a:pPr marL="0" indent="0">
              <a:buNone/>
            </a:pPr>
            <a:r>
              <a:rPr lang="en-US" sz="1600" dirty="0"/>
              <a:t> </a:t>
            </a:r>
          </a:p>
          <a:p>
            <a:r>
              <a:rPr lang="en-US" sz="3600" dirty="0"/>
              <a:t> </a:t>
            </a:r>
            <a:r>
              <a:rPr lang="en-US" sz="3600" dirty="0" err="1"/>
              <a:t>Generalização</a:t>
            </a:r>
            <a:endParaRPr lang="en-US" sz="3600" dirty="0"/>
          </a:p>
          <a:p>
            <a:r>
              <a:rPr lang="en-US" sz="3600" dirty="0"/>
              <a:t> </a:t>
            </a:r>
            <a:r>
              <a:rPr lang="en-US" sz="3600" dirty="0" err="1"/>
              <a:t>Composição</a:t>
            </a:r>
            <a:endParaRPr lang="en-US" sz="3600" dirty="0"/>
          </a:p>
          <a:p>
            <a:r>
              <a:rPr lang="en-US" sz="3600" dirty="0"/>
              <a:t> </a:t>
            </a:r>
            <a:r>
              <a:rPr lang="en-US" sz="3600" dirty="0" err="1"/>
              <a:t>Agregação</a:t>
            </a:r>
            <a:endParaRPr lang="en-US" sz="3600" dirty="0"/>
          </a:p>
          <a:p>
            <a:r>
              <a:rPr lang="en-US" sz="3600" dirty="0"/>
              <a:t> </a:t>
            </a:r>
            <a:r>
              <a:rPr lang="en-US" sz="3600" dirty="0" err="1"/>
              <a:t>Dependência</a:t>
            </a:r>
            <a:endParaRPr lang="en-US" sz="3600" dirty="0"/>
          </a:p>
          <a:p>
            <a:r>
              <a:rPr lang="en-US" sz="3600" dirty="0"/>
              <a:t> Classes de </a:t>
            </a:r>
            <a:r>
              <a:rPr lang="en-US" sz="3600" dirty="0" err="1"/>
              <a:t>associação</a:t>
            </a:r>
            <a:endParaRPr lang="en-US" sz="3600" dirty="0"/>
          </a:p>
        </p:txBody>
      </p:sp>
    </p:spTree>
    <p:extLst>
      <p:ext uri="{BB962C8B-B14F-4D97-AF65-F5344CB8AC3E}">
        <p14:creationId xmlns:p14="http://schemas.microsoft.com/office/powerpoint/2010/main" val="5952025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Conector reto 16">
            <a:extLst>
              <a:ext uri="{FF2B5EF4-FFF2-40B4-BE49-F238E27FC236}">
                <a16:creationId xmlns:a16="http://schemas.microsoft.com/office/drawing/2014/main" id="{B91BF88E-7BA1-492B-9552-FB5C0A05A1C0}"/>
              </a:ext>
            </a:extLst>
          </p:cNvPr>
          <p:cNvCxnSpPr>
            <a:cxnSpLocks/>
          </p:cNvCxnSpPr>
          <p:nvPr/>
        </p:nvCxnSpPr>
        <p:spPr>
          <a:xfrm>
            <a:off x="3312153" y="5755481"/>
            <a:ext cx="4003146"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4" y="443228"/>
            <a:ext cx="8596668"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t>Generalização</a:t>
            </a:r>
            <a:endParaRPr lang="pt-BR" sz="4000" i="1" dirty="0"/>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sp>
        <p:nvSpPr>
          <p:cNvPr id="36" name="Espaço Reservado para Conteúdo 2">
            <a:extLst>
              <a:ext uri="{FF2B5EF4-FFF2-40B4-BE49-F238E27FC236}">
                <a16:creationId xmlns:a16="http://schemas.microsoft.com/office/drawing/2014/main" id="{2A65E966-CB4C-4859-930E-12A5D57992DD}"/>
              </a:ext>
            </a:extLst>
          </p:cNvPr>
          <p:cNvSpPr>
            <a:spLocks noGrp="1"/>
          </p:cNvSpPr>
          <p:nvPr>
            <p:ph idx="1"/>
          </p:nvPr>
        </p:nvSpPr>
        <p:spPr>
          <a:xfrm>
            <a:off x="677332" y="1336344"/>
            <a:ext cx="10029654" cy="3565265"/>
          </a:xfrm>
        </p:spPr>
        <p:txBody>
          <a:bodyPr>
            <a:normAutofit/>
          </a:bodyPr>
          <a:lstStyle/>
          <a:p>
            <a:pPr marL="0" indent="0">
              <a:buNone/>
            </a:pPr>
            <a:r>
              <a:rPr lang="en-US" sz="2400" dirty="0"/>
              <a:t>Visa </a:t>
            </a:r>
            <a:r>
              <a:rPr lang="en-US" sz="2400" dirty="0" err="1"/>
              <a:t>estabelecer</a:t>
            </a:r>
            <a:r>
              <a:rPr lang="en-US" sz="2400" dirty="0"/>
              <a:t> </a:t>
            </a:r>
            <a:r>
              <a:rPr lang="en-US" sz="2400" dirty="0" err="1"/>
              <a:t>relação</a:t>
            </a:r>
            <a:r>
              <a:rPr lang="en-US" sz="2400" dirty="0"/>
              <a:t> de </a:t>
            </a:r>
            <a:r>
              <a:rPr lang="en-US" sz="2400" dirty="0" err="1"/>
              <a:t>herança</a:t>
            </a:r>
            <a:r>
              <a:rPr lang="en-US" sz="2400" dirty="0"/>
              <a:t> entre </a:t>
            </a:r>
            <a:r>
              <a:rPr lang="en-US" sz="2400" dirty="0" err="1"/>
              <a:t>tipos</a:t>
            </a:r>
            <a:endParaRPr lang="en-US" sz="2400" dirty="0"/>
          </a:p>
          <a:p>
            <a:pPr marL="0" indent="0">
              <a:buNone/>
            </a:pPr>
            <a:r>
              <a:rPr lang="en-US" sz="2400" dirty="0" err="1"/>
              <a:t>Leitura</a:t>
            </a:r>
            <a:r>
              <a:rPr lang="en-US" sz="2400" dirty="0"/>
              <a:t>: </a:t>
            </a:r>
            <a:r>
              <a:rPr lang="en-US" sz="2400" b="1" u="sng" dirty="0"/>
              <a:t>É UM</a:t>
            </a:r>
          </a:p>
          <a:p>
            <a:pPr marL="0" indent="0">
              <a:buNone/>
            </a:pPr>
            <a:r>
              <a:rPr lang="en-US" sz="2400" dirty="0"/>
              <a:t>Se </a:t>
            </a:r>
            <a:r>
              <a:rPr lang="en-US" sz="2400" dirty="0" err="1"/>
              <a:t>Gerente</a:t>
            </a:r>
            <a:r>
              <a:rPr lang="en-US" sz="2400" dirty="0"/>
              <a:t> </a:t>
            </a:r>
            <a:r>
              <a:rPr lang="en-US" sz="2400" b="1" u="sng" dirty="0"/>
              <a:t>É UM</a:t>
            </a:r>
            <a:r>
              <a:rPr lang="en-US" sz="2400" dirty="0"/>
              <a:t> </a:t>
            </a:r>
            <a:r>
              <a:rPr lang="en-US" sz="2400" dirty="0" err="1"/>
              <a:t>Funcionário</a:t>
            </a:r>
            <a:endParaRPr lang="en-US" sz="2400" dirty="0"/>
          </a:p>
          <a:p>
            <a:pPr lvl="1"/>
            <a:r>
              <a:rPr lang="en-US" sz="2000" dirty="0" err="1"/>
              <a:t>Todas</a:t>
            </a:r>
            <a:r>
              <a:rPr lang="en-US" sz="2000" dirty="0"/>
              <a:t> as </a:t>
            </a:r>
            <a:r>
              <a:rPr lang="en-US" sz="2000" dirty="0" err="1"/>
              <a:t>operações</a:t>
            </a:r>
            <a:r>
              <a:rPr lang="en-US" sz="2000" dirty="0"/>
              <a:t> e </a:t>
            </a:r>
            <a:r>
              <a:rPr lang="en-US" sz="2000" dirty="0" err="1"/>
              <a:t>propriedades</a:t>
            </a:r>
            <a:r>
              <a:rPr lang="en-US" sz="2000" dirty="0"/>
              <a:t> (não </a:t>
            </a:r>
            <a:r>
              <a:rPr lang="en-US" sz="2000" dirty="0" err="1"/>
              <a:t>privadas</a:t>
            </a:r>
            <a:r>
              <a:rPr lang="en-US" sz="2000" dirty="0"/>
              <a:t>) de </a:t>
            </a:r>
            <a:r>
              <a:rPr lang="en-US" sz="2000" dirty="0" err="1"/>
              <a:t>Funcionário</a:t>
            </a:r>
            <a:r>
              <a:rPr lang="en-US" sz="2000" dirty="0"/>
              <a:t> </a:t>
            </a:r>
            <a:r>
              <a:rPr lang="en-US" sz="2000" dirty="0" err="1"/>
              <a:t>estarão</a:t>
            </a:r>
            <a:r>
              <a:rPr lang="en-US" sz="2000" dirty="0"/>
              <a:t> </a:t>
            </a:r>
            <a:r>
              <a:rPr lang="en-US" sz="2000" dirty="0" err="1"/>
              <a:t>disponíveis</a:t>
            </a:r>
            <a:r>
              <a:rPr lang="en-US" sz="2000" dirty="0"/>
              <a:t> em </a:t>
            </a:r>
            <a:r>
              <a:rPr lang="en-US" sz="2000" dirty="0" err="1"/>
              <a:t>Gerente</a:t>
            </a:r>
            <a:endParaRPr lang="en-US" sz="2000" dirty="0"/>
          </a:p>
          <a:p>
            <a:pPr lvl="1"/>
            <a:r>
              <a:rPr lang="en-US" sz="2000" dirty="0"/>
              <a:t>Toda </a:t>
            </a:r>
            <a:r>
              <a:rPr lang="en-US" sz="2000" dirty="0" err="1"/>
              <a:t>instância</a:t>
            </a:r>
            <a:r>
              <a:rPr lang="en-US" sz="2000" dirty="0"/>
              <a:t> de </a:t>
            </a:r>
            <a:r>
              <a:rPr lang="en-US" sz="2000" dirty="0" err="1"/>
              <a:t>Gerente</a:t>
            </a:r>
            <a:r>
              <a:rPr lang="en-US" sz="2000" dirty="0"/>
              <a:t> </a:t>
            </a:r>
            <a:r>
              <a:rPr lang="en-US" sz="2000" dirty="0" err="1"/>
              <a:t>pode</a:t>
            </a:r>
            <a:r>
              <a:rPr lang="en-US" sz="2000" dirty="0"/>
              <a:t> ser </a:t>
            </a:r>
            <a:r>
              <a:rPr lang="en-US" sz="2000" dirty="0" err="1"/>
              <a:t>utilizada</a:t>
            </a:r>
            <a:r>
              <a:rPr lang="en-US" sz="2000" dirty="0"/>
              <a:t> </a:t>
            </a:r>
            <a:r>
              <a:rPr lang="en-US" sz="2000" dirty="0" err="1"/>
              <a:t>onde</a:t>
            </a:r>
            <a:r>
              <a:rPr lang="en-US" sz="2000" dirty="0"/>
              <a:t> se </a:t>
            </a:r>
            <a:r>
              <a:rPr lang="en-US" sz="2000" dirty="0" err="1"/>
              <a:t>espera</a:t>
            </a:r>
            <a:r>
              <a:rPr lang="en-US" sz="2000" dirty="0"/>
              <a:t> </a:t>
            </a:r>
            <a:r>
              <a:rPr lang="en-US" sz="2000" dirty="0" err="1"/>
              <a:t>instâncias</a:t>
            </a:r>
            <a:r>
              <a:rPr lang="en-US" sz="2000" dirty="0"/>
              <a:t> de </a:t>
            </a:r>
            <a:r>
              <a:rPr lang="en-US" sz="2000" dirty="0" err="1"/>
              <a:t>Funcionario</a:t>
            </a:r>
            <a:endParaRPr lang="en-US" sz="2000" dirty="0"/>
          </a:p>
          <a:p>
            <a:pPr lvl="1"/>
            <a:r>
              <a:rPr lang="en-US" sz="2000" dirty="0"/>
              <a:t>Gera o </a:t>
            </a:r>
            <a:r>
              <a:rPr lang="en-US" sz="2000" dirty="0" err="1"/>
              <a:t>efeito</a:t>
            </a:r>
            <a:r>
              <a:rPr lang="en-US" sz="2000" dirty="0"/>
              <a:t> de </a:t>
            </a:r>
            <a:r>
              <a:rPr lang="en-US" sz="2000" dirty="0" err="1"/>
              <a:t>herança</a:t>
            </a:r>
            <a:r>
              <a:rPr lang="en-US" sz="2000" dirty="0"/>
              <a:t> e </a:t>
            </a:r>
            <a:r>
              <a:rPr lang="en-US" sz="2000" dirty="0" err="1"/>
              <a:t>polimorfismo</a:t>
            </a:r>
            <a:r>
              <a:rPr lang="en-US" sz="2000" dirty="0"/>
              <a:t> </a:t>
            </a:r>
            <a:r>
              <a:rPr lang="en-US" sz="2000" dirty="0" err="1"/>
              <a:t>quando</a:t>
            </a:r>
            <a:r>
              <a:rPr lang="en-US" sz="2000" dirty="0"/>
              <a:t> </a:t>
            </a:r>
            <a:r>
              <a:rPr lang="en-US" sz="2000" dirty="0" err="1"/>
              <a:t>mapeado</a:t>
            </a:r>
            <a:r>
              <a:rPr lang="en-US" sz="2000" dirty="0"/>
              <a:t> para o </a:t>
            </a:r>
            <a:r>
              <a:rPr lang="en-US" sz="2000" dirty="0" err="1"/>
              <a:t>código</a:t>
            </a:r>
            <a:endParaRPr lang="en-US" sz="2000" dirty="0"/>
          </a:p>
        </p:txBody>
      </p:sp>
      <p:grpSp>
        <p:nvGrpSpPr>
          <p:cNvPr id="7" name="Agrupar 6">
            <a:extLst>
              <a:ext uri="{FF2B5EF4-FFF2-40B4-BE49-F238E27FC236}">
                <a16:creationId xmlns:a16="http://schemas.microsoft.com/office/drawing/2014/main" id="{4A2A0868-B42C-49AF-A4D4-50254E153F14}"/>
              </a:ext>
            </a:extLst>
          </p:cNvPr>
          <p:cNvGrpSpPr/>
          <p:nvPr/>
        </p:nvGrpSpPr>
        <p:grpSpPr>
          <a:xfrm>
            <a:off x="842867" y="5080071"/>
            <a:ext cx="2618032" cy="1334701"/>
            <a:chOff x="825689" y="3217459"/>
            <a:chExt cx="3220872" cy="1243537"/>
          </a:xfrm>
        </p:grpSpPr>
        <p:sp>
          <p:nvSpPr>
            <p:cNvPr id="8" name="Retângulo 7">
              <a:extLst>
                <a:ext uri="{FF2B5EF4-FFF2-40B4-BE49-F238E27FC236}">
                  <a16:creationId xmlns:a16="http://schemas.microsoft.com/office/drawing/2014/main" id="{EF5873D4-16F2-4F45-965C-7C538F8D47A9}"/>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err="1"/>
                <a:t>Carro</a:t>
              </a:r>
              <a:endParaRPr lang="pt-BR" sz="2200" b="1" dirty="0"/>
            </a:p>
          </p:txBody>
        </p:sp>
        <p:sp>
          <p:nvSpPr>
            <p:cNvPr id="9" name="Retângulo 8">
              <a:extLst>
                <a:ext uri="{FF2B5EF4-FFF2-40B4-BE49-F238E27FC236}">
                  <a16:creationId xmlns:a16="http://schemas.microsoft.com/office/drawing/2014/main" id="{DE5B9628-6031-44FB-B7E9-0E5398584406}"/>
                </a:ext>
              </a:extLst>
            </p:cNvPr>
            <p:cNvSpPr/>
            <p:nvPr/>
          </p:nvSpPr>
          <p:spPr>
            <a:xfrm>
              <a:off x="825689" y="3773607"/>
              <a:ext cx="3220872" cy="34369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sp>
          <p:nvSpPr>
            <p:cNvPr id="10" name="Retângulo 9">
              <a:extLst>
                <a:ext uri="{FF2B5EF4-FFF2-40B4-BE49-F238E27FC236}">
                  <a16:creationId xmlns:a16="http://schemas.microsoft.com/office/drawing/2014/main" id="{50010608-A0E2-4432-98AA-6A2BA55EA04B}"/>
                </a:ext>
              </a:extLst>
            </p:cNvPr>
            <p:cNvSpPr/>
            <p:nvPr/>
          </p:nvSpPr>
          <p:spPr>
            <a:xfrm>
              <a:off x="825689" y="4117301"/>
              <a:ext cx="3220872" cy="3436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grpSp>
        <p:nvGrpSpPr>
          <p:cNvPr id="11" name="Agrupar 10">
            <a:extLst>
              <a:ext uri="{FF2B5EF4-FFF2-40B4-BE49-F238E27FC236}">
                <a16:creationId xmlns:a16="http://schemas.microsoft.com/office/drawing/2014/main" id="{C4AA1D92-F829-413F-A995-6B37A5587916}"/>
              </a:ext>
            </a:extLst>
          </p:cNvPr>
          <p:cNvGrpSpPr/>
          <p:nvPr/>
        </p:nvGrpSpPr>
        <p:grpSpPr>
          <a:xfrm>
            <a:off x="6329267" y="5080071"/>
            <a:ext cx="2618032" cy="1334701"/>
            <a:chOff x="825689" y="3217459"/>
            <a:chExt cx="3220872" cy="1243537"/>
          </a:xfrm>
        </p:grpSpPr>
        <p:sp>
          <p:nvSpPr>
            <p:cNvPr id="12" name="Retângulo 11">
              <a:extLst>
                <a:ext uri="{FF2B5EF4-FFF2-40B4-BE49-F238E27FC236}">
                  <a16:creationId xmlns:a16="http://schemas.microsoft.com/office/drawing/2014/main" id="{1AC69491-8145-4599-87FE-88B9CF4B054A}"/>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err="1"/>
                <a:t>Veiculo</a:t>
              </a:r>
              <a:endParaRPr lang="pt-BR" sz="2200" b="1" dirty="0"/>
            </a:p>
          </p:txBody>
        </p:sp>
        <p:sp>
          <p:nvSpPr>
            <p:cNvPr id="13" name="Retângulo 12">
              <a:extLst>
                <a:ext uri="{FF2B5EF4-FFF2-40B4-BE49-F238E27FC236}">
                  <a16:creationId xmlns:a16="http://schemas.microsoft.com/office/drawing/2014/main" id="{B14A0AAA-13AE-4201-A8FA-FB8A5EB09887}"/>
                </a:ext>
              </a:extLst>
            </p:cNvPr>
            <p:cNvSpPr/>
            <p:nvPr/>
          </p:nvSpPr>
          <p:spPr>
            <a:xfrm>
              <a:off x="825689" y="3773607"/>
              <a:ext cx="3220872" cy="34369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sp>
          <p:nvSpPr>
            <p:cNvPr id="14" name="Retângulo 13">
              <a:extLst>
                <a:ext uri="{FF2B5EF4-FFF2-40B4-BE49-F238E27FC236}">
                  <a16:creationId xmlns:a16="http://schemas.microsoft.com/office/drawing/2014/main" id="{331E59C3-DCC1-492B-A56E-464D8804463F}"/>
                </a:ext>
              </a:extLst>
            </p:cNvPr>
            <p:cNvSpPr/>
            <p:nvPr/>
          </p:nvSpPr>
          <p:spPr>
            <a:xfrm>
              <a:off x="825689" y="4117301"/>
              <a:ext cx="3220872" cy="3436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sp>
        <p:nvSpPr>
          <p:cNvPr id="2" name="Triângulo isósceles 1">
            <a:extLst>
              <a:ext uri="{FF2B5EF4-FFF2-40B4-BE49-F238E27FC236}">
                <a16:creationId xmlns:a16="http://schemas.microsoft.com/office/drawing/2014/main" id="{05628F0A-F441-4E5F-AC10-1325E1F10ABB}"/>
              </a:ext>
            </a:extLst>
          </p:cNvPr>
          <p:cNvSpPr/>
          <p:nvPr/>
        </p:nvSpPr>
        <p:spPr>
          <a:xfrm rot="5400000">
            <a:off x="5880533" y="5515102"/>
            <a:ext cx="404037" cy="480757"/>
          </a:xfrm>
          <a:prstGeom prst="triangl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608995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01F13A47-136C-4187-818A-11DDE80AD4CB}"/>
              </a:ext>
            </a:extLst>
          </p:cNvPr>
          <p:cNvSpPr>
            <a:spLocks noGrp="1"/>
          </p:cNvSpPr>
          <p:nvPr>
            <p:ph idx="1"/>
          </p:nvPr>
        </p:nvSpPr>
        <p:spPr>
          <a:xfrm>
            <a:off x="677333" y="1441023"/>
            <a:ext cx="9612561" cy="1336901"/>
          </a:xfrm>
        </p:spPr>
        <p:txBody>
          <a:bodyPr>
            <a:normAutofit/>
          </a:bodyPr>
          <a:lstStyle/>
          <a:p>
            <a:pPr>
              <a:lnSpc>
                <a:spcPct val="110000"/>
              </a:lnSpc>
            </a:pPr>
            <a:r>
              <a:rPr lang="pt-BR" sz="2800" dirty="0"/>
              <a:t>Caixas representam </a:t>
            </a:r>
            <a:r>
              <a:rPr lang="pt-BR" sz="2800" b="1" u="sng" dirty="0"/>
              <a:t>classes</a:t>
            </a:r>
          </a:p>
          <a:p>
            <a:pPr>
              <a:lnSpc>
                <a:spcPct val="110000"/>
              </a:lnSpc>
            </a:pPr>
            <a:r>
              <a:rPr lang="pt-BR" sz="2800" dirty="0"/>
              <a:t>Linhas representam </a:t>
            </a:r>
            <a:r>
              <a:rPr lang="pt-BR" sz="2800" b="1" u="sng" dirty="0"/>
              <a:t>relacionamentos</a:t>
            </a:r>
            <a:r>
              <a:rPr lang="pt-BR" sz="2800" dirty="0"/>
              <a:t> entre as classes</a:t>
            </a:r>
          </a:p>
        </p:txBody>
      </p:sp>
      <p:sp>
        <p:nvSpPr>
          <p:cNvPr id="2" name="Retângulo 1">
            <a:extLst>
              <a:ext uri="{FF2B5EF4-FFF2-40B4-BE49-F238E27FC236}">
                <a16:creationId xmlns:a16="http://schemas.microsoft.com/office/drawing/2014/main" id="{9A890D54-3CAF-4422-BA63-1E810671E42D}"/>
              </a:ext>
            </a:extLst>
          </p:cNvPr>
          <p:cNvSpPr/>
          <p:nvPr/>
        </p:nvSpPr>
        <p:spPr>
          <a:xfrm>
            <a:off x="769931" y="2974694"/>
            <a:ext cx="1313513" cy="717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FAB8AE88-D44F-4988-A06F-73B0F70DB957}"/>
              </a:ext>
            </a:extLst>
          </p:cNvPr>
          <p:cNvSpPr/>
          <p:nvPr/>
        </p:nvSpPr>
        <p:spPr>
          <a:xfrm>
            <a:off x="2740200" y="4187143"/>
            <a:ext cx="1313513" cy="717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E1066AC3-86F2-4609-9FB6-029CBB04E783}"/>
              </a:ext>
            </a:extLst>
          </p:cNvPr>
          <p:cNvSpPr/>
          <p:nvPr/>
        </p:nvSpPr>
        <p:spPr>
          <a:xfrm>
            <a:off x="4508554" y="2974694"/>
            <a:ext cx="1313513" cy="717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1BA50FD6-12F4-40D4-A5B7-FBB9D559DABB}"/>
              </a:ext>
            </a:extLst>
          </p:cNvPr>
          <p:cNvSpPr/>
          <p:nvPr/>
        </p:nvSpPr>
        <p:spPr>
          <a:xfrm>
            <a:off x="1426687" y="5659090"/>
            <a:ext cx="1313513" cy="717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71B4EF9C-713A-4853-A8BB-2C9072F4ACB6}"/>
              </a:ext>
            </a:extLst>
          </p:cNvPr>
          <p:cNvSpPr/>
          <p:nvPr/>
        </p:nvSpPr>
        <p:spPr>
          <a:xfrm>
            <a:off x="5700746" y="4699347"/>
            <a:ext cx="1313513" cy="717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a:extLst>
              <a:ext uri="{FF2B5EF4-FFF2-40B4-BE49-F238E27FC236}">
                <a16:creationId xmlns:a16="http://schemas.microsoft.com/office/drawing/2014/main" id="{D64BFCFC-0DEB-4E2A-8270-654B3DA29954}"/>
              </a:ext>
            </a:extLst>
          </p:cNvPr>
          <p:cNvSpPr/>
          <p:nvPr/>
        </p:nvSpPr>
        <p:spPr>
          <a:xfrm>
            <a:off x="7690843" y="3676635"/>
            <a:ext cx="1313513" cy="717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2" name="Conector reto 11">
            <a:extLst>
              <a:ext uri="{FF2B5EF4-FFF2-40B4-BE49-F238E27FC236}">
                <a16:creationId xmlns:a16="http://schemas.microsoft.com/office/drawing/2014/main" id="{C2B45DA8-D464-43A8-A076-94552442BDFF}"/>
              </a:ext>
            </a:extLst>
          </p:cNvPr>
          <p:cNvCxnSpPr>
            <a:stCxn id="2" idx="3"/>
            <a:endCxn id="7" idx="1"/>
          </p:cNvCxnSpPr>
          <p:nvPr/>
        </p:nvCxnSpPr>
        <p:spPr>
          <a:xfrm>
            <a:off x="2083444" y="3333509"/>
            <a:ext cx="24251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ector reto 14">
            <a:extLst>
              <a:ext uri="{FF2B5EF4-FFF2-40B4-BE49-F238E27FC236}">
                <a16:creationId xmlns:a16="http://schemas.microsoft.com/office/drawing/2014/main" id="{2B5BFAE4-A1A9-4FB4-A2AE-70E0DEB933A3}"/>
              </a:ext>
            </a:extLst>
          </p:cNvPr>
          <p:cNvCxnSpPr>
            <a:cxnSpLocks/>
            <a:endCxn id="6" idx="0"/>
          </p:cNvCxnSpPr>
          <p:nvPr/>
        </p:nvCxnSpPr>
        <p:spPr>
          <a:xfrm>
            <a:off x="3396957" y="3333509"/>
            <a:ext cx="0" cy="853634"/>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tângulo 16">
            <a:extLst>
              <a:ext uri="{FF2B5EF4-FFF2-40B4-BE49-F238E27FC236}">
                <a16:creationId xmlns:a16="http://schemas.microsoft.com/office/drawing/2014/main" id="{73B71349-BEBB-4BF5-AF42-4D3A31317FF1}"/>
              </a:ext>
            </a:extLst>
          </p:cNvPr>
          <p:cNvSpPr/>
          <p:nvPr/>
        </p:nvSpPr>
        <p:spPr>
          <a:xfrm>
            <a:off x="7690844" y="5659090"/>
            <a:ext cx="1313513" cy="717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9" name="Conector reto 18">
            <a:extLst>
              <a:ext uri="{FF2B5EF4-FFF2-40B4-BE49-F238E27FC236}">
                <a16:creationId xmlns:a16="http://schemas.microsoft.com/office/drawing/2014/main" id="{BB79834F-AB46-445C-B735-3D1EA0392AAC}"/>
              </a:ext>
            </a:extLst>
          </p:cNvPr>
          <p:cNvCxnSpPr>
            <a:stCxn id="7" idx="2"/>
          </p:cNvCxnSpPr>
          <p:nvPr/>
        </p:nvCxnSpPr>
        <p:spPr>
          <a:xfrm flipH="1">
            <a:off x="5165310" y="3692324"/>
            <a:ext cx="1" cy="1365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ector reto 20">
            <a:extLst>
              <a:ext uri="{FF2B5EF4-FFF2-40B4-BE49-F238E27FC236}">
                <a16:creationId xmlns:a16="http://schemas.microsoft.com/office/drawing/2014/main" id="{424FB0CA-0291-47D2-B036-0F1485661B3A}"/>
              </a:ext>
            </a:extLst>
          </p:cNvPr>
          <p:cNvCxnSpPr>
            <a:endCxn id="9" idx="1"/>
          </p:cNvCxnSpPr>
          <p:nvPr/>
        </p:nvCxnSpPr>
        <p:spPr>
          <a:xfrm>
            <a:off x="5165309" y="5058162"/>
            <a:ext cx="5354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ector reto 22">
            <a:extLst>
              <a:ext uri="{FF2B5EF4-FFF2-40B4-BE49-F238E27FC236}">
                <a16:creationId xmlns:a16="http://schemas.microsoft.com/office/drawing/2014/main" id="{4C1017E1-6CFE-408B-B51B-04FC33BCE094}"/>
              </a:ext>
            </a:extLst>
          </p:cNvPr>
          <p:cNvCxnSpPr>
            <a:cxnSpLocks/>
            <a:stCxn id="8" idx="3"/>
          </p:cNvCxnSpPr>
          <p:nvPr/>
        </p:nvCxnSpPr>
        <p:spPr>
          <a:xfrm>
            <a:off x="2740200" y="6017905"/>
            <a:ext cx="36173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ector reto 24">
            <a:extLst>
              <a:ext uri="{FF2B5EF4-FFF2-40B4-BE49-F238E27FC236}">
                <a16:creationId xmlns:a16="http://schemas.microsoft.com/office/drawing/2014/main" id="{09AB65BD-9029-4E58-A516-9985BC127042}"/>
              </a:ext>
            </a:extLst>
          </p:cNvPr>
          <p:cNvCxnSpPr>
            <a:cxnSpLocks/>
            <a:endCxn id="9" idx="2"/>
          </p:cNvCxnSpPr>
          <p:nvPr/>
        </p:nvCxnSpPr>
        <p:spPr>
          <a:xfrm flipV="1">
            <a:off x="6357502" y="5416977"/>
            <a:ext cx="1" cy="600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ector reto 26">
            <a:extLst>
              <a:ext uri="{FF2B5EF4-FFF2-40B4-BE49-F238E27FC236}">
                <a16:creationId xmlns:a16="http://schemas.microsoft.com/office/drawing/2014/main" id="{9D71D5B7-2395-4F68-8028-848867B978FD}"/>
              </a:ext>
            </a:extLst>
          </p:cNvPr>
          <p:cNvCxnSpPr>
            <a:cxnSpLocks/>
            <a:stCxn id="10" idx="2"/>
            <a:endCxn id="17" idx="0"/>
          </p:cNvCxnSpPr>
          <p:nvPr/>
        </p:nvCxnSpPr>
        <p:spPr>
          <a:xfrm>
            <a:off x="8347600" y="4394265"/>
            <a:ext cx="1" cy="12648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to 31">
            <a:extLst>
              <a:ext uri="{FF2B5EF4-FFF2-40B4-BE49-F238E27FC236}">
                <a16:creationId xmlns:a16="http://schemas.microsoft.com/office/drawing/2014/main" id="{CED5B978-D136-43FE-A87C-408874729557}"/>
              </a:ext>
            </a:extLst>
          </p:cNvPr>
          <p:cNvCxnSpPr>
            <a:stCxn id="9" idx="3"/>
          </p:cNvCxnSpPr>
          <p:nvPr/>
        </p:nvCxnSpPr>
        <p:spPr>
          <a:xfrm>
            <a:off x="7014259" y="5058162"/>
            <a:ext cx="1333340"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4" y="443228"/>
            <a:ext cx="8596668"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t>Diagrama</a:t>
            </a:r>
            <a:r>
              <a:rPr lang="en-US" sz="4000" dirty="0"/>
              <a:t> de classes</a:t>
            </a:r>
            <a:endParaRPr lang="pt-BR" sz="4000" dirty="0"/>
          </a:p>
        </p:txBody>
      </p:sp>
      <p:pic>
        <p:nvPicPr>
          <p:cNvPr id="40" name="Imagem 39">
            <a:extLst>
              <a:ext uri="{FF2B5EF4-FFF2-40B4-BE49-F238E27FC236}">
                <a16:creationId xmlns:a16="http://schemas.microsoft.com/office/drawing/2014/main" id="{E03054AA-DAF7-4470-AD46-79B25061D454}"/>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41" name="Título 1">
            <a:extLst>
              <a:ext uri="{FF2B5EF4-FFF2-40B4-BE49-F238E27FC236}">
                <a16:creationId xmlns:a16="http://schemas.microsoft.com/office/drawing/2014/main" id="{83A17339-6086-41FC-8A2F-4D082254D2A8}"/>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spTree>
    <p:extLst>
      <p:ext uri="{BB962C8B-B14F-4D97-AF65-F5344CB8AC3E}">
        <p14:creationId xmlns:p14="http://schemas.microsoft.com/office/powerpoint/2010/main" val="6774986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4" y="443228"/>
            <a:ext cx="8596668"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t>Agregação</a:t>
            </a:r>
            <a:endParaRPr lang="pt-BR" sz="4000" i="1" dirty="0"/>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sp>
        <p:nvSpPr>
          <p:cNvPr id="36" name="Espaço Reservado para Conteúdo 2">
            <a:extLst>
              <a:ext uri="{FF2B5EF4-FFF2-40B4-BE49-F238E27FC236}">
                <a16:creationId xmlns:a16="http://schemas.microsoft.com/office/drawing/2014/main" id="{2A65E966-CB4C-4859-930E-12A5D57992DD}"/>
              </a:ext>
            </a:extLst>
          </p:cNvPr>
          <p:cNvSpPr>
            <a:spLocks noGrp="1"/>
          </p:cNvSpPr>
          <p:nvPr>
            <p:ph idx="1"/>
          </p:nvPr>
        </p:nvSpPr>
        <p:spPr>
          <a:xfrm>
            <a:off x="677332" y="1336345"/>
            <a:ext cx="9607571" cy="1885028"/>
          </a:xfrm>
        </p:spPr>
        <p:txBody>
          <a:bodyPr>
            <a:normAutofit/>
          </a:bodyPr>
          <a:lstStyle/>
          <a:p>
            <a:pPr marL="0" indent="0">
              <a:buNone/>
            </a:pPr>
            <a:r>
              <a:rPr lang="pt-BR" sz="3600" dirty="0"/>
              <a:t>É quando um objeto possui outros objetos mas ele não depende desses outros objetos para existir.</a:t>
            </a:r>
            <a:endParaRPr lang="en-US" sz="3600" dirty="0"/>
          </a:p>
        </p:txBody>
      </p:sp>
      <p:grpSp>
        <p:nvGrpSpPr>
          <p:cNvPr id="2" name="Agrupar 1">
            <a:extLst>
              <a:ext uri="{FF2B5EF4-FFF2-40B4-BE49-F238E27FC236}">
                <a16:creationId xmlns:a16="http://schemas.microsoft.com/office/drawing/2014/main" id="{DAD75BE8-FACC-421E-8A05-5B514B1F45F8}"/>
              </a:ext>
            </a:extLst>
          </p:cNvPr>
          <p:cNvGrpSpPr/>
          <p:nvPr/>
        </p:nvGrpSpPr>
        <p:grpSpPr>
          <a:xfrm>
            <a:off x="842867" y="3221373"/>
            <a:ext cx="9027830" cy="1334701"/>
            <a:chOff x="842867" y="3326772"/>
            <a:chExt cx="9027830" cy="1334701"/>
          </a:xfrm>
        </p:grpSpPr>
        <p:cxnSp>
          <p:nvCxnSpPr>
            <p:cNvPr id="17" name="Conector reto 16">
              <a:extLst>
                <a:ext uri="{FF2B5EF4-FFF2-40B4-BE49-F238E27FC236}">
                  <a16:creationId xmlns:a16="http://schemas.microsoft.com/office/drawing/2014/main" id="{B91BF88E-7BA1-492B-9552-FB5C0A05A1C0}"/>
                </a:ext>
              </a:extLst>
            </p:cNvPr>
            <p:cNvCxnSpPr>
              <a:cxnSpLocks/>
            </p:cNvCxnSpPr>
            <p:nvPr/>
          </p:nvCxnSpPr>
          <p:spPr>
            <a:xfrm>
              <a:off x="3312153" y="4002182"/>
              <a:ext cx="4003146" cy="0"/>
            </a:xfrm>
            <a:prstGeom prst="line">
              <a:avLst/>
            </a:prstGeom>
            <a:ln w="38100"/>
          </p:spPr>
          <p:style>
            <a:lnRef idx="1">
              <a:schemeClr val="accent2"/>
            </a:lnRef>
            <a:fillRef idx="0">
              <a:schemeClr val="accent2"/>
            </a:fillRef>
            <a:effectRef idx="0">
              <a:schemeClr val="accent2"/>
            </a:effectRef>
            <a:fontRef idx="minor">
              <a:schemeClr val="tx1"/>
            </a:fontRef>
          </p:style>
        </p:cxnSp>
        <p:grpSp>
          <p:nvGrpSpPr>
            <p:cNvPr id="7" name="Agrupar 6">
              <a:extLst>
                <a:ext uri="{FF2B5EF4-FFF2-40B4-BE49-F238E27FC236}">
                  <a16:creationId xmlns:a16="http://schemas.microsoft.com/office/drawing/2014/main" id="{4A2A0868-B42C-49AF-A4D4-50254E153F14}"/>
                </a:ext>
              </a:extLst>
            </p:cNvPr>
            <p:cNvGrpSpPr/>
            <p:nvPr/>
          </p:nvGrpSpPr>
          <p:grpSpPr>
            <a:xfrm>
              <a:off x="842867" y="3326772"/>
              <a:ext cx="2618032" cy="1334701"/>
              <a:chOff x="825689" y="3217459"/>
              <a:chExt cx="3220872" cy="1243537"/>
            </a:xfrm>
          </p:grpSpPr>
          <p:sp>
            <p:nvSpPr>
              <p:cNvPr id="8" name="Retângulo 7">
                <a:extLst>
                  <a:ext uri="{FF2B5EF4-FFF2-40B4-BE49-F238E27FC236}">
                    <a16:creationId xmlns:a16="http://schemas.microsoft.com/office/drawing/2014/main" id="{EF5873D4-16F2-4F45-965C-7C538F8D47A9}"/>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err="1"/>
                  <a:t>Gaveta</a:t>
                </a:r>
                <a:endParaRPr lang="pt-BR" sz="2200" b="1" dirty="0"/>
              </a:p>
            </p:txBody>
          </p:sp>
          <p:sp>
            <p:nvSpPr>
              <p:cNvPr id="9" name="Retângulo 8">
                <a:extLst>
                  <a:ext uri="{FF2B5EF4-FFF2-40B4-BE49-F238E27FC236}">
                    <a16:creationId xmlns:a16="http://schemas.microsoft.com/office/drawing/2014/main" id="{DE5B9628-6031-44FB-B7E9-0E5398584406}"/>
                  </a:ext>
                </a:extLst>
              </p:cNvPr>
              <p:cNvSpPr/>
              <p:nvPr/>
            </p:nvSpPr>
            <p:spPr>
              <a:xfrm>
                <a:off x="825689" y="3773607"/>
                <a:ext cx="3220872" cy="34369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sp>
            <p:nvSpPr>
              <p:cNvPr id="10" name="Retângulo 9">
                <a:extLst>
                  <a:ext uri="{FF2B5EF4-FFF2-40B4-BE49-F238E27FC236}">
                    <a16:creationId xmlns:a16="http://schemas.microsoft.com/office/drawing/2014/main" id="{50010608-A0E2-4432-98AA-6A2BA55EA04B}"/>
                  </a:ext>
                </a:extLst>
              </p:cNvPr>
              <p:cNvSpPr/>
              <p:nvPr/>
            </p:nvSpPr>
            <p:spPr>
              <a:xfrm>
                <a:off x="825689" y="4117301"/>
                <a:ext cx="3220872" cy="3436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grpSp>
          <p:nvGrpSpPr>
            <p:cNvPr id="11" name="Agrupar 10">
              <a:extLst>
                <a:ext uri="{FF2B5EF4-FFF2-40B4-BE49-F238E27FC236}">
                  <a16:creationId xmlns:a16="http://schemas.microsoft.com/office/drawing/2014/main" id="{C4AA1D92-F829-413F-A995-6B37A5587916}"/>
                </a:ext>
              </a:extLst>
            </p:cNvPr>
            <p:cNvGrpSpPr/>
            <p:nvPr/>
          </p:nvGrpSpPr>
          <p:grpSpPr>
            <a:xfrm>
              <a:off x="7252665" y="3326772"/>
              <a:ext cx="2618032" cy="1334701"/>
              <a:chOff x="825689" y="3217459"/>
              <a:chExt cx="3220872" cy="1243537"/>
            </a:xfrm>
          </p:grpSpPr>
          <p:sp>
            <p:nvSpPr>
              <p:cNvPr id="12" name="Retângulo 11">
                <a:extLst>
                  <a:ext uri="{FF2B5EF4-FFF2-40B4-BE49-F238E27FC236}">
                    <a16:creationId xmlns:a16="http://schemas.microsoft.com/office/drawing/2014/main" id="{1AC69491-8145-4599-87FE-88B9CF4B054A}"/>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err="1"/>
                  <a:t>Meia</a:t>
                </a:r>
                <a:endParaRPr lang="pt-BR" sz="2200" b="1" dirty="0"/>
              </a:p>
            </p:txBody>
          </p:sp>
          <p:sp>
            <p:nvSpPr>
              <p:cNvPr id="13" name="Retângulo 12">
                <a:extLst>
                  <a:ext uri="{FF2B5EF4-FFF2-40B4-BE49-F238E27FC236}">
                    <a16:creationId xmlns:a16="http://schemas.microsoft.com/office/drawing/2014/main" id="{B14A0AAA-13AE-4201-A8FA-FB8A5EB09887}"/>
                  </a:ext>
                </a:extLst>
              </p:cNvPr>
              <p:cNvSpPr/>
              <p:nvPr/>
            </p:nvSpPr>
            <p:spPr>
              <a:xfrm>
                <a:off x="825689" y="3773607"/>
                <a:ext cx="3220872" cy="34369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sp>
            <p:nvSpPr>
              <p:cNvPr id="14" name="Retângulo 13">
                <a:extLst>
                  <a:ext uri="{FF2B5EF4-FFF2-40B4-BE49-F238E27FC236}">
                    <a16:creationId xmlns:a16="http://schemas.microsoft.com/office/drawing/2014/main" id="{331E59C3-DCC1-492B-A56E-464D8804463F}"/>
                  </a:ext>
                </a:extLst>
              </p:cNvPr>
              <p:cNvSpPr/>
              <p:nvPr/>
            </p:nvSpPr>
            <p:spPr>
              <a:xfrm>
                <a:off x="825689" y="4117301"/>
                <a:ext cx="3220872" cy="3436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sp>
          <p:nvSpPr>
            <p:cNvPr id="3" name="Fluxograma: Decisão 2">
              <a:extLst>
                <a:ext uri="{FF2B5EF4-FFF2-40B4-BE49-F238E27FC236}">
                  <a16:creationId xmlns:a16="http://schemas.microsoft.com/office/drawing/2014/main" id="{559B295D-8520-4574-B77F-949CC87F127F}"/>
                </a:ext>
              </a:extLst>
            </p:cNvPr>
            <p:cNvSpPr/>
            <p:nvPr/>
          </p:nvSpPr>
          <p:spPr>
            <a:xfrm>
              <a:off x="3496532" y="3837729"/>
              <a:ext cx="697696" cy="328905"/>
            </a:xfrm>
            <a:prstGeom prst="flowChartDecision">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19" name="Espaço Reservado para Conteúdo 2">
            <a:extLst>
              <a:ext uri="{FF2B5EF4-FFF2-40B4-BE49-F238E27FC236}">
                <a16:creationId xmlns:a16="http://schemas.microsoft.com/office/drawing/2014/main" id="{9C63024B-45B4-4F01-8C1A-83F47845CA67}"/>
              </a:ext>
            </a:extLst>
          </p:cNvPr>
          <p:cNvSpPr txBox="1">
            <a:spLocks/>
          </p:cNvSpPr>
          <p:nvPr/>
        </p:nvSpPr>
        <p:spPr>
          <a:xfrm>
            <a:off x="677332" y="4743805"/>
            <a:ext cx="9607571" cy="18850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pt-BR" sz="3600" dirty="0"/>
              <a:t>Uma gaveta pode conter Meias, mas a Gaveta não é feita de Meias, ou seja, mesmo sem meias a gaveta ainda existirá.</a:t>
            </a:r>
            <a:endParaRPr lang="en-US" sz="3600" dirty="0"/>
          </a:p>
        </p:txBody>
      </p:sp>
    </p:spTree>
    <p:extLst>
      <p:ext uri="{BB962C8B-B14F-4D97-AF65-F5344CB8AC3E}">
        <p14:creationId xmlns:p14="http://schemas.microsoft.com/office/powerpoint/2010/main" val="543904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Conector reto 16">
            <a:extLst>
              <a:ext uri="{FF2B5EF4-FFF2-40B4-BE49-F238E27FC236}">
                <a16:creationId xmlns:a16="http://schemas.microsoft.com/office/drawing/2014/main" id="{B91BF88E-7BA1-492B-9552-FB5C0A05A1C0}"/>
              </a:ext>
            </a:extLst>
          </p:cNvPr>
          <p:cNvCxnSpPr>
            <a:cxnSpLocks/>
          </p:cNvCxnSpPr>
          <p:nvPr/>
        </p:nvCxnSpPr>
        <p:spPr>
          <a:xfrm>
            <a:off x="3312153" y="5260450"/>
            <a:ext cx="4003146"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4" y="443228"/>
            <a:ext cx="8596668"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t>Agregação</a:t>
            </a:r>
            <a:endParaRPr lang="pt-BR" sz="4000" i="1" dirty="0"/>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sp>
        <p:nvSpPr>
          <p:cNvPr id="36" name="Espaço Reservado para Conteúdo 2">
            <a:extLst>
              <a:ext uri="{FF2B5EF4-FFF2-40B4-BE49-F238E27FC236}">
                <a16:creationId xmlns:a16="http://schemas.microsoft.com/office/drawing/2014/main" id="{2A65E966-CB4C-4859-930E-12A5D57992DD}"/>
              </a:ext>
            </a:extLst>
          </p:cNvPr>
          <p:cNvSpPr>
            <a:spLocks noGrp="1"/>
          </p:cNvSpPr>
          <p:nvPr>
            <p:ph idx="1"/>
          </p:nvPr>
        </p:nvSpPr>
        <p:spPr>
          <a:xfrm>
            <a:off x="677332" y="1336344"/>
            <a:ext cx="10029654" cy="3175141"/>
          </a:xfrm>
        </p:spPr>
        <p:txBody>
          <a:bodyPr>
            <a:normAutofit/>
          </a:bodyPr>
          <a:lstStyle/>
          <a:p>
            <a:r>
              <a:rPr lang="pt-BR" sz="3600" dirty="0"/>
              <a:t> Associação com semântica de “CONTÉM”</a:t>
            </a:r>
          </a:p>
          <a:p>
            <a:r>
              <a:rPr lang="pt-BR" sz="3600" dirty="0"/>
              <a:t> Serve como uma </a:t>
            </a:r>
            <a:r>
              <a:rPr lang="pt-BR" sz="3600" b="1" u="sng" dirty="0"/>
              <a:t>relação todo-parte fraca</a:t>
            </a:r>
          </a:p>
          <a:p>
            <a:r>
              <a:rPr lang="pt-BR" sz="3600" dirty="0"/>
              <a:t> O todo existe sem as partes</a:t>
            </a:r>
          </a:p>
          <a:p>
            <a:r>
              <a:rPr lang="pt-BR" sz="3600" dirty="0"/>
              <a:t> As partes existem sem o todo</a:t>
            </a:r>
            <a:endParaRPr lang="en-US" sz="3600" dirty="0"/>
          </a:p>
        </p:txBody>
      </p:sp>
      <p:grpSp>
        <p:nvGrpSpPr>
          <p:cNvPr id="7" name="Agrupar 6">
            <a:extLst>
              <a:ext uri="{FF2B5EF4-FFF2-40B4-BE49-F238E27FC236}">
                <a16:creationId xmlns:a16="http://schemas.microsoft.com/office/drawing/2014/main" id="{4A2A0868-B42C-49AF-A4D4-50254E153F14}"/>
              </a:ext>
            </a:extLst>
          </p:cNvPr>
          <p:cNvGrpSpPr/>
          <p:nvPr/>
        </p:nvGrpSpPr>
        <p:grpSpPr>
          <a:xfrm>
            <a:off x="842867" y="4585040"/>
            <a:ext cx="2618032" cy="1334701"/>
            <a:chOff x="825689" y="3217459"/>
            <a:chExt cx="3220872" cy="1243537"/>
          </a:xfrm>
        </p:grpSpPr>
        <p:sp>
          <p:nvSpPr>
            <p:cNvPr id="8" name="Retângulo 7">
              <a:extLst>
                <a:ext uri="{FF2B5EF4-FFF2-40B4-BE49-F238E27FC236}">
                  <a16:creationId xmlns:a16="http://schemas.microsoft.com/office/drawing/2014/main" id="{EF5873D4-16F2-4F45-965C-7C538F8D47A9}"/>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err="1"/>
                <a:t>Carro</a:t>
              </a:r>
              <a:endParaRPr lang="pt-BR" sz="2200" b="1" dirty="0"/>
            </a:p>
          </p:txBody>
        </p:sp>
        <p:sp>
          <p:nvSpPr>
            <p:cNvPr id="9" name="Retângulo 8">
              <a:extLst>
                <a:ext uri="{FF2B5EF4-FFF2-40B4-BE49-F238E27FC236}">
                  <a16:creationId xmlns:a16="http://schemas.microsoft.com/office/drawing/2014/main" id="{DE5B9628-6031-44FB-B7E9-0E5398584406}"/>
                </a:ext>
              </a:extLst>
            </p:cNvPr>
            <p:cNvSpPr/>
            <p:nvPr/>
          </p:nvSpPr>
          <p:spPr>
            <a:xfrm>
              <a:off x="825689" y="3773607"/>
              <a:ext cx="3220872" cy="34369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sp>
          <p:nvSpPr>
            <p:cNvPr id="10" name="Retângulo 9">
              <a:extLst>
                <a:ext uri="{FF2B5EF4-FFF2-40B4-BE49-F238E27FC236}">
                  <a16:creationId xmlns:a16="http://schemas.microsoft.com/office/drawing/2014/main" id="{50010608-A0E2-4432-98AA-6A2BA55EA04B}"/>
                </a:ext>
              </a:extLst>
            </p:cNvPr>
            <p:cNvSpPr/>
            <p:nvPr/>
          </p:nvSpPr>
          <p:spPr>
            <a:xfrm>
              <a:off x="825689" y="4117301"/>
              <a:ext cx="3220872" cy="3436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grpSp>
        <p:nvGrpSpPr>
          <p:cNvPr id="11" name="Agrupar 10">
            <a:extLst>
              <a:ext uri="{FF2B5EF4-FFF2-40B4-BE49-F238E27FC236}">
                <a16:creationId xmlns:a16="http://schemas.microsoft.com/office/drawing/2014/main" id="{C4AA1D92-F829-413F-A995-6B37A5587916}"/>
              </a:ext>
            </a:extLst>
          </p:cNvPr>
          <p:cNvGrpSpPr/>
          <p:nvPr/>
        </p:nvGrpSpPr>
        <p:grpSpPr>
          <a:xfrm>
            <a:off x="7252665" y="4585040"/>
            <a:ext cx="2618032" cy="1334701"/>
            <a:chOff x="825689" y="3217459"/>
            <a:chExt cx="3220872" cy="1243537"/>
          </a:xfrm>
        </p:grpSpPr>
        <p:sp>
          <p:nvSpPr>
            <p:cNvPr id="12" name="Retângulo 11">
              <a:extLst>
                <a:ext uri="{FF2B5EF4-FFF2-40B4-BE49-F238E27FC236}">
                  <a16:creationId xmlns:a16="http://schemas.microsoft.com/office/drawing/2014/main" id="{1AC69491-8145-4599-87FE-88B9CF4B054A}"/>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t>Pessoa</a:t>
              </a:r>
              <a:endParaRPr lang="pt-BR" sz="2200" b="1" dirty="0"/>
            </a:p>
          </p:txBody>
        </p:sp>
        <p:sp>
          <p:nvSpPr>
            <p:cNvPr id="13" name="Retângulo 12">
              <a:extLst>
                <a:ext uri="{FF2B5EF4-FFF2-40B4-BE49-F238E27FC236}">
                  <a16:creationId xmlns:a16="http://schemas.microsoft.com/office/drawing/2014/main" id="{B14A0AAA-13AE-4201-A8FA-FB8A5EB09887}"/>
                </a:ext>
              </a:extLst>
            </p:cNvPr>
            <p:cNvSpPr/>
            <p:nvPr/>
          </p:nvSpPr>
          <p:spPr>
            <a:xfrm>
              <a:off x="825689" y="3773607"/>
              <a:ext cx="3220872" cy="34369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sp>
          <p:nvSpPr>
            <p:cNvPr id="14" name="Retângulo 13">
              <a:extLst>
                <a:ext uri="{FF2B5EF4-FFF2-40B4-BE49-F238E27FC236}">
                  <a16:creationId xmlns:a16="http://schemas.microsoft.com/office/drawing/2014/main" id="{331E59C3-DCC1-492B-A56E-464D8804463F}"/>
                </a:ext>
              </a:extLst>
            </p:cNvPr>
            <p:cNvSpPr/>
            <p:nvPr/>
          </p:nvSpPr>
          <p:spPr>
            <a:xfrm>
              <a:off x="825689" y="4117301"/>
              <a:ext cx="3220872" cy="3436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sp>
        <p:nvSpPr>
          <p:cNvPr id="3" name="Fluxograma: Decisão 2">
            <a:extLst>
              <a:ext uri="{FF2B5EF4-FFF2-40B4-BE49-F238E27FC236}">
                <a16:creationId xmlns:a16="http://schemas.microsoft.com/office/drawing/2014/main" id="{559B295D-8520-4574-B77F-949CC87F127F}"/>
              </a:ext>
            </a:extLst>
          </p:cNvPr>
          <p:cNvSpPr/>
          <p:nvPr/>
        </p:nvSpPr>
        <p:spPr>
          <a:xfrm>
            <a:off x="3496532" y="5095997"/>
            <a:ext cx="697696" cy="328905"/>
          </a:xfrm>
          <a:prstGeom prst="flowChartDecision">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CaixaDeTexto 20">
            <a:extLst>
              <a:ext uri="{FF2B5EF4-FFF2-40B4-BE49-F238E27FC236}">
                <a16:creationId xmlns:a16="http://schemas.microsoft.com/office/drawing/2014/main" id="{3329D32E-BE1A-4236-AEB5-F10F3892D3B6}"/>
              </a:ext>
            </a:extLst>
          </p:cNvPr>
          <p:cNvSpPr txBox="1"/>
          <p:nvPr/>
        </p:nvSpPr>
        <p:spPr>
          <a:xfrm>
            <a:off x="6624859" y="5266939"/>
            <a:ext cx="598241" cy="369332"/>
          </a:xfrm>
          <a:prstGeom prst="rect">
            <a:avLst/>
          </a:prstGeom>
          <a:noFill/>
        </p:spPr>
        <p:txBody>
          <a:bodyPr wrap="none" rtlCol="0">
            <a:spAutoFit/>
          </a:bodyPr>
          <a:lstStyle/>
          <a:p>
            <a:pPr algn="r"/>
            <a:r>
              <a:rPr lang="en-US" dirty="0"/>
              <a:t>0..4</a:t>
            </a:r>
            <a:endParaRPr lang="pt-BR" dirty="0"/>
          </a:p>
        </p:txBody>
      </p:sp>
      <p:sp>
        <p:nvSpPr>
          <p:cNvPr id="22" name="CaixaDeTexto 21">
            <a:extLst>
              <a:ext uri="{FF2B5EF4-FFF2-40B4-BE49-F238E27FC236}">
                <a16:creationId xmlns:a16="http://schemas.microsoft.com/office/drawing/2014/main" id="{F4DFE3B4-832F-480D-9644-FD3AB124511B}"/>
              </a:ext>
            </a:extLst>
          </p:cNvPr>
          <p:cNvSpPr txBox="1"/>
          <p:nvPr/>
        </p:nvSpPr>
        <p:spPr>
          <a:xfrm>
            <a:off x="5432215" y="4841959"/>
            <a:ext cx="1790885" cy="369332"/>
          </a:xfrm>
          <a:prstGeom prst="rect">
            <a:avLst/>
          </a:prstGeom>
          <a:noFill/>
        </p:spPr>
        <p:txBody>
          <a:bodyPr wrap="square" rtlCol="0">
            <a:spAutoFit/>
          </a:bodyPr>
          <a:lstStyle/>
          <a:p>
            <a:pPr algn="r"/>
            <a:r>
              <a:rPr lang="en-US" dirty="0"/>
              <a:t>+</a:t>
            </a:r>
            <a:r>
              <a:rPr lang="en-US" dirty="0" err="1"/>
              <a:t>Passageiros</a:t>
            </a:r>
            <a:endParaRPr lang="pt-BR" dirty="0"/>
          </a:p>
        </p:txBody>
      </p:sp>
    </p:spTree>
    <p:extLst>
      <p:ext uri="{BB962C8B-B14F-4D97-AF65-F5344CB8AC3E}">
        <p14:creationId xmlns:p14="http://schemas.microsoft.com/office/powerpoint/2010/main" val="11767336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4" y="443228"/>
            <a:ext cx="8596668"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t>Composição</a:t>
            </a:r>
            <a:endParaRPr lang="pt-BR" sz="4000" i="1" dirty="0"/>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sp>
        <p:nvSpPr>
          <p:cNvPr id="36" name="Espaço Reservado para Conteúdo 2">
            <a:extLst>
              <a:ext uri="{FF2B5EF4-FFF2-40B4-BE49-F238E27FC236}">
                <a16:creationId xmlns:a16="http://schemas.microsoft.com/office/drawing/2014/main" id="{2A65E966-CB4C-4859-930E-12A5D57992DD}"/>
              </a:ext>
            </a:extLst>
          </p:cNvPr>
          <p:cNvSpPr>
            <a:spLocks noGrp="1"/>
          </p:cNvSpPr>
          <p:nvPr>
            <p:ph idx="1"/>
          </p:nvPr>
        </p:nvSpPr>
        <p:spPr>
          <a:xfrm>
            <a:off x="677333" y="1336345"/>
            <a:ext cx="9291632" cy="1633356"/>
          </a:xfrm>
        </p:spPr>
        <p:txBody>
          <a:bodyPr>
            <a:normAutofit/>
          </a:bodyPr>
          <a:lstStyle/>
          <a:p>
            <a:pPr marL="0" indent="0">
              <a:buNone/>
            </a:pPr>
            <a:r>
              <a:rPr lang="en-US" sz="2400" dirty="0"/>
              <a:t>É</a:t>
            </a:r>
            <a:r>
              <a:rPr lang="pt-BR" sz="2400" dirty="0"/>
              <a:t> quando um objeto é formado por outros objetos, ou seja, suas partes o compõem. Sem essas partes que o compõem o objeto simplesmente não existe.</a:t>
            </a:r>
            <a:endParaRPr lang="en-US" sz="2000" dirty="0"/>
          </a:p>
        </p:txBody>
      </p:sp>
      <p:grpSp>
        <p:nvGrpSpPr>
          <p:cNvPr id="2" name="Agrupar 1">
            <a:extLst>
              <a:ext uri="{FF2B5EF4-FFF2-40B4-BE49-F238E27FC236}">
                <a16:creationId xmlns:a16="http://schemas.microsoft.com/office/drawing/2014/main" id="{152EEC8A-183A-429E-9B70-3FB79BA05609}"/>
              </a:ext>
            </a:extLst>
          </p:cNvPr>
          <p:cNvGrpSpPr/>
          <p:nvPr/>
        </p:nvGrpSpPr>
        <p:grpSpPr>
          <a:xfrm>
            <a:off x="842867" y="2689209"/>
            <a:ext cx="9126097" cy="1334701"/>
            <a:chOff x="842867" y="5080071"/>
            <a:chExt cx="9126097" cy="1334701"/>
          </a:xfrm>
        </p:grpSpPr>
        <p:cxnSp>
          <p:nvCxnSpPr>
            <p:cNvPr id="17" name="Conector reto 16">
              <a:extLst>
                <a:ext uri="{FF2B5EF4-FFF2-40B4-BE49-F238E27FC236}">
                  <a16:creationId xmlns:a16="http://schemas.microsoft.com/office/drawing/2014/main" id="{B91BF88E-7BA1-492B-9552-FB5C0A05A1C0}"/>
                </a:ext>
              </a:extLst>
            </p:cNvPr>
            <p:cNvCxnSpPr>
              <a:cxnSpLocks/>
            </p:cNvCxnSpPr>
            <p:nvPr/>
          </p:nvCxnSpPr>
          <p:spPr>
            <a:xfrm>
              <a:off x="3312153" y="5755481"/>
              <a:ext cx="4003146" cy="0"/>
            </a:xfrm>
            <a:prstGeom prst="line">
              <a:avLst/>
            </a:prstGeom>
            <a:ln w="38100"/>
          </p:spPr>
          <p:style>
            <a:lnRef idx="1">
              <a:schemeClr val="accent2"/>
            </a:lnRef>
            <a:fillRef idx="0">
              <a:schemeClr val="accent2"/>
            </a:fillRef>
            <a:effectRef idx="0">
              <a:schemeClr val="accent2"/>
            </a:effectRef>
            <a:fontRef idx="minor">
              <a:schemeClr val="tx1"/>
            </a:fontRef>
          </p:style>
        </p:cxnSp>
        <p:grpSp>
          <p:nvGrpSpPr>
            <p:cNvPr id="7" name="Agrupar 6">
              <a:extLst>
                <a:ext uri="{FF2B5EF4-FFF2-40B4-BE49-F238E27FC236}">
                  <a16:creationId xmlns:a16="http://schemas.microsoft.com/office/drawing/2014/main" id="{4A2A0868-B42C-49AF-A4D4-50254E153F14}"/>
                </a:ext>
              </a:extLst>
            </p:cNvPr>
            <p:cNvGrpSpPr/>
            <p:nvPr/>
          </p:nvGrpSpPr>
          <p:grpSpPr>
            <a:xfrm>
              <a:off x="842867" y="5080071"/>
              <a:ext cx="2618032" cy="1334701"/>
              <a:chOff x="825689" y="3217459"/>
              <a:chExt cx="3220872" cy="1243537"/>
            </a:xfrm>
          </p:grpSpPr>
          <p:sp>
            <p:nvSpPr>
              <p:cNvPr id="8" name="Retângulo 7">
                <a:extLst>
                  <a:ext uri="{FF2B5EF4-FFF2-40B4-BE49-F238E27FC236}">
                    <a16:creationId xmlns:a16="http://schemas.microsoft.com/office/drawing/2014/main" id="{EF5873D4-16F2-4F45-965C-7C538F8D47A9}"/>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err="1"/>
                  <a:t>Computador</a:t>
                </a:r>
                <a:endParaRPr lang="pt-BR" sz="2200" b="1" dirty="0"/>
              </a:p>
            </p:txBody>
          </p:sp>
          <p:sp>
            <p:nvSpPr>
              <p:cNvPr id="9" name="Retângulo 8">
                <a:extLst>
                  <a:ext uri="{FF2B5EF4-FFF2-40B4-BE49-F238E27FC236}">
                    <a16:creationId xmlns:a16="http://schemas.microsoft.com/office/drawing/2014/main" id="{DE5B9628-6031-44FB-B7E9-0E5398584406}"/>
                  </a:ext>
                </a:extLst>
              </p:cNvPr>
              <p:cNvSpPr/>
              <p:nvPr/>
            </p:nvSpPr>
            <p:spPr>
              <a:xfrm>
                <a:off x="825689" y="3773607"/>
                <a:ext cx="3220872" cy="34369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sp>
            <p:nvSpPr>
              <p:cNvPr id="10" name="Retângulo 9">
                <a:extLst>
                  <a:ext uri="{FF2B5EF4-FFF2-40B4-BE49-F238E27FC236}">
                    <a16:creationId xmlns:a16="http://schemas.microsoft.com/office/drawing/2014/main" id="{50010608-A0E2-4432-98AA-6A2BA55EA04B}"/>
                  </a:ext>
                </a:extLst>
              </p:cNvPr>
              <p:cNvSpPr/>
              <p:nvPr/>
            </p:nvSpPr>
            <p:spPr>
              <a:xfrm>
                <a:off x="825689" y="4117301"/>
                <a:ext cx="3220872" cy="3436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grpSp>
          <p:nvGrpSpPr>
            <p:cNvPr id="11" name="Agrupar 10">
              <a:extLst>
                <a:ext uri="{FF2B5EF4-FFF2-40B4-BE49-F238E27FC236}">
                  <a16:creationId xmlns:a16="http://schemas.microsoft.com/office/drawing/2014/main" id="{C4AA1D92-F829-413F-A995-6B37A5587916}"/>
                </a:ext>
              </a:extLst>
            </p:cNvPr>
            <p:cNvGrpSpPr/>
            <p:nvPr/>
          </p:nvGrpSpPr>
          <p:grpSpPr>
            <a:xfrm>
              <a:off x="7350932" y="5080071"/>
              <a:ext cx="2618032" cy="1334701"/>
              <a:chOff x="825689" y="3217459"/>
              <a:chExt cx="3220872" cy="1243537"/>
            </a:xfrm>
          </p:grpSpPr>
          <p:sp>
            <p:nvSpPr>
              <p:cNvPr id="12" name="Retângulo 11">
                <a:extLst>
                  <a:ext uri="{FF2B5EF4-FFF2-40B4-BE49-F238E27FC236}">
                    <a16:creationId xmlns:a16="http://schemas.microsoft.com/office/drawing/2014/main" id="{1AC69491-8145-4599-87FE-88B9CF4B054A}"/>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err="1"/>
                  <a:t>Componente</a:t>
                </a:r>
                <a:endParaRPr lang="pt-BR" sz="2200" b="1" dirty="0"/>
              </a:p>
            </p:txBody>
          </p:sp>
          <p:sp>
            <p:nvSpPr>
              <p:cNvPr id="13" name="Retângulo 12">
                <a:extLst>
                  <a:ext uri="{FF2B5EF4-FFF2-40B4-BE49-F238E27FC236}">
                    <a16:creationId xmlns:a16="http://schemas.microsoft.com/office/drawing/2014/main" id="{B14A0AAA-13AE-4201-A8FA-FB8A5EB09887}"/>
                  </a:ext>
                </a:extLst>
              </p:cNvPr>
              <p:cNvSpPr/>
              <p:nvPr/>
            </p:nvSpPr>
            <p:spPr>
              <a:xfrm>
                <a:off x="825689" y="3773607"/>
                <a:ext cx="3220872" cy="34369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sp>
            <p:nvSpPr>
              <p:cNvPr id="14" name="Retângulo 13">
                <a:extLst>
                  <a:ext uri="{FF2B5EF4-FFF2-40B4-BE49-F238E27FC236}">
                    <a16:creationId xmlns:a16="http://schemas.microsoft.com/office/drawing/2014/main" id="{331E59C3-DCC1-492B-A56E-464D8804463F}"/>
                  </a:ext>
                </a:extLst>
              </p:cNvPr>
              <p:cNvSpPr/>
              <p:nvPr/>
            </p:nvSpPr>
            <p:spPr>
              <a:xfrm>
                <a:off x="825689" y="4117301"/>
                <a:ext cx="3220872" cy="3436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sp>
          <p:nvSpPr>
            <p:cNvPr id="3" name="Fluxograma: Decisão 2">
              <a:extLst>
                <a:ext uri="{FF2B5EF4-FFF2-40B4-BE49-F238E27FC236}">
                  <a16:creationId xmlns:a16="http://schemas.microsoft.com/office/drawing/2014/main" id="{559B295D-8520-4574-B77F-949CC87F127F}"/>
                </a:ext>
              </a:extLst>
            </p:cNvPr>
            <p:cNvSpPr/>
            <p:nvPr/>
          </p:nvSpPr>
          <p:spPr>
            <a:xfrm>
              <a:off x="3496532" y="5591028"/>
              <a:ext cx="697696" cy="328905"/>
            </a:xfrm>
            <a:prstGeom prst="flowChartDecision">
              <a:avLst/>
            </a:prstGeom>
            <a:solidFill>
              <a:schemeClr val="accent2"/>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23" name="Espaço Reservado para Conteúdo 2">
            <a:extLst>
              <a:ext uri="{FF2B5EF4-FFF2-40B4-BE49-F238E27FC236}">
                <a16:creationId xmlns:a16="http://schemas.microsoft.com/office/drawing/2014/main" id="{CC302C90-9B39-4BB3-8AFC-0B3529D5E598}"/>
              </a:ext>
            </a:extLst>
          </p:cNvPr>
          <p:cNvSpPr txBox="1">
            <a:spLocks/>
          </p:cNvSpPr>
          <p:nvPr/>
        </p:nvSpPr>
        <p:spPr>
          <a:xfrm>
            <a:off x="677332" y="4109692"/>
            <a:ext cx="9834074" cy="245888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400" dirty="0"/>
              <a:t>Um </a:t>
            </a:r>
            <a:r>
              <a:rPr lang="en-US" sz="2400" dirty="0" err="1"/>
              <a:t>computador</a:t>
            </a:r>
            <a:r>
              <a:rPr lang="en-US" sz="2400" dirty="0"/>
              <a:t> é </a:t>
            </a:r>
            <a:r>
              <a:rPr lang="en-US" sz="2400" dirty="0" err="1"/>
              <a:t>formado</a:t>
            </a:r>
            <a:r>
              <a:rPr lang="en-US" sz="2400" dirty="0"/>
              <a:t> por </a:t>
            </a:r>
            <a:r>
              <a:rPr lang="en-US" sz="2400" dirty="0" err="1"/>
              <a:t>seus</a:t>
            </a:r>
            <a:r>
              <a:rPr lang="en-US" sz="2400" dirty="0"/>
              <a:t> components. </a:t>
            </a:r>
            <a:r>
              <a:rPr lang="en-US" sz="2400" dirty="0" err="1"/>
              <a:t>Exemplos</a:t>
            </a:r>
            <a:r>
              <a:rPr lang="en-US" sz="2400" dirty="0"/>
              <a:t>: </a:t>
            </a:r>
            <a:r>
              <a:rPr lang="en-US" sz="2400" dirty="0" err="1"/>
              <a:t>placa-mãe</a:t>
            </a:r>
            <a:r>
              <a:rPr lang="en-US" sz="2400" dirty="0"/>
              <a:t>, Gabinete, </a:t>
            </a:r>
            <a:r>
              <a:rPr lang="en-US" sz="2400" dirty="0" err="1"/>
              <a:t>hd</a:t>
            </a:r>
            <a:r>
              <a:rPr lang="en-US" sz="2400" dirty="0"/>
              <a:t>, </a:t>
            </a:r>
            <a:r>
              <a:rPr lang="en-US" sz="2400" dirty="0" err="1"/>
              <a:t>memória</a:t>
            </a:r>
            <a:r>
              <a:rPr lang="en-US" sz="2400" dirty="0"/>
              <a:t>, etc. De </a:t>
            </a:r>
            <a:r>
              <a:rPr lang="en-US" sz="2400" dirty="0" err="1"/>
              <a:t>acordo</a:t>
            </a:r>
            <a:r>
              <a:rPr lang="en-US" sz="2400" dirty="0"/>
              <a:t> com o </a:t>
            </a:r>
            <a:r>
              <a:rPr lang="en-US" sz="2400" dirty="0" err="1"/>
              <a:t>diagrama</a:t>
            </a:r>
            <a:r>
              <a:rPr lang="en-US" sz="2400" dirty="0"/>
              <a:t> </a:t>
            </a:r>
            <a:r>
              <a:rPr lang="en-US" sz="2400" dirty="0" err="1"/>
              <a:t>sem</a:t>
            </a:r>
            <a:r>
              <a:rPr lang="en-US" sz="2400" dirty="0"/>
              <a:t> </a:t>
            </a:r>
            <a:r>
              <a:rPr lang="en-US" sz="2400" dirty="0" err="1"/>
              <a:t>todas</a:t>
            </a:r>
            <a:r>
              <a:rPr lang="en-US" sz="2400" dirty="0"/>
              <a:t> </a:t>
            </a:r>
            <a:r>
              <a:rPr lang="en-US" sz="2400" dirty="0" err="1"/>
              <a:t>essas</a:t>
            </a:r>
            <a:r>
              <a:rPr lang="en-US" sz="2400" dirty="0"/>
              <a:t> </a:t>
            </a:r>
            <a:r>
              <a:rPr lang="en-US" sz="2400" dirty="0" err="1"/>
              <a:t>peças</a:t>
            </a:r>
            <a:r>
              <a:rPr lang="en-US" sz="2400" dirty="0"/>
              <a:t> não </a:t>
            </a:r>
            <a:r>
              <a:rPr lang="en-US" sz="2400" dirty="0" err="1"/>
              <a:t>existe</a:t>
            </a:r>
            <a:r>
              <a:rPr lang="en-US" sz="2400" dirty="0"/>
              <a:t> um </a:t>
            </a:r>
            <a:r>
              <a:rPr lang="en-US" sz="2400" dirty="0" err="1"/>
              <a:t>computador</a:t>
            </a:r>
            <a:r>
              <a:rPr lang="en-US" sz="2400" dirty="0"/>
              <a:t>, </a:t>
            </a:r>
            <a:r>
              <a:rPr lang="en-US" sz="2400" dirty="0" err="1"/>
              <a:t>portanto</a:t>
            </a:r>
            <a:r>
              <a:rPr lang="en-US" sz="2400" dirty="0"/>
              <a:t> </a:t>
            </a:r>
            <a:r>
              <a:rPr lang="en-US" sz="2400" dirty="0" err="1"/>
              <a:t>nesse</a:t>
            </a:r>
            <a:r>
              <a:rPr lang="en-US" sz="2400" dirty="0"/>
              <a:t> </a:t>
            </a:r>
            <a:r>
              <a:rPr lang="en-US" sz="2400" dirty="0" err="1"/>
              <a:t>diagrama</a:t>
            </a:r>
            <a:r>
              <a:rPr lang="en-US" sz="2400" dirty="0"/>
              <a:t> o </a:t>
            </a:r>
            <a:r>
              <a:rPr lang="en-US" sz="2400" dirty="0" err="1"/>
              <a:t>computador</a:t>
            </a:r>
            <a:r>
              <a:rPr lang="en-US" sz="2400" dirty="0"/>
              <a:t> é um </a:t>
            </a:r>
            <a:r>
              <a:rPr lang="en-US" sz="2400" dirty="0" err="1"/>
              <a:t>conceito</a:t>
            </a:r>
            <a:r>
              <a:rPr lang="en-US" sz="2400" dirty="0"/>
              <a:t>, pois </a:t>
            </a:r>
            <a:r>
              <a:rPr lang="en-US" sz="2400" dirty="0" err="1"/>
              <a:t>concretamente</a:t>
            </a:r>
            <a:r>
              <a:rPr lang="en-US" sz="2400" dirty="0"/>
              <a:t> ele é </a:t>
            </a:r>
            <a:r>
              <a:rPr lang="en-US" sz="2400" dirty="0" err="1"/>
              <a:t>composto</a:t>
            </a:r>
            <a:r>
              <a:rPr lang="en-US" sz="2400" dirty="0"/>
              <a:t> por um conjunto de </a:t>
            </a:r>
            <a:r>
              <a:rPr lang="en-US" sz="2400" dirty="0" err="1"/>
              <a:t>diferentes</a:t>
            </a:r>
            <a:r>
              <a:rPr lang="en-US" sz="2400" dirty="0"/>
              <a:t> </a:t>
            </a:r>
            <a:r>
              <a:rPr lang="en-US" sz="2400" dirty="0" err="1"/>
              <a:t>componentes</a:t>
            </a:r>
            <a:endParaRPr lang="en-US" sz="2400" dirty="0"/>
          </a:p>
        </p:txBody>
      </p:sp>
    </p:spTree>
    <p:extLst>
      <p:ext uri="{BB962C8B-B14F-4D97-AF65-F5344CB8AC3E}">
        <p14:creationId xmlns:p14="http://schemas.microsoft.com/office/powerpoint/2010/main" val="39291264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Conector reto 16">
            <a:extLst>
              <a:ext uri="{FF2B5EF4-FFF2-40B4-BE49-F238E27FC236}">
                <a16:creationId xmlns:a16="http://schemas.microsoft.com/office/drawing/2014/main" id="{B91BF88E-7BA1-492B-9552-FB5C0A05A1C0}"/>
              </a:ext>
            </a:extLst>
          </p:cNvPr>
          <p:cNvCxnSpPr>
            <a:cxnSpLocks/>
          </p:cNvCxnSpPr>
          <p:nvPr/>
        </p:nvCxnSpPr>
        <p:spPr>
          <a:xfrm>
            <a:off x="3312153" y="5755481"/>
            <a:ext cx="4003146"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4" y="443228"/>
            <a:ext cx="8596668"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t>Composição</a:t>
            </a:r>
            <a:endParaRPr lang="pt-BR" sz="4000" i="1" dirty="0"/>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sp>
        <p:nvSpPr>
          <p:cNvPr id="36" name="Espaço Reservado para Conteúdo 2">
            <a:extLst>
              <a:ext uri="{FF2B5EF4-FFF2-40B4-BE49-F238E27FC236}">
                <a16:creationId xmlns:a16="http://schemas.microsoft.com/office/drawing/2014/main" id="{2A65E966-CB4C-4859-930E-12A5D57992DD}"/>
              </a:ext>
            </a:extLst>
          </p:cNvPr>
          <p:cNvSpPr>
            <a:spLocks noGrp="1"/>
          </p:cNvSpPr>
          <p:nvPr>
            <p:ph idx="1"/>
          </p:nvPr>
        </p:nvSpPr>
        <p:spPr>
          <a:xfrm>
            <a:off x="677332" y="1336345"/>
            <a:ext cx="10029654" cy="3296168"/>
          </a:xfrm>
        </p:spPr>
        <p:txBody>
          <a:bodyPr>
            <a:normAutofit fontScale="92500"/>
          </a:bodyPr>
          <a:lstStyle/>
          <a:p>
            <a:r>
              <a:rPr lang="pt-BR" sz="3600" dirty="0"/>
              <a:t> Associação com semântica de “É COMPOSTO DE”</a:t>
            </a:r>
          </a:p>
          <a:p>
            <a:r>
              <a:rPr lang="pt-BR" sz="3600" dirty="0"/>
              <a:t> Serve como uma </a:t>
            </a:r>
            <a:r>
              <a:rPr lang="pt-BR" sz="3600" b="1" u="sng" dirty="0"/>
              <a:t>relação todo-parte forte</a:t>
            </a:r>
          </a:p>
          <a:p>
            <a:r>
              <a:rPr lang="pt-BR" sz="3600" dirty="0"/>
              <a:t> As partes não existem sem o topo</a:t>
            </a:r>
          </a:p>
          <a:p>
            <a:pPr lvl="1"/>
            <a:r>
              <a:rPr lang="pt-BR" sz="3200" dirty="0"/>
              <a:t> As partes pertencem a somente um todo</a:t>
            </a:r>
          </a:p>
          <a:p>
            <a:pPr lvl="1"/>
            <a:r>
              <a:rPr lang="pt-BR" sz="3200" dirty="0"/>
              <a:t> A remoção do todo implica na remoção das partes</a:t>
            </a:r>
            <a:endParaRPr lang="en-US" sz="3200" dirty="0"/>
          </a:p>
        </p:txBody>
      </p:sp>
      <p:grpSp>
        <p:nvGrpSpPr>
          <p:cNvPr id="7" name="Agrupar 6">
            <a:extLst>
              <a:ext uri="{FF2B5EF4-FFF2-40B4-BE49-F238E27FC236}">
                <a16:creationId xmlns:a16="http://schemas.microsoft.com/office/drawing/2014/main" id="{4A2A0868-B42C-49AF-A4D4-50254E153F14}"/>
              </a:ext>
            </a:extLst>
          </p:cNvPr>
          <p:cNvGrpSpPr/>
          <p:nvPr/>
        </p:nvGrpSpPr>
        <p:grpSpPr>
          <a:xfrm>
            <a:off x="842867" y="5080071"/>
            <a:ext cx="2618032" cy="1334701"/>
            <a:chOff x="825689" y="3217459"/>
            <a:chExt cx="3220872" cy="1243537"/>
          </a:xfrm>
        </p:grpSpPr>
        <p:sp>
          <p:nvSpPr>
            <p:cNvPr id="8" name="Retângulo 7">
              <a:extLst>
                <a:ext uri="{FF2B5EF4-FFF2-40B4-BE49-F238E27FC236}">
                  <a16:creationId xmlns:a16="http://schemas.microsoft.com/office/drawing/2014/main" id="{EF5873D4-16F2-4F45-965C-7C538F8D47A9}"/>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err="1"/>
                <a:t>Carro</a:t>
              </a:r>
              <a:endParaRPr lang="pt-BR" sz="2200" b="1" dirty="0"/>
            </a:p>
          </p:txBody>
        </p:sp>
        <p:sp>
          <p:nvSpPr>
            <p:cNvPr id="9" name="Retângulo 8">
              <a:extLst>
                <a:ext uri="{FF2B5EF4-FFF2-40B4-BE49-F238E27FC236}">
                  <a16:creationId xmlns:a16="http://schemas.microsoft.com/office/drawing/2014/main" id="{DE5B9628-6031-44FB-B7E9-0E5398584406}"/>
                </a:ext>
              </a:extLst>
            </p:cNvPr>
            <p:cNvSpPr/>
            <p:nvPr/>
          </p:nvSpPr>
          <p:spPr>
            <a:xfrm>
              <a:off x="825689" y="3773607"/>
              <a:ext cx="3220872" cy="34369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sp>
          <p:nvSpPr>
            <p:cNvPr id="10" name="Retângulo 9">
              <a:extLst>
                <a:ext uri="{FF2B5EF4-FFF2-40B4-BE49-F238E27FC236}">
                  <a16:creationId xmlns:a16="http://schemas.microsoft.com/office/drawing/2014/main" id="{50010608-A0E2-4432-98AA-6A2BA55EA04B}"/>
                </a:ext>
              </a:extLst>
            </p:cNvPr>
            <p:cNvSpPr/>
            <p:nvPr/>
          </p:nvSpPr>
          <p:spPr>
            <a:xfrm>
              <a:off x="825689" y="4117301"/>
              <a:ext cx="3220872" cy="3436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grpSp>
        <p:nvGrpSpPr>
          <p:cNvPr id="11" name="Agrupar 10">
            <a:extLst>
              <a:ext uri="{FF2B5EF4-FFF2-40B4-BE49-F238E27FC236}">
                <a16:creationId xmlns:a16="http://schemas.microsoft.com/office/drawing/2014/main" id="{C4AA1D92-F829-413F-A995-6B37A5587916}"/>
              </a:ext>
            </a:extLst>
          </p:cNvPr>
          <p:cNvGrpSpPr/>
          <p:nvPr/>
        </p:nvGrpSpPr>
        <p:grpSpPr>
          <a:xfrm>
            <a:off x="7350932" y="5080071"/>
            <a:ext cx="2618032" cy="1334701"/>
            <a:chOff x="825689" y="3217459"/>
            <a:chExt cx="3220872" cy="1243537"/>
          </a:xfrm>
        </p:grpSpPr>
        <p:sp>
          <p:nvSpPr>
            <p:cNvPr id="12" name="Retângulo 11">
              <a:extLst>
                <a:ext uri="{FF2B5EF4-FFF2-40B4-BE49-F238E27FC236}">
                  <a16:creationId xmlns:a16="http://schemas.microsoft.com/office/drawing/2014/main" id="{1AC69491-8145-4599-87FE-88B9CF4B054A}"/>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err="1"/>
                <a:t>Peça</a:t>
              </a:r>
              <a:endParaRPr lang="pt-BR" sz="2200" b="1" dirty="0"/>
            </a:p>
          </p:txBody>
        </p:sp>
        <p:sp>
          <p:nvSpPr>
            <p:cNvPr id="13" name="Retângulo 12">
              <a:extLst>
                <a:ext uri="{FF2B5EF4-FFF2-40B4-BE49-F238E27FC236}">
                  <a16:creationId xmlns:a16="http://schemas.microsoft.com/office/drawing/2014/main" id="{B14A0AAA-13AE-4201-A8FA-FB8A5EB09887}"/>
                </a:ext>
              </a:extLst>
            </p:cNvPr>
            <p:cNvSpPr/>
            <p:nvPr/>
          </p:nvSpPr>
          <p:spPr>
            <a:xfrm>
              <a:off x="825689" y="3773607"/>
              <a:ext cx="3220872" cy="34369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sp>
          <p:nvSpPr>
            <p:cNvPr id="14" name="Retângulo 13">
              <a:extLst>
                <a:ext uri="{FF2B5EF4-FFF2-40B4-BE49-F238E27FC236}">
                  <a16:creationId xmlns:a16="http://schemas.microsoft.com/office/drawing/2014/main" id="{331E59C3-DCC1-492B-A56E-464D8804463F}"/>
                </a:ext>
              </a:extLst>
            </p:cNvPr>
            <p:cNvSpPr/>
            <p:nvPr/>
          </p:nvSpPr>
          <p:spPr>
            <a:xfrm>
              <a:off x="825689" y="4117301"/>
              <a:ext cx="3220872" cy="3436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sp>
        <p:nvSpPr>
          <p:cNvPr id="3" name="Fluxograma: Decisão 2">
            <a:extLst>
              <a:ext uri="{FF2B5EF4-FFF2-40B4-BE49-F238E27FC236}">
                <a16:creationId xmlns:a16="http://schemas.microsoft.com/office/drawing/2014/main" id="{559B295D-8520-4574-B77F-949CC87F127F}"/>
              </a:ext>
            </a:extLst>
          </p:cNvPr>
          <p:cNvSpPr/>
          <p:nvPr/>
        </p:nvSpPr>
        <p:spPr>
          <a:xfrm>
            <a:off x="3496532" y="5591028"/>
            <a:ext cx="697696" cy="328905"/>
          </a:xfrm>
          <a:prstGeom prst="flowChartDecision">
            <a:avLst/>
          </a:prstGeom>
          <a:solidFill>
            <a:schemeClr val="accent2"/>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CaixaDeTexto 20">
            <a:extLst>
              <a:ext uri="{FF2B5EF4-FFF2-40B4-BE49-F238E27FC236}">
                <a16:creationId xmlns:a16="http://schemas.microsoft.com/office/drawing/2014/main" id="{3329D32E-BE1A-4236-AEB5-F10F3892D3B6}"/>
              </a:ext>
            </a:extLst>
          </p:cNvPr>
          <p:cNvSpPr txBox="1"/>
          <p:nvPr/>
        </p:nvSpPr>
        <p:spPr>
          <a:xfrm>
            <a:off x="6951839" y="5761970"/>
            <a:ext cx="332142" cy="369332"/>
          </a:xfrm>
          <a:prstGeom prst="rect">
            <a:avLst/>
          </a:prstGeom>
          <a:noFill/>
        </p:spPr>
        <p:txBody>
          <a:bodyPr wrap="none" rtlCol="0">
            <a:spAutoFit/>
          </a:bodyPr>
          <a:lstStyle/>
          <a:p>
            <a:pPr algn="r"/>
            <a:r>
              <a:rPr lang="en-US" dirty="0"/>
              <a:t>N</a:t>
            </a:r>
            <a:endParaRPr lang="pt-BR" dirty="0"/>
          </a:p>
        </p:txBody>
      </p:sp>
      <p:sp>
        <p:nvSpPr>
          <p:cNvPr id="22" name="CaixaDeTexto 21">
            <a:extLst>
              <a:ext uri="{FF2B5EF4-FFF2-40B4-BE49-F238E27FC236}">
                <a16:creationId xmlns:a16="http://schemas.microsoft.com/office/drawing/2014/main" id="{F4DFE3B4-832F-480D-9644-FD3AB124511B}"/>
              </a:ext>
            </a:extLst>
          </p:cNvPr>
          <p:cNvSpPr txBox="1"/>
          <p:nvPr/>
        </p:nvSpPr>
        <p:spPr>
          <a:xfrm>
            <a:off x="5493096" y="5336990"/>
            <a:ext cx="1790885" cy="369332"/>
          </a:xfrm>
          <a:prstGeom prst="rect">
            <a:avLst/>
          </a:prstGeom>
          <a:noFill/>
        </p:spPr>
        <p:txBody>
          <a:bodyPr wrap="square" rtlCol="0">
            <a:spAutoFit/>
          </a:bodyPr>
          <a:lstStyle/>
          <a:p>
            <a:pPr algn="r"/>
            <a:r>
              <a:rPr lang="en-US" dirty="0"/>
              <a:t>#</a:t>
            </a:r>
            <a:r>
              <a:rPr lang="en-US" dirty="0" err="1"/>
              <a:t>Peças</a:t>
            </a:r>
            <a:endParaRPr lang="pt-BR" dirty="0"/>
          </a:p>
        </p:txBody>
      </p:sp>
    </p:spTree>
    <p:extLst>
      <p:ext uri="{BB962C8B-B14F-4D97-AF65-F5344CB8AC3E}">
        <p14:creationId xmlns:p14="http://schemas.microsoft.com/office/powerpoint/2010/main" val="3543333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Agrupar 79">
            <a:extLst>
              <a:ext uri="{FF2B5EF4-FFF2-40B4-BE49-F238E27FC236}">
                <a16:creationId xmlns:a16="http://schemas.microsoft.com/office/drawing/2014/main" id="{FEA41E0F-04C6-4176-BFEB-DD9AA0433FE5}"/>
              </a:ext>
            </a:extLst>
          </p:cNvPr>
          <p:cNvGrpSpPr/>
          <p:nvPr/>
        </p:nvGrpSpPr>
        <p:grpSpPr>
          <a:xfrm rot="16200000">
            <a:off x="4721832" y="3537604"/>
            <a:ext cx="2035404" cy="252558"/>
            <a:chOff x="4124315" y="5553462"/>
            <a:chExt cx="3256201" cy="404037"/>
          </a:xfrm>
        </p:grpSpPr>
        <p:cxnSp>
          <p:nvCxnSpPr>
            <p:cNvPr id="78" name="Conector reto 77">
              <a:extLst>
                <a:ext uri="{FF2B5EF4-FFF2-40B4-BE49-F238E27FC236}">
                  <a16:creationId xmlns:a16="http://schemas.microsoft.com/office/drawing/2014/main" id="{DDEC50A1-1D20-436A-B56A-287529ED8BBF}"/>
                </a:ext>
              </a:extLst>
            </p:cNvPr>
            <p:cNvCxnSpPr>
              <a:cxnSpLocks/>
            </p:cNvCxnSpPr>
            <p:nvPr/>
          </p:nvCxnSpPr>
          <p:spPr>
            <a:xfrm rot="5400000" flipV="1">
              <a:off x="5719807" y="4159989"/>
              <a:ext cx="0" cy="3190984"/>
            </a:xfrm>
            <a:prstGeom prst="line">
              <a:avLst/>
            </a:prstGeom>
            <a:ln w="25400"/>
          </p:spPr>
          <p:style>
            <a:lnRef idx="1">
              <a:schemeClr val="accent2"/>
            </a:lnRef>
            <a:fillRef idx="0">
              <a:schemeClr val="accent2"/>
            </a:fillRef>
            <a:effectRef idx="0">
              <a:schemeClr val="accent2"/>
            </a:effectRef>
            <a:fontRef idx="minor">
              <a:schemeClr val="tx1"/>
            </a:fontRef>
          </p:style>
        </p:cxnSp>
        <p:sp>
          <p:nvSpPr>
            <p:cNvPr id="79" name="Triângulo isósceles 78">
              <a:extLst>
                <a:ext uri="{FF2B5EF4-FFF2-40B4-BE49-F238E27FC236}">
                  <a16:creationId xmlns:a16="http://schemas.microsoft.com/office/drawing/2014/main" id="{94D5437D-1B47-4273-9B4A-F56E27F45A22}"/>
                </a:ext>
              </a:extLst>
            </p:cNvPr>
            <p:cNvSpPr/>
            <p:nvPr/>
          </p:nvSpPr>
          <p:spPr>
            <a:xfrm rot="5400000">
              <a:off x="6938119" y="5515102"/>
              <a:ext cx="404037" cy="480757"/>
            </a:xfrm>
            <a:prstGeom prst="triangl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grpSp>
        <p:nvGrpSpPr>
          <p:cNvPr id="75" name="Agrupar 74">
            <a:extLst>
              <a:ext uri="{FF2B5EF4-FFF2-40B4-BE49-F238E27FC236}">
                <a16:creationId xmlns:a16="http://schemas.microsoft.com/office/drawing/2014/main" id="{74A128F1-4773-49B4-8CE7-C1D2F3FA05F5}"/>
              </a:ext>
            </a:extLst>
          </p:cNvPr>
          <p:cNvGrpSpPr/>
          <p:nvPr/>
        </p:nvGrpSpPr>
        <p:grpSpPr>
          <a:xfrm flipH="1" flipV="1">
            <a:off x="3165574" y="4506552"/>
            <a:ext cx="1469138" cy="175033"/>
            <a:chOff x="6757772" y="4196002"/>
            <a:chExt cx="2760669" cy="328905"/>
          </a:xfrm>
        </p:grpSpPr>
        <p:cxnSp>
          <p:nvCxnSpPr>
            <p:cNvPr id="76" name="Conector reto 75">
              <a:extLst>
                <a:ext uri="{FF2B5EF4-FFF2-40B4-BE49-F238E27FC236}">
                  <a16:creationId xmlns:a16="http://schemas.microsoft.com/office/drawing/2014/main" id="{AC72F543-0E0E-473B-A3A5-3C2A46C55AA8}"/>
                </a:ext>
              </a:extLst>
            </p:cNvPr>
            <p:cNvCxnSpPr>
              <a:cxnSpLocks/>
            </p:cNvCxnSpPr>
            <p:nvPr/>
          </p:nvCxnSpPr>
          <p:spPr>
            <a:xfrm>
              <a:off x="6953276" y="4360454"/>
              <a:ext cx="2565165" cy="0"/>
            </a:xfrm>
            <a:prstGeom prst="line">
              <a:avLst/>
            </a:prstGeom>
            <a:ln w="254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77" name="Fluxograma: Decisão 76">
              <a:extLst>
                <a:ext uri="{FF2B5EF4-FFF2-40B4-BE49-F238E27FC236}">
                  <a16:creationId xmlns:a16="http://schemas.microsoft.com/office/drawing/2014/main" id="{80DFEBF2-8A46-45B1-B343-169BC9F5842E}"/>
                </a:ext>
              </a:extLst>
            </p:cNvPr>
            <p:cNvSpPr/>
            <p:nvPr/>
          </p:nvSpPr>
          <p:spPr>
            <a:xfrm>
              <a:off x="6757772" y="4196002"/>
              <a:ext cx="697696" cy="328905"/>
            </a:xfrm>
            <a:prstGeom prst="flowChartDecision">
              <a:avLst/>
            </a:prstGeom>
            <a:solidFill>
              <a:schemeClr val="bg1"/>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grpSp>
        <p:nvGrpSpPr>
          <p:cNvPr id="68" name="Agrupar 67">
            <a:extLst>
              <a:ext uri="{FF2B5EF4-FFF2-40B4-BE49-F238E27FC236}">
                <a16:creationId xmlns:a16="http://schemas.microsoft.com/office/drawing/2014/main" id="{B67C0CFD-ACE9-441A-849C-8345F8E85341}"/>
              </a:ext>
            </a:extLst>
          </p:cNvPr>
          <p:cNvGrpSpPr/>
          <p:nvPr/>
        </p:nvGrpSpPr>
        <p:grpSpPr>
          <a:xfrm flipV="1">
            <a:off x="6844876" y="4055172"/>
            <a:ext cx="1469138" cy="175033"/>
            <a:chOff x="6757772" y="4196002"/>
            <a:chExt cx="2760669" cy="328905"/>
          </a:xfrm>
        </p:grpSpPr>
        <p:cxnSp>
          <p:nvCxnSpPr>
            <p:cNvPr id="69" name="Conector reto 68">
              <a:extLst>
                <a:ext uri="{FF2B5EF4-FFF2-40B4-BE49-F238E27FC236}">
                  <a16:creationId xmlns:a16="http://schemas.microsoft.com/office/drawing/2014/main" id="{B6ED1849-1793-4A9D-9E6C-E342253ED4BD}"/>
                </a:ext>
              </a:extLst>
            </p:cNvPr>
            <p:cNvCxnSpPr>
              <a:cxnSpLocks/>
            </p:cNvCxnSpPr>
            <p:nvPr/>
          </p:nvCxnSpPr>
          <p:spPr>
            <a:xfrm>
              <a:off x="6953276" y="4360454"/>
              <a:ext cx="2565165" cy="0"/>
            </a:xfrm>
            <a:prstGeom prst="line">
              <a:avLst/>
            </a:prstGeom>
            <a:ln w="254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70" name="Fluxograma: Decisão 69">
              <a:extLst>
                <a:ext uri="{FF2B5EF4-FFF2-40B4-BE49-F238E27FC236}">
                  <a16:creationId xmlns:a16="http://schemas.microsoft.com/office/drawing/2014/main" id="{4F3E50F0-33E6-418D-BA64-2B4F4BE28C2B}"/>
                </a:ext>
              </a:extLst>
            </p:cNvPr>
            <p:cNvSpPr/>
            <p:nvPr/>
          </p:nvSpPr>
          <p:spPr>
            <a:xfrm>
              <a:off x="6757772" y="4196002"/>
              <a:ext cx="697696" cy="328905"/>
            </a:xfrm>
            <a:prstGeom prst="flowChartDecision">
              <a:avLst/>
            </a:prstGeom>
            <a:solidFill>
              <a:schemeClr val="accent2"/>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grpSp>
        <p:nvGrpSpPr>
          <p:cNvPr id="5" name="Agrupar 4">
            <a:extLst>
              <a:ext uri="{FF2B5EF4-FFF2-40B4-BE49-F238E27FC236}">
                <a16:creationId xmlns:a16="http://schemas.microsoft.com/office/drawing/2014/main" id="{2AFDDEDD-A5A1-4C67-B053-5C49610BCE31}"/>
              </a:ext>
            </a:extLst>
          </p:cNvPr>
          <p:cNvGrpSpPr/>
          <p:nvPr/>
        </p:nvGrpSpPr>
        <p:grpSpPr>
          <a:xfrm>
            <a:off x="6827574" y="5014223"/>
            <a:ext cx="1469138" cy="175033"/>
            <a:chOff x="6757772" y="4196002"/>
            <a:chExt cx="2760669" cy="328905"/>
          </a:xfrm>
        </p:grpSpPr>
        <p:cxnSp>
          <p:nvCxnSpPr>
            <p:cNvPr id="32" name="Conector reto 31">
              <a:extLst>
                <a:ext uri="{FF2B5EF4-FFF2-40B4-BE49-F238E27FC236}">
                  <a16:creationId xmlns:a16="http://schemas.microsoft.com/office/drawing/2014/main" id="{A9CCE7E9-BCD0-4EB3-9A19-DD543E0D5125}"/>
                </a:ext>
              </a:extLst>
            </p:cNvPr>
            <p:cNvCxnSpPr>
              <a:cxnSpLocks/>
            </p:cNvCxnSpPr>
            <p:nvPr/>
          </p:nvCxnSpPr>
          <p:spPr>
            <a:xfrm>
              <a:off x="6953276" y="4360454"/>
              <a:ext cx="2565165" cy="0"/>
            </a:xfrm>
            <a:prstGeom prst="line">
              <a:avLst/>
            </a:prstGeom>
            <a:ln w="254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33" name="Fluxograma: Decisão 32">
              <a:extLst>
                <a:ext uri="{FF2B5EF4-FFF2-40B4-BE49-F238E27FC236}">
                  <a16:creationId xmlns:a16="http://schemas.microsoft.com/office/drawing/2014/main" id="{BF3F6667-9C99-431B-9CD5-F15BD50EC1CF}"/>
                </a:ext>
              </a:extLst>
            </p:cNvPr>
            <p:cNvSpPr/>
            <p:nvPr/>
          </p:nvSpPr>
          <p:spPr>
            <a:xfrm>
              <a:off x="6757772" y="4196002"/>
              <a:ext cx="697696" cy="328905"/>
            </a:xfrm>
            <a:prstGeom prst="flowChartDecision">
              <a:avLst/>
            </a:prstGeom>
            <a:solidFill>
              <a:schemeClr val="accent2"/>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4" y="443228"/>
            <a:ext cx="8596668"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t>Associações</a:t>
            </a:r>
            <a:endParaRPr lang="pt-BR" sz="4000" i="1" dirty="0"/>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grpSp>
        <p:nvGrpSpPr>
          <p:cNvPr id="43" name="Agrupar 42">
            <a:extLst>
              <a:ext uri="{FF2B5EF4-FFF2-40B4-BE49-F238E27FC236}">
                <a16:creationId xmlns:a16="http://schemas.microsoft.com/office/drawing/2014/main" id="{D9E3D942-1A4D-4AC0-8BB7-C7C621D5189E}"/>
              </a:ext>
            </a:extLst>
          </p:cNvPr>
          <p:cNvGrpSpPr/>
          <p:nvPr/>
        </p:nvGrpSpPr>
        <p:grpSpPr>
          <a:xfrm>
            <a:off x="4651491" y="1330149"/>
            <a:ext cx="2176084" cy="1289454"/>
            <a:chOff x="825689" y="3217459"/>
            <a:chExt cx="3220872" cy="2618424"/>
          </a:xfrm>
        </p:grpSpPr>
        <p:sp>
          <p:nvSpPr>
            <p:cNvPr id="44" name="Retângulo 43">
              <a:extLst>
                <a:ext uri="{FF2B5EF4-FFF2-40B4-BE49-F238E27FC236}">
                  <a16:creationId xmlns:a16="http://schemas.microsoft.com/office/drawing/2014/main" id="{AA2122CA-8262-4AC8-8C5D-4E4E0835DE2C}"/>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t>Moradia</a:t>
              </a:r>
              <a:endParaRPr lang="pt-BR" sz="2200" b="1" dirty="0"/>
            </a:p>
          </p:txBody>
        </p:sp>
        <p:sp>
          <p:nvSpPr>
            <p:cNvPr id="45" name="Retângulo 44">
              <a:extLst>
                <a:ext uri="{FF2B5EF4-FFF2-40B4-BE49-F238E27FC236}">
                  <a16:creationId xmlns:a16="http://schemas.microsoft.com/office/drawing/2014/main" id="{D09A4805-0420-4A8F-8360-F55D31E2DE3B}"/>
                </a:ext>
              </a:extLst>
            </p:cNvPr>
            <p:cNvSpPr/>
            <p:nvPr/>
          </p:nvSpPr>
          <p:spPr>
            <a:xfrm>
              <a:off x="825689" y="3773606"/>
              <a:ext cx="3220872" cy="1560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accent2">
                      <a:lumMod val="50000"/>
                    </a:schemeClr>
                  </a:solidFill>
                </a:rPr>
                <a:t>+ </a:t>
              </a:r>
              <a:r>
                <a:rPr lang="en-US" sz="1050" dirty="0" err="1">
                  <a:solidFill>
                    <a:schemeClr val="accent2">
                      <a:lumMod val="50000"/>
                    </a:schemeClr>
                  </a:solidFill>
                </a:rPr>
                <a:t>MetragemQuadrada</a:t>
              </a:r>
              <a:r>
                <a:rPr lang="en-US" sz="1050" dirty="0">
                  <a:solidFill>
                    <a:schemeClr val="accent2">
                      <a:lumMod val="50000"/>
                    </a:schemeClr>
                  </a:solidFill>
                </a:rPr>
                <a:t>: double</a:t>
              </a:r>
              <a:br>
                <a:rPr lang="en-US" sz="1050" dirty="0">
                  <a:solidFill>
                    <a:schemeClr val="accent2">
                      <a:lumMod val="50000"/>
                    </a:schemeClr>
                  </a:solidFill>
                </a:rPr>
              </a:br>
              <a:r>
                <a:rPr lang="en-US" sz="1050" dirty="0">
                  <a:solidFill>
                    <a:schemeClr val="accent2">
                      <a:lumMod val="50000"/>
                    </a:schemeClr>
                  </a:solidFill>
                </a:rPr>
                <a:t>+ </a:t>
              </a:r>
              <a:r>
                <a:rPr lang="en-US" sz="1050" dirty="0" err="1">
                  <a:solidFill>
                    <a:schemeClr val="accent2">
                      <a:lumMod val="50000"/>
                    </a:schemeClr>
                  </a:solidFill>
                </a:rPr>
                <a:t>Endereco</a:t>
              </a:r>
              <a:r>
                <a:rPr lang="en-US" sz="1050" dirty="0">
                  <a:solidFill>
                    <a:schemeClr val="accent2">
                      <a:lumMod val="50000"/>
                    </a:schemeClr>
                  </a:solidFill>
                </a:rPr>
                <a:t>: string</a:t>
              </a:r>
            </a:p>
            <a:p>
              <a:endParaRPr lang="en-US" sz="1050" dirty="0">
                <a:solidFill>
                  <a:schemeClr val="accent2">
                    <a:lumMod val="50000"/>
                  </a:schemeClr>
                </a:solidFill>
              </a:endParaRPr>
            </a:p>
            <a:p>
              <a:endParaRPr lang="en-US" sz="1050" dirty="0">
                <a:solidFill>
                  <a:schemeClr val="accent2">
                    <a:lumMod val="50000"/>
                  </a:schemeClr>
                </a:solidFill>
              </a:endParaRPr>
            </a:p>
          </p:txBody>
        </p:sp>
        <p:sp>
          <p:nvSpPr>
            <p:cNvPr id="46" name="Retângulo 45">
              <a:extLst>
                <a:ext uri="{FF2B5EF4-FFF2-40B4-BE49-F238E27FC236}">
                  <a16:creationId xmlns:a16="http://schemas.microsoft.com/office/drawing/2014/main" id="{0DFA14B1-580F-4CDB-B9B9-4F72FD929759}"/>
                </a:ext>
              </a:extLst>
            </p:cNvPr>
            <p:cNvSpPr/>
            <p:nvPr/>
          </p:nvSpPr>
          <p:spPr>
            <a:xfrm>
              <a:off x="825689" y="5336994"/>
              <a:ext cx="3220872" cy="49888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grpSp>
        <p:nvGrpSpPr>
          <p:cNvPr id="55" name="Agrupar 54">
            <a:extLst>
              <a:ext uri="{FF2B5EF4-FFF2-40B4-BE49-F238E27FC236}">
                <a16:creationId xmlns:a16="http://schemas.microsoft.com/office/drawing/2014/main" id="{AE3C3D70-349A-411A-8759-37E98D8FE5B0}"/>
              </a:ext>
            </a:extLst>
          </p:cNvPr>
          <p:cNvGrpSpPr/>
          <p:nvPr/>
        </p:nvGrpSpPr>
        <p:grpSpPr>
          <a:xfrm>
            <a:off x="8067217" y="4957140"/>
            <a:ext cx="2176084" cy="1289454"/>
            <a:chOff x="825689" y="3217459"/>
            <a:chExt cx="3220872" cy="2618424"/>
          </a:xfrm>
        </p:grpSpPr>
        <p:sp>
          <p:nvSpPr>
            <p:cNvPr id="56" name="Retângulo 55">
              <a:extLst>
                <a:ext uri="{FF2B5EF4-FFF2-40B4-BE49-F238E27FC236}">
                  <a16:creationId xmlns:a16="http://schemas.microsoft.com/office/drawing/2014/main" id="{1991EFAB-4D4E-4091-A20C-5A0BBFD81237}"/>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t>Parede</a:t>
              </a:r>
              <a:endParaRPr lang="pt-BR" sz="2200" b="1" dirty="0"/>
            </a:p>
          </p:txBody>
        </p:sp>
        <p:sp>
          <p:nvSpPr>
            <p:cNvPr id="57" name="Retângulo 56">
              <a:extLst>
                <a:ext uri="{FF2B5EF4-FFF2-40B4-BE49-F238E27FC236}">
                  <a16:creationId xmlns:a16="http://schemas.microsoft.com/office/drawing/2014/main" id="{F82ED7CB-BF24-4BD7-818D-887901061961}"/>
                </a:ext>
              </a:extLst>
            </p:cNvPr>
            <p:cNvSpPr/>
            <p:nvPr/>
          </p:nvSpPr>
          <p:spPr>
            <a:xfrm>
              <a:off x="825689" y="3773606"/>
              <a:ext cx="3220872" cy="1560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accent2">
                      <a:lumMod val="50000"/>
                    </a:schemeClr>
                  </a:solidFill>
                </a:rPr>
                <a:t>+ </a:t>
              </a:r>
              <a:r>
                <a:rPr lang="en-US" sz="1050" dirty="0" err="1">
                  <a:solidFill>
                    <a:schemeClr val="accent2">
                      <a:lumMod val="50000"/>
                    </a:schemeClr>
                  </a:solidFill>
                </a:rPr>
                <a:t>LarguraEmCms</a:t>
              </a:r>
              <a:r>
                <a:rPr lang="en-US" sz="1050" dirty="0">
                  <a:solidFill>
                    <a:schemeClr val="accent2">
                      <a:lumMod val="50000"/>
                    </a:schemeClr>
                  </a:solidFill>
                </a:rPr>
                <a:t>: int</a:t>
              </a:r>
              <a:br>
                <a:rPr lang="en-US" sz="1050" dirty="0">
                  <a:solidFill>
                    <a:schemeClr val="accent2">
                      <a:lumMod val="50000"/>
                    </a:schemeClr>
                  </a:solidFill>
                </a:rPr>
              </a:br>
              <a:r>
                <a:rPr lang="en-US" sz="1050" dirty="0">
                  <a:solidFill>
                    <a:schemeClr val="accent2">
                      <a:lumMod val="50000"/>
                    </a:schemeClr>
                  </a:solidFill>
                </a:rPr>
                <a:t>+ </a:t>
              </a:r>
              <a:r>
                <a:rPr lang="en-US" sz="1050" dirty="0" err="1">
                  <a:solidFill>
                    <a:schemeClr val="accent2">
                      <a:lumMod val="50000"/>
                    </a:schemeClr>
                  </a:solidFill>
                </a:rPr>
                <a:t>AlturaEmCms</a:t>
              </a:r>
              <a:r>
                <a:rPr lang="en-US" sz="1050" dirty="0">
                  <a:solidFill>
                    <a:schemeClr val="accent2">
                      <a:lumMod val="50000"/>
                    </a:schemeClr>
                  </a:solidFill>
                </a:rPr>
                <a:t>: int</a:t>
              </a:r>
            </a:p>
            <a:p>
              <a:r>
                <a:rPr lang="en-US" sz="1050" dirty="0">
                  <a:solidFill>
                    <a:schemeClr val="accent2">
                      <a:lumMod val="50000"/>
                    </a:schemeClr>
                  </a:solidFill>
                </a:rPr>
                <a:t>+ </a:t>
              </a:r>
              <a:r>
                <a:rPr lang="en-US" sz="1050" dirty="0" err="1">
                  <a:solidFill>
                    <a:schemeClr val="accent2">
                      <a:lumMod val="50000"/>
                    </a:schemeClr>
                  </a:solidFill>
                </a:rPr>
                <a:t>Acabamento</a:t>
              </a:r>
              <a:r>
                <a:rPr lang="en-US" sz="1050" dirty="0">
                  <a:solidFill>
                    <a:schemeClr val="accent2">
                      <a:lumMod val="50000"/>
                    </a:schemeClr>
                  </a:solidFill>
                </a:rPr>
                <a:t>: string</a:t>
              </a:r>
            </a:p>
            <a:p>
              <a:endParaRPr lang="en-US" sz="1050" dirty="0">
                <a:solidFill>
                  <a:schemeClr val="accent2">
                    <a:lumMod val="50000"/>
                  </a:schemeClr>
                </a:solidFill>
              </a:endParaRPr>
            </a:p>
          </p:txBody>
        </p:sp>
        <p:sp>
          <p:nvSpPr>
            <p:cNvPr id="58" name="Retângulo 57">
              <a:extLst>
                <a:ext uri="{FF2B5EF4-FFF2-40B4-BE49-F238E27FC236}">
                  <a16:creationId xmlns:a16="http://schemas.microsoft.com/office/drawing/2014/main" id="{F9F9D92F-783B-46FB-BF98-8978D4919525}"/>
                </a:ext>
              </a:extLst>
            </p:cNvPr>
            <p:cNvSpPr/>
            <p:nvPr/>
          </p:nvSpPr>
          <p:spPr>
            <a:xfrm>
              <a:off x="825689" y="5336994"/>
              <a:ext cx="3220872" cy="49888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grpSp>
        <p:nvGrpSpPr>
          <p:cNvPr id="59" name="Agrupar 58">
            <a:extLst>
              <a:ext uri="{FF2B5EF4-FFF2-40B4-BE49-F238E27FC236}">
                <a16:creationId xmlns:a16="http://schemas.microsoft.com/office/drawing/2014/main" id="{E72279F5-F22B-444B-83A8-C043D9ADEF48}"/>
              </a:ext>
            </a:extLst>
          </p:cNvPr>
          <p:cNvGrpSpPr/>
          <p:nvPr/>
        </p:nvGrpSpPr>
        <p:grpSpPr>
          <a:xfrm>
            <a:off x="8067217" y="3043451"/>
            <a:ext cx="2176084" cy="1289454"/>
            <a:chOff x="825689" y="3217459"/>
            <a:chExt cx="3220872" cy="2618424"/>
          </a:xfrm>
        </p:grpSpPr>
        <p:sp>
          <p:nvSpPr>
            <p:cNvPr id="60" name="Retângulo 59">
              <a:extLst>
                <a:ext uri="{FF2B5EF4-FFF2-40B4-BE49-F238E27FC236}">
                  <a16:creationId xmlns:a16="http://schemas.microsoft.com/office/drawing/2014/main" id="{0F73D2AF-E056-4C35-AE5B-4DDF1F0ACA1C}"/>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t>Telhado</a:t>
              </a:r>
              <a:endParaRPr lang="pt-BR" sz="2200" b="1" dirty="0"/>
            </a:p>
          </p:txBody>
        </p:sp>
        <p:sp>
          <p:nvSpPr>
            <p:cNvPr id="61" name="Retângulo 60">
              <a:extLst>
                <a:ext uri="{FF2B5EF4-FFF2-40B4-BE49-F238E27FC236}">
                  <a16:creationId xmlns:a16="http://schemas.microsoft.com/office/drawing/2014/main" id="{86ED7ECB-A9C3-42B6-85B8-5E88272E9EE6}"/>
                </a:ext>
              </a:extLst>
            </p:cNvPr>
            <p:cNvSpPr/>
            <p:nvPr/>
          </p:nvSpPr>
          <p:spPr>
            <a:xfrm>
              <a:off x="825689" y="3773606"/>
              <a:ext cx="3220872" cy="1560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accent2">
                      <a:lumMod val="50000"/>
                    </a:schemeClr>
                  </a:solidFill>
                </a:rPr>
                <a:t>+ </a:t>
              </a:r>
              <a:r>
                <a:rPr lang="en-US" sz="1050" dirty="0" err="1">
                  <a:solidFill>
                    <a:schemeClr val="accent2">
                      <a:lumMod val="50000"/>
                    </a:schemeClr>
                  </a:solidFill>
                </a:rPr>
                <a:t>TipoTelha</a:t>
              </a:r>
              <a:r>
                <a:rPr lang="en-US" sz="1050" dirty="0">
                  <a:solidFill>
                    <a:schemeClr val="accent2">
                      <a:lumMod val="50000"/>
                    </a:schemeClr>
                  </a:solidFill>
                </a:rPr>
                <a:t>: string</a:t>
              </a:r>
              <a:br>
                <a:rPr lang="en-US" sz="1050" dirty="0">
                  <a:solidFill>
                    <a:schemeClr val="accent2">
                      <a:lumMod val="50000"/>
                    </a:schemeClr>
                  </a:solidFill>
                </a:rPr>
              </a:br>
              <a:r>
                <a:rPr lang="en-US" sz="1050" dirty="0">
                  <a:solidFill>
                    <a:schemeClr val="accent2">
                      <a:lumMod val="50000"/>
                    </a:schemeClr>
                  </a:solidFill>
                </a:rPr>
                <a:t>+ Material: string</a:t>
              </a:r>
            </a:p>
            <a:p>
              <a:r>
                <a:rPr lang="en-US" sz="1050" dirty="0">
                  <a:solidFill>
                    <a:schemeClr val="accent2">
                      <a:lumMod val="50000"/>
                    </a:schemeClr>
                  </a:solidFill>
                </a:rPr>
                <a:t>+ </a:t>
              </a:r>
              <a:r>
                <a:rPr lang="en-US" sz="1050" dirty="0" err="1">
                  <a:solidFill>
                    <a:schemeClr val="accent2">
                      <a:lumMod val="50000"/>
                    </a:schemeClr>
                  </a:solidFill>
                </a:rPr>
                <a:t>DiimensoesEmCmsLxAxC</a:t>
              </a:r>
              <a:r>
                <a:rPr lang="en-US" sz="1050" dirty="0">
                  <a:solidFill>
                    <a:schemeClr val="accent2">
                      <a:lumMod val="50000"/>
                    </a:schemeClr>
                  </a:solidFill>
                </a:rPr>
                <a:t>: string</a:t>
              </a:r>
            </a:p>
            <a:p>
              <a:endParaRPr lang="en-US" sz="1050" dirty="0">
                <a:solidFill>
                  <a:schemeClr val="accent2">
                    <a:lumMod val="50000"/>
                  </a:schemeClr>
                </a:solidFill>
              </a:endParaRPr>
            </a:p>
          </p:txBody>
        </p:sp>
        <p:sp>
          <p:nvSpPr>
            <p:cNvPr id="62" name="Retângulo 61">
              <a:extLst>
                <a:ext uri="{FF2B5EF4-FFF2-40B4-BE49-F238E27FC236}">
                  <a16:creationId xmlns:a16="http://schemas.microsoft.com/office/drawing/2014/main" id="{640EF03C-43D4-4327-ACF7-FA58C722BF40}"/>
                </a:ext>
              </a:extLst>
            </p:cNvPr>
            <p:cNvSpPr/>
            <p:nvPr/>
          </p:nvSpPr>
          <p:spPr>
            <a:xfrm>
              <a:off x="825689" y="5336994"/>
              <a:ext cx="3220872" cy="49888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grpSp>
        <p:nvGrpSpPr>
          <p:cNvPr id="71" name="Agrupar 70">
            <a:extLst>
              <a:ext uri="{FF2B5EF4-FFF2-40B4-BE49-F238E27FC236}">
                <a16:creationId xmlns:a16="http://schemas.microsoft.com/office/drawing/2014/main" id="{E8CD391F-1CBF-46E6-9022-57BE1E6725A2}"/>
              </a:ext>
            </a:extLst>
          </p:cNvPr>
          <p:cNvGrpSpPr/>
          <p:nvPr/>
        </p:nvGrpSpPr>
        <p:grpSpPr>
          <a:xfrm>
            <a:off x="1052613" y="3941562"/>
            <a:ext cx="2176084" cy="1289454"/>
            <a:chOff x="825689" y="3217459"/>
            <a:chExt cx="3220872" cy="2618424"/>
          </a:xfrm>
        </p:grpSpPr>
        <p:sp>
          <p:nvSpPr>
            <p:cNvPr id="72" name="Retângulo 71">
              <a:extLst>
                <a:ext uri="{FF2B5EF4-FFF2-40B4-BE49-F238E27FC236}">
                  <a16:creationId xmlns:a16="http://schemas.microsoft.com/office/drawing/2014/main" id="{1305E67A-56C8-4564-8131-BE03DAD7842A}"/>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t>Movel</a:t>
              </a:r>
              <a:endParaRPr lang="pt-BR" sz="2200" b="1" dirty="0"/>
            </a:p>
          </p:txBody>
        </p:sp>
        <p:sp>
          <p:nvSpPr>
            <p:cNvPr id="73" name="Retângulo 72">
              <a:extLst>
                <a:ext uri="{FF2B5EF4-FFF2-40B4-BE49-F238E27FC236}">
                  <a16:creationId xmlns:a16="http://schemas.microsoft.com/office/drawing/2014/main" id="{EE9E395D-1DD1-4E7A-9A2E-57EE5CC725BE}"/>
                </a:ext>
              </a:extLst>
            </p:cNvPr>
            <p:cNvSpPr/>
            <p:nvPr/>
          </p:nvSpPr>
          <p:spPr>
            <a:xfrm>
              <a:off x="825689" y="3773606"/>
              <a:ext cx="3220872" cy="1560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accent2">
                      <a:lumMod val="50000"/>
                    </a:schemeClr>
                  </a:solidFill>
                </a:rPr>
                <a:t>+ Nome: string</a:t>
              </a:r>
            </a:p>
            <a:p>
              <a:r>
                <a:rPr lang="en-US" sz="1050" dirty="0">
                  <a:solidFill>
                    <a:schemeClr val="accent2">
                      <a:lumMod val="50000"/>
                    </a:schemeClr>
                  </a:solidFill>
                </a:rPr>
                <a:t>+ </a:t>
              </a:r>
              <a:r>
                <a:rPr lang="en-US" sz="1050" dirty="0" err="1">
                  <a:solidFill>
                    <a:schemeClr val="accent2">
                      <a:lumMod val="50000"/>
                    </a:schemeClr>
                  </a:solidFill>
                </a:rPr>
                <a:t>Descricao</a:t>
              </a:r>
              <a:r>
                <a:rPr lang="en-US" sz="1050" dirty="0">
                  <a:solidFill>
                    <a:schemeClr val="accent2">
                      <a:lumMod val="50000"/>
                    </a:schemeClr>
                  </a:solidFill>
                </a:rPr>
                <a:t>: string</a:t>
              </a:r>
            </a:p>
            <a:p>
              <a:r>
                <a:rPr lang="en-US" sz="1050" dirty="0">
                  <a:solidFill>
                    <a:schemeClr val="accent2">
                      <a:lumMod val="50000"/>
                    </a:schemeClr>
                  </a:solidFill>
                </a:rPr>
                <a:t>+ Tipo: string</a:t>
              </a:r>
              <a:br>
                <a:rPr lang="en-US" sz="1050" dirty="0">
                  <a:solidFill>
                    <a:schemeClr val="accent2">
                      <a:lumMod val="50000"/>
                    </a:schemeClr>
                  </a:solidFill>
                </a:rPr>
              </a:br>
              <a:r>
                <a:rPr lang="en-US" sz="1050" dirty="0">
                  <a:solidFill>
                    <a:schemeClr val="accent2">
                      <a:lumMod val="50000"/>
                    </a:schemeClr>
                  </a:solidFill>
                </a:rPr>
                <a:t>+ </a:t>
              </a:r>
              <a:r>
                <a:rPr lang="en-US" sz="1050" dirty="0" err="1">
                  <a:solidFill>
                    <a:schemeClr val="accent2">
                      <a:lumMod val="50000"/>
                    </a:schemeClr>
                  </a:solidFill>
                </a:rPr>
                <a:t>DiimensoesEmCmsLxAxC</a:t>
              </a:r>
              <a:r>
                <a:rPr lang="en-US" sz="1050" dirty="0">
                  <a:solidFill>
                    <a:schemeClr val="accent2">
                      <a:lumMod val="50000"/>
                    </a:schemeClr>
                  </a:solidFill>
                </a:rPr>
                <a:t>: string</a:t>
              </a:r>
            </a:p>
          </p:txBody>
        </p:sp>
        <p:sp>
          <p:nvSpPr>
            <p:cNvPr id="74" name="Retângulo 73">
              <a:extLst>
                <a:ext uri="{FF2B5EF4-FFF2-40B4-BE49-F238E27FC236}">
                  <a16:creationId xmlns:a16="http://schemas.microsoft.com/office/drawing/2014/main" id="{33796109-51A7-4448-BCA2-F4EE2DF09775}"/>
                </a:ext>
              </a:extLst>
            </p:cNvPr>
            <p:cNvSpPr/>
            <p:nvPr/>
          </p:nvSpPr>
          <p:spPr>
            <a:xfrm>
              <a:off x="825689" y="5336994"/>
              <a:ext cx="3220872" cy="49888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grpSp>
        <p:nvGrpSpPr>
          <p:cNvPr id="39" name="Agrupar 38">
            <a:extLst>
              <a:ext uri="{FF2B5EF4-FFF2-40B4-BE49-F238E27FC236}">
                <a16:creationId xmlns:a16="http://schemas.microsoft.com/office/drawing/2014/main" id="{7E553CC7-E75D-444A-A751-3C950BCD1965}"/>
              </a:ext>
            </a:extLst>
          </p:cNvPr>
          <p:cNvGrpSpPr/>
          <p:nvPr/>
        </p:nvGrpSpPr>
        <p:grpSpPr>
          <a:xfrm>
            <a:off x="4651490" y="3941562"/>
            <a:ext cx="2176084" cy="1289454"/>
            <a:chOff x="825689" y="3217459"/>
            <a:chExt cx="3220872" cy="2618424"/>
          </a:xfrm>
        </p:grpSpPr>
        <p:sp>
          <p:nvSpPr>
            <p:cNvPr id="40" name="Retângulo 39">
              <a:extLst>
                <a:ext uri="{FF2B5EF4-FFF2-40B4-BE49-F238E27FC236}">
                  <a16:creationId xmlns:a16="http://schemas.microsoft.com/office/drawing/2014/main" id="{ABCD2E02-FA3B-430B-88E7-3CEEC291D2C6}"/>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Casa</a:t>
              </a:r>
              <a:endParaRPr lang="pt-BR" sz="2200" b="1" dirty="0"/>
            </a:p>
          </p:txBody>
        </p:sp>
        <p:sp>
          <p:nvSpPr>
            <p:cNvPr id="41" name="Retângulo 40">
              <a:extLst>
                <a:ext uri="{FF2B5EF4-FFF2-40B4-BE49-F238E27FC236}">
                  <a16:creationId xmlns:a16="http://schemas.microsoft.com/office/drawing/2014/main" id="{EC2E83CB-564F-47F8-AB62-965E8B4FC50E}"/>
                </a:ext>
              </a:extLst>
            </p:cNvPr>
            <p:cNvSpPr/>
            <p:nvPr/>
          </p:nvSpPr>
          <p:spPr>
            <a:xfrm>
              <a:off x="825689" y="3773606"/>
              <a:ext cx="3220872" cy="1560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accent2">
                      <a:lumMod val="50000"/>
                    </a:schemeClr>
                  </a:solidFill>
                </a:rPr>
                <a:t>+ </a:t>
              </a:r>
              <a:r>
                <a:rPr lang="en-US" sz="1050" dirty="0" err="1">
                  <a:solidFill>
                    <a:schemeClr val="accent2">
                      <a:lumMod val="50000"/>
                    </a:schemeClr>
                  </a:solidFill>
                </a:rPr>
                <a:t>NumInscricaoIptu</a:t>
              </a:r>
              <a:r>
                <a:rPr lang="en-US" sz="1050" dirty="0">
                  <a:solidFill>
                    <a:schemeClr val="accent2">
                      <a:lumMod val="50000"/>
                    </a:schemeClr>
                  </a:solidFill>
                </a:rPr>
                <a:t>: string</a:t>
              </a:r>
              <a:br>
                <a:rPr lang="en-US" sz="1050" dirty="0">
                  <a:solidFill>
                    <a:schemeClr val="accent2">
                      <a:lumMod val="50000"/>
                    </a:schemeClr>
                  </a:solidFill>
                </a:rPr>
              </a:br>
              <a:r>
                <a:rPr lang="en-US" sz="1050" dirty="0">
                  <a:solidFill>
                    <a:schemeClr val="accent2">
                      <a:lumMod val="50000"/>
                    </a:schemeClr>
                  </a:solidFill>
                </a:rPr>
                <a:t>+ </a:t>
              </a:r>
              <a:r>
                <a:rPr lang="en-US" sz="1050" dirty="0" err="1">
                  <a:solidFill>
                    <a:schemeClr val="accent2">
                      <a:lumMod val="50000"/>
                    </a:schemeClr>
                  </a:solidFill>
                </a:rPr>
                <a:t>TipoTelhado</a:t>
              </a:r>
              <a:r>
                <a:rPr lang="en-US" sz="1050" dirty="0">
                  <a:solidFill>
                    <a:schemeClr val="accent2">
                      <a:lumMod val="50000"/>
                    </a:schemeClr>
                  </a:solidFill>
                </a:rPr>
                <a:t>: string</a:t>
              </a:r>
            </a:p>
            <a:p>
              <a:endParaRPr lang="en-US" sz="1050" dirty="0">
                <a:solidFill>
                  <a:schemeClr val="accent2">
                    <a:lumMod val="50000"/>
                  </a:schemeClr>
                </a:solidFill>
              </a:endParaRPr>
            </a:p>
            <a:p>
              <a:endParaRPr lang="en-US" sz="1050" dirty="0">
                <a:solidFill>
                  <a:schemeClr val="accent2">
                    <a:lumMod val="50000"/>
                  </a:schemeClr>
                </a:solidFill>
              </a:endParaRPr>
            </a:p>
          </p:txBody>
        </p:sp>
        <p:sp>
          <p:nvSpPr>
            <p:cNvPr id="42" name="Retângulo 41">
              <a:extLst>
                <a:ext uri="{FF2B5EF4-FFF2-40B4-BE49-F238E27FC236}">
                  <a16:creationId xmlns:a16="http://schemas.microsoft.com/office/drawing/2014/main" id="{A222978F-6267-4C29-893F-2A300745DABB}"/>
                </a:ext>
              </a:extLst>
            </p:cNvPr>
            <p:cNvSpPr/>
            <p:nvPr/>
          </p:nvSpPr>
          <p:spPr>
            <a:xfrm>
              <a:off x="825689" y="5336994"/>
              <a:ext cx="3220872" cy="49888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spTree>
    <p:extLst>
      <p:ext uri="{BB962C8B-B14F-4D97-AF65-F5344CB8AC3E}">
        <p14:creationId xmlns:p14="http://schemas.microsoft.com/office/powerpoint/2010/main" val="10974647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4" y="443228"/>
            <a:ext cx="8596668"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t>Agregação</a:t>
            </a:r>
            <a:r>
              <a:rPr lang="en-US" sz="4000" dirty="0"/>
              <a:t> vs </a:t>
            </a:r>
            <a:r>
              <a:rPr lang="en-US" sz="4000" dirty="0" err="1"/>
              <a:t>Composição</a:t>
            </a:r>
            <a:endParaRPr lang="pt-BR" sz="4000" i="1" dirty="0"/>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sp>
        <p:nvSpPr>
          <p:cNvPr id="36" name="Espaço Reservado para Conteúdo 2">
            <a:extLst>
              <a:ext uri="{FF2B5EF4-FFF2-40B4-BE49-F238E27FC236}">
                <a16:creationId xmlns:a16="http://schemas.microsoft.com/office/drawing/2014/main" id="{2A65E966-CB4C-4859-930E-12A5D57992DD}"/>
              </a:ext>
            </a:extLst>
          </p:cNvPr>
          <p:cNvSpPr>
            <a:spLocks noGrp="1"/>
          </p:cNvSpPr>
          <p:nvPr>
            <p:ph idx="1"/>
          </p:nvPr>
        </p:nvSpPr>
        <p:spPr>
          <a:xfrm>
            <a:off x="677332" y="1336344"/>
            <a:ext cx="9766962" cy="5078427"/>
          </a:xfrm>
        </p:spPr>
        <p:txBody>
          <a:bodyPr>
            <a:normAutofit/>
          </a:bodyPr>
          <a:lstStyle/>
          <a:p>
            <a:pPr marL="0" indent="0">
              <a:buNone/>
            </a:pPr>
            <a:r>
              <a:rPr lang="en-US" sz="3600" dirty="0"/>
              <a:t>O</a:t>
            </a:r>
            <a:r>
              <a:rPr lang="pt-BR" sz="3600" dirty="0"/>
              <a:t> que muda então?</a:t>
            </a:r>
          </a:p>
          <a:p>
            <a:pPr marL="0" indent="0">
              <a:buNone/>
            </a:pPr>
            <a:r>
              <a:rPr lang="pt-BR" sz="2800" dirty="0"/>
              <a:t>A diferença é apenas conceitual. Quando da análise do diagrama de classes deve ser possível entender com facilidade o que o sistema está modelando, e esse é o objetivo dos diagramas UML, prover uma representação visual do sistema.</a:t>
            </a:r>
          </a:p>
          <a:p>
            <a:pPr marL="0" indent="0">
              <a:buNone/>
            </a:pPr>
            <a:r>
              <a:rPr lang="pt-BR" sz="2800" dirty="0"/>
              <a:t>Já no momento da implementação, tanto o código da agregação quanto o da composição podem até serem escritos da mesma forma.</a:t>
            </a:r>
            <a:endParaRPr lang="en-US" sz="3200" dirty="0"/>
          </a:p>
        </p:txBody>
      </p:sp>
    </p:spTree>
    <p:extLst>
      <p:ext uri="{BB962C8B-B14F-4D97-AF65-F5344CB8AC3E}">
        <p14:creationId xmlns:p14="http://schemas.microsoft.com/office/powerpoint/2010/main" val="41527540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Espaço Reservado para Conteúdo 2">
            <a:extLst>
              <a:ext uri="{FF2B5EF4-FFF2-40B4-BE49-F238E27FC236}">
                <a16:creationId xmlns:a16="http://schemas.microsoft.com/office/drawing/2014/main" id="{2A65E966-CB4C-4859-930E-12A5D57992DD}"/>
              </a:ext>
            </a:extLst>
          </p:cNvPr>
          <p:cNvSpPr>
            <a:spLocks noGrp="1"/>
          </p:cNvSpPr>
          <p:nvPr>
            <p:ph idx="1"/>
          </p:nvPr>
        </p:nvSpPr>
        <p:spPr>
          <a:xfrm>
            <a:off x="677332" y="1208590"/>
            <a:ext cx="10029654" cy="4936389"/>
          </a:xfrm>
        </p:spPr>
        <p:txBody>
          <a:bodyPr>
            <a:normAutofit/>
          </a:bodyPr>
          <a:lstStyle/>
          <a:p>
            <a:pPr marL="0" indent="0">
              <a:buNone/>
            </a:pPr>
            <a:r>
              <a:rPr lang="pt-BR" sz="2600" dirty="0"/>
              <a:t>Deixa explícito que mudanças em uma classe podem gerar consequências em outra classe</a:t>
            </a:r>
          </a:p>
          <a:p>
            <a:pPr marL="0" indent="0">
              <a:buNone/>
            </a:pPr>
            <a:r>
              <a:rPr lang="pt-BR" sz="2000" dirty="0"/>
              <a:t>Exemplos: </a:t>
            </a:r>
          </a:p>
          <a:p>
            <a:r>
              <a:rPr lang="pt-BR" sz="2000" dirty="0"/>
              <a:t>Uma classe chama métodos de outra</a:t>
            </a:r>
          </a:p>
          <a:p>
            <a:r>
              <a:rPr lang="pt-BR" sz="2000" dirty="0"/>
              <a:t>Uma classe tem operações que retornam outra classe</a:t>
            </a:r>
          </a:p>
          <a:p>
            <a:r>
              <a:rPr lang="pt-BR" sz="2000" dirty="0"/>
              <a:t>Uma classe tem operações que esperam como parâmetro outra classe</a:t>
            </a:r>
          </a:p>
          <a:p>
            <a:pPr marL="0" indent="0">
              <a:buNone/>
            </a:pPr>
            <a:r>
              <a:rPr lang="pt-BR" sz="2000" dirty="0"/>
              <a:t>Outros relacionamentos (ex.: associação com navegação) implicitamente determinam dependência </a:t>
            </a:r>
            <a:endParaRPr lang="en-US" dirty="0"/>
          </a:p>
        </p:txBody>
      </p:sp>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4" y="443228"/>
            <a:ext cx="8596668"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t>Dependência</a:t>
            </a:r>
            <a:endParaRPr lang="pt-BR" sz="4000" i="1" dirty="0"/>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grpSp>
        <p:nvGrpSpPr>
          <p:cNvPr id="2" name="Agrupar 1">
            <a:extLst>
              <a:ext uri="{FF2B5EF4-FFF2-40B4-BE49-F238E27FC236}">
                <a16:creationId xmlns:a16="http://schemas.microsoft.com/office/drawing/2014/main" id="{E8349C72-EF8E-4360-A7C5-359861492B08}"/>
              </a:ext>
            </a:extLst>
          </p:cNvPr>
          <p:cNvGrpSpPr/>
          <p:nvPr/>
        </p:nvGrpSpPr>
        <p:grpSpPr>
          <a:xfrm>
            <a:off x="677332" y="4653391"/>
            <a:ext cx="9126097" cy="1334701"/>
            <a:chOff x="735291" y="4585040"/>
            <a:chExt cx="9126097" cy="1334701"/>
          </a:xfrm>
        </p:grpSpPr>
        <p:cxnSp>
          <p:nvCxnSpPr>
            <p:cNvPr id="17" name="Conector reto 16">
              <a:extLst>
                <a:ext uri="{FF2B5EF4-FFF2-40B4-BE49-F238E27FC236}">
                  <a16:creationId xmlns:a16="http://schemas.microsoft.com/office/drawing/2014/main" id="{B91BF88E-7BA1-492B-9552-FB5C0A05A1C0}"/>
                </a:ext>
              </a:extLst>
            </p:cNvPr>
            <p:cNvCxnSpPr>
              <a:cxnSpLocks/>
            </p:cNvCxnSpPr>
            <p:nvPr/>
          </p:nvCxnSpPr>
          <p:spPr>
            <a:xfrm>
              <a:off x="3204577" y="5260450"/>
              <a:ext cx="4003146" cy="0"/>
            </a:xfrm>
            <a:prstGeom prst="line">
              <a:avLst/>
            </a:prstGeom>
            <a:ln w="381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7" name="Agrupar 6">
              <a:extLst>
                <a:ext uri="{FF2B5EF4-FFF2-40B4-BE49-F238E27FC236}">
                  <a16:creationId xmlns:a16="http://schemas.microsoft.com/office/drawing/2014/main" id="{4A2A0868-B42C-49AF-A4D4-50254E153F14}"/>
                </a:ext>
              </a:extLst>
            </p:cNvPr>
            <p:cNvGrpSpPr/>
            <p:nvPr/>
          </p:nvGrpSpPr>
          <p:grpSpPr>
            <a:xfrm>
              <a:off x="735291" y="4585040"/>
              <a:ext cx="2618032" cy="1334701"/>
              <a:chOff x="825689" y="3217459"/>
              <a:chExt cx="3220872" cy="1243537"/>
            </a:xfrm>
          </p:grpSpPr>
          <p:sp>
            <p:nvSpPr>
              <p:cNvPr id="8" name="Retângulo 7">
                <a:extLst>
                  <a:ext uri="{FF2B5EF4-FFF2-40B4-BE49-F238E27FC236}">
                    <a16:creationId xmlns:a16="http://schemas.microsoft.com/office/drawing/2014/main" id="{EF5873D4-16F2-4F45-965C-7C538F8D47A9}"/>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err="1"/>
                  <a:t>CalculaArea</a:t>
                </a:r>
                <a:endParaRPr lang="pt-BR" sz="2200" b="1" dirty="0"/>
              </a:p>
            </p:txBody>
          </p:sp>
          <p:sp>
            <p:nvSpPr>
              <p:cNvPr id="9" name="Retângulo 8">
                <a:extLst>
                  <a:ext uri="{FF2B5EF4-FFF2-40B4-BE49-F238E27FC236}">
                    <a16:creationId xmlns:a16="http://schemas.microsoft.com/office/drawing/2014/main" id="{DE5B9628-6031-44FB-B7E9-0E5398584406}"/>
                  </a:ext>
                </a:extLst>
              </p:cNvPr>
              <p:cNvSpPr/>
              <p:nvPr/>
            </p:nvSpPr>
            <p:spPr>
              <a:xfrm>
                <a:off x="825689" y="3773607"/>
                <a:ext cx="3220872" cy="34369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sp>
            <p:nvSpPr>
              <p:cNvPr id="10" name="Retângulo 9">
                <a:extLst>
                  <a:ext uri="{FF2B5EF4-FFF2-40B4-BE49-F238E27FC236}">
                    <a16:creationId xmlns:a16="http://schemas.microsoft.com/office/drawing/2014/main" id="{50010608-A0E2-4432-98AA-6A2BA55EA04B}"/>
                  </a:ext>
                </a:extLst>
              </p:cNvPr>
              <p:cNvSpPr/>
              <p:nvPr/>
            </p:nvSpPr>
            <p:spPr>
              <a:xfrm>
                <a:off x="825689" y="4117301"/>
                <a:ext cx="3220872" cy="3436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grpSp>
          <p:nvGrpSpPr>
            <p:cNvPr id="11" name="Agrupar 10">
              <a:extLst>
                <a:ext uri="{FF2B5EF4-FFF2-40B4-BE49-F238E27FC236}">
                  <a16:creationId xmlns:a16="http://schemas.microsoft.com/office/drawing/2014/main" id="{C4AA1D92-F829-413F-A995-6B37A5587916}"/>
                </a:ext>
              </a:extLst>
            </p:cNvPr>
            <p:cNvGrpSpPr/>
            <p:nvPr/>
          </p:nvGrpSpPr>
          <p:grpSpPr>
            <a:xfrm>
              <a:off x="7243356" y="4585040"/>
              <a:ext cx="2618032" cy="1334701"/>
              <a:chOff x="825689" y="3217459"/>
              <a:chExt cx="3220872" cy="1243537"/>
            </a:xfrm>
          </p:grpSpPr>
          <p:sp>
            <p:nvSpPr>
              <p:cNvPr id="12" name="Retângulo 11">
                <a:extLst>
                  <a:ext uri="{FF2B5EF4-FFF2-40B4-BE49-F238E27FC236}">
                    <a16:creationId xmlns:a16="http://schemas.microsoft.com/office/drawing/2014/main" id="{1AC69491-8145-4599-87FE-88B9CF4B054A}"/>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t>Math</a:t>
                </a:r>
                <a:endParaRPr lang="pt-BR" sz="2200" b="1" dirty="0"/>
              </a:p>
            </p:txBody>
          </p:sp>
          <p:sp>
            <p:nvSpPr>
              <p:cNvPr id="13" name="Retângulo 12">
                <a:extLst>
                  <a:ext uri="{FF2B5EF4-FFF2-40B4-BE49-F238E27FC236}">
                    <a16:creationId xmlns:a16="http://schemas.microsoft.com/office/drawing/2014/main" id="{B14A0AAA-13AE-4201-A8FA-FB8A5EB09887}"/>
                  </a:ext>
                </a:extLst>
              </p:cNvPr>
              <p:cNvSpPr/>
              <p:nvPr/>
            </p:nvSpPr>
            <p:spPr>
              <a:xfrm>
                <a:off x="825689" y="3773607"/>
                <a:ext cx="3220872" cy="34369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sp>
            <p:nvSpPr>
              <p:cNvPr id="14" name="Retângulo 13">
                <a:extLst>
                  <a:ext uri="{FF2B5EF4-FFF2-40B4-BE49-F238E27FC236}">
                    <a16:creationId xmlns:a16="http://schemas.microsoft.com/office/drawing/2014/main" id="{331E59C3-DCC1-492B-A56E-464D8804463F}"/>
                  </a:ext>
                </a:extLst>
              </p:cNvPr>
              <p:cNvSpPr/>
              <p:nvPr/>
            </p:nvSpPr>
            <p:spPr>
              <a:xfrm>
                <a:off x="825689" y="4117301"/>
                <a:ext cx="3220872" cy="3436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grpSp>
          <p:nvGrpSpPr>
            <p:cNvPr id="19" name="Agrupar 18">
              <a:extLst>
                <a:ext uri="{FF2B5EF4-FFF2-40B4-BE49-F238E27FC236}">
                  <a16:creationId xmlns:a16="http://schemas.microsoft.com/office/drawing/2014/main" id="{76558B91-2E4F-4CEB-A40E-A965863DADBB}"/>
                </a:ext>
              </a:extLst>
            </p:cNvPr>
            <p:cNvGrpSpPr/>
            <p:nvPr/>
          </p:nvGrpSpPr>
          <p:grpSpPr>
            <a:xfrm>
              <a:off x="6874217" y="5146181"/>
              <a:ext cx="369139" cy="213594"/>
              <a:chOff x="6887632" y="5484042"/>
              <a:chExt cx="203200" cy="117577"/>
            </a:xfrm>
          </p:grpSpPr>
          <p:cxnSp>
            <p:nvCxnSpPr>
              <p:cNvPr id="23" name="Conector reto 22">
                <a:extLst>
                  <a:ext uri="{FF2B5EF4-FFF2-40B4-BE49-F238E27FC236}">
                    <a16:creationId xmlns:a16="http://schemas.microsoft.com/office/drawing/2014/main" id="{BDC754B2-B81A-48C6-A509-F7CB3F92EE5A}"/>
                  </a:ext>
                </a:extLst>
              </p:cNvPr>
              <p:cNvCxnSpPr>
                <a:cxnSpLocks/>
              </p:cNvCxnSpPr>
              <p:nvPr/>
            </p:nvCxnSpPr>
            <p:spPr>
              <a:xfrm rot="2100000">
                <a:off x="6887632" y="5484042"/>
                <a:ext cx="203200"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4" name="Conector reto 23">
                <a:extLst>
                  <a:ext uri="{FF2B5EF4-FFF2-40B4-BE49-F238E27FC236}">
                    <a16:creationId xmlns:a16="http://schemas.microsoft.com/office/drawing/2014/main" id="{E06C2120-D389-4850-9C9B-119D01419CC2}"/>
                  </a:ext>
                </a:extLst>
              </p:cNvPr>
              <p:cNvCxnSpPr>
                <a:cxnSpLocks/>
              </p:cNvCxnSpPr>
              <p:nvPr/>
            </p:nvCxnSpPr>
            <p:spPr>
              <a:xfrm rot="19500000" flipV="1">
                <a:off x="6887632" y="5601619"/>
                <a:ext cx="203200" cy="0"/>
              </a:xfrm>
              <a:prstGeom prst="line">
                <a:avLst/>
              </a:prstGeom>
              <a:ln w="38100"/>
            </p:spPr>
            <p:style>
              <a:lnRef idx="1">
                <a:schemeClr val="accent2"/>
              </a:lnRef>
              <a:fillRef idx="0">
                <a:schemeClr val="accent2"/>
              </a:fillRef>
              <a:effectRef idx="0">
                <a:schemeClr val="accent2"/>
              </a:effectRef>
              <a:fontRef idx="minor">
                <a:schemeClr val="tx1"/>
              </a:fontRef>
            </p:style>
          </p:cxnSp>
        </p:grpSp>
      </p:grpSp>
      <p:sp>
        <p:nvSpPr>
          <p:cNvPr id="25" name="Retângulo 24">
            <a:extLst>
              <a:ext uri="{FF2B5EF4-FFF2-40B4-BE49-F238E27FC236}">
                <a16:creationId xmlns:a16="http://schemas.microsoft.com/office/drawing/2014/main" id="{6638CB29-93E7-4474-977D-07729FBDB7A3}"/>
              </a:ext>
            </a:extLst>
          </p:cNvPr>
          <p:cNvSpPr/>
          <p:nvPr/>
        </p:nvSpPr>
        <p:spPr>
          <a:xfrm>
            <a:off x="597079" y="6086376"/>
            <a:ext cx="7788992" cy="461665"/>
          </a:xfrm>
          <a:prstGeom prst="rect">
            <a:avLst/>
          </a:prstGeom>
        </p:spPr>
        <p:txBody>
          <a:bodyPr wrap="none">
            <a:spAutoFit/>
          </a:bodyPr>
          <a:lstStyle/>
          <a:p>
            <a:pPr algn="ctr"/>
            <a:r>
              <a:rPr lang="pt-BR" sz="2400" dirty="0">
                <a:solidFill>
                  <a:srgbClr val="000000"/>
                </a:solidFill>
              </a:rPr>
              <a:t>Leitura: A classe </a:t>
            </a:r>
            <a:r>
              <a:rPr lang="pt-BR" sz="2400" dirty="0" err="1">
                <a:solidFill>
                  <a:srgbClr val="000000"/>
                </a:solidFill>
                <a:latin typeface="Consolas" panose="020B0609020204030204" pitchFamily="49" charset="0"/>
              </a:rPr>
              <a:t>CalculaArea</a:t>
            </a:r>
            <a:r>
              <a:rPr lang="pt-BR" sz="2400" dirty="0">
                <a:solidFill>
                  <a:srgbClr val="000000"/>
                </a:solidFill>
              </a:rPr>
              <a:t> depende da classe </a:t>
            </a:r>
            <a:r>
              <a:rPr lang="pt-BR" sz="2400" dirty="0" err="1">
                <a:solidFill>
                  <a:srgbClr val="000000"/>
                </a:solidFill>
                <a:latin typeface="Consolas" panose="020B0609020204030204" pitchFamily="49" charset="0"/>
              </a:rPr>
              <a:t>Math</a:t>
            </a:r>
            <a:endParaRPr lang="en-US" sz="1600"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10590542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Espaço Reservado para Conteúdo 2">
            <a:extLst>
              <a:ext uri="{FF2B5EF4-FFF2-40B4-BE49-F238E27FC236}">
                <a16:creationId xmlns:a16="http://schemas.microsoft.com/office/drawing/2014/main" id="{2A65E966-CB4C-4859-930E-12A5D57992DD}"/>
              </a:ext>
            </a:extLst>
          </p:cNvPr>
          <p:cNvSpPr>
            <a:spLocks noGrp="1"/>
          </p:cNvSpPr>
          <p:nvPr>
            <p:ph idx="1"/>
          </p:nvPr>
        </p:nvSpPr>
        <p:spPr>
          <a:xfrm>
            <a:off x="677332" y="1208591"/>
            <a:ext cx="10029654" cy="1689250"/>
          </a:xfrm>
        </p:spPr>
        <p:txBody>
          <a:bodyPr>
            <a:normAutofit/>
          </a:bodyPr>
          <a:lstStyle/>
          <a:p>
            <a:r>
              <a:rPr lang="pt-BR" sz="2800" dirty="0"/>
              <a:t>Permitem a adição de informações em uma associação</a:t>
            </a:r>
          </a:p>
          <a:p>
            <a:r>
              <a:rPr lang="pt-BR" sz="2800" dirty="0"/>
              <a:t>Devem ser transformadas em classes comuns posteriormente para viabilizar implementação</a:t>
            </a:r>
            <a:endParaRPr lang="en-US" dirty="0"/>
          </a:p>
        </p:txBody>
      </p:sp>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4" y="443228"/>
            <a:ext cx="8596668"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t>Classes </a:t>
            </a:r>
            <a:r>
              <a:rPr lang="en-US" sz="4000" dirty="0" err="1"/>
              <a:t>associativas</a:t>
            </a:r>
            <a:endParaRPr lang="pt-BR" sz="4000" i="1" dirty="0"/>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grpSp>
        <p:nvGrpSpPr>
          <p:cNvPr id="3" name="Agrupar 2">
            <a:extLst>
              <a:ext uri="{FF2B5EF4-FFF2-40B4-BE49-F238E27FC236}">
                <a16:creationId xmlns:a16="http://schemas.microsoft.com/office/drawing/2014/main" id="{5911CBA7-BE0E-4F48-AB27-D06E5AC0695F}"/>
              </a:ext>
            </a:extLst>
          </p:cNvPr>
          <p:cNvGrpSpPr/>
          <p:nvPr/>
        </p:nvGrpSpPr>
        <p:grpSpPr>
          <a:xfrm>
            <a:off x="1039777" y="3301253"/>
            <a:ext cx="8234225" cy="1465730"/>
            <a:chOff x="1105492" y="2897841"/>
            <a:chExt cx="5636062" cy="1003245"/>
          </a:xfrm>
        </p:grpSpPr>
        <p:cxnSp>
          <p:nvCxnSpPr>
            <p:cNvPr id="17" name="Conector reto 16">
              <a:extLst>
                <a:ext uri="{FF2B5EF4-FFF2-40B4-BE49-F238E27FC236}">
                  <a16:creationId xmlns:a16="http://schemas.microsoft.com/office/drawing/2014/main" id="{B91BF88E-7BA1-492B-9552-FB5C0A05A1C0}"/>
                </a:ext>
              </a:extLst>
            </p:cNvPr>
            <p:cNvCxnSpPr>
              <a:cxnSpLocks/>
            </p:cNvCxnSpPr>
            <p:nvPr/>
          </p:nvCxnSpPr>
          <p:spPr>
            <a:xfrm>
              <a:off x="2961561" y="3405522"/>
              <a:ext cx="3009014" cy="0"/>
            </a:xfrm>
            <a:prstGeom prst="line">
              <a:avLst/>
            </a:prstGeom>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7" name="Agrupar 6">
              <a:extLst>
                <a:ext uri="{FF2B5EF4-FFF2-40B4-BE49-F238E27FC236}">
                  <a16:creationId xmlns:a16="http://schemas.microsoft.com/office/drawing/2014/main" id="{4A2A0868-B42C-49AF-A4D4-50254E153F14}"/>
                </a:ext>
              </a:extLst>
            </p:cNvPr>
            <p:cNvGrpSpPr/>
            <p:nvPr/>
          </p:nvGrpSpPr>
          <p:grpSpPr>
            <a:xfrm>
              <a:off x="1105492" y="2897841"/>
              <a:ext cx="1967876" cy="1003245"/>
              <a:chOff x="825689" y="3217459"/>
              <a:chExt cx="3220872" cy="1243537"/>
            </a:xfrm>
          </p:grpSpPr>
          <p:sp>
            <p:nvSpPr>
              <p:cNvPr id="8" name="Retângulo 7">
                <a:extLst>
                  <a:ext uri="{FF2B5EF4-FFF2-40B4-BE49-F238E27FC236}">
                    <a16:creationId xmlns:a16="http://schemas.microsoft.com/office/drawing/2014/main" id="{EF5873D4-16F2-4F45-965C-7C538F8D47A9}"/>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err="1"/>
                  <a:t>Cliente</a:t>
                </a:r>
                <a:endParaRPr lang="pt-BR" sz="2200" b="1" dirty="0"/>
              </a:p>
            </p:txBody>
          </p:sp>
          <p:sp>
            <p:nvSpPr>
              <p:cNvPr id="9" name="Retângulo 8">
                <a:extLst>
                  <a:ext uri="{FF2B5EF4-FFF2-40B4-BE49-F238E27FC236}">
                    <a16:creationId xmlns:a16="http://schemas.microsoft.com/office/drawing/2014/main" id="{DE5B9628-6031-44FB-B7E9-0E5398584406}"/>
                  </a:ext>
                </a:extLst>
              </p:cNvPr>
              <p:cNvSpPr/>
              <p:nvPr/>
            </p:nvSpPr>
            <p:spPr>
              <a:xfrm>
                <a:off x="825689" y="3773607"/>
                <a:ext cx="3220872" cy="34369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sp>
            <p:nvSpPr>
              <p:cNvPr id="10" name="Retângulo 9">
                <a:extLst>
                  <a:ext uri="{FF2B5EF4-FFF2-40B4-BE49-F238E27FC236}">
                    <a16:creationId xmlns:a16="http://schemas.microsoft.com/office/drawing/2014/main" id="{50010608-A0E2-4432-98AA-6A2BA55EA04B}"/>
                  </a:ext>
                </a:extLst>
              </p:cNvPr>
              <p:cNvSpPr/>
              <p:nvPr/>
            </p:nvSpPr>
            <p:spPr>
              <a:xfrm>
                <a:off x="825689" y="4117301"/>
                <a:ext cx="3220872" cy="3436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grpSp>
          <p:nvGrpSpPr>
            <p:cNvPr id="11" name="Agrupar 10">
              <a:extLst>
                <a:ext uri="{FF2B5EF4-FFF2-40B4-BE49-F238E27FC236}">
                  <a16:creationId xmlns:a16="http://schemas.microsoft.com/office/drawing/2014/main" id="{C4AA1D92-F829-413F-A995-6B37A5587916}"/>
                </a:ext>
              </a:extLst>
            </p:cNvPr>
            <p:cNvGrpSpPr/>
            <p:nvPr/>
          </p:nvGrpSpPr>
          <p:grpSpPr>
            <a:xfrm>
              <a:off x="4773678" y="2897841"/>
              <a:ext cx="1967876" cy="1003245"/>
              <a:chOff x="825689" y="3217459"/>
              <a:chExt cx="3220872" cy="1243537"/>
            </a:xfrm>
          </p:grpSpPr>
          <p:sp>
            <p:nvSpPr>
              <p:cNvPr id="12" name="Retângulo 11">
                <a:extLst>
                  <a:ext uri="{FF2B5EF4-FFF2-40B4-BE49-F238E27FC236}">
                    <a16:creationId xmlns:a16="http://schemas.microsoft.com/office/drawing/2014/main" id="{1AC69491-8145-4599-87FE-88B9CF4B054A}"/>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t>Loja</a:t>
                </a:r>
                <a:endParaRPr lang="pt-BR" sz="2200" b="1" dirty="0"/>
              </a:p>
            </p:txBody>
          </p:sp>
          <p:sp>
            <p:nvSpPr>
              <p:cNvPr id="13" name="Retângulo 12">
                <a:extLst>
                  <a:ext uri="{FF2B5EF4-FFF2-40B4-BE49-F238E27FC236}">
                    <a16:creationId xmlns:a16="http://schemas.microsoft.com/office/drawing/2014/main" id="{B14A0AAA-13AE-4201-A8FA-FB8A5EB09887}"/>
                  </a:ext>
                </a:extLst>
              </p:cNvPr>
              <p:cNvSpPr/>
              <p:nvPr/>
            </p:nvSpPr>
            <p:spPr>
              <a:xfrm>
                <a:off x="825689" y="3773607"/>
                <a:ext cx="3220872" cy="34369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sp>
            <p:nvSpPr>
              <p:cNvPr id="14" name="Retângulo 13">
                <a:extLst>
                  <a:ext uri="{FF2B5EF4-FFF2-40B4-BE49-F238E27FC236}">
                    <a16:creationId xmlns:a16="http://schemas.microsoft.com/office/drawing/2014/main" id="{331E59C3-DCC1-492B-A56E-464D8804463F}"/>
                  </a:ext>
                </a:extLst>
              </p:cNvPr>
              <p:cNvSpPr/>
              <p:nvPr/>
            </p:nvSpPr>
            <p:spPr>
              <a:xfrm>
                <a:off x="825689" y="4117301"/>
                <a:ext cx="3220872" cy="3436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grpSp>
      <p:sp>
        <p:nvSpPr>
          <p:cNvPr id="25" name="Retângulo 24">
            <a:extLst>
              <a:ext uri="{FF2B5EF4-FFF2-40B4-BE49-F238E27FC236}">
                <a16:creationId xmlns:a16="http://schemas.microsoft.com/office/drawing/2014/main" id="{6638CB29-93E7-4474-977D-07729FBDB7A3}"/>
              </a:ext>
            </a:extLst>
          </p:cNvPr>
          <p:cNvSpPr/>
          <p:nvPr/>
        </p:nvSpPr>
        <p:spPr>
          <a:xfrm>
            <a:off x="2721551" y="5101899"/>
            <a:ext cx="4980851" cy="954107"/>
          </a:xfrm>
          <a:prstGeom prst="rect">
            <a:avLst/>
          </a:prstGeom>
        </p:spPr>
        <p:txBody>
          <a:bodyPr wrap="none">
            <a:spAutoFit/>
          </a:bodyPr>
          <a:lstStyle/>
          <a:p>
            <a:pPr algn="ctr"/>
            <a:r>
              <a:rPr lang="pt-BR" sz="2800" i="1" dirty="0">
                <a:solidFill>
                  <a:schemeClr val="accent2"/>
                </a:solidFill>
              </a:rPr>
              <a:t>Qual é o valor total gasto por</a:t>
            </a:r>
          </a:p>
          <a:p>
            <a:pPr algn="ctr"/>
            <a:r>
              <a:rPr lang="pt-BR" sz="2800" i="1" dirty="0">
                <a:solidFill>
                  <a:schemeClr val="accent2"/>
                </a:solidFill>
              </a:rPr>
              <a:t>um cliente em cada loja?</a:t>
            </a:r>
            <a:endParaRPr lang="en-US" i="1" dirty="0">
              <a:solidFill>
                <a:schemeClr val="accent2"/>
              </a:solidFill>
              <a:latin typeface="Consolas" panose="020B0609020204030204" pitchFamily="49" charset="0"/>
            </a:endParaRPr>
          </a:p>
        </p:txBody>
      </p:sp>
      <p:sp>
        <p:nvSpPr>
          <p:cNvPr id="22" name="CaixaDeTexto 21">
            <a:extLst>
              <a:ext uri="{FF2B5EF4-FFF2-40B4-BE49-F238E27FC236}">
                <a16:creationId xmlns:a16="http://schemas.microsoft.com/office/drawing/2014/main" id="{607CAC46-3684-4085-8DA1-39BB5499A97D}"/>
              </a:ext>
            </a:extLst>
          </p:cNvPr>
          <p:cNvSpPr txBox="1"/>
          <p:nvPr/>
        </p:nvSpPr>
        <p:spPr>
          <a:xfrm>
            <a:off x="3904299" y="4085089"/>
            <a:ext cx="561372" cy="369332"/>
          </a:xfrm>
          <a:prstGeom prst="rect">
            <a:avLst/>
          </a:prstGeom>
          <a:noFill/>
        </p:spPr>
        <p:txBody>
          <a:bodyPr wrap="none" rtlCol="0">
            <a:spAutoFit/>
          </a:bodyPr>
          <a:lstStyle/>
          <a:p>
            <a:r>
              <a:rPr lang="en-US" dirty="0"/>
              <a:t>0..*</a:t>
            </a:r>
            <a:endParaRPr lang="pt-BR" dirty="0"/>
          </a:p>
        </p:txBody>
      </p:sp>
      <p:sp>
        <p:nvSpPr>
          <p:cNvPr id="26" name="CaixaDeTexto 25">
            <a:extLst>
              <a:ext uri="{FF2B5EF4-FFF2-40B4-BE49-F238E27FC236}">
                <a16:creationId xmlns:a16="http://schemas.microsoft.com/office/drawing/2014/main" id="{47BD17D6-BF9F-4DA2-B87B-994FCBEBD917}"/>
              </a:ext>
            </a:extLst>
          </p:cNvPr>
          <p:cNvSpPr txBox="1"/>
          <p:nvPr/>
        </p:nvSpPr>
        <p:spPr>
          <a:xfrm>
            <a:off x="5815314" y="4085089"/>
            <a:ext cx="561372" cy="369332"/>
          </a:xfrm>
          <a:prstGeom prst="rect">
            <a:avLst/>
          </a:prstGeom>
          <a:noFill/>
        </p:spPr>
        <p:txBody>
          <a:bodyPr wrap="none" rtlCol="0">
            <a:spAutoFit/>
          </a:bodyPr>
          <a:lstStyle/>
          <a:p>
            <a:pPr algn="r"/>
            <a:r>
              <a:rPr lang="en-US" dirty="0"/>
              <a:t>0..*</a:t>
            </a:r>
            <a:endParaRPr lang="pt-BR" dirty="0"/>
          </a:p>
        </p:txBody>
      </p:sp>
    </p:spTree>
    <p:extLst>
      <p:ext uri="{BB962C8B-B14F-4D97-AF65-F5344CB8AC3E}">
        <p14:creationId xmlns:p14="http://schemas.microsoft.com/office/powerpoint/2010/main" val="20426373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Espaço Reservado para Conteúdo 2">
            <a:extLst>
              <a:ext uri="{FF2B5EF4-FFF2-40B4-BE49-F238E27FC236}">
                <a16:creationId xmlns:a16="http://schemas.microsoft.com/office/drawing/2014/main" id="{2A65E966-CB4C-4859-930E-12A5D57992DD}"/>
              </a:ext>
            </a:extLst>
          </p:cNvPr>
          <p:cNvSpPr>
            <a:spLocks noGrp="1"/>
          </p:cNvSpPr>
          <p:nvPr>
            <p:ph idx="1"/>
          </p:nvPr>
        </p:nvSpPr>
        <p:spPr>
          <a:xfrm>
            <a:off x="677332" y="1208591"/>
            <a:ext cx="10029654" cy="1689250"/>
          </a:xfrm>
        </p:spPr>
        <p:txBody>
          <a:bodyPr>
            <a:normAutofit/>
          </a:bodyPr>
          <a:lstStyle/>
          <a:p>
            <a:r>
              <a:rPr lang="pt-BR" sz="2800" dirty="0"/>
              <a:t>Permitem a adição de informações em uma associação</a:t>
            </a:r>
          </a:p>
          <a:p>
            <a:r>
              <a:rPr lang="pt-BR" sz="2800" dirty="0"/>
              <a:t>Devem ser transformadas em classes comuns posteriormente para viabilizar implementação</a:t>
            </a:r>
            <a:endParaRPr lang="en-US" dirty="0"/>
          </a:p>
        </p:txBody>
      </p:sp>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4" y="443228"/>
            <a:ext cx="8596668"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t>Classes </a:t>
            </a:r>
            <a:r>
              <a:rPr lang="en-US" sz="4000" dirty="0" err="1"/>
              <a:t>associativas</a:t>
            </a:r>
            <a:endParaRPr lang="pt-BR" sz="4000" i="1" dirty="0"/>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cxnSp>
        <p:nvCxnSpPr>
          <p:cNvPr id="17" name="Conector reto 16">
            <a:extLst>
              <a:ext uri="{FF2B5EF4-FFF2-40B4-BE49-F238E27FC236}">
                <a16:creationId xmlns:a16="http://schemas.microsoft.com/office/drawing/2014/main" id="{B91BF88E-7BA1-492B-9552-FB5C0A05A1C0}"/>
              </a:ext>
            </a:extLst>
          </p:cNvPr>
          <p:cNvCxnSpPr>
            <a:cxnSpLocks/>
          </p:cNvCxnSpPr>
          <p:nvPr/>
        </p:nvCxnSpPr>
        <p:spPr>
          <a:xfrm>
            <a:off x="3751474" y="3840416"/>
            <a:ext cx="4396137" cy="0"/>
          </a:xfrm>
          <a:prstGeom prst="line">
            <a:avLst/>
          </a:prstGeom>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7" name="Agrupar 6">
            <a:extLst>
              <a:ext uri="{FF2B5EF4-FFF2-40B4-BE49-F238E27FC236}">
                <a16:creationId xmlns:a16="http://schemas.microsoft.com/office/drawing/2014/main" id="{4A2A0868-B42C-49AF-A4D4-50254E153F14}"/>
              </a:ext>
            </a:extLst>
          </p:cNvPr>
          <p:cNvGrpSpPr/>
          <p:nvPr/>
        </p:nvGrpSpPr>
        <p:grpSpPr>
          <a:xfrm>
            <a:off x="1039777" y="3098700"/>
            <a:ext cx="2875045" cy="1465730"/>
            <a:chOff x="825689" y="3217459"/>
            <a:chExt cx="3220872" cy="1243537"/>
          </a:xfrm>
        </p:grpSpPr>
        <p:sp>
          <p:nvSpPr>
            <p:cNvPr id="8" name="Retângulo 7">
              <a:extLst>
                <a:ext uri="{FF2B5EF4-FFF2-40B4-BE49-F238E27FC236}">
                  <a16:creationId xmlns:a16="http://schemas.microsoft.com/office/drawing/2014/main" id="{EF5873D4-16F2-4F45-965C-7C538F8D47A9}"/>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t>Cliente</a:t>
              </a:r>
              <a:endParaRPr lang="pt-BR" sz="2200" b="1" dirty="0"/>
            </a:p>
          </p:txBody>
        </p:sp>
        <p:sp>
          <p:nvSpPr>
            <p:cNvPr id="9" name="Retângulo 8">
              <a:extLst>
                <a:ext uri="{FF2B5EF4-FFF2-40B4-BE49-F238E27FC236}">
                  <a16:creationId xmlns:a16="http://schemas.microsoft.com/office/drawing/2014/main" id="{DE5B9628-6031-44FB-B7E9-0E5398584406}"/>
                </a:ext>
              </a:extLst>
            </p:cNvPr>
            <p:cNvSpPr/>
            <p:nvPr/>
          </p:nvSpPr>
          <p:spPr>
            <a:xfrm>
              <a:off x="825689" y="3773607"/>
              <a:ext cx="3220872" cy="34369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sp>
          <p:nvSpPr>
            <p:cNvPr id="10" name="Retângulo 9">
              <a:extLst>
                <a:ext uri="{FF2B5EF4-FFF2-40B4-BE49-F238E27FC236}">
                  <a16:creationId xmlns:a16="http://schemas.microsoft.com/office/drawing/2014/main" id="{50010608-A0E2-4432-98AA-6A2BA55EA04B}"/>
                </a:ext>
              </a:extLst>
            </p:cNvPr>
            <p:cNvSpPr/>
            <p:nvPr/>
          </p:nvSpPr>
          <p:spPr>
            <a:xfrm>
              <a:off x="825689" y="4117301"/>
              <a:ext cx="3220872" cy="3436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grpSp>
        <p:nvGrpSpPr>
          <p:cNvPr id="11" name="Agrupar 10">
            <a:extLst>
              <a:ext uri="{FF2B5EF4-FFF2-40B4-BE49-F238E27FC236}">
                <a16:creationId xmlns:a16="http://schemas.microsoft.com/office/drawing/2014/main" id="{C4AA1D92-F829-413F-A995-6B37A5587916}"/>
              </a:ext>
            </a:extLst>
          </p:cNvPr>
          <p:cNvGrpSpPr/>
          <p:nvPr/>
        </p:nvGrpSpPr>
        <p:grpSpPr>
          <a:xfrm>
            <a:off x="6398957" y="3098700"/>
            <a:ext cx="2875045" cy="1465730"/>
            <a:chOff x="825689" y="3217459"/>
            <a:chExt cx="3220872" cy="1243537"/>
          </a:xfrm>
        </p:grpSpPr>
        <p:sp>
          <p:nvSpPr>
            <p:cNvPr id="12" name="Retângulo 11">
              <a:extLst>
                <a:ext uri="{FF2B5EF4-FFF2-40B4-BE49-F238E27FC236}">
                  <a16:creationId xmlns:a16="http://schemas.microsoft.com/office/drawing/2014/main" id="{1AC69491-8145-4599-87FE-88B9CF4B054A}"/>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Loja</a:t>
              </a:r>
              <a:endParaRPr lang="pt-BR" sz="2200" b="1" dirty="0"/>
            </a:p>
          </p:txBody>
        </p:sp>
        <p:sp>
          <p:nvSpPr>
            <p:cNvPr id="13" name="Retângulo 12">
              <a:extLst>
                <a:ext uri="{FF2B5EF4-FFF2-40B4-BE49-F238E27FC236}">
                  <a16:creationId xmlns:a16="http://schemas.microsoft.com/office/drawing/2014/main" id="{B14A0AAA-13AE-4201-A8FA-FB8A5EB09887}"/>
                </a:ext>
              </a:extLst>
            </p:cNvPr>
            <p:cNvSpPr/>
            <p:nvPr/>
          </p:nvSpPr>
          <p:spPr>
            <a:xfrm>
              <a:off x="825689" y="3773607"/>
              <a:ext cx="3220872" cy="34369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sp>
          <p:nvSpPr>
            <p:cNvPr id="14" name="Retângulo 13">
              <a:extLst>
                <a:ext uri="{FF2B5EF4-FFF2-40B4-BE49-F238E27FC236}">
                  <a16:creationId xmlns:a16="http://schemas.microsoft.com/office/drawing/2014/main" id="{331E59C3-DCC1-492B-A56E-464D8804463F}"/>
                </a:ext>
              </a:extLst>
            </p:cNvPr>
            <p:cNvSpPr/>
            <p:nvPr/>
          </p:nvSpPr>
          <p:spPr>
            <a:xfrm>
              <a:off x="825689" y="4117301"/>
              <a:ext cx="3220872" cy="3436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cxnSp>
        <p:nvCxnSpPr>
          <p:cNvPr id="4" name="Conector reto 3">
            <a:extLst>
              <a:ext uri="{FF2B5EF4-FFF2-40B4-BE49-F238E27FC236}">
                <a16:creationId xmlns:a16="http://schemas.microsoft.com/office/drawing/2014/main" id="{83A79682-455A-4F4A-AD10-8087457E01BC}"/>
              </a:ext>
            </a:extLst>
          </p:cNvPr>
          <p:cNvCxnSpPr>
            <a:cxnSpLocks/>
          </p:cNvCxnSpPr>
          <p:nvPr/>
        </p:nvCxnSpPr>
        <p:spPr>
          <a:xfrm>
            <a:off x="5179918" y="3840416"/>
            <a:ext cx="0" cy="1213216"/>
          </a:xfrm>
          <a:prstGeom prst="line">
            <a:avLst/>
          </a:prstGeom>
          <a:ln w="381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26" name="CaixaDeTexto 25">
            <a:extLst>
              <a:ext uri="{FF2B5EF4-FFF2-40B4-BE49-F238E27FC236}">
                <a16:creationId xmlns:a16="http://schemas.microsoft.com/office/drawing/2014/main" id="{82DFF673-9843-4290-A67B-3FD6BA0260E4}"/>
              </a:ext>
            </a:extLst>
          </p:cNvPr>
          <p:cNvSpPr txBox="1"/>
          <p:nvPr/>
        </p:nvSpPr>
        <p:spPr>
          <a:xfrm>
            <a:off x="3999783" y="3384887"/>
            <a:ext cx="284052" cy="369332"/>
          </a:xfrm>
          <a:prstGeom prst="rect">
            <a:avLst/>
          </a:prstGeom>
          <a:noFill/>
        </p:spPr>
        <p:txBody>
          <a:bodyPr wrap="none" rtlCol="0">
            <a:spAutoFit/>
          </a:bodyPr>
          <a:lstStyle/>
          <a:p>
            <a:r>
              <a:rPr lang="en-US" b="1" dirty="0"/>
              <a:t>*</a:t>
            </a:r>
            <a:endParaRPr lang="pt-BR" b="1" dirty="0"/>
          </a:p>
        </p:txBody>
      </p:sp>
      <p:sp>
        <p:nvSpPr>
          <p:cNvPr id="27" name="CaixaDeTexto 26">
            <a:extLst>
              <a:ext uri="{FF2B5EF4-FFF2-40B4-BE49-F238E27FC236}">
                <a16:creationId xmlns:a16="http://schemas.microsoft.com/office/drawing/2014/main" id="{C68E61D9-D38E-4031-BAB8-0498B47FED19}"/>
              </a:ext>
            </a:extLst>
          </p:cNvPr>
          <p:cNvSpPr txBox="1"/>
          <p:nvPr/>
        </p:nvSpPr>
        <p:spPr>
          <a:xfrm>
            <a:off x="6029944" y="3384887"/>
            <a:ext cx="284052" cy="369332"/>
          </a:xfrm>
          <a:prstGeom prst="rect">
            <a:avLst/>
          </a:prstGeom>
          <a:noFill/>
        </p:spPr>
        <p:txBody>
          <a:bodyPr wrap="none" rtlCol="0">
            <a:spAutoFit/>
          </a:bodyPr>
          <a:lstStyle/>
          <a:p>
            <a:pPr algn="r"/>
            <a:r>
              <a:rPr lang="en-US" b="1" dirty="0"/>
              <a:t>*</a:t>
            </a:r>
            <a:endParaRPr lang="pt-BR" b="1" dirty="0"/>
          </a:p>
        </p:txBody>
      </p:sp>
      <p:grpSp>
        <p:nvGrpSpPr>
          <p:cNvPr id="28" name="Agrupar 27">
            <a:extLst>
              <a:ext uri="{FF2B5EF4-FFF2-40B4-BE49-F238E27FC236}">
                <a16:creationId xmlns:a16="http://schemas.microsoft.com/office/drawing/2014/main" id="{E51CD74A-8361-4712-9779-C91DF446B3E0}"/>
              </a:ext>
            </a:extLst>
          </p:cNvPr>
          <p:cNvGrpSpPr/>
          <p:nvPr/>
        </p:nvGrpSpPr>
        <p:grpSpPr>
          <a:xfrm>
            <a:off x="3803767" y="5070903"/>
            <a:ext cx="2875045" cy="1631780"/>
            <a:chOff x="825689" y="3217459"/>
            <a:chExt cx="3220872" cy="1384415"/>
          </a:xfrm>
        </p:grpSpPr>
        <p:sp>
          <p:nvSpPr>
            <p:cNvPr id="29" name="Retângulo 28">
              <a:extLst>
                <a:ext uri="{FF2B5EF4-FFF2-40B4-BE49-F238E27FC236}">
                  <a16:creationId xmlns:a16="http://schemas.microsoft.com/office/drawing/2014/main" id="{963DF2C8-2A8F-44AC-9977-7378E786CD7E}"/>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t>Cadastro</a:t>
              </a:r>
              <a:endParaRPr lang="pt-BR" sz="2200" b="1" dirty="0"/>
            </a:p>
          </p:txBody>
        </p:sp>
        <p:sp>
          <p:nvSpPr>
            <p:cNvPr id="30" name="Retângulo 29">
              <a:extLst>
                <a:ext uri="{FF2B5EF4-FFF2-40B4-BE49-F238E27FC236}">
                  <a16:creationId xmlns:a16="http://schemas.microsoft.com/office/drawing/2014/main" id="{719A579C-287B-418E-A026-0F6A628EE561}"/>
                </a:ext>
              </a:extLst>
            </p:cNvPr>
            <p:cNvSpPr/>
            <p:nvPr/>
          </p:nvSpPr>
          <p:spPr>
            <a:xfrm>
              <a:off x="825689" y="3773607"/>
              <a:ext cx="3220872" cy="48457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accent2">
                      <a:lumMod val="50000"/>
                    </a:schemeClr>
                  </a:solidFill>
                </a:rPr>
                <a:t>+ </a:t>
              </a:r>
              <a:r>
                <a:rPr lang="en-US" sz="2400" dirty="0" err="1">
                  <a:solidFill>
                    <a:schemeClr val="accent2">
                      <a:lumMod val="50000"/>
                    </a:schemeClr>
                  </a:solidFill>
                </a:rPr>
                <a:t>ValorTotalGasto</a:t>
              </a:r>
              <a:endParaRPr lang="pt-BR" sz="2400" dirty="0">
                <a:solidFill>
                  <a:schemeClr val="accent2">
                    <a:lumMod val="50000"/>
                  </a:schemeClr>
                </a:solidFill>
              </a:endParaRPr>
            </a:p>
          </p:txBody>
        </p:sp>
        <p:sp>
          <p:nvSpPr>
            <p:cNvPr id="31" name="Retângulo 30">
              <a:extLst>
                <a:ext uri="{FF2B5EF4-FFF2-40B4-BE49-F238E27FC236}">
                  <a16:creationId xmlns:a16="http://schemas.microsoft.com/office/drawing/2014/main" id="{42B941E1-1F1D-40AF-8E8F-5AD990081AB5}"/>
                </a:ext>
              </a:extLst>
            </p:cNvPr>
            <p:cNvSpPr/>
            <p:nvPr/>
          </p:nvSpPr>
          <p:spPr>
            <a:xfrm>
              <a:off x="825689" y="4258179"/>
              <a:ext cx="3220872" cy="3436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spTree>
    <p:extLst>
      <p:ext uri="{BB962C8B-B14F-4D97-AF65-F5344CB8AC3E}">
        <p14:creationId xmlns:p14="http://schemas.microsoft.com/office/powerpoint/2010/main" val="10654615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Agrupar 4">
            <a:extLst>
              <a:ext uri="{FF2B5EF4-FFF2-40B4-BE49-F238E27FC236}">
                <a16:creationId xmlns:a16="http://schemas.microsoft.com/office/drawing/2014/main" id="{16A27109-C8B7-46BD-81CD-C1C2FAE02687}"/>
              </a:ext>
            </a:extLst>
          </p:cNvPr>
          <p:cNvGrpSpPr/>
          <p:nvPr/>
        </p:nvGrpSpPr>
        <p:grpSpPr>
          <a:xfrm>
            <a:off x="2527792" y="4403571"/>
            <a:ext cx="5520273" cy="1552697"/>
            <a:chOff x="2527792" y="4403571"/>
            <a:chExt cx="5520273" cy="1552697"/>
          </a:xfrm>
        </p:grpSpPr>
        <p:cxnSp>
          <p:nvCxnSpPr>
            <p:cNvPr id="17" name="Conector reto 16">
              <a:extLst>
                <a:ext uri="{FF2B5EF4-FFF2-40B4-BE49-F238E27FC236}">
                  <a16:creationId xmlns:a16="http://schemas.microsoft.com/office/drawing/2014/main" id="{B91BF88E-7BA1-492B-9552-FB5C0A05A1C0}"/>
                </a:ext>
              </a:extLst>
            </p:cNvPr>
            <p:cNvCxnSpPr>
              <a:cxnSpLocks/>
            </p:cNvCxnSpPr>
            <p:nvPr/>
          </p:nvCxnSpPr>
          <p:spPr>
            <a:xfrm>
              <a:off x="2527792" y="5938157"/>
              <a:ext cx="5520273" cy="0"/>
            </a:xfrm>
            <a:prstGeom prst="line">
              <a:avLst/>
            </a:prstGeom>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Conector reto 23">
              <a:extLst>
                <a:ext uri="{FF2B5EF4-FFF2-40B4-BE49-F238E27FC236}">
                  <a16:creationId xmlns:a16="http://schemas.microsoft.com/office/drawing/2014/main" id="{47730221-AB8A-4EAA-96A2-AD991E5FDCC7}"/>
                </a:ext>
              </a:extLst>
            </p:cNvPr>
            <p:cNvCxnSpPr>
              <a:cxnSpLocks/>
            </p:cNvCxnSpPr>
            <p:nvPr/>
          </p:nvCxnSpPr>
          <p:spPr>
            <a:xfrm>
              <a:off x="2545568" y="4403571"/>
              <a:ext cx="0" cy="1552697"/>
            </a:xfrm>
            <a:prstGeom prst="line">
              <a:avLst/>
            </a:prstGeom>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Conector reto 27">
              <a:extLst>
                <a:ext uri="{FF2B5EF4-FFF2-40B4-BE49-F238E27FC236}">
                  <a16:creationId xmlns:a16="http://schemas.microsoft.com/office/drawing/2014/main" id="{FCB79537-AF86-4F7C-8B79-01151C80D621}"/>
                </a:ext>
              </a:extLst>
            </p:cNvPr>
            <p:cNvCxnSpPr>
              <a:cxnSpLocks/>
            </p:cNvCxnSpPr>
            <p:nvPr/>
          </p:nvCxnSpPr>
          <p:spPr>
            <a:xfrm>
              <a:off x="8048065" y="4403571"/>
              <a:ext cx="0" cy="1552697"/>
            </a:xfrm>
            <a:prstGeom prst="line">
              <a:avLst/>
            </a:prstGeom>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36" name="Espaço Reservado para Conteúdo 2">
            <a:extLst>
              <a:ext uri="{FF2B5EF4-FFF2-40B4-BE49-F238E27FC236}">
                <a16:creationId xmlns:a16="http://schemas.microsoft.com/office/drawing/2014/main" id="{2A65E966-CB4C-4859-930E-12A5D57992DD}"/>
              </a:ext>
            </a:extLst>
          </p:cNvPr>
          <p:cNvSpPr>
            <a:spLocks noGrp="1"/>
          </p:cNvSpPr>
          <p:nvPr>
            <p:ph idx="1"/>
          </p:nvPr>
        </p:nvSpPr>
        <p:spPr>
          <a:xfrm>
            <a:off x="677332" y="1208591"/>
            <a:ext cx="10029654" cy="1689250"/>
          </a:xfrm>
        </p:spPr>
        <p:txBody>
          <a:bodyPr>
            <a:normAutofit/>
          </a:bodyPr>
          <a:lstStyle/>
          <a:p>
            <a:r>
              <a:rPr lang="pt-BR" sz="2800" dirty="0"/>
              <a:t>Permitem a adição de informações em uma associação</a:t>
            </a:r>
          </a:p>
          <a:p>
            <a:r>
              <a:rPr lang="pt-BR" sz="2800" dirty="0"/>
              <a:t>Devem ser transformadas em classes comuns posteriormente para viabilizar implementação</a:t>
            </a:r>
            <a:endParaRPr lang="en-US" dirty="0"/>
          </a:p>
        </p:txBody>
      </p:sp>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4" y="443228"/>
            <a:ext cx="8596668"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t>Classes </a:t>
            </a:r>
            <a:r>
              <a:rPr lang="en-US" sz="4000" dirty="0" err="1"/>
              <a:t>associativas</a:t>
            </a:r>
            <a:endParaRPr lang="pt-BR" sz="4000" i="1" dirty="0"/>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grpSp>
        <p:nvGrpSpPr>
          <p:cNvPr id="7" name="Agrupar 6">
            <a:extLst>
              <a:ext uri="{FF2B5EF4-FFF2-40B4-BE49-F238E27FC236}">
                <a16:creationId xmlns:a16="http://schemas.microsoft.com/office/drawing/2014/main" id="{4A2A0868-B42C-49AF-A4D4-50254E153F14}"/>
              </a:ext>
            </a:extLst>
          </p:cNvPr>
          <p:cNvGrpSpPr/>
          <p:nvPr/>
        </p:nvGrpSpPr>
        <p:grpSpPr>
          <a:xfrm>
            <a:off x="1039777" y="3098700"/>
            <a:ext cx="2875045" cy="1465730"/>
            <a:chOff x="825689" y="3217459"/>
            <a:chExt cx="3220872" cy="1243537"/>
          </a:xfrm>
        </p:grpSpPr>
        <p:sp>
          <p:nvSpPr>
            <p:cNvPr id="8" name="Retângulo 7">
              <a:extLst>
                <a:ext uri="{FF2B5EF4-FFF2-40B4-BE49-F238E27FC236}">
                  <a16:creationId xmlns:a16="http://schemas.microsoft.com/office/drawing/2014/main" id="{EF5873D4-16F2-4F45-965C-7C538F8D47A9}"/>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t>Cliente</a:t>
              </a:r>
              <a:endParaRPr lang="pt-BR" sz="2200" b="1" dirty="0"/>
            </a:p>
          </p:txBody>
        </p:sp>
        <p:sp>
          <p:nvSpPr>
            <p:cNvPr id="9" name="Retângulo 8">
              <a:extLst>
                <a:ext uri="{FF2B5EF4-FFF2-40B4-BE49-F238E27FC236}">
                  <a16:creationId xmlns:a16="http://schemas.microsoft.com/office/drawing/2014/main" id="{DE5B9628-6031-44FB-B7E9-0E5398584406}"/>
                </a:ext>
              </a:extLst>
            </p:cNvPr>
            <p:cNvSpPr/>
            <p:nvPr/>
          </p:nvSpPr>
          <p:spPr>
            <a:xfrm>
              <a:off x="825689" y="3773607"/>
              <a:ext cx="3220872" cy="34369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sp>
          <p:nvSpPr>
            <p:cNvPr id="10" name="Retângulo 9">
              <a:extLst>
                <a:ext uri="{FF2B5EF4-FFF2-40B4-BE49-F238E27FC236}">
                  <a16:creationId xmlns:a16="http://schemas.microsoft.com/office/drawing/2014/main" id="{50010608-A0E2-4432-98AA-6A2BA55EA04B}"/>
                </a:ext>
              </a:extLst>
            </p:cNvPr>
            <p:cNvSpPr/>
            <p:nvPr/>
          </p:nvSpPr>
          <p:spPr>
            <a:xfrm>
              <a:off x="825689" y="4117301"/>
              <a:ext cx="3220872" cy="3436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grpSp>
        <p:nvGrpSpPr>
          <p:cNvPr id="11" name="Agrupar 10">
            <a:extLst>
              <a:ext uri="{FF2B5EF4-FFF2-40B4-BE49-F238E27FC236}">
                <a16:creationId xmlns:a16="http://schemas.microsoft.com/office/drawing/2014/main" id="{C4AA1D92-F829-413F-A995-6B37A5587916}"/>
              </a:ext>
            </a:extLst>
          </p:cNvPr>
          <p:cNvGrpSpPr/>
          <p:nvPr/>
        </p:nvGrpSpPr>
        <p:grpSpPr>
          <a:xfrm>
            <a:off x="6398957" y="3098700"/>
            <a:ext cx="2875045" cy="1465730"/>
            <a:chOff x="825689" y="3217459"/>
            <a:chExt cx="3220872" cy="1243537"/>
          </a:xfrm>
        </p:grpSpPr>
        <p:sp>
          <p:nvSpPr>
            <p:cNvPr id="12" name="Retângulo 11">
              <a:extLst>
                <a:ext uri="{FF2B5EF4-FFF2-40B4-BE49-F238E27FC236}">
                  <a16:creationId xmlns:a16="http://schemas.microsoft.com/office/drawing/2014/main" id="{1AC69491-8145-4599-87FE-88B9CF4B054A}"/>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Loja</a:t>
              </a:r>
              <a:endParaRPr lang="pt-BR" sz="2200" b="1" dirty="0"/>
            </a:p>
          </p:txBody>
        </p:sp>
        <p:sp>
          <p:nvSpPr>
            <p:cNvPr id="13" name="Retângulo 12">
              <a:extLst>
                <a:ext uri="{FF2B5EF4-FFF2-40B4-BE49-F238E27FC236}">
                  <a16:creationId xmlns:a16="http://schemas.microsoft.com/office/drawing/2014/main" id="{B14A0AAA-13AE-4201-A8FA-FB8A5EB09887}"/>
                </a:ext>
              </a:extLst>
            </p:cNvPr>
            <p:cNvSpPr/>
            <p:nvPr/>
          </p:nvSpPr>
          <p:spPr>
            <a:xfrm>
              <a:off x="825689" y="3773607"/>
              <a:ext cx="3220872" cy="34369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sp>
          <p:nvSpPr>
            <p:cNvPr id="14" name="Retângulo 13">
              <a:extLst>
                <a:ext uri="{FF2B5EF4-FFF2-40B4-BE49-F238E27FC236}">
                  <a16:creationId xmlns:a16="http://schemas.microsoft.com/office/drawing/2014/main" id="{331E59C3-DCC1-492B-A56E-464D8804463F}"/>
                </a:ext>
              </a:extLst>
            </p:cNvPr>
            <p:cNvSpPr/>
            <p:nvPr/>
          </p:nvSpPr>
          <p:spPr>
            <a:xfrm>
              <a:off x="825689" y="4117301"/>
              <a:ext cx="3220872" cy="3436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grpSp>
        <p:nvGrpSpPr>
          <p:cNvPr id="18" name="Agrupar 17">
            <a:extLst>
              <a:ext uri="{FF2B5EF4-FFF2-40B4-BE49-F238E27FC236}">
                <a16:creationId xmlns:a16="http://schemas.microsoft.com/office/drawing/2014/main" id="{B1AB344A-4A30-4C94-94EE-FBA803BF3DF1}"/>
              </a:ext>
            </a:extLst>
          </p:cNvPr>
          <p:cNvGrpSpPr/>
          <p:nvPr/>
        </p:nvGrpSpPr>
        <p:grpSpPr>
          <a:xfrm>
            <a:off x="3803767" y="5070903"/>
            <a:ext cx="2875045" cy="1631780"/>
            <a:chOff x="825689" y="3217459"/>
            <a:chExt cx="3220872" cy="1384415"/>
          </a:xfrm>
        </p:grpSpPr>
        <p:sp>
          <p:nvSpPr>
            <p:cNvPr id="19" name="Retângulo 18">
              <a:extLst>
                <a:ext uri="{FF2B5EF4-FFF2-40B4-BE49-F238E27FC236}">
                  <a16:creationId xmlns:a16="http://schemas.microsoft.com/office/drawing/2014/main" id="{7C3D5C2C-61E6-498C-A74E-8A1C59F6A552}"/>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t>Cadastro</a:t>
              </a:r>
              <a:endParaRPr lang="pt-BR" sz="2200" b="1" dirty="0"/>
            </a:p>
          </p:txBody>
        </p:sp>
        <p:sp>
          <p:nvSpPr>
            <p:cNvPr id="21" name="Retângulo 20">
              <a:extLst>
                <a:ext uri="{FF2B5EF4-FFF2-40B4-BE49-F238E27FC236}">
                  <a16:creationId xmlns:a16="http://schemas.microsoft.com/office/drawing/2014/main" id="{48EBC582-24FF-4677-9073-E6BCC81E1435}"/>
                </a:ext>
              </a:extLst>
            </p:cNvPr>
            <p:cNvSpPr/>
            <p:nvPr/>
          </p:nvSpPr>
          <p:spPr>
            <a:xfrm>
              <a:off x="825689" y="3773607"/>
              <a:ext cx="3220872" cy="48457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accent2">
                      <a:lumMod val="50000"/>
                    </a:schemeClr>
                  </a:solidFill>
                </a:rPr>
                <a:t>+ </a:t>
              </a:r>
              <a:r>
                <a:rPr lang="en-US" sz="2400" dirty="0" err="1">
                  <a:solidFill>
                    <a:schemeClr val="accent2">
                      <a:lumMod val="50000"/>
                    </a:schemeClr>
                  </a:solidFill>
                </a:rPr>
                <a:t>ValorTotalGasto</a:t>
              </a:r>
              <a:endParaRPr lang="pt-BR" sz="2400" dirty="0">
                <a:solidFill>
                  <a:schemeClr val="accent2">
                    <a:lumMod val="50000"/>
                  </a:schemeClr>
                </a:solidFill>
              </a:endParaRPr>
            </a:p>
          </p:txBody>
        </p:sp>
        <p:sp>
          <p:nvSpPr>
            <p:cNvPr id="22" name="Retângulo 21">
              <a:extLst>
                <a:ext uri="{FF2B5EF4-FFF2-40B4-BE49-F238E27FC236}">
                  <a16:creationId xmlns:a16="http://schemas.microsoft.com/office/drawing/2014/main" id="{1A82C15C-D50A-4279-A572-C89F31CE51DD}"/>
                </a:ext>
              </a:extLst>
            </p:cNvPr>
            <p:cNvSpPr/>
            <p:nvPr/>
          </p:nvSpPr>
          <p:spPr>
            <a:xfrm>
              <a:off x="825689" y="4258179"/>
              <a:ext cx="3220872" cy="3436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sp>
        <p:nvSpPr>
          <p:cNvPr id="26" name="CaixaDeTexto 25">
            <a:extLst>
              <a:ext uri="{FF2B5EF4-FFF2-40B4-BE49-F238E27FC236}">
                <a16:creationId xmlns:a16="http://schemas.microsoft.com/office/drawing/2014/main" id="{82DFF673-9843-4290-A67B-3FD6BA0260E4}"/>
              </a:ext>
            </a:extLst>
          </p:cNvPr>
          <p:cNvSpPr txBox="1"/>
          <p:nvPr/>
        </p:nvSpPr>
        <p:spPr>
          <a:xfrm>
            <a:off x="2563345" y="4633000"/>
            <a:ext cx="319318" cy="369332"/>
          </a:xfrm>
          <a:prstGeom prst="rect">
            <a:avLst/>
          </a:prstGeom>
          <a:noFill/>
        </p:spPr>
        <p:txBody>
          <a:bodyPr wrap="none" rtlCol="0">
            <a:spAutoFit/>
          </a:bodyPr>
          <a:lstStyle/>
          <a:p>
            <a:r>
              <a:rPr lang="en-US" b="1" dirty="0"/>
              <a:t>1</a:t>
            </a:r>
            <a:endParaRPr lang="pt-BR" b="1" dirty="0"/>
          </a:p>
        </p:txBody>
      </p:sp>
      <p:sp>
        <p:nvSpPr>
          <p:cNvPr id="27" name="CaixaDeTexto 26">
            <a:extLst>
              <a:ext uri="{FF2B5EF4-FFF2-40B4-BE49-F238E27FC236}">
                <a16:creationId xmlns:a16="http://schemas.microsoft.com/office/drawing/2014/main" id="{C68E61D9-D38E-4031-BAB8-0498B47FED19}"/>
              </a:ext>
            </a:extLst>
          </p:cNvPr>
          <p:cNvSpPr txBox="1"/>
          <p:nvPr/>
        </p:nvSpPr>
        <p:spPr>
          <a:xfrm>
            <a:off x="3493752" y="5541755"/>
            <a:ext cx="284052" cy="369332"/>
          </a:xfrm>
          <a:prstGeom prst="rect">
            <a:avLst/>
          </a:prstGeom>
          <a:noFill/>
        </p:spPr>
        <p:txBody>
          <a:bodyPr wrap="none" rtlCol="0">
            <a:spAutoFit/>
          </a:bodyPr>
          <a:lstStyle/>
          <a:p>
            <a:pPr algn="r"/>
            <a:r>
              <a:rPr lang="en-US" b="1" dirty="0"/>
              <a:t>*</a:t>
            </a:r>
            <a:endParaRPr lang="pt-BR" b="1" dirty="0"/>
          </a:p>
        </p:txBody>
      </p:sp>
      <p:sp>
        <p:nvSpPr>
          <p:cNvPr id="29" name="CaixaDeTexto 28">
            <a:extLst>
              <a:ext uri="{FF2B5EF4-FFF2-40B4-BE49-F238E27FC236}">
                <a16:creationId xmlns:a16="http://schemas.microsoft.com/office/drawing/2014/main" id="{9CEA952B-3354-4DDD-8B67-23E27748B808}"/>
              </a:ext>
            </a:extLst>
          </p:cNvPr>
          <p:cNvSpPr txBox="1"/>
          <p:nvPr/>
        </p:nvSpPr>
        <p:spPr>
          <a:xfrm>
            <a:off x="7676820" y="4633000"/>
            <a:ext cx="319318" cy="369332"/>
          </a:xfrm>
          <a:prstGeom prst="rect">
            <a:avLst/>
          </a:prstGeom>
          <a:noFill/>
        </p:spPr>
        <p:txBody>
          <a:bodyPr wrap="none" rtlCol="0">
            <a:spAutoFit/>
          </a:bodyPr>
          <a:lstStyle/>
          <a:p>
            <a:r>
              <a:rPr lang="en-US" b="1" dirty="0"/>
              <a:t>1</a:t>
            </a:r>
            <a:endParaRPr lang="pt-BR" b="1" dirty="0"/>
          </a:p>
        </p:txBody>
      </p:sp>
      <p:sp>
        <p:nvSpPr>
          <p:cNvPr id="30" name="CaixaDeTexto 29">
            <a:extLst>
              <a:ext uri="{FF2B5EF4-FFF2-40B4-BE49-F238E27FC236}">
                <a16:creationId xmlns:a16="http://schemas.microsoft.com/office/drawing/2014/main" id="{7DDB0315-33A4-40F0-BDA5-9FC9F998C25E}"/>
              </a:ext>
            </a:extLst>
          </p:cNvPr>
          <p:cNvSpPr txBox="1"/>
          <p:nvPr/>
        </p:nvSpPr>
        <p:spPr>
          <a:xfrm>
            <a:off x="6743204" y="5541755"/>
            <a:ext cx="284052" cy="369332"/>
          </a:xfrm>
          <a:prstGeom prst="rect">
            <a:avLst/>
          </a:prstGeom>
          <a:noFill/>
        </p:spPr>
        <p:txBody>
          <a:bodyPr wrap="none" rtlCol="0">
            <a:spAutoFit/>
          </a:bodyPr>
          <a:lstStyle/>
          <a:p>
            <a:pPr algn="r"/>
            <a:r>
              <a:rPr lang="en-US" b="1" dirty="0"/>
              <a:t>*</a:t>
            </a:r>
            <a:endParaRPr lang="pt-BR" b="1" dirty="0"/>
          </a:p>
        </p:txBody>
      </p:sp>
    </p:spTree>
    <p:extLst>
      <p:ext uri="{BB962C8B-B14F-4D97-AF65-F5344CB8AC3E}">
        <p14:creationId xmlns:p14="http://schemas.microsoft.com/office/powerpoint/2010/main" val="2338259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ítulo 1">
            <a:extLst>
              <a:ext uri="{FF2B5EF4-FFF2-40B4-BE49-F238E27FC236}">
                <a16:creationId xmlns:a16="http://schemas.microsoft.com/office/drawing/2014/main" id="{CA3457E9-DB19-4EF7-AA58-BE0A093257EC}"/>
              </a:ext>
            </a:extLst>
          </p:cNvPr>
          <p:cNvSpPr txBox="1">
            <a:spLocks/>
          </p:cNvSpPr>
          <p:nvPr/>
        </p:nvSpPr>
        <p:spPr>
          <a:xfrm>
            <a:off x="538438" y="443228"/>
            <a:ext cx="8596668"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t>O que é </a:t>
            </a:r>
            <a:r>
              <a:rPr lang="en-US" sz="4000" dirty="0" err="1"/>
              <a:t>uma</a:t>
            </a:r>
            <a:r>
              <a:rPr lang="en-US" sz="4000" dirty="0"/>
              <a:t> </a:t>
            </a:r>
            <a:r>
              <a:rPr lang="en-US" sz="4000" dirty="0" err="1"/>
              <a:t>classe</a:t>
            </a:r>
            <a:r>
              <a:rPr lang="en-US" sz="4000" dirty="0"/>
              <a:t>?</a:t>
            </a:r>
            <a:endParaRPr lang="pt-BR" sz="4000" dirty="0"/>
          </a:p>
        </p:txBody>
      </p:sp>
      <p:pic>
        <p:nvPicPr>
          <p:cNvPr id="14" name="Imagem 13">
            <a:extLst>
              <a:ext uri="{FF2B5EF4-FFF2-40B4-BE49-F238E27FC236}">
                <a16:creationId xmlns:a16="http://schemas.microsoft.com/office/drawing/2014/main" id="{02DF5E96-5C8D-4637-912A-AF318F07F303}"/>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35" name="Título 1">
            <a:extLst>
              <a:ext uri="{FF2B5EF4-FFF2-40B4-BE49-F238E27FC236}">
                <a16:creationId xmlns:a16="http://schemas.microsoft.com/office/drawing/2014/main" id="{78704662-D961-4743-BFF6-2F23C52D1D0D}"/>
              </a:ext>
            </a:extLst>
          </p:cNvPr>
          <p:cNvSpPr txBox="1">
            <a:spLocks/>
          </p:cNvSpPr>
          <p:nvPr/>
        </p:nvSpPr>
        <p:spPr>
          <a:xfrm rot="16200000">
            <a:off x="9070362" y="2365349"/>
            <a:ext cx="4936390"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16" name="Espaço Reservado para Conteúdo 2">
            <a:extLst>
              <a:ext uri="{FF2B5EF4-FFF2-40B4-BE49-F238E27FC236}">
                <a16:creationId xmlns:a16="http://schemas.microsoft.com/office/drawing/2014/main" id="{C6BAF052-126C-42F5-BDE7-57FD7D47F8BA}"/>
              </a:ext>
            </a:extLst>
          </p:cNvPr>
          <p:cNvSpPr>
            <a:spLocks noGrp="1"/>
          </p:cNvSpPr>
          <p:nvPr>
            <p:ph idx="1"/>
          </p:nvPr>
        </p:nvSpPr>
        <p:spPr>
          <a:xfrm>
            <a:off x="677332" y="1678451"/>
            <a:ext cx="10507007" cy="4811059"/>
          </a:xfrm>
        </p:spPr>
        <p:txBody>
          <a:bodyPr>
            <a:normAutofit/>
          </a:bodyPr>
          <a:lstStyle/>
          <a:p>
            <a:pPr marL="0" indent="0">
              <a:buNone/>
            </a:pPr>
            <a:r>
              <a:rPr lang="pt-BR" sz="3200" dirty="0"/>
              <a:t>É o </a:t>
            </a:r>
            <a:r>
              <a:rPr lang="pt-BR" sz="3200" b="1" u="sng" dirty="0"/>
              <a:t>projeto</a:t>
            </a:r>
            <a:r>
              <a:rPr lang="pt-BR" sz="3200" dirty="0"/>
              <a:t> de um objeto.</a:t>
            </a:r>
          </a:p>
          <a:p>
            <a:pPr marL="0" indent="0">
              <a:buNone/>
            </a:pPr>
            <a:endParaRPr lang="pt-BR" sz="3200" dirty="0"/>
          </a:p>
          <a:p>
            <a:r>
              <a:rPr lang="pt-BR" sz="3200" dirty="0"/>
              <a:t>A </a:t>
            </a:r>
            <a:r>
              <a:rPr lang="en-US" sz="3200" dirty="0" err="1"/>
              <a:t>classe</a:t>
            </a:r>
            <a:r>
              <a:rPr lang="en-US" sz="3200" dirty="0"/>
              <a:t> </a:t>
            </a:r>
            <a:r>
              <a:rPr lang="en-US" sz="3200" dirty="0" err="1"/>
              <a:t>descreve</a:t>
            </a:r>
            <a:r>
              <a:rPr lang="en-US" sz="3200" dirty="0"/>
              <a:t> </a:t>
            </a:r>
            <a:r>
              <a:rPr lang="en-US" sz="3200" dirty="0" err="1"/>
              <a:t>os</a:t>
            </a:r>
            <a:r>
              <a:rPr lang="en-US" sz="3200" dirty="0"/>
              <a:t> </a:t>
            </a:r>
            <a:r>
              <a:rPr lang="en-US" sz="3200" dirty="0" err="1"/>
              <a:t>aspectos</a:t>
            </a:r>
            <a:r>
              <a:rPr lang="en-US" sz="3200" dirty="0"/>
              <a:t> que um dado </a:t>
            </a:r>
            <a:r>
              <a:rPr lang="en-US" sz="3200" dirty="0" err="1"/>
              <a:t>objeto</a:t>
            </a:r>
            <a:r>
              <a:rPr lang="en-US" sz="3200" dirty="0"/>
              <a:t> </a:t>
            </a:r>
            <a:r>
              <a:rPr lang="en-US" sz="3200" dirty="0" err="1"/>
              <a:t>possui</a:t>
            </a:r>
            <a:r>
              <a:rPr lang="en-US" sz="3200" dirty="0"/>
              <a:t>, </a:t>
            </a:r>
            <a:r>
              <a:rPr lang="en-US" sz="3200" dirty="0" err="1"/>
              <a:t>podendo</a:t>
            </a:r>
            <a:r>
              <a:rPr lang="en-US" sz="3200" dirty="0"/>
              <a:t> </a:t>
            </a:r>
            <a:r>
              <a:rPr lang="en-US" sz="3200" dirty="0" err="1"/>
              <a:t>esses</a:t>
            </a:r>
            <a:r>
              <a:rPr lang="en-US" sz="3200" dirty="0"/>
              <a:t> </a:t>
            </a:r>
            <a:r>
              <a:rPr lang="en-US" sz="3200" dirty="0" err="1"/>
              <a:t>serem</a:t>
            </a:r>
            <a:r>
              <a:rPr lang="en-US" sz="3200" dirty="0"/>
              <a:t> </a:t>
            </a:r>
            <a:r>
              <a:rPr lang="en-US" sz="3200" dirty="0" err="1"/>
              <a:t>dividos</a:t>
            </a:r>
            <a:r>
              <a:rPr lang="en-US" sz="3200" dirty="0"/>
              <a:t> em:</a:t>
            </a:r>
          </a:p>
          <a:p>
            <a:pPr lvl="1"/>
            <a:r>
              <a:rPr lang="en-US" sz="3200" dirty="0"/>
              <a:t> </a:t>
            </a:r>
            <a:r>
              <a:rPr lang="en-US" sz="3200" dirty="0" err="1"/>
              <a:t>Características</a:t>
            </a:r>
            <a:r>
              <a:rPr lang="en-US" sz="3200" dirty="0"/>
              <a:t> (</a:t>
            </a:r>
            <a:r>
              <a:rPr lang="en-US" sz="3200" dirty="0" err="1"/>
              <a:t>atributos</a:t>
            </a:r>
            <a:r>
              <a:rPr lang="en-US" sz="3200" dirty="0"/>
              <a:t>), </a:t>
            </a:r>
          </a:p>
          <a:p>
            <a:pPr lvl="1"/>
            <a:r>
              <a:rPr lang="en-US" sz="3200" dirty="0"/>
              <a:t> </a:t>
            </a:r>
            <a:r>
              <a:rPr lang="en-US" sz="3200" dirty="0" err="1"/>
              <a:t>Comportamentos</a:t>
            </a:r>
            <a:r>
              <a:rPr lang="en-US" sz="3200" dirty="0"/>
              <a:t> (</a:t>
            </a:r>
            <a:r>
              <a:rPr lang="en-US" sz="3200" dirty="0" err="1"/>
              <a:t>métodos</a:t>
            </a:r>
            <a:r>
              <a:rPr lang="en-US" sz="3200" dirty="0"/>
              <a:t>), </a:t>
            </a:r>
          </a:p>
          <a:p>
            <a:pPr lvl="1"/>
            <a:r>
              <a:rPr lang="en-US" sz="3200" dirty="0"/>
              <a:t> </a:t>
            </a:r>
            <a:r>
              <a:rPr lang="en-US" sz="3200" dirty="0" err="1"/>
              <a:t>Relacionamentos</a:t>
            </a:r>
            <a:r>
              <a:rPr lang="en-US" sz="3200" dirty="0"/>
              <a:t> com outros </a:t>
            </a:r>
            <a:r>
              <a:rPr lang="en-US" sz="3200" dirty="0" err="1"/>
              <a:t>objetos</a:t>
            </a:r>
            <a:endParaRPr lang="en-US" sz="3200" dirty="0"/>
          </a:p>
        </p:txBody>
      </p:sp>
      <p:sp>
        <p:nvSpPr>
          <p:cNvPr id="17" name="Título 1">
            <a:extLst>
              <a:ext uri="{FF2B5EF4-FFF2-40B4-BE49-F238E27FC236}">
                <a16:creationId xmlns:a16="http://schemas.microsoft.com/office/drawing/2014/main" id="{A2796843-7422-4080-8E2E-7AADCC332ABC}"/>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spTree>
    <p:extLst>
      <p:ext uri="{BB962C8B-B14F-4D97-AF65-F5344CB8AC3E}">
        <p14:creationId xmlns:p14="http://schemas.microsoft.com/office/powerpoint/2010/main" val="36022634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Conector reto 16">
            <a:extLst>
              <a:ext uri="{FF2B5EF4-FFF2-40B4-BE49-F238E27FC236}">
                <a16:creationId xmlns:a16="http://schemas.microsoft.com/office/drawing/2014/main" id="{B91BF88E-7BA1-492B-9552-FB5C0A05A1C0}"/>
              </a:ext>
            </a:extLst>
          </p:cNvPr>
          <p:cNvCxnSpPr>
            <a:cxnSpLocks/>
          </p:cNvCxnSpPr>
          <p:nvPr/>
        </p:nvCxnSpPr>
        <p:spPr>
          <a:xfrm>
            <a:off x="3106219" y="2792255"/>
            <a:ext cx="5520273" cy="0"/>
          </a:xfrm>
          <a:prstGeom prst="line">
            <a:avLst/>
          </a:prstGeom>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6" name="Espaço Reservado para Conteúdo 2">
            <a:extLst>
              <a:ext uri="{FF2B5EF4-FFF2-40B4-BE49-F238E27FC236}">
                <a16:creationId xmlns:a16="http://schemas.microsoft.com/office/drawing/2014/main" id="{2A65E966-CB4C-4859-930E-12A5D57992DD}"/>
              </a:ext>
            </a:extLst>
          </p:cNvPr>
          <p:cNvSpPr>
            <a:spLocks noGrp="1"/>
          </p:cNvSpPr>
          <p:nvPr>
            <p:ph idx="1"/>
          </p:nvPr>
        </p:nvSpPr>
        <p:spPr>
          <a:xfrm>
            <a:off x="677332" y="1208591"/>
            <a:ext cx="10029654" cy="1689250"/>
          </a:xfrm>
        </p:spPr>
        <p:txBody>
          <a:bodyPr>
            <a:normAutofit/>
          </a:bodyPr>
          <a:lstStyle/>
          <a:p>
            <a:r>
              <a:rPr lang="pt-BR" sz="2800" dirty="0"/>
              <a:t>Não garante a unicidade do trio (Cliente, Loja, Cadastro)</a:t>
            </a:r>
            <a:endParaRPr lang="en-US" dirty="0"/>
          </a:p>
        </p:txBody>
      </p:sp>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4" y="443228"/>
            <a:ext cx="8596668"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t>Classes </a:t>
            </a:r>
            <a:r>
              <a:rPr lang="en-US" sz="4000" dirty="0" err="1"/>
              <a:t>associativas</a:t>
            </a:r>
            <a:endParaRPr lang="pt-BR" sz="4000" i="1" dirty="0"/>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grpSp>
        <p:nvGrpSpPr>
          <p:cNvPr id="7" name="Agrupar 6">
            <a:extLst>
              <a:ext uri="{FF2B5EF4-FFF2-40B4-BE49-F238E27FC236}">
                <a16:creationId xmlns:a16="http://schemas.microsoft.com/office/drawing/2014/main" id="{4A2A0868-B42C-49AF-A4D4-50254E153F14}"/>
              </a:ext>
            </a:extLst>
          </p:cNvPr>
          <p:cNvGrpSpPr/>
          <p:nvPr/>
        </p:nvGrpSpPr>
        <p:grpSpPr>
          <a:xfrm>
            <a:off x="760733" y="2053216"/>
            <a:ext cx="2505249" cy="1277204"/>
            <a:chOff x="825689" y="3217459"/>
            <a:chExt cx="3220872" cy="1243537"/>
          </a:xfrm>
        </p:grpSpPr>
        <p:sp>
          <p:nvSpPr>
            <p:cNvPr id="8" name="Retângulo 7">
              <a:extLst>
                <a:ext uri="{FF2B5EF4-FFF2-40B4-BE49-F238E27FC236}">
                  <a16:creationId xmlns:a16="http://schemas.microsoft.com/office/drawing/2014/main" id="{EF5873D4-16F2-4F45-965C-7C538F8D47A9}"/>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t>Cliente</a:t>
              </a:r>
              <a:endParaRPr lang="pt-BR" sz="2200" b="1" dirty="0"/>
            </a:p>
          </p:txBody>
        </p:sp>
        <p:sp>
          <p:nvSpPr>
            <p:cNvPr id="9" name="Retângulo 8">
              <a:extLst>
                <a:ext uri="{FF2B5EF4-FFF2-40B4-BE49-F238E27FC236}">
                  <a16:creationId xmlns:a16="http://schemas.microsoft.com/office/drawing/2014/main" id="{DE5B9628-6031-44FB-B7E9-0E5398584406}"/>
                </a:ext>
              </a:extLst>
            </p:cNvPr>
            <p:cNvSpPr/>
            <p:nvPr/>
          </p:nvSpPr>
          <p:spPr>
            <a:xfrm>
              <a:off x="825689" y="3773607"/>
              <a:ext cx="3220872" cy="34369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sp>
          <p:nvSpPr>
            <p:cNvPr id="10" name="Retângulo 9">
              <a:extLst>
                <a:ext uri="{FF2B5EF4-FFF2-40B4-BE49-F238E27FC236}">
                  <a16:creationId xmlns:a16="http://schemas.microsoft.com/office/drawing/2014/main" id="{50010608-A0E2-4432-98AA-6A2BA55EA04B}"/>
                </a:ext>
              </a:extLst>
            </p:cNvPr>
            <p:cNvSpPr/>
            <p:nvPr/>
          </p:nvSpPr>
          <p:spPr>
            <a:xfrm>
              <a:off x="825689" y="4117301"/>
              <a:ext cx="3220872" cy="3436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grpSp>
        <p:nvGrpSpPr>
          <p:cNvPr id="11" name="Agrupar 10">
            <a:extLst>
              <a:ext uri="{FF2B5EF4-FFF2-40B4-BE49-F238E27FC236}">
                <a16:creationId xmlns:a16="http://schemas.microsoft.com/office/drawing/2014/main" id="{C4AA1D92-F829-413F-A995-6B37A5587916}"/>
              </a:ext>
            </a:extLst>
          </p:cNvPr>
          <p:cNvGrpSpPr/>
          <p:nvPr/>
        </p:nvGrpSpPr>
        <p:grpSpPr>
          <a:xfrm>
            <a:off x="8327235" y="2053216"/>
            <a:ext cx="2505249" cy="1277204"/>
            <a:chOff x="825689" y="3217459"/>
            <a:chExt cx="3220872" cy="1243537"/>
          </a:xfrm>
        </p:grpSpPr>
        <p:sp>
          <p:nvSpPr>
            <p:cNvPr id="12" name="Retângulo 11">
              <a:extLst>
                <a:ext uri="{FF2B5EF4-FFF2-40B4-BE49-F238E27FC236}">
                  <a16:creationId xmlns:a16="http://schemas.microsoft.com/office/drawing/2014/main" id="{1AC69491-8145-4599-87FE-88B9CF4B054A}"/>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Loja</a:t>
              </a:r>
              <a:endParaRPr lang="pt-BR" sz="2200" b="1" dirty="0"/>
            </a:p>
          </p:txBody>
        </p:sp>
        <p:sp>
          <p:nvSpPr>
            <p:cNvPr id="13" name="Retângulo 12">
              <a:extLst>
                <a:ext uri="{FF2B5EF4-FFF2-40B4-BE49-F238E27FC236}">
                  <a16:creationId xmlns:a16="http://schemas.microsoft.com/office/drawing/2014/main" id="{B14A0AAA-13AE-4201-A8FA-FB8A5EB09887}"/>
                </a:ext>
              </a:extLst>
            </p:cNvPr>
            <p:cNvSpPr/>
            <p:nvPr/>
          </p:nvSpPr>
          <p:spPr>
            <a:xfrm>
              <a:off x="825689" y="3773607"/>
              <a:ext cx="3220872" cy="34369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sp>
          <p:nvSpPr>
            <p:cNvPr id="14" name="Retângulo 13">
              <a:extLst>
                <a:ext uri="{FF2B5EF4-FFF2-40B4-BE49-F238E27FC236}">
                  <a16:creationId xmlns:a16="http://schemas.microsoft.com/office/drawing/2014/main" id="{331E59C3-DCC1-492B-A56E-464D8804463F}"/>
                </a:ext>
              </a:extLst>
            </p:cNvPr>
            <p:cNvSpPr/>
            <p:nvPr/>
          </p:nvSpPr>
          <p:spPr>
            <a:xfrm>
              <a:off x="825689" y="4117301"/>
              <a:ext cx="3220872" cy="3436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grpSp>
        <p:nvGrpSpPr>
          <p:cNvPr id="18" name="Agrupar 17">
            <a:extLst>
              <a:ext uri="{FF2B5EF4-FFF2-40B4-BE49-F238E27FC236}">
                <a16:creationId xmlns:a16="http://schemas.microsoft.com/office/drawing/2014/main" id="{B1AB344A-4A30-4C94-94EE-FBA803BF3DF1}"/>
              </a:ext>
            </a:extLst>
          </p:cNvPr>
          <p:cNvGrpSpPr/>
          <p:nvPr/>
        </p:nvGrpSpPr>
        <p:grpSpPr>
          <a:xfrm>
            <a:off x="4613732" y="2063855"/>
            <a:ext cx="2505250" cy="1421896"/>
            <a:chOff x="825688" y="3217459"/>
            <a:chExt cx="3220873" cy="1384415"/>
          </a:xfrm>
        </p:grpSpPr>
        <p:sp>
          <p:nvSpPr>
            <p:cNvPr id="19" name="Retângulo 18">
              <a:extLst>
                <a:ext uri="{FF2B5EF4-FFF2-40B4-BE49-F238E27FC236}">
                  <a16:creationId xmlns:a16="http://schemas.microsoft.com/office/drawing/2014/main" id="{7C3D5C2C-61E6-498C-A74E-8A1C59F6A552}"/>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t>Cadastro</a:t>
              </a:r>
              <a:endParaRPr lang="pt-BR" sz="2200" b="1" dirty="0"/>
            </a:p>
          </p:txBody>
        </p:sp>
        <p:sp>
          <p:nvSpPr>
            <p:cNvPr id="21" name="Retângulo 20">
              <a:extLst>
                <a:ext uri="{FF2B5EF4-FFF2-40B4-BE49-F238E27FC236}">
                  <a16:creationId xmlns:a16="http://schemas.microsoft.com/office/drawing/2014/main" id="{48EBC582-24FF-4677-9073-E6BCC81E1435}"/>
                </a:ext>
              </a:extLst>
            </p:cNvPr>
            <p:cNvSpPr/>
            <p:nvPr/>
          </p:nvSpPr>
          <p:spPr>
            <a:xfrm>
              <a:off x="825688" y="3773607"/>
              <a:ext cx="3220872" cy="48457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accent2">
                      <a:lumMod val="50000"/>
                    </a:schemeClr>
                  </a:solidFill>
                </a:rPr>
                <a:t>+ </a:t>
              </a:r>
              <a:r>
                <a:rPr lang="en-US" sz="2000" dirty="0" err="1">
                  <a:solidFill>
                    <a:schemeClr val="accent2">
                      <a:lumMod val="50000"/>
                    </a:schemeClr>
                  </a:solidFill>
                </a:rPr>
                <a:t>ValorTotalGasto</a:t>
              </a:r>
              <a:endParaRPr lang="pt-BR" sz="2000" dirty="0">
                <a:solidFill>
                  <a:schemeClr val="accent2">
                    <a:lumMod val="50000"/>
                  </a:schemeClr>
                </a:solidFill>
              </a:endParaRPr>
            </a:p>
          </p:txBody>
        </p:sp>
        <p:sp>
          <p:nvSpPr>
            <p:cNvPr id="22" name="Retângulo 21">
              <a:extLst>
                <a:ext uri="{FF2B5EF4-FFF2-40B4-BE49-F238E27FC236}">
                  <a16:creationId xmlns:a16="http://schemas.microsoft.com/office/drawing/2014/main" id="{1A82C15C-D50A-4279-A572-C89F31CE51DD}"/>
                </a:ext>
              </a:extLst>
            </p:cNvPr>
            <p:cNvSpPr/>
            <p:nvPr/>
          </p:nvSpPr>
          <p:spPr>
            <a:xfrm>
              <a:off x="825689" y="4258179"/>
              <a:ext cx="3220872" cy="3436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sp>
        <p:nvSpPr>
          <p:cNvPr id="26" name="CaixaDeTexto 25">
            <a:extLst>
              <a:ext uri="{FF2B5EF4-FFF2-40B4-BE49-F238E27FC236}">
                <a16:creationId xmlns:a16="http://schemas.microsoft.com/office/drawing/2014/main" id="{82DFF673-9843-4290-A67B-3FD6BA0260E4}"/>
              </a:ext>
            </a:extLst>
          </p:cNvPr>
          <p:cNvSpPr txBox="1"/>
          <p:nvPr/>
        </p:nvSpPr>
        <p:spPr>
          <a:xfrm>
            <a:off x="3261174" y="2396636"/>
            <a:ext cx="319318" cy="369332"/>
          </a:xfrm>
          <a:prstGeom prst="rect">
            <a:avLst/>
          </a:prstGeom>
          <a:noFill/>
        </p:spPr>
        <p:txBody>
          <a:bodyPr wrap="none" rtlCol="0">
            <a:spAutoFit/>
          </a:bodyPr>
          <a:lstStyle/>
          <a:p>
            <a:r>
              <a:rPr lang="en-US" b="1" dirty="0"/>
              <a:t>1</a:t>
            </a:r>
            <a:endParaRPr lang="pt-BR" b="1" dirty="0"/>
          </a:p>
        </p:txBody>
      </p:sp>
      <p:sp>
        <p:nvSpPr>
          <p:cNvPr id="27" name="CaixaDeTexto 26">
            <a:extLst>
              <a:ext uri="{FF2B5EF4-FFF2-40B4-BE49-F238E27FC236}">
                <a16:creationId xmlns:a16="http://schemas.microsoft.com/office/drawing/2014/main" id="{C68E61D9-D38E-4031-BAB8-0498B47FED19}"/>
              </a:ext>
            </a:extLst>
          </p:cNvPr>
          <p:cNvSpPr txBox="1"/>
          <p:nvPr/>
        </p:nvSpPr>
        <p:spPr>
          <a:xfrm>
            <a:off x="4271219" y="2881009"/>
            <a:ext cx="284052" cy="369332"/>
          </a:xfrm>
          <a:prstGeom prst="rect">
            <a:avLst/>
          </a:prstGeom>
          <a:noFill/>
        </p:spPr>
        <p:txBody>
          <a:bodyPr wrap="none" rtlCol="0">
            <a:spAutoFit/>
          </a:bodyPr>
          <a:lstStyle/>
          <a:p>
            <a:pPr algn="r"/>
            <a:r>
              <a:rPr lang="en-US" b="1" dirty="0"/>
              <a:t>*</a:t>
            </a:r>
            <a:endParaRPr lang="pt-BR" b="1" dirty="0"/>
          </a:p>
        </p:txBody>
      </p:sp>
      <p:sp>
        <p:nvSpPr>
          <p:cNvPr id="29" name="CaixaDeTexto 28">
            <a:extLst>
              <a:ext uri="{FF2B5EF4-FFF2-40B4-BE49-F238E27FC236}">
                <a16:creationId xmlns:a16="http://schemas.microsoft.com/office/drawing/2014/main" id="{9CEA952B-3354-4DDD-8B67-23E27748B808}"/>
              </a:ext>
            </a:extLst>
          </p:cNvPr>
          <p:cNvSpPr txBox="1"/>
          <p:nvPr/>
        </p:nvSpPr>
        <p:spPr>
          <a:xfrm>
            <a:off x="7965243" y="2278047"/>
            <a:ext cx="319318" cy="369332"/>
          </a:xfrm>
          <a:prstGeom prst="rect">
            <a:avLst/>
          </a:prstGeom>
          <a:noFill/>
        </p:spPr>
        <p:txBody>
          <a:bodyPr wrap="none" rtlCol="0">
            <a:spAutoFit/>
          </a:bodyPr>
          <a:lstStyle/>
          <a:p>
            <a:r>
              <a:rPr lang="en-US" b="1" dirty="0"/>
              <a:t>1</a:t>
            </a:r>
            <a:endParaRPr lang="pt-BR" b="1" dirty="0"/>
          </a:p>
        </p:txBody>
      </p:sp>
      <p:sp>
        <p:nvSpPr>
          <p:cNvPr id="30" name="CaixaDeTexto 29">
            <a:extLst>
              <a:ext uri="{FF2B5EF4-FFF2-40B4-BE49-F238E27FC236}">
                <a16:creationId xmlns:a16="http://schemas.microsoft.com/office/drawing/2014/main" id="{7DDB0315-33A4-40F0-BDA5-9FC9F998C25E}"/>
              </a:ext>
            </a:extLst>
          </p:cNvPr>
          <p:cNvSpPr txBox="1"/>
          <p:nvPr/>
        </p:nvSpPr>
        <p:spPr>
          <a:xfrm>
            <a:off x="7170295" y="2892525"/>
            <a:ext cx="284052" cy="369332"/>
          </a:xfrm>
          <a:prstGeom prst="rect">
            <a:avLst/>
          </a:prstGeom>
          <a:noFill/>
        </p:spPr>
        <p:txBody>
          <a:bodyPr wrap="none" rtlCol="0">
            <a:spAutoFit/>
          </a:bodyPr>
          <a:lstStyle/>
          <a:p>
            <a:pPr algn="r"/>
            <a:r>
              <a:rPr lang="en-US" b="1" dirty="0"/>
              <a:t>*</a:t>
            </a:r>
            <a:endParaRPr lang="pt-BR" b="1" dirty="0"/>
          </a:p>
        </p:txBody>
      </p:sp>
      <p:graphicFrame>
        <p:nvGraphicFramePr>
          <p:cNvPr id="3" name="Tabela 3">
            <a:extLst>
              <a:ext uri="{FF2B5EF4-FFF2-40B4-BE49-F238E27FC236}">
                <a16:creationId xmlns:a16="http://schemas.microsoft.com/office/drawing/2014/main" id="{613894A1-62A6-44FF-B4F7-93866857A811}"/>
              </a:ext>
            </a:extLst>
          </p:cNvPr>
          <p:cNvGraphicFramePr>
            <a:graphicFrameLocks noGrp="1"/>
          </p:cNvGraphicFramePr>
          <p:nvPr>
            <p:extLst>
              <p:ext uri="{D42A27DB-BD31-4B8C-83A1-F6EECF244321}">
                <p14:modId xmlns:p14="http://schemas.microsoft.com/office/powerpoint/2010/main" val="3174193174"/>
              </p:ext>
            </p:extLst>
          </p:nvPr>
        </p:nvGraphicFramePr>
        <p:xfrm>
          <a:off x="760733" y="3760294"/>
          <a:ext cx="8605143" cy="2519025"/>
        </p:xfrm>
        <a:graphic>
          <a:graphicData uri="http://schemas.openxmlformats.org/drawingml/2006/table">
            <a:tbl>
              <a:tblPr firstRow="1" bandRow="1">
                <a:tableStyleId>{5C22544A-7EE6-4342-B048-85BDC9FD1C3A}</a:tableStyleId>
              </a:tblPr>
              <a:tblGrid>
                <a:gridCol w="2868381">
                  <a:extLst>
                    <a:ext uri="{9D8B030D-6E8A-4147-A177-3AD203B41FA5}">
                      <a16:colId xmlns:a16="http://schemas.microsoft.com/office/drawing/2014/main" val="3216907578"/>
                    </a:ext>
                  </a:extLst>
                </a:gridCol>
                <a:gridCol w="2868381">
                  <a:extLst>
                    <a:ext uri="{9D8B030D-6E8A-4147-A177-3AD203B41FA5}">
                      <a16:colId xmlns:a16="http://schemas.microsoft.com/office/drawing/2014/main" val="733376215"/>
                    </a:ext>
                  </a:extLst>
                </a:gridCol>
                <a:gridCol w="2868381">
                  <a:extLst>
                    <a:ext uri="{9D8B030D-6E8A-4147-A177-3AD203B41FA5}">
                      <a16:colId xmlns:a16="http://schemas.microsoft.com/office/drawing/2014/main" val="3327846604"/>
                    </a:ext>
                  </a:extLst>
                </a:gridCol>
              </a:tblGrid>
              <a:tr h="503805">
                <a:tc>
                  <a:txBody>
                    <a:bodyPr/>
                    <a:lstStyle/>
                    <a:p>
                      <a:r>
                        <a:rPr lang="en-US" sz="2000" b="1" dirty="0" err="1"/>
                        <a:t>Cliente</a:t>
                      </a:r>
                      <a:endParaRPr lang="pt-BR" sz="2000" b="1" dirty="0"/>
                    </a:p>
                  </a:txBody>
                  <a:tcPr anchor="ctr"/>
                </a:tc>
                <a:tc>
                  <a:txBody>
                    <a:bodyPr/>
                    <a:lstStyle/>
                    <a:p>
                      <a:r>
                        <a:rPr lang="en-US" sz="2000" b="1" dirty="0" err="1"/>
                        <a:t>Cadastro</a:t>
                      </a:r>
                      <a:endParaRPr lang="pt-BR" sz="2000" b="1" dirty="0"/>
                    </a:p>
                  </a:txBody>
                  <a:tcPr anchor="ctr"/>
                </a:tc>
                <a:tc>
                  <a:txBody>
                    <a:bodyPr/>
                    <a:lstStyle/>
                    <a:p>
                      <a:r>
                        <a:rPr lang="en-US" sz="2000" b="1" dirty="0"/>
                        <a:t>Loja</a:t>
                      </a:r>
                      <a:endParaRPr lang="pt-BR" sz="2000" b="1" dirty="0"/>
                    </a:p>
                  </a:txBody>
                  <a:tcPr anchor="ctr"/>
                </a:tc>
                <a:extLst>
                  <a:ext uri="{0D108BD9-81ED-4DB2-BD59-A6C34878D82A}">
                    <a16:rowId xmlns:a16="http://schemas.microsoft.com/office/drawing/2014/main" val="3808843091"/>
                  </a:ext>
                </a:extLst>
              </a:tr>
              <a:tr h="503805">
                <a:tc>
                  <a:txBody>
                    <a:bodyPr/>
                    <a:lstStyle/>
                    <a:p>
                      <a:r>
                        <a:rPr lang="en-US" dirty="0"/>
                        <a:t>Tony Stark</a:t>
                      </a:r>
                      <a:endParaRPr lang="pt-BR" dirty="0"/>
                    </a:p>
                  </a:txBody>
                  <a:tcPr anchor="ctr"/>
                </a:tc>
                <a:tc>
                  <a:txBody>
                    <a:bodyPr/>
                    <a:lstStyle/>
                    <a:p>
                      <a:r>
                        <a:rPr lang="en-US" dirty="0"/>
                        <a:t>05642</a:t>
                      </a:r>
                      <a:endParaRPr lang="pt-BR" dirty="0"/>
                    </a:p>
                  </a:txBody>
                  <a:tcPr anchor="ctr"/>
                </a:tc>
                <a:tc>
                  <a:txBody>
                    <a:bodyPr/>
                    <a:lstStyle/>
                    <a:p>
                      <a:r>
                        <a:rPr lang="en-US" dirty="0" err="1"/>
                        <a:t>Avangers</a:t>
                      </a:r>
                      <a:r>
                        <a:rPr lang="en-US" dirty="0"/>
                        <a:t> Tower</a:t>
                      </a:r>
                      <a:endParaRPr lang="pt-BR" dirty="0"/>
                    </a:p>
                  </a:txBody>
                  <a:tcPr anchor="ctr"/>
                </a:tc>
                <a:extLst>
                  <a:ext uri="{0D108BD9-81ED-4DB2-BD59-A6C34878D82A}">
                    <a16:rowId xmlns:a16="http://schemas.microsoft.com/office/drawing/2014/main" val="1120057527"/>
                  </a:ext>
                </a:extLst>
              </a:tr>
              <a:tr h="503805">
                <a:tc>
                  <a:txBody>
                    <a:bodyPr/>
                    <a:lstStyle/>
                    <a:p>
                      <a:r>
                        <a:rPr lang="en-US" dirty="0"/>
                        <a:t>Natasha Romanova</a:t>
                      </a:r>
                      <a:endParaRPr lang="pt-BR" dirty="0"/>
                    </a:p>
                  </a:txBody>
                  <a:tcPr anchor="ctr"/>
                </a:tc>
                <a:tc>
                  <a:txBody>
                    <a:bodyPr/>
                    <a:lstStyle/>
                    <a:p>
                      <a:r>
                        <a:rPr lang="en-US" dirty="0"/>
                        <a:t>45874</a:t>
                      </a:r>
                      <a:endParaRPr lang="pt-BR" dirty="0"/>
                    </a:p>
                  </a:txBody>
                  <a:tcPr anchor="ctr"/>
                </a:tc>
                <a:tc>
                  <a:txBody>
                    <a:bodyPr/>
                    <a:lstStyle/>
                    <a:p>
                      <a:r>
                        <a:rPr lang="en-US" dirty="0" err="1"/>
                        <a:t>Budapeste</a:t>
                      </a:r>
                      <a:endParaRPr lang="pt-BR" dirty="0"/>
                    </a:p>
                  </a:txBody>
                  <a:tcPr anchor="ctr"/>
                </a:tc>
                <a:extLst>
                  <a:ext uri="{0D108BD9-81ED-4DB2-BD59-A6C34878D82A}">
                    <a16:rowId xmlns:a16="http://schemas.microsoft.com/office/drawing/2014/main" val="3573128899"/>
                  </a:ext>
                </a:extLst>
              </a:tr>
              <a:tr h="50380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FF0000"/>
                          </a:solidFill>
                        </a:rPr>
                        <a:t>Tony Stark</a:t>
                      </a:r>
                      <a:endParaRPr lang="pt-BR" dirty="0">
                        <a:solidFill>
                          <a:srgbClr val="FF0000"/>
                        </a:solidFill>
                      </a:endParaRPr>
                    </a:p>
                  </a:txBody>
                  <a:tcPr anchor="ctr"/>
                </a:tc>
                <a:tc>
                  <a:txBody>
                    <a:bodyPr/>
                    <a:lstStyle/>
                    <a:p>
                      <a:r>
                        <a:rPr lang="en-US" dirty="0">
                          <a:solidFill>
                            <a:srgbClr val="FF0000"/>
                          </a:solidFill>
                        </a:rPr>
                        <a:t>11245</a:t>
                      </a:r>
                      <a:endParaRPr lang="pt-BR" dirty="0">
                        <a:solidFill>
                          <a:srgbClr val="FF0000"/>
                        </a:solidFill>
                      </a:endParaRPr>
                    </a:p>
                  </a:txBody>
                  <a:tcPr anchor="ctr"/>
                </a:tc>
                <a:tc>
                  <a:txBody>
                    <a:bodyPr/>
                    <a:lstStyle/>
                    <a:p>
                      <a:r>
                        <a:rPr lang="en-US" dirty="0" err="1">
                          <a:solidFill>
                            <a:srgbClr val="FF0000"/>
                          </a:solidFill>
                        </a:rPr>
                        <a:t>Avangers</a:t>
                      </a:r>
                      <a:r>
                        <a:rPr lang="en-US" dirty="0">
                          <a:solidFill>
                            <a:srgbClr val="FF0000"/>
                          </a:solidFill>
                        </a:rPr>
                        <a:t> Tower</a:t>
                      </a:r>
                      <a:endParaRPr lang="pt-BR" dirty="0">
                        <a:solidFill>
                          <a:srgbClr val="FF0000"/>
                        </a:solidFill>
                      </a:endParaRPr>
                    </a:p>
                  </a:txBody>
                  <a:tcPr anchor="ctr"/>
                </a:tc>
                <a:extLst>
                  <a:ext uri="{0D108BD9-81ED-4DB2-BD59-A6C34878D82A}">
                    <a16:rowId xmlns:a16="http://schemas.microsoft.com/office/drawing/2014/main" val="2201224351"/>
                  </a:ext>
                </a:extLst>
              </a:tr>
              <a:tr h="50380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Peter Park</a:t>
                      </a:r>
                      <a:endParaRPr lang="pt-BR" dirty="0"/>
                    </a:p>
                  </a:txBody>
                  <a:tcPr anchor="ctr"/>
                </a:tc>
                <a:tc>
                  <a:txBody>
                    <a:bodyPr/>
                    <a:lstStyle/>
                    <a:p>
                      <a:r>
                        <a:rPr lang="en-US" dirty="0"/>
                        <a:t>78412</a:t>
                      </a:r>
                      <a:endParaRPr lang="pt-BR" dirty="0"/>
                    </a:p>
                  </a:txBody>
                  <a:tcPr anchor="ctr"/>
                </a:tc>
                <a:tc>
                  <a:txBody>
                    <a:bodyPr/>
                    <a:lstStyle/>
                    <a:p>
                      <a:r>
                        <a:rPr lang="en-US" dirty="0" err="1"/>
                        <a:t>Brooklin</a:t>
                      </a:r>
                      <a:r>
                        <a:rPr lang="en-US" dirty="0"/>
                        <a:t> Store</a:t>
                      </a:r>
                      <a:endParaRPr lang="pt-BR" dirty="0"/>
                    </a:p>
                  </a:txBody>
                  <a:tcPr anchor="ctr"/>
                </a:tc>
                <a:extLst>
                  <a:ext uri="{0D108BD9-81ED-4DB2-BD59-A6C34878D82A}">
                    <a16:rowId xmlns:a16="http://schemas.microsoft.com/office/drawing/2014/main" val="4077822323"/>
                  </a:ext>
                </a:extLst>
              </a:tr>
            </a:tbl>
          </a:graphicData>
        </a:graphic>
      </p:graphicFrame>
    </p:spTree>
    <p:extLst>
      <p:ext uri="{BB962C8B-B14F-4D97-AF65-F5344CB8AC3E}">
        <p14:creationId xmlns:p14="http://schemas.microsoft.com/office/powerpoint/2010/main" val="5305135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Espaço Reservado para Conteúdo 2">
            <a:extLst>
              <a:ext uri="{FF2B5EF4-FFF2-40B4-BE49-F238E27FC236}">
                <a16:creationId xmlns:a16="http://schemas.microsoft.com/office/drawing/2014/main" id="{2A65E966-CB4C-4859-930E-12A5D57992DD}"/>
              </a:ext>
            </a:extLst>
          </p:cNvPr>
          <p:cNvSpPr>
            <a:spLocks noGrp="1"/>
          </p:cNvSpPr>
          <p:nvPr>
            <p:ph idx="1"/>
          </p:nvPr>
        </p:nvSpPr>
        <p:spPr>
          <a:xfrm>
            <a:off x="677332" y="1208591"/>
            <a:ext cx="10029654" cy="637492"/>
          </a:xfrm>
        </p:spPr>
        <p:txBody>
          <a:bodyPr>
            <a:normAutofit/>
          </a:bodyPr>
          <a:lstStyle/>
          <a:p>
            <a:pPr marL="0" indent="0">
              <a:buNone/>
            </a:pPr>
            <a:r>
              <a:rPr lang="pt-BR" sz="2800" dirty="0"/>
              <a:t>Quando um conceito é associado com ele próprio</a:t>
            </a:r>
            <a:endParaRPr lang="en-US" dirty="0"/>
          </a:p>
        </p:txBody>
      </p:sp>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4" y="443228"/>
            <a:ext cx="8596668"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t>Autoassociações</a:t>
            </a:r>
            <a:endParaRPr lang="pt-BR" sz="4000" i="1" dirty="0"/>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grpSp>
        <p:nvGrpSpPr>
          <p:cNvPr id="2" name="Agrupar 1">
            <a:extLst>
              <a:ext uri="{FF2B5EF4-FFF2-40B4-BE49-F238E27FC236}">
                <a16:creationId xmlns:a16="http://schemas.microsoft.com/office/drawing/2014/main" id="{BAD61931-51A6-49DF-A852-9D6400AB9F49}"/>
              </a:ext>
            </a:extLst>
          </p:cNvPr>
          <p:cNvGrpSpPr/>
          <p:nvPr/>
        </p:nvGrpSpPr>
        <p:grpSpPr>
          <a:xfrm>
            <a:off x="5458843" y="4041985"/>
            <a:ext cx="4885955" cy="2020612"/>
            <a:chOff x="5458843" y="3424459"/>
            <a:chExt cx="4885955" cy="2020612"/>
          </a:xfrm>
        </p:grpSpPr>
        <p:grpSp>
          <p:nvGrpSpPr>
            <p:cNvPr id="33" name="Agrupar 32">
              <a:extLst>
                <a:ext uri="{FF2B5EF4-FFF2-40B4-BE49-F238E27FC236}">
                  <a16:creationId xmlns:a16="http://schemas.microsoft.com/office/drawing/2014/main" id="{4D93A85A-29E7-4E07-A48D-E53BD1736AF6}"/>
                </a:ext>
              </a:extLst>
            </p:cNvPr>
            <p:cNvGrpSpPr/>
            <p:nvPr/>
          </p:nvGrpSpPr>
          <p:grpSpPr>
            <a:xfrm>
              <a:off x="7075963" y="4160403"/>
              <a:ext cx="2573869" cy="1214980"/>
              <a:chOff x="2846031" y="4366937"/>
              <a:chExt cx="2031582" cy="1060973"/>
            </a:xfrm>
          </p:grpSpPr>
          <p:cxnSp>
            <p:nvCxnSpPr>
              <p:cNvPr id="34" name="Conector reto 33">
                <a:extLst>
                  <a:ext uri="{FF2B5EF4-FFF2-40B4-BE49-F238E27FC236}">
                    <a16:creationId xmlns:a16="http://schemas.microsoft.com/office/drawing/2014/main" id="{9ED2B2BE-E21B-428E-88BC-2227503520A4}"/>
                  </a:ext>
                </a:extLst>
              </p:cNvPr>
              <p:cNvCxnSpPr/>
              <p:nvPr/>
            </p:nvCxnSpPr>
            <p:spPr>
              <a:xfrm>
                <a:off x="3948504" y="4366937"/>
                <a:ext cx="929107" cy="1"/>
              </a:xfrm>
              <a:prstGeom prst="line">
                <a:avLst/>
              </a:prstGeom>
              <a:ln w="38100">
                <a:solidFill>
                  <a:schemeClr val="accent2"/>
                </a:solidFill>
              </a:ln>
            </p:spPr>
            <p:style>
              <a:lnRef idx="1">
                <a:schemeClr val="dk1"/>
              </a:lnRef>
              <a:fillRef idx="0">
                <a:schemeClr val="dk1"/>
              </a:fillRef>
              <a:effectRef idx="0">
                <a:schemeClr val="dk1"/>
              </a:effectRef>
              <a:fontRef idx="minor">
                <a:schemeClr val="tx1"/>
              </a:fontRef>
            </p:style>
          </p:cxnSp>
          <p:cxnSp>
            <p:nvCxnSpPr>
              <p:cNvPr id="35" name="Conector reto 34">
                <a:extLst>
                  <a:ext uri="{FF2B5EF4-FFF2-40B4-BE49-F238E27FC236}">
                    <a16:creationId xmlns:a16="http://schemas.microsoft.com/office/drawing/2014/main" id="{3CAB7C37-B8DC-49DB-8B38-E26DC30BFD27}"/>
                  </a:ext>
                </a:extLst>
              </p:cNvPr>
              <p:cNvCxnSpPr>
                <a:cxnSpLocks/>
              </p:cNvCxnSpPr>
              <p:nvPr/>
            </p:nvCxnSpPr>
            <p:spPr>
              <a:xfrm>
                <a:off x="4877611" y="4366938"/>
                <a:ext cx="0" cy="1060972"/>
              </a:xfrm>
              <a:prstGeom prst="line">
                <a:avLst/>
              </a:prstGeom>
              <a:ln w="38100">
                <a:solidFill>
                  <a:schemeClr val="accent2"/>
                </a:solidFill>
              </a:ln>
            </p:spPr>
            <p:style>
              <a:lnRef idx="1">
                <a:schemeClr val="dk1"/>
              </a:lnRef>
              <a:fillRef idx="0">
                <a:schemeClr val="dk1"/>
              </a:fillRef>
              <a:effectRef idx="0">
                <a:schemeClr val="dk1"/>
              </a:effectRef>
              <a:fontRef idx="minor">
                <a:schemeClr val="tx1"/>
              </a:fontRef>
            </p:style>
          </p:cxnSp>
          <p:cxnSp>
            <p:nvCxnSpPr>
              <p:cNvPr id="37" name="Conector reto 36">
                <a:extLst>
                  <a:ext uri="{FF2B5EF4-FFF2-40B4-BE49-F238E27FC236}">
                    <a16:creationId xmlns:a16="http://schemas.microsoft.com/office/drawing/2014/main" id="{4CEC1333-F86A-4DF3-8849-1AF4FB997431}"/>
                  </a:ext>
                </a:extLst>
              </p:cNvPr>
              <p:cNvCxnSpPr>
                <a:cxnSpLocks/>
              </p:cNvCxnSpPr>
              <p:nvPr/>
            </p:nvCxnSpPr>
            <p:spPr>
              <a:xfrm flipH="1">
                <a:off x="2846031" y="5427910"/>
                <a:ext cx="2031582" cy="0"/>
              </a:xfrm>
              <a:prstGeom prst="line">
                <a:avLst/>
              </a:prstGeom>
              <a:ln w="38100">
                <a:solidFill>
                  <a:schemeClr val="accent2"/>
                </a:solidFill>
              </a:ln>
            </p:spPr>
            <p:style>
              <a:lnRef idx="1">
                <a:schemeClr val="dk1"/>
              </a:lnRef>
              <a:fillRef idx="0">
                <a:schemeClr val="dk1"/>
              </a:fillRef>
              <a:effectRef idx="0">
                <a:schemeClr val="dk1"/>
              </a:effectRef>
              <a:fontRef idx="minor">
                <a:schemeClr val="tx1"/>
              </a:fontRef>
            </p:style>
          </p:cxnSp>
          <p:cxnSp>
            <p:nvCxnSpPr>
              <p:cNvPr id="39" name="Conector reto 38">
                <a:extLst>
                  <a:ext uri="{FF2B5EF4-FFF2-40B4-BE49-F238E27FC236}">
                    <a16:creationId xmlns:a16="http://schemas.microsoft.com/office/drawing/2014/main" id="{5F5CEC25-4080-4E2F-B4CE-4AFF41614FF8}"/>
                  </a:ext>
                </a:extLst>
              </p:cNvPr>
              <p:cNvCxnSpPr/>
              <p:nvPr/>
            </p:nvCxnSpPr>
            <p:spPr>
              <a:xfrm flipV="1">
                <a:off x="2846031" y="4659938"/>
                <a:ext cx="0" cy="751716"/>
              </a:xfrm>
              <a:prstGeom prst="line">
                <a:avLst/>
              </a:prstGeom>
              <a:ln w="38100">
                <a:solidFill>
                  <a:schemeClr val="accent2"/>
                </a:solidFill>
              </a:ln>
            </p:spPr>
            <p:style>
              <a:lnRef idx="1">
                <a:schemeClr val="dk1"/>
              </a:lnRef>
              <a:fillRef idx="0">
                <a:schemeClr val="dk1"/>
              </a:fillRef>
              <a:effectRef idx="0">
                <a:schemeClr val="dk1"/>
              </a:effectRef>
              <a:fontRef idx="minor">
                <a:schemeClr val="tx1"/>
              </a:fontRef>
            </p:style>
          </p:cxnSp>
        </p:grpSp>
        <p:grpSp>
          <p:nvGrpSpPr>
            <p:cNvPr id="40" name="Agrupar 39">
              <a:extLst>
                <a:ext uri="{FF2B5EF4-FFF2-40B4-BE49-F238E27FC236}">
                  <a16:creationId xmlns:a16="http://schemas.microsoft.com/office/drawing/2014/main" id="{5D5B10B6-6BD3-4F29-9035-DD0D2C0AD527}"/>
                </a:ext>
              </a:extLst>
            </p:cNvPr>
            <p:cNvGrpSpPr/>
            <p:nvPr/>
          </p:nvGrpSpPr>
          <p:grpSpPr>
            <a:xfrm>
              <a:off x="6485606" y="3424459"/>
              <a:ext cx="2475247" cy="1334701"/>
              <a:chOff x="825689" y="3217459"/>
              <a:chExt cx="3220872" cy="1243537"/>
            </a:xfrm>
          </p:grpSpPr>
          <p:sp>
            <p:nvSpPr>
              <p:cNvPr id="41" name="Retângulo 40">
                <a:extLst>
                  <a:ext uri="{FF2B5EF4-FFF2-40B4-BE49-F238E27FC236}">
                    <a16:creationId xmlns:a16="http://schemas.microsoft.com/office/drawing/2014/main" id="{A453B9C7-45F3-4199-B21E-FB46F98551B8}"/>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err="1"/>
                  <a:t>Empregado</a:t>
                </a:r>
                <a:endParaRPr lang="pt-BR" sz="2200" b="1" dirty="0"/>
              </a:p>
            </p:txBody>
          </p:sp>
          <p:sp>
            <p:nvSpPr>
              <p:cNvPr id="42" name="Retângulo 41">
                <a:extLst>
                  <a:ext uri="{FF2B5EF4-FFF2-40B4-BE49-F238E27FC236}">
                    <a16:creationId xmlns:a16="http://schemas.microsoft.com/office/drawing/2014/main" id="{0BAC36C2-2DEA-4D45-914D-693C50E75DB5}"/>
                  </a:ext>
                </a:extLst>
              </p:cNvPr>
              <p:cNvSpPr/>
              <p:nvPr/>
            </p:nvSpPr>
            <p:spPr>
              <a:xfrm>
                <a:off x="825689" y="3773607"/>
                <a:ext cx="3220872" cy="34369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sp>
            <p:nvSpPr>
              <p:cNvPr id="43" name="Retângulo 42">
                <a:extLst>
                  <a:ext uri="{FF2B5EF4-FFF2-40B4-BE49-F238E27FC236}">
                    <a16:creationId xmlns:a16="http://schemas.microsoft.com/office/drawing/2014/main" id="{75A79545-AC8A-4B7D-93B6-B81744E9D6C7}"/>
                  </a:ext>
                </a:extLst>
              </p:cNvPr>
              <p:cNvSpPr/>
              <p:nvPr/>
            </p:nvSpPr>
            <p:spPr>
              <a:xfrm>
                <a:off x="825689" y="4117301"/>
                <a:ext cx="3220872" cy="3436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sp>
          <p:nvSpPr>
            <p:cNvPr id="44" name="CaixaDeTexto 43">
              <a:extLst>
                <a:ext uri="{FF2B5EF4-FFF2-40B4-BE49-F238E27FC236}">
                  <a16:creationId xmlns:a16="http://schemas.microsoft.com/office/drawing/2014/main" id="{43066660-E212-4E7D-9AC2-85E6BFEB9AFE}"/>
                </a:ext>
              </a:extLst>
            </p:cNvPr>
            <p:cNvSpPr txBox="1"/>
            <p:nvPr/>
          </p:nvSpPr>
          <p:spPr>
            <a:xfrm>
              <a:off x="8980072" y="4160651"/>
              <a:ext cx="887193" cy="547720"/>
            </a:xfrm>
            <a:prstGeom prst="rect">
              <a:avLst/>
            </a:prstGeom>
            <a:noFill/>
          </p:spPr>
          <p:txBody>
            <a:bodyPr wrap="none" rtlCol="0">
              <a:spAutoFit/>
            </a:bodyPr>
            <a:lstStyle/>
            <a:p>
              <a:r>
                <a:rPr lang="en-US" dirty="0"/>
                <a:t>0..1</a:t>
              </a:r>
              <a:endParaRPr lang="pt-BR" dirty="0"/>
            </a:p>
          </p:txBody>
        </p:sp>
        <p:sp>
          <p:nvSpPr>
            <p:cNvPr id="45" name="CaixaDeTexto 44">
              <a:extLst>
                <a:ext uri="{FF2B5EF4-FFF2-40B4-BE49-F238E27FC236}">
                  <a16:creationId xmlns:a16="http://schemas.microsoft.com/office/drawing/2014/main" id="{CDB0DB44-55F5-4D05-9CCB-88265368DC68}"/>
                </a:ext>
              </a:extLst>
            </p:cNvPr>
            <p:cNvSpPr txBox="1"/>
            <p:nvPr/>
          </p:nvSpPr>
          <p:spPr>
            <a:xfrm>
              <a:off x="7138078" y="4827664"/>
              <a:ext cx="832516" cy="547720"/>
            </a:xfrm>
            <a:prstGeom prst="rect">
              <a:avLst/>
            </a:prstGeom>
            <a:noFill/>
          </p:spPr>
          <p:txBody>
            <a:bodyPr wrap="none" rtlCol="0">
              <a:spAutoFit/>
            </a:bodyPr>
            <a:lstStyle/>
            <a:p>
              <a:r>
                <a:rPr lang="en-US" dirty="0"/>
                <a:t>0..*</a:t>
              </a:r>
              <a:endParaRPr lang="pt-BR" dirty="0"/>
            </a:p>
          </p:txBody>
        </p:sp>
        <p:sp>
          <p:nvSpPr>
            <p:cNvPr id="46" name="CaixaDeTexto 45">
              <a:extLst>
                <a:ext uri="{FF2B5EF4-FFF2-40B4-BE49-F238E27FC236}">
                  <a16:creationId xmlns:a16="http://schemas.microsoft.com/office/drawing/2014/main" id="{D632D013-BF7B-4EC1-94FC-A19900E78BB7}"/>
                </a:ext>
              </a:extLst>
            </p:cNvPr>
            <p:cNvSpPr txBox="1"/>
            <p:nvPr/>
          </p:nvSpPr>
          <p:spPr>
            <a:xfrm>
              <a:off x="5458843" y="4798740"/>
              <a:ext cx="1555006" cy="646331"/>
            </a:xfrm>
            <a:prstGeom prst="rect">
              <a:avLst/>
            </a:prstGeom>
            <a:noFill/>
          </p:spPr>
          <p:txBody>
            <a:bodyPr wrap="square" rtlCol="0">
              <a:spAutoFit/>
            </a:bodyPr>
            <a:lstStyle/>
            <a:p>
              <a:pPr algn="r"/>
              <a:r>
                <a:rPr lang="en-US" dirty="0"/>
                <a:t>+</a:t>
              </a:r>
              <a:r>
                <a:rPr lang="en-US" dirty="0" err="1"/>
                <a:t>subordinados</a:t>
              </a:r>
              <a:endParaRPr lang="pt-BR" dirty="0"/>
            </a:p>
          </p:txBody>
        </p:sp>
        <p:sp>
          <p:nvSpPr>
            <p:cNvPr id="47" name="CaixaDeTexto 46">
              <a:extLst>
                <a:ext uri="{FF2B5EF4-FFF2-40B4-BE49-F238E27FC236}">
                  <a16:creationId xmlns:a16="http://schemas.microsoft.com/office/drawing/2014/main" id="{8DE3CE10-AD21-4C4E-ABEB-0344522A232B}"/>
                </a:ext>
              </a:extLst>
            </p:cNvPr>
            <p:cNvSpPr txBox="1"/>
            <p:nvPr/>
          </p:nvSpPr>
          <p:spPr>
            <a:xfrm>
              <a:off x="8980072" y="3735671"/>
              <a:ext cx="1364726" cy="369332"/>
            </a:xfrm>
            <a:prstGeom prst="rect">
              <a:avLst/>
            </a:prstGeom>
            <a:noFill/>
          </p:spPr>
          <p:txBody>
            <a:bodyPr wrap="square" rtlCol="0">
              <a:spAutoFit/>
            </a:bodyPr>
            <a:lstStyle/>
            <a:p>
              <a:r>
                <a:rPr lang="en-US" dirty="0"/>
                <a:t>+supervisor</a:t>
              </a:r>
              <a:endParaRPr lang="pt-BR" dirty="0"/>
            </a:p>
          </p:txBody>
        </p:sp>
      </p:grpSp>
      <p:grpSp>
        <p:nvGrpSpPr>
          <p:cNvPr id="3" name="Agrupar 2">
            <a:extLst>
              <a:ext uri="{FF2B5EF4-FFF2-40B4-BE49-F238E27FC236}">
                <a16:creationId xmlns:a16="http://schemas.microsoft.com/office/drawing/2014/main" id="{A1FB1AD0-CC9B-46AB-B861-7B3138F9D3FB}"/>
              </a:ext>
            </a:extLst>
          </p:cNvPr>
          <p:cNvGrpSpPr/>
          <p:nvPr/>
        </p:nvGrpSpPr>
        <p:grpSpPr>
          <a:xfrm>
            <a:off x="459938" y="4041984"/>
            <a:ext cx="4501662" cy="1950925"/>
            <a:chOff x="103373" y="3424459"/>
            <a:chExt cx="4501662" cy="1950925"/>
          </a:xfrm>
        </p:grpSpPr>
        <p:grpSp>
          <p:nvGrpSpPr>
            <p:cNvPr id="24" name="Agrupar 23">
              <a:extLst>
                <a:ext uri="{FF2B5EF4-FFF2-40B4-BE49-F238E27FC236}">
                  <a16:creationId xmlns:a16="http://schemas.microsoft.com/office/drawing/2014/main" id="{A26F869C-1154-4853-B2A3-D17BC8F9BCD1}"/>
                </a:ext>
              </a:extLst>
            </p:cNvPr>
            <p:cNvGrpSpPr/>
            <p:nvPr/>
          </p:nvGrpSpPr>
          <p:grpSpPr>
            <a:xfrm>
              <a:off x="1336199" y="4160403"/>
              <a:ext cx="2573869" cy="1214981"/>
              <a:chOff x="2846031" y="4366937"/>
              <a:chExt cx="2031582" cy="1060973"/>
            </a:xfrm>
          </p:grpSpPr>
          <p:cxnSp>
            <p:nvCxnSpPr>
              <p:cNvPr id="26" name="Conector reto 25">
                <a:extLst>
                  <a:ext uri="{FF2B5EF4-FFF2-40B4-BE49-F238E27FC236}">
                    <a16:creationId xmlns:a16="http://schemas.microsoft.com/office/drawing/2014/main" id="{91A3319F-0C9F-4940-8DB4-AD1E3EA45920}"/>
                  </a:ext>
                </a:extLst>
              </p:cNvPr>
              <p:cNvCxnSpPr/>
              <p:nvPr/>
            </p:nvCxnSpPr>
            <p:spPr>
              <a:xfrm>
                <a:off x="3948504" y="4366937"/>
                <a:ext cx="929107" cy="1"/>
              </a:xfrm>
              <a:prstGeom prst="line">
                <a:avLst/>
              </a:prstGeom>
              <a:ln w="38100">
                <a:solidFill>
                  <a:schemeClr val="accent2"/>
                </a:solidFill>
              </a:ln>
            </p:spPr>
            <p:style>
              <a:lnRef idx="1">
                <a:schemeClr val="dk1"/>
              </a:lnRef>
              <a:fillRef idx="0">
                <a:schemeClr val="dk1"/>
              </a:fillRef>
              <a:effectRef idx="0">
                <a:schemeClr val="dk1"/>
              </a:effectRef>
              <a:fontRef idx="minor">
                <a:schemeClr val="tx1"/>
              </a:fontRef>
            </p:style>
          </p:cxnSp>
          <p:cxnSp>
            <p:nvCxnSpPr>
              <p:cNvPr id="27" name="Conector reto 26">
                <a:extLst>
                  <a:ext uri="{FF2B5EF4-FFF2-40B4-BE49-F238E27FC236}">
                    <a16:creationId xmlns:a16="http://schemas.microsoft.com/office/drawing/2014/main" id="{394E92F3-B6E7-45FF-9448-0D913B86FC17}"/>
                  </a:ext>
                </a:extLst>
              </p:cNvPr>
              <p:cNvCxnSpPr>
                <a:cxnSpLocks/>
              </p:cNvCxnSpPr>
              <p:nvPr/>
            </p:nvCxnSpPr>
            <p:spPr>
              <a:xfrm>
                <a:off x="4877611" y="4366938"/>
                <a:ext cx="0" cy="1060972"/>
              </a:xfrm>
              <a:prstGeom prst="line">
                <a:avLst/>
              </a:prstGeom>
              <a:ln w="38100">
                <a:solidFill>
                  <a:schemeClr val="accent2"/>
                </a:solidFill>
              </a:ln>
            </p:spPr>
            <p:style>
              <a:lnRef idx="1">
                <a:schemeClr val="dk1"/>
              </a:lnRef>
              <a:fillRef idx="0">
                <a:schemeClr val="dk1"/>
              </a:fillRef>
              <a:effectRef idx="0">
                <a:schemeClr val="dk1"/>
              </a:effectRef>
              <a:fontRef idx="minor">
                <a:schemeClr val="tx1"/>
              </a:fontRef>
            </p:style>
          </p:cxnSp>
          <p:cxnSp>
            <p:nvCxnSpPr>
              <p:cNvPr id="29" name="Conector reto 28">
                <a:extLst>
                  <a:ext uri="{FF2B5EF4-FFF2-40B4-BE49-F238E27FC236}">
                    <a16:creationId xmlns:a16="http://schemas.microsoft.com/office/drawing/2014/main" id="{7C28AECB-201F-4FE8-87ED-50795C18865C}"/>
                  </a:ext>
                </a:extLst>
              </p:cNvPr>
              <p:cNvCxnSpPr>
                <a:cxnSpLocks/>
              </p:cNvCxnSpPr>
              <p:nvPr/>
            </p:nvCxnSpPr>
            <p:spPr>
              <a:xfrm flipH="1">
                <a:off x="2846031" y="5427910"/>
                <a:ext cx="2031582" cy="0"/>
              </a:xfrm>
              <a:prstGeom prst="line">
                <a:avLst/>
              </a:prstGeom>
              <a:ln w="38100">
                <a:solidFill>
                  <a:schemeClr val="accent2"/>
                </a:solidFill>
              </a:ln>
            </p:spPr>
            <p:style>
              <a:lnRef idx="1">
                <a:schemeClr val="dk1"/>
              </a:lnRef>
              <a:fillRef idx="0">
                <a:schemeClr val="dk1"/>
              </a:fillRef>
              <a:effectRef idx="0">
                <a:schemeClr val="dk1"/>
              </a:effectRef>
              <a:fontRef idx="minor">
                <a:schemeClr val="tx1"/>
              </a:fontRef>
            </p:style>
          </p:cxnSp>
          <p:cxnSp>
            <p:nvCxnSpPr>
              <p:cNvPr id="30" name="Conector reto 29">
                <a:extLst>
                  <a:ext uri="{FF2B5EF4-FFF2-40B4-BE49-F238E27FC236}">
                    <a16:creationId xmlns:a16="http://schemas.microsoft.com/office/drawing/2014/main" id="{2C7F4A26-74C4-411A-ACA3-50EBD8FB7E22}"/>
                  </a:ext>
                </a:extLst>
              </p:cNvPr>
              <p:cNvCxnSpPr/>
              <p:nvPr/>
            </p:nvCxnSpPr>
            <p:spPr>
              <a:xfrm flipV="1">
                <a:off x="2846031" y="4659938"/>
                <a:ext cx="0" cy="751716"/>
              </a:xfrm>
              <a:prstGeom prst="line">
                <a:avLst/>
              </a:prstGeom>
              <a:ln w="38100">
                <a:solidFill>
                  <a:schemeClr val="accent2"/>
                </a:solidFill>
              </a:ln>
            </p:spPr>
            <p:style>
              <a:lnRef idx="1">
                <a:schemeClr val="dk1"/>
              </a:lnRef>
              <a:fillRef idx="0">
                <a:schemeClr val="dk1"/>
              </a:fillRef>
              <a:effectRef idx="0">
                <a:schemeClr val="dk1"/>
              </a:effectRef>
              <a:fontRef idx="minor">
                <a:schemeClr val="tx1"/>
              </a:fontRef>
            </p:style>
          </p:cxnSp>
        </p:grpSp>
        <p:grpSp>
          <p:nvGrpSpPr>
            <p:cNvPr id="48" name="Agrupar 47">
              <a:extLst>
                <a:ext uri="{FF2B5EF4-FFF2-40B4-BE49-F238E27FC236}">
                  <a16:creationId xmlns:a16="http://schemas.microsoft.com/office/drawing/2014/main" id="{D77691C5-E550-496E-81CC-A6EDFF95E966}"/>
                </a:ext>
              </a:extLst>
            </p:cNvPr>
            <p:cNvGrpSpPr/>
            <p:nvPr/>
          </p:nvGrpSpPr>
          <p:grpSpPr>
            <a:xfrm>
              <a:off x="745842" y="3424459"/>
              <a:ext cx="2475247" cy="1334701"/>
              <a:chOff x="825689" y="3217459"/>
              <a:chExt cx="3220872" cy="1243537"/>
            </a:xfrm>
          </p:grpSpPr>
          <p:sp>
            <p:nvSpPr>
              <p:cNvPr id="49" name="Retângulo 48">
                <a:extLst>
                  <a:ext uri="{FF2B5EF4-FFF2-40B4-BE49-F238E27FC236}">
                    <a16:creationId xmlns:a16="http://schemas.microsoft.com/office/drawing/2014/main" id="{BC21806C-568B-4105-A9D8-83CD34017EB8}"/>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err="1"/>
                  <a:t>Usuario</a:t>
                </a:r>
                <a:endParaRPr lang="pt-BR" sz="2200" b="1" dirty="0"/>
              </a:p>
            </p:txBody>
          </p:sp>
          <p:sp>
            <p:nvSpPr>
              <p:cNvPr id="50" name="Retângulo 49">
                <a:extLst>
                  <a:ext uri="{FF2B5EF4-FFF2-40B4-BE49-F238E27FC236}">
                    <a16:creationId xmlns:a16="http://schemas.microsoft.com/office/drawing/2014/main" id="{6B0DB1D7-76E8-4BD6-9E4B-91F70344F655}"/>
                  </a:ext>
                </a:extLst>
              </p:cNvPr>
              <p:cNvSpPr/>
              <p:nvPr/>
            </p:nvSpPr>
            <p:spPr>
              <a:xfrm>
                <a:off x="825689" y="3773607"/>
                <a:ext cx="3220872" cy="34369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sp>
            <p:nvSpPr>
              <p:cNvPr id="51" name="Retângulo 50">
                <a:extLst>
                  <a:ext uri="{FF2B5EF4-FFF2-40B4-BE49-F238E27FC236}">
                    <a16:creationId xmlns:a16="http://schemas.microsoft.com/office/drawing/2014/main" id="{414D3EC1-4C34-4270-9C3E-EC2D4D535E2C}"/>
                  </a:ext>
                </a:extLst>
              </p:cNvPr>
              <p:cNvSpPr/>
              <p:nvPr/>
            </p:nvSpPr>
            <p:spPr>
              <a:xfrm>
                <a:off x="825689" y="4117301"/>
                <a:ext cx="3220872" cy="3436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sp>
          <p:nvSpPr>
            <p:cNvPr id="52" name="CaixaDeTexto 51">
              <a:extLst>
                <a:ext uri="{FF2B5EF4-FFF2-40B4-BE49-F238E27FC236}">
                  <a16:creationId xmlns:a16="http://schemas.microsoft.com/office/drawing/2014/main" id="{4EA617B7-014D-4DF0-B992-17F071697C33}"/>
                </a:ext>
              </a:extLst>
            </p:cNvPr>
            <p:cNvSpPr txBox="1"/>
            <p:nvPr/>
          </p:nvSpPr>
          <p:spPr>
            <a:xfrm>
              <a:off x="3240308" y="4160651"/>
              <a:ext cx="561372" cy="369332"/>
            </a:xfrm>
            <a:prstGeom prst="rect">
              <a:avLst/>
            </a:prstGeom>
            <a:noFill/>
          </p:spPr>
          <p:txBody>
            <a:bodyPr wrap="none" rtlCol="0">
              <a:spAutoFit/>
            </a:bodyPr>
            <a:lstStyle/>
            <a:p>
              <a:r>
                <a:rPr lang="en-US" dirty="0"/>
                <a:t>0..*</a:t>
              </a:r>
              <a:endParaRPr lang="pt-BR" dirty="0"/>
            </a:p>
          </p:txBody>
        </p:sp>
        <p:sp>
          <p:nvSpPr>
            <p:cNvPr id="53" name="CaixaDeTexto 52">
              <a:extLst>
                <a:ext uri="{FF2B5EF4-FFF2-40B4-BE49-F238E27FC236}">
                  <a16:creationId xmlns:a16="http://schemas.microsoft.com/office/drawing/2014/main" id="{B8E46122-1C94-4A0A-88C5-968525B98F69}"/>
                </a:ext>
              </a:extLst>
            </p:cNvPr>
            <p:cNvSpPr txBox="1"/>
            <p:nvPr/>
          </p:nvSpPr>
          <p:spPr>
            <a:xfrm>
              <a:off x="1398314" y="4827664"/>
              <a:ext cx="832516" cy="547720"/>
            </a:xfrm>
            <a:prstGeom prst="rect">
              <a:avLst/>
            </a:prstGeom>
            <a:noFill/>
          </p:spPr>
          <p:txBody>
            <a:bodyPr wrap="none" rtlCol="0">
              <a:spAutoFit/>
            </a:bodyPr>
            <a:lstStyle/>
            <a:p>
              <a:r>
                <a:rPr lang="en-US" dirty="0"/>
                <a:t>0..*</a:t>
              </a:r>
              <a:endParaRPr lang="pt-BR" dirty="0"/>
            </a:p>
          </p:txBody>
        </p:sp>
        <p:sp>
          <p:nvSpPr>
            <p:cNvPr id="54" name="CaixaDeTexto 53">
              <a:extLst>
                <a:ext uri="{FF2B5EF4-FFF2-40B4-BE49-F238E27FC236}">
                  <a16:creationId xmlns:a16="http://schemas.microsoft.com/office/drawing/2014/main" id="{C78F53E8-8B6A-4A6A-94D6-3317C3ED86E3}"/>
                </a:ext>
              </a:extLst>
            </p:cNvPr>
            <p:cNvSpPr txBox="1"/>
            <p:nvPr/>
          </p:nvSpPr>
          <p:spPr>
            <a:xfrm>
              <a:off x="103373" y="4798740"/>
              <a:ext cx="1170711" cy="369332"/>
            </a:xfrm>
            <a:prstGeom prst="rect">
              <a:avLst/>
            </a:prstGeom>
            <a:noFill/>
          </p:spPr>
          <p:txBody>
            <a:bodyPr wrap="square" rtlCol="0">
              <a:spAutoFit/>
            </a:bodyPr>
            <a:lstStyle/>
            <a:p>
              <a:pPr algn="r"/>
              <a:r>
                <a:rPr lang="en-US" dirty="0"/>
                <a:t>-</a:t>
              </a:r>
              <a:r>
                <a:rPr lang="en-US" dirty="0" err="1"/>
                <a:t>seguindo</a:t>
              </a:r>
              <a:endParaRPr lang="en-US" dirty="0"/>
            </a:p>
          </p:txBody>
        </p:sp>
        <p:sp>
          <p:nvSpPr>
            <p:cNvPr id="55" name="CaixaDeTexto 54">
              <a:extLst>
                <a:ext uri="{FF2B5EF4-FFF2-40B4-BE49-F238E27FC236}">
                  <a16:creationId xmlns:a16="http://schemas.microsoft.com/office/drawing/2014/main" id="{6E9FC342-E0E5-4D42-858E-0592279C4559}"/>
                </a:ext>
              </a:extLst>
            </p:cNvPr>
            <p:cNvSpPr txBox="1"/>
            <p:nvPr/>
          </p:nvSpPr>
          <p:spPr>
            <a:xfrm>
              <a:off x="3240309" y="3735671"/>
              <a:ext cx="1364726" cy="369332"/>
            </a:xfrm>
            <a:prstGeom prst="rect">
              <a:avLst/>
            </a:prstGeom>
            <a:noFill/>
          </p:spPr>
          <p:txBody>
            <a:bodyPr wrap="square" rtlCol="0">
              <a:spAutoFit/>
            </a:bodyPr>
            <a:lstStyle/>
            <a:p>
              <a:r>
                <a:rPr lang="en-US" dirty="0"/>
                <a:t>-</a:t>
              </a:r>
              <a:r>
                <a:rPr lang="en-US" dirty="0" err="1"/>
                <a:t>seguidores</a:t>
              </a:r>
              <a:endParaRPr lang="pt-BR" dirty="0"/>
            </a:p>
          </p:txBody>
        </p:sp>
      </p:grpSp>
      <p:sp>
        <p:nvSpPr>
          <p:cNvPr id="56" name="Espaço Reservado para Conteúdo 2">
            <a:extLst>
              <a:ext uri="{FF2B5EF4-FFF2-40B4-BE49-F238E27FC236}">
                <a16:creationId xmlns:a16="http://schemas.microsoft.com/office/drawing/2014/main" id="{412BC4C7-31ED-4B3E-A103-369445150788}"/>
              </a:ext>
            </a:extLst>
          </p:cNvPr>
          <p:cNvSpPr txBox="1">
            <a:spLocks/>
          </p:cNvSpPr>
          <p:nvPr/>
        </p:nvSpPr>
        <p:spPr>
          <a:xfrm>
            <a:off x="677332" y="2003625"/>
            <a:ext cx="3654028" cy="188081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pt-BR" sz="3200" b="1" dirty="0">
                <a:solidFill>
                  <a:srgbClr val="FF0000"/>
                </a:solidFill>
              </a:rPr>
              <a:t>1</a:t>
            </a:r>
            <a:r>
              <a:rPr lang="pt-BR" sz="2000" dirty="0"/>
              <a:t> </a:t>
            </a:r>
            <a:r>
              <a:rPr lang="pt-BR" sz="2000" dirty="0">
                <a:solidFill>
                  <a:schemeClr val="accent2"/>
                </a:solidFill>
              </a:rPr>
              <a:t>usuário</a:t>
            </a:r>
            <a:r>
              <a:rPr lang="pt-BR" sz="2000" dirty="0"/>
              <a:t> pode ter quantos </a:t>
            </a:r>
            <a:r>
              <a:rPr lang="pt-BR" sz="2000" dirty="0">
                <a:solidFill>
                  <a:schemeClr val="accent2"/>
                </a:solidFill>
              </a:rPr>
              <a:t>seguidores</a:t>
            </a:r>
            <a:r>
              <a:rPr lang="pt-BR" sz="2000" dirty="0"/>
              <a:t>?</a:t>
            </a:r>
          </a:p>
          <a:p>
            <a:r>
              <a:rPr lang="pt-BR" sz="3200" b="1" dirty="0">
                <a:solidFill>
                  <a:srgbClr val="FF0000"/>
                </a:solidFill>
              </a:rPr>
              <a:t>1</a:t>
            </a:r>
            <a:r>
              <a:rPr lang="pt-BR" sz="2000" dirty="0"/>
              <a:t> </a:t>
            </a:r>
            <a:r>
              <a:rPr lang="pt-BR" sz="2000" dirty="0">
                <a:solidFill>
                  <a:schemeClr val="accent2"/>
                </a:solidFill>
              </a:rPr>
              <a:t>usuário</a:t>
            </a:r>
            <a:r>
              <a:rPr lang="pt-BR" sz="2000" dirty="0"/>
              <a:t> pode ser seguido por quantos </a:t>
            </a:r>
            <a:r>
              <a:rPr lang="pt-BR" sz="2000" dirty="0">
                <a:solidFill>
                  <a:schemeClr val="accent2"/>
                </a:solidFill>
              </a:rPr>
              <a:t>usuários</a:t>
            </a:r>
            <a:r>
              <a:rPr lang="pt-BR" sz="2000" dirty="0"/>
              <a:t>?</a:t>
            </a:r>
          </a:p>
        </p:txBody>
      </p:sp>
      <p:sp>
        <p:nvSpPr>
          <p:cNvPr id="57" name="Espaço Reservado para Conteúdo 2">
            <a:extLst>
              <a:ext uri="{FF2B5EF4-FFF2-40B4-BE49-F238E27FC236}">
                <a16:creationId xmlns:a16="http://schemas.microsoft.com/office/drawing/2014/main" id="{32A431A5-D13E-49E9-B013-8DBA74C8F89C}"/>
              </a:ext>
            </a:extLst>
          </p:cNvPr>
          <p:cNvSpPr txBox="1">
            <a:spLocks/>
          </p:cNvSpPr>
          <p:nvPr/>
        </p:nvSpPr>
        <p:spPr>
          <a:xfrm>
            <a:off x="6313377" y="1951748"/>
            <a:ext cx="3654028" cy="218049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pt-BR" sz="3200" b="1" dirty="0">
                <a:solidFill>
                  <a:srgbClr val="FF0000"/>
                </a:solidFill>
              </a:rPr>
              <a:t>1</a:t>
            </a:r>
            <a:r>
              <a:rPr lang="pt-BR" sz="2000" dirty="0"/>
              <a:t> </a:t>
            </a:r>
            <a:r>
              <a:rPr lang="pt-BR" sz="2000" dirty="0">
                <a:solidFill>
                  <a:schemeClr val="accent2"/>
                </a:solidFill>
              </a:rPr>
              <a:t>empregado</a:t>
            </a:r>
            <a:r>
              <a:rPr lang="pt-BR" sz="2000" dirty="0"/>
              <a:t> pode ter quantos </a:t>
            </a:r>
            <a:r>
              <a:rPr lang="pt-BR" sz="2000" dirty="0">
                <a:solidFill>
                  <a:schemeClr val="accent2"/>
                </a:solidFill>
              </a:rPr>
              <a:t>supervisores</a:t>
            </a:r>
            <a:r>
              <a:rPr lang="pt-BR" sz="2000" dirty="0"/>
              <a:t>?</a:t>
            </a:r>
          </a:p>
          <a:p>
            <a:r>
              <a:rPr lang="pt-BR" sz="3200" b="1" dirty="0">
                <a:solidFill>
                  <a:srgbClr val="FF0000"/>
                </a:solidFill>
              </a:rPr>
              <a:t>1</a:t>
            </a:r>
            <a:r>
              <a:rPr lang="pt-BR" sz="2000" dirty="0"/>
              <a:t> </a:t>
            </a:r>
            <a:r>
              <a:rPr lang="pt-BR" sz="2000" dirty="0">
                <a:solidFill>
                  <a:schemeClr val="accent2"/>
                </a:solidFill>
              </a:rPr>
              <a:t>empregado</a:t>
            </a:r>
            <a:r>
              <a:rPr lang="pt-BR" sz="2000" dirty="0"/>
              <a:t> pode ter  quantos </a:t>
            </a:r>
            <a:r>
              <a:rPr lang="pt-BR" sz="2000" dirty="0">
                <a:solidFill>
                  <a:schemeClr val="accent2"/>
                </a:solidFill>
              </a:rPr>
              <a:t>subordinados</a:t>
            </a:r>
            <a:r>
              <a:rPr lang="pt-BR" sz="2000" dirty="0"/>
              <a:t>?</a:t>
            </a:r>
          </a:p>
        </p:txBody>
      </p:sp>
    </p:spTree>
    <p:extLst>
      <p:ext uri="{BB962C8B-B14F-4D97-AF65-F5344CB8AC3E}">
        <p14:creationId xmlns:p14="http://schemas.microsoft.com/office/powerpoint/2010/main" val="34891535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4" y="443228"/>
            <a:ext cx="8596668"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t>Dicas</a:t>
            </a:r>
            <a:endParaRPr lang="pt-BR" sz="4000" i="1" dirty="0"/>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sp>
        <p:nvSpPr>
          <p:cNvPr id="36" name="Espaço Reservado para Conteúdo 2">
            <a:extLst>
              <a:ext uri="{FF2B5EF4-FFF2-40B4-BE49-F238E27FC236}">
                <a16:creationId xmlns:a16="http://schemas.microsoft.com/office/drawing/2014/main" id="{BF6CC5AC-B764-4887-8F9A-BB9C4B245F92}"/>
              </a:ext>
            </a:extLst>
          </p:cNvPr>
          <p:cNvSpPr>
            <a:spLocks noGrp="1"/>
          </p:cNvSpPr>
          <p:nvPr>
            <p:ph idx="1"/>
          </p:nvPr>
        </p:nvSpPr>
        <p:spPr>
          <a:xfrm>
            <a:off x="677333" y="1208591"/>
            <a:ext cx="9844992" cy="5380468"/>
          </a:xfrm>
        </p:spPr>
        <p:txBody>
          <a:bodyPr>
            <a:normAutofit/>
          </a:bodyPr>
          <a:lstStyle/>
          <a:p>
            <a:r>
              <a:rPr lang="pt-BR" sz="3600" dirty="0"/>
              <a:t> Inicie com um diagrama simples</a:t>
            </a:r>
          </a:p>
          <a:p>
            <a:r>
              <a:rPr lang="pt-BR" sz="3600" dirty="0"/>
              <a:t> O que normalmente tem em todo diagrama</a:t>
            </a:r>
          </a:p>
          <a:p>
            <a:pPr lvl="1"/>
            <a:r>
              <a:rPr lang="pt-BR" sz="3400" dirty="0"/>
              <a:t> Classes </a:t>
            </a:r>
          </a:p>
          <a:p>
            <a:pPr lvl="1"/>
            <a:r>
              <a:rPr lang="pt-BR" sz="3400" dirty="0"/>
              <a:t> Atributos</a:t>
            </a:r>
          </a:p>
          <a:p>
            <a:pPr lvl="1"/>
            <a:r>
              <a:rPr lang="pt-BR" sz="3400" dirty="0"/>
              <a:t> Operações</a:t>
            </a:r>
          </a:p>
          <a:p>
            <a:pPr lvl="1"/>
            <a:r>
              <a:rPr lang="pt-BR" sz="3400" dirty="0"/>
              <a:t> Associações </a:t>
            </a:r>
          </a:p>
          <a:p>
            <a:r>
              <a:rPr lang="pt-BR" sz="3600" dirty="0"/>
              <a:t> Use os demais recursos da linguagem  </a:t>
            </a:r>
            <a:br>
              <a:rPr lang="pt-BR" sz="3600" dirty="0"/>
            </a:br>
            <a:r>
              <a:rPr lang="pt-BR" sz="3600" dirty="0"/>
              <a:t> somente quando for realmente necessário</a:t>
            </a:r>
            <a:endParaRPr lang="en-US" sz="2400" dirty="0"/>
          </a:p>
        </p:txBody>
      </p:sp>
    </p:spTree>
    <p:extLst>
      <p:ext uri="{BB962C8B-B14F-4D97-AF65-F5344CB8AC3E}">
        <p14:creationId xmlns:p14="http://schemas.microsoft.com/office/powerpoint/2010/main" val="4548330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3" y="443228"/>
            <a:ext cx="9401237"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t>Dicas</a:t>
            </a:r>
            <a:r>
              <a:rPr lang="en-US" sz="4000" dirty="0"/>
              <a:t> » </a:t>
            </a:r>
            <a:r>
              <a:rPr lang="en-US" sz="4000" dirty="0" err="1"/>
              <a:t>Possíveis</a:t>
            </a:r>
            <a:r>
              <a:rPr lang="en-US" sz="4000" dirty="0"/>
              <a:t> </a:t>
            </a:r>
            <a:r>
              <a:rPr lang="en-US" sz="4000" dirty="0" err="1"/>
              <a:t>candidatos</a:t>
            </a:r>
            <a:r>
              <a:rPr lang="en-US" sz="4000" dirty="0"/>
              <a:t> a Classes</a:t>
            </a:r>
            <a:endParaRPr lang="pt-BR" sz="4000" i="1" dirty="0"/>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sp>
        <p:nvSpPr>
          <p:cNvPr id="36" name="Espaço Reservado para Conteúdo 2">
            <a:extLst>
              <a:ext uri="{FF2B5EF4-FFF2-40B4-BE49-F238E27FC236}">
                <a16:creationId xmlns:a16="http://schemas.microsoft.com/office/drawing/2014/main" id="{BF6CC5AC-B764-4887-8F9A-BB9C4B245F92}"/>
              </a:ext>
            </a:extLst>
          </p:cNvPr>
          <p:cNvSpPr>
            <a:spLocks noGrp="1"/>
          </p:cNvSpPr>
          <p:nvPr>
            <p:ph idx="1"/>
          </p:nvPr>
        </p:nvSpPr>
        <p:spPr>
          <a:xfrm>
            <a:off x="677333" y="1208591"/>
            <a:ext cx="9844992" cy="5500134"/>
          </a:xfrm>
        </p:spPr>
        <p:txBody>
          <a:bodyPr>
            <a:normAutofit fontScale="85000" lnSpcReduction="10000"/>
          </a:bodyPr>
          <a:lstStyle/>
          <a:p>
            <a:r>
              <a:rPr lang="pt-BR" sz="3200" u="sng" dirty="0"/>
              <a:t>Entidades externas que produzem ou consomem informações</a:t>
            </a:r>
            <a:r>
              <a:rPr lang="pt-BR" sz="3200" dirty="0"/>
              <a:t> (ex.: sistema de validação do cartão de crédito)</a:t>
            </a:r>
          </a:p>
          <a:p>
            <a:r>
              <a:rPr lang="pt-BR" sz="3200" u="sng" dirty="0"/>
              <a:t>Coisas que são parte do problema</a:t>
            </a:r>
            <a:r>
              <a:rPr lang="pt-BR" sz="3200" dirty="0"/>
              <a:t> e que são informações compostas (ex.: Produto)</a:t>
            </a:r>
          </a:p>
          <a:p>
            <a:r>
              <a:rPr lang="pt-BR" sz="3200" u="sng" dirty="0"/>
              <a:t>Eventos</a:t>
            </a:r>
            <a:r>
              <a:rPr lang="pt-BR" sz="3200" dirty="0"/>
              <a:t> que ocorrem durante a operação do sistema (ex.: Pedido)</a:t>
            </a:r>
          </a:p>
          <a:p>
            <a:r>
              <a:rPr lang="pt-BR" sz="3200" u="sng" dirty="0"/>
              <a:t>Papéis</a:t>
            </a:r>
            <a:r>
              <a:rPr lang="pt-BR" sz="3200" dirty="0"/>
              <a:t> que interagem com o sistema (ex.: Cliente)</a:t>
            </a:r>
          </a:p>
          <a:p>
            <a:r>
              <a:rPr lang="pt-BR" sz="3200" u="sng" dirty="0"/>
              <a:t>Unidades organizacionais</a:t>
            </a:r>
            <a:r>
              <a:rPr lang="pt-BR" sz="3200" dirty="0"/>
              <a:t> relevantes (ex.: Rede de lojas) </a:t>
            </a:r>
          </a:p>
          <a:p>
            <a:r>
              <a:rPr lang="pt-BR" sz="3200" u="sng" dirty="0"/>
              <a:t>Lugares que fornecem o contexto</a:t>
            </a:r>
            <a:r>
              <a:rPr lang="pt-BR" sz="3200" dirty="0"/>
              <a:t> do problema ou do sistema (ex.: Loja) </a:t>
            </a:r>
          </a:p>
          <a:p>
            <a:r>
              <a:rPr lang="pt-BR" sz="3200" u="sng" dirty="0"/>
              <a:t>Estruturas</a:t>
            </a:r>
            <a:r>
              <a:rPr lang="pt-BR" sz="3200" dirty="0"/>
              <a:t> definidas no problema (ex.: Estoque)</a:t>
            </a:r>
            <a:endParaRPr lang="en-US" sz="2000" dirty="0"/>
          </a:p>
        </p:txBody>
      </p:sp>
    </p:spTree>
    <p:extLst>
      <p:ext uri="{BB962C8B-B14F-4D97-AF65-F5344CB8AC3E}">
        <p14:creationId xmlns:p14="http://schemas.microsoft.com/office/powerpoint/2010/main" val="28242966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3" y="443228"/>
            <a:ext cx="9401237"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t>Dicas</a:t>
            </a:r>
            <a:r>
              <a:rPr lang="en-US" sz="4000" dirty="0"/>
              <a:t> » </a:t>
            </a:r>
            <a:r>
              <a:rPr lang="en-US" sz="4000" dirty="0" err="1"/>
              <a:t>Possíveis</a:t>
            </a:r>
            <a:r>
              <a:rPr lang="en-US" sz="4000" dirty="0"/>
              <a:t> </a:t>
            </a:r>
            <a:r>
              <a:rPr lang="en-US" sz="4000" dirty="0" err="1"/>
              <a:t>candidatos</a:t>
            </a:r>
            <a:endParaRPr lang="pt-BR" sz="4000" i="1" dirty="0"/>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sp>
        <p:nvSpPr>
          <p:cNvPr id="36" name="Espaço Reservado para Conteúdo 2">
            <a:extLst>
              <a:ext uri="{FF2B5EF4-FFF2-40B4-BE49-F238E27FC236}">
                <a16:creationId xmlns:a16="http://schemas.microsoft.com/office/drawing/2014/main" id="{BF6CC5AC-B764-4887-8F9A-BB9C4B245F92}"/>
              </a:ext>
            </a:extLst>
          </p:cNvPr>
          <p:cNvSpPr>
            <a:spLocks noGrp="1"/>
          </p:cNvSpPr>
          <p:nvPr>
            <p:ph idx="1"/>
          </p:nvPr>
        </p:nvSpPr>
        <p:spPr>
          <a:xfrm>
            <a:off x="677333" y="1208591"/>
            <a:ext cx="9844992" cy="5500134"/>
          </a:xfrm>
        </p:spPr>
        <p:txBody>
          <a:bodyPr>
            <a:normAutofit/>
          </a:bodyPr>
          <a:lstStyle/>
          <a:p>
            <a:r>
              <a:rPr lang="pt-BR" sz="2800" dirty="0"/>
              <a:t> </a:t>
            </a:r>
            <a:r>
              <a:rPr lang="pt-BR" sz="3200" dirty="0"/>
              <a:t>Atributos</a:t>
            </a:r>
            <a:endParaRPr lang="pt-BR" sz="2800" dirty="0"/>
          </a:p>
          <a:p>
            <a:pPr marL="457200" lvl="1" indent="0">
              <a:buNone/>
            </a:pPr>
            <a:r>
              <a:rPr lang="pt-BR" sz="2800" dirty="0"/>
              <a:t>Informação primitiva que precisa ser memorizada (ex.: Preço)</a:t>
            </a:r>
          </a:p>
          <a:p>
            <a:r>
              <a:rPr lang="pt-BR" sz="3200" dirty="0"/>
              <a:t> Associações</a:t>
            </a:r>
          </a:p>
          <a:p>
            <a:pPr marL="457200" lvl="1" indent="0">
              <a:buNone/>
            </a:pPr>
            <a:r>
              <a:rPr lang="pt-BR" sz="2800" dirty="0"/>
              <a:t>A classe A precisa se relacionar com a classe B para atender a operações específicas (ex.: Cliente – Pedido)</a:t>
            </a:r>
          </a:p>
          <a:p>
            <a:r>
              <a:rPr lang="pt-BR" sz="3200" dirty="0"/>
              <a:t> Operações</a:t>
            </a:r>
          </a:p>
          <a:p>
            <a:pPr marL="457200" lvl="1" indent="0">
              <a:buNone/>
            </a:pPr>
            <a:r>
              <a:rPr lang="pt-BR" sz="2800" dirty="0"/>
              <a:t>Funcionalidades que devem ser providas por uma classe para viabilizar o uso do sistema (ex.: </a:t>
            </a:r>
            <a:r>
              <a:rPr lang="pt-BR" sz="2800" dirty="0" err="1"/>
              <a:t>calculaTotal</a:t>
            </a:r>
            <a:r>
              <a:rPr lang="pt-BR" sz="2800" dirty="0"/>
              <a:t> em Pedido)</a:t>
            </a:r>
            <a:endParaRPr lang="en-US" sz="2800" dirty="0"/>
          </a:p>
        </p:txBody>
      </p:sp>
    </p:spTree>
    <p:extLst>
      <p:ext uri="{BB962C8B-B14F-4D97-AF65-F5344CB8AC3E}">
        <p14:creationId xmlns:p14="http://schemas.microsoft.com/office/powerpoint/2010/main" val="2053165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4" y="443228"/>
            <a:ext cx="8596668"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t>Exercícios</a:t>
            </a:r>
            <a:endParaRPr lang="pt-BR" sz="4000" i="1" dirty="0"/>
          </a:p>
        </p:txBody>
      </p:sp>
      <p:sp>
        <p:nvSpPr>
          <p:cNvPr id="7" name="Espaço Reservado para Conteúdo 2">
            <a:extLst>
              <a:ext uri="{FF2B5EF4-FFF2-40B4-BE49-F238E27FC236}">
                <a16:creationId xmlns:a16="http://schemas.microsoft.com/office/drawing/2014/main" id="{27690C5B-D2C5-48F7-8E40-03201E2E0269}"/>
              </a:ext>
            </a:extLst>
          </p:cNvPr>
          <p:cNvSpPr>
            <a:spLocks noGrp="1"/>
          </p:cNvSpPr>
          <p:nvPr>
            <p:ph idx="1"/>
          </p:nvPr>
        </p:nvSpPr>
        <p:spPr>
          <a:xfrm>
            <a:off x="677332" y="1336344"/>
            <a:ext cx="9572137" cy="5229261"/>
          </a:xfrm>
        </p:spPr>
        <p:txBody>
          <a:bodyPr>
            <a:normAutofit fontScale="92500"/>
          </a:bodyPr>
          <a:lstStyle/>
          <a:p>
            <a:pPr marL="0" indent="0">
              <a:buNone/>
            </a:pPr>
            <a:r>
              <a:rPr lang="pt-BR" sz="2800" dirty="0"/>
              <a:t>1 - Uma loja que vende roupas possui um sistema capaz de controlar a venda e o estoque. Cada roupa possui um código de barras, um tamanho e o número de exemplares que a loja possui daquela roupa.</a:t>
            </a:r>
          </a:p>
          <a:p>
            <a:pPr marL="0" indent="0">
              <a:buNone/>
            </a:pPr>
            <a:r>
              <a:rPr lang="pt-BR" sz="2800" dirty="0"/>
              <a:t>Os clientes da loja são cadastrados pelo nome.</a:t>
            </a:r>
          </a:p>
          <a:p>
            <a:pPr marL="0" indent="0">
              <a:buNone/>
            </a:pPr>
            <a:r>
              <a:rPr lang="pt-BR" sz="2800" dirty="0"/>
              <a:t>Faça um diagrama de classe que modele um sistema capaz de responder as perguntas abaixo: </a:t>
            </a:r>
          </a:p>
          <a:p>
            <a:r>
              <a:rPr lang="pt-BR" sz="2800" dirty="0"/>
              <a:t>Quais foram as roupas compradas por um cliente?</a:t>
            </a:r>
          </a:p>
          <a:p>
            <a:r>
              <a:rPr lang="pt-BR" sz="2800" dirty="0"/>
              <a:t>Quais são os clientes que já compraram uma determinada roupa?</a:t>
            </a:r>
          </a:p>
          <a:p>
            <a:r>
              <a:rPr lang="pt-BR" sz="2800" dirty="0"/>
              <a:t>Quantos exemplares existem de uma determinada roupa?</a:t>
            </a:r>
            <a:endParaRPr lang="en-US" sz="2500" dirty="0"/>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spTree>
    <p:extLst>
      <p:ext uri="{BB962C8B-B14F-4D97-AF65-F5344CB8AC3E}">
        <p14:creationId xmlns:p14="http://schemas.microsoft.com/office/powerpoint/2010/main" val="23668356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4" y="443228"/>
            <a:ext cx="8596668"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t>Exercícios</a:t>
            </a:r>
            <a:endParaRPr lang="pt-BR" sz="4000" i="1" dirty="0"/>
          </a:p>
        </p:txBody>
      </p:sp>
      <p:sp>
        <p:nvSpPr>
          <p:cNvPr id="7" name="Espaço Reservado para Conteúdo 2">
            <a:extLst>
              <a:ext uri="{FF2B5EF4-FFF2-40B4-BE49-F238E27FC236}">
                <a16:creationId xmlns:a16="http://schemas.microsoft.com/office/drawing/2014/main" id="{27690C5B-D2C5-48F7-8E40-03201E2E0269}"/>
              </a:ext>
            </a:extLst>
          </p:cNvPr>
          <p:cNvSpPr>
            <a:spLocks noGrp="1"/>
          </p:cNvSpPr>
          <p:nvPr>
            <p:ph idx="1"/>
          </p:nvPr>
        </p:nvSpPr>
        <p:spPr>
          <a:xfrm>
            <a:off x="677332" y="1336344"/>
            <a:ext cx="9572137" cy="5229261"/>
          </a:xfrm>
        </p:spPr>
        <p:txBody>
          <a:bodyPr>
            <a:normAutofit/>
          </a:bodyPr>
          <a:lstStyle/>
          <a:p>
            <a:pPr marL="0" indent="0">
              <a:buNone/>
            </a:pPr>
            <a:r>
              <a:rPr lang="pt-BR" sz="2800" dirty="0"/>
              <a:t>2 - Deseja-se construir um sistema para manter um registro de artistas musicais e seus álbuns. Cada álbum possui várias músicas, as quais poderão ser consultadas pelo sistema. O sistema também deve permitir a busca de artistas por nome ou nacionalidade. O sistema também deve ser capaz de exibir um relatório dos álbuns de um artista, o qual pode ser ordenado por nome, ano, ou duração total do álbum. Um álbum pode ter a participação de vários artistas, sem distinção. Já a música pode possuir um ou mais autores e intérpretes (todos considerados artistas).</a:t>
            </a:r>
            <a:endParaRPr lang="en-US" sz="2500" dirty="0"/>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spTree>
    <p:extLst>
      <p:ext uri="{BB962C8B-B14F-4D97-AF65-F5344CB8AC3E}">
        <p14:creationId xmlns:p14="http://schemas.microsoft.com/office/powerpoint/2010/main" val="26573490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4" y="443228"/>
            <a:ext cx="8596668"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t>Exercícios</a:t>
            </a:r>
            <a:endParaRPr lang="pt-BR" sz="4000" i="1" dirty="0"/>
          </a:p>
        </p:txBody>
      </p:sp>
      <p:sp>
        <p:nvSpPr>
          <p:cNvPr id="7" name="Espaço Reservado para Conteúdo 2">
            <a:extLst>
              <a:ext uri="{FF2B5EF4-FFF2-40B4-BE49-F238E27FC236}">
                <a16:creationId xmlns:a16="http://schemas.microsoft.com/office/drawing/2014/main" id="{27690C5B-D2C5-48F7-8E40-03201E2E0269}"/>
              </a:ext>
            </a:extLst>
          </p:cNvPr>
          <p:cNvSpPr>
            <a:spLocks noGrp="1"/>
          </p:cNvSpPr>
          <p:nvPr>
            <p:ph idx="1"/>
          </p:nvPr>
        </p:nvSpPr>
        <p:spPr>
          <a:xfrm>
            <a:off x="677332" y="1336344"/>
            <a:ext cx="9572137" cy="5229261"/>
          </a:xfrm>
        </p:spPr>
        <p:txBody>
          <a:bodyPr>
            <a:normAutofit fontScale="92500" lnSpcReduction="10000"/>
          </a:bodyPr>
          <a:lstStyle/>
          <a:p>
            <a:pPr marL="0" indent="0">
              <a:buNone/>
            </a:pPr>
            <a:r>
              <a:rPr lang="pt-BR" sz="2800" dirty="0"/>
              <a:t>3 - Deseja-se construir um sistema para gerenciar as informações de campeonatos de futebol, que ocorrem todo ano. Deseja-se saber nome, data de nascimento, gênero e altura dos jogadores de cada time, bem qual deles é o capitão de cada time. Cada partida do campeonato ocorre em um estádio, que possui nome e endereço. Cada time possui seu estádio-sede e, assim, cada partida possui um time mandante (anfitrião) e o time visitante. O sistema deve ser capaz de listar as partidas já ocorridas e não ocorridas de um campeonato. O sistema deve também ser capaz de listar a tabela do campeonato, ordenando os times por classificação, que é calculada em primeiro lugar número de pontos seguido pelo número de vitórias e por último o saldo de gols.</a:t>
            </a:r>
            <a:endParaRPr lang="en-US" sz="2500" dirty="0"/>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spTree>
    <p:extLst>
      <p:ext uri="{BB962C8B-B14F-4D97-AF65-F5344CB8AC3E}">
        <p14:creationId xmlns:p14="http://schemas.microsoft.com/office/powerpoint/2010/main" val="22805119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4" y="443228"/>
            <a:ext cx="8596668"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t>Exercícios</a:t>
            </a:r>
            <a:endParaRPr lang="pt-BR" sz="4000" i="1" dirty="0"/>
          </a:p>
        </p:txBody>
      </p:sp>
      <p:sp>
        <p:nvSpPr>
          <p:cNvPr id="7" name="Espaço Reservado para Conteúdo 2">
            <a:extLst>
              <a:ext uri="{FF2B5EF4-FFF2-40B4-BE49-F238E27FC236}">
                <a16:creationId xmlns:a16="http://schemas.microsoft.com/office/drawing/2014/main" id="{27690C5B-D2C5-48F7-8E40-03201E2E0269}"/>
              </a:ext>
            </a:extLst>
          </p:cNvPr>
          <p:cNvSpPr>
            <a:spLocks noGrp="1"/>
          </p:cNvSpPr>
          <p:nvPr>
            <p:ph idx="1"/>
          </p:nvPr>
        </p:nvSpPr>
        <p:spPr>
          <a:xfrm>
            <a:off x="677332" y="1187069"/>
            <a:ext cx="9650009" cy="5521656"/>
          </a:xfrm>
        </p:spPr>
        <p:txBody>
          <a:bodyPr>
            <a:normAutofit fontScale="92500" lnSpcReduction="10000"/>
          </a:bodyPr>
          <a:lstStyle/>
          <a:p>
            <a:pPr marL="0" indent="0">
              <a:buNone/>
            </a:pPr>
            <a:r>
              <a:rPr lang="pt-BR" sz="2800" dirty="0"/>
              <a:t>4 - Deseja-se fazer um sistema de rede social.</a:t>
            </a:r>
          </a:p>
          <a:p>
            <a:r>
              <a:rPr lang="pt-BR" sz="2800" dirty="0"/>
              <a:t>Nesta rede social, os usuários podem seguir e ser seguidos por outros usuários.</a:t>
            </a:r>
          </a:p>
          <a:p>
            <a:r>
              <a:rPr lang="pt-BR" sz="2800" dirty="0"/>
              <a:t>O perfil do usuário deve permitir cadastrar nome, e-mail, data de nascimento, website, gênero, telefone e foto do perfil. </a:t>
            </a:r>
          </a:p>
          <a:p>
            <a:r>
              <a:rPr lang="pt-BR" sz="2800" dirty="0"/>
              <a:t>Os usuários podem fazer postagens de texto em sua própria "linha do tempo" (</a:t>
            </a:r>
            <a:r>
              <a:rPr lang="pt-BR" sz="2800" dirty="0" err="1"/>
              <a:t>timeline</a:t>
            </a:r>
            <a:r>
              <a:rPr lang="pt-BR" sz="2800" dirty="0"/>
              <a:t>) da rede social, sendo que podem anexar também fotos às postagens. </a:t>
            </a:r>
          </a:p>
          <a:p>
            <a:r>
              <a:rPr lang="pt-BR" sz="2800" dirty="0"/>
              <a:t>Uma foto é referenciada pela URI de seu local de armazenamento. </a:t>
            </a:r>
          </a:p>
          <a:p>
            <a:r>
              <a:rPr lang="pt-BR" sz="2800" dirty="0"/>
              <a:t>As fotos podem ser organizadas em álbuns, sendo que cada álbum possui um título, data de criação e atualização.</a:t>
            </a:r>
            <a:endParaRPr lang="en-US" sz="2500" dirty="0"/>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spTree>
    <p:extLst>
      <p:ext uri="{BB962C8B-B14F-4D97-AF65-F5344CB8AC3E}">
        <p14:creationId xmlns:p14="http://schemas.microsoft.com/office/powerpoint/2010/main" val="26012835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4" y="443228"/>
            <a:ext cx="8596668"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t>Exercícios</a:t>
            </a:r>
            <a:endParaRPr lang="pt-BR" sz="4000" i="1" dirty="0"/>
          </a:p>
        </p:txBody>
      </p:sp>
      <p:sp>
        <p:nvSpPr>
          <p:cNvPr id="7" name="Espaço Reservado para Conteúdo 2">
            <a:extLst>
              <a:ext uri="{FF2B5EF4-FFF2-40B4-BE49-F238E27FC236}">
                <a16:creationId xmlns:a16="http://schemas.microsoft.com/office/drawing/2014/main" id="{27690C5B-D2C5-48F7-8E40-03201E2E0269}"/>
              </a:ext>
            </a:extLst>
          </p:cNvPr>
          <p:cNvSpPr>
            <a:spLocks noGrp="1"/>
          </p:cNvSpPr>
          <p:nvPr>
            <p:ph idx="1"/>
          </p:nvPr>
        </p:nvSpPr>
        <p:spPr>
          <a:xfrm>
            <a:off x="677332" y="1336345"/>
            <a:ext cx="9572137" cy="5078428"/>
          </a:xfrm>
        </p:spPr>
        <p:txBody>
          <a:bodyPr>
            <a:normAutofit fontScale="85000" lnSpcReduction="10000"/>
          </a:bodyPr>
          <a:lstStyle/>
          <a:p>
            <a:pPr marL="0" indent="0">
              <a:buNone/>
            </a:pPr>
            <a:r>
              <a:rPr lang="pt-BR" sz="2800" dirty="0"/>
              <a:t>5 - Deseja-se construir um sistema para gerenciar as informações dos participantes das atividades de um evento acadêmico. As atividades deste evento podem ser, por exemplo, palestras, cursos, oficinas práticas, etc. Cada atividade que ocorre possui nome, descrição, preço, e pode ser dividida em vários blocos de horários (por exemplo: um curso de HTML pode ocorrer em dois blocos, sendo necessário armazenar o dia e os horários de início de fim do bloco daquele dia). Para cada participante, deseja-se cadastrar seu nome e e-mail.</a:t>
            </a:r>
            <a:br>
              <a:rPr lang="pt-BR" sz="2800" dirty="0"/>
            </a:br>
            <a:endParaRPr lang="pt-BR" sz="2800" dirty="0"/>
          </a:p>
          <a:p>
            <a:r>
              <a:rPr lang="pt-BR" sz="2800" dirty="0"/>
              <a:t>Desenhar o Modelo Conceitual</a:t>
            </a:r>
          </a:p>
          <a:p>
            <a:r>
              <a:rPr lang="pt-BR" sz="2800" dirty="0"/>
              <a:t>Esboçar uma instância atendendo os requisitos mínimos pedidos</a:t>
            </a:r>
          </a:p>
          <a:p>
            <a:pPr lvl="1"/>
            <a:r>
              <a:rPr lang="pt-BR" sz="2300" dirty="0"/>
              <a:t>Instâncias mínimas: </a:t>
            </a:r>
            <a:r>
              <a:rPr lang="pt-BR" sz="2400" dirty="0"/>
              <a:t>2 atividades, 4 participantes, pelo menos uma atividade com mais de um bloco de horários.</a:t>
            </a:r>
            <a:endParaRPr lang="en-US" sz="2300" dirty="0"/>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spTree>
    <p:extLst>
      <p:ext uri="{BB962C8B-B14F-4D97-AF65-F5344CB8AC3E}">
        <p14:creationId xmlns:p14="http://schemas.microsoft.com/office/powerpoint/2010/main" val="3156910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ítulo 1">
            <a:extLst>
              <a:ext uri="{FF2B5EF4-FFF2-40B4-BE49-F238E27FC236}">
                <a16:creationId xmlns:a16="http://schemas.microsoft.com/office/drawing/2014/main" id="{CA3457E9-DB19-4EF7-AA58-BE0A093257EC}"/>
              </a:ext>
            </a:extLst>
          </p:cNvPr>
          <p:cNvSpPr txBox="1">
            <a:spLocks/>
          </p:cNvSpPr>
          <p:nvPr/>
        </p:nvSpPr>
        <p:spPr>
          <a:xfrm>
            <a:off x="538438" y="443228"/>
            <a:ext cx="8596668"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t>Como </a:t>
            </a:r>
            <a:r>
              <a:rPr lang="en-US" sz="4000" dirty="0" err="1"/>
              <a:t>representamos</a:t>
            </a:r>
            <a:r>
              <a:rPr lang="en-US" sz="4000" dirty="0"/>
              <a:t> </a:t>
            </a:r>
            <a:r>
              <a:rPr lang="en-US" sz="4000" dirty="0" err="1"/>
              <a:t>uma</a:t>
            </a:r>
            <a:r>
              <a:rPr lang="en-US" sz="4000" dirty="0"/>
              <a:t> </a:t>
            </a:r>
            <a:r>
              <a:rPr lang="en-US" sz="4000" dirty="0" err="1"/>
              <a:t>classe</a:t>
            </a:r>
            <a:r>
              <a:rPr lang="en-US" sz="4000" dirty="0"/>
              <a:t>?</a:t>
            </a:r>
            <a:endParaRPr lang="pt-BR" sz="4000" dirty="0"/>
          </a:p>
        </p:txBody>
      </p:sp>
      <p:sp>
        <p:nvSpPr>
          <p:cNvPr id="22" name="Espaço Reservado para Conteúdo 2">
            <a:extLst>
              <a:ext uri="{FF2B5EF4-FFF2-40B4-BE49-F238E27FC236}">
                <a16:creationId xmlns:a16="http://schemas.microsoft.com/office/drawing/2014/main" id="{BEC176C6-E4E2-49F8-B31E-DF5251480E84}"/>
              </a:ext>
            </a:extLst>
          </p:cNvPr>
          <p:cNvSpPr>
            <a:spLocks noGrp="1"/>
          </p:cNvSpPr>
          <p:nvPr>
            <p:ph idx="1"/>
          </p:nvPr>
        </p:nvSpPr>
        <p:spPr>
          <a:xfrm>
            <a:off x="677332" y="1678451"/>
            <a:ext cx="9155879" cy="1750549"/>
          </a:xfrm>
        </p:spPr>
        <p:txBody>
          <a:bodyPr>
            <a:normAutofit/>
          </a:bodyPr>
          <a:lstStyle/>
          <a:p>
            <a:pPr marL="0" indent="0">
              <a:buNone/>
            </a:pPr>
            <a:r>
              <a:rPr lang="en-US" sz="2800" dirty="0"/>
              <a:t>E</a:t>
            </a:r>
            <a:r>
              <a:rPr lang="pt-BR" sz="2800" dirty="0"/>
              <a:t>m UML representamos as classes utilizando um retângulo com três divisões: nome da classe, Atributos (características) e métodos (comportamentos)</a:t>
            </a:r>
            <a:endParaRPr lang="en-US" sz="4400" dirty="0"/>
          </a:p>
        </p:txBody>
      </p:sp>
      <p:grpSp>
        <p:nvGrpSpPr>
          <p:cNvPr id="24" name="Agrupar 23">
            <a:extLst>
              <a:ext uri="{FF2B5EF4-FFF2-40B4-BE49-F238E27FC236}">
                <a16:creationId xmlns:a16="http://schemas.microsoft.com/office/drawing/2014/main" id="{8B1E24DD-C438-432B-BBFE-E2430349569B}"/>
              </a:ext>
            </a:extLst>
          </p:cNvPr>
          <p:cNvGrpSpPr/>
          <p:nvPr/>
        </p:nvGrpSpPr>
        <p:grpSpPr>
          <a:xfrm>
            <a:off x="825689" y="3217459"/>
            <a:ext cx="3220872" cy="3244755"/>
            <a:chOff x="825689" y="3217459"/>
            <a:chExt cx="3220872" cy="3244755"/>
          </a:xfrm>
        </p:grpSpPr>
        <p:sp>
          <p:nvSpPr>
            <p:cNvPr id="26" name="Retângulo 25">
              <a:extLst>
                <a:ext uri="{FF2B5EF4-FFF2-40B4-BE49-F238E27FC236}">
                  <a16:creationId xmlns:a16="http://schemas.microsoft.com/office/drawing/2014/main" id="{44A94734-8682-4A02-AC1C-2E4D53E843FB}"/>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t>NomeDaClasse</a:t>
              </a:r>
              <a:endParaRPr lang="pt-BR" sz="2400" b="1" dirty="0"/>
            </a:p>
          </p:txBody>
        </p:sp>
        <p:sp>
          <p:nvSpPr>
            <p:cNvPr id="28" name="Retângulo 27">
              <a:extLst>
                <a:ext uri="{FF2B5EF4-FFF2-40B4-BE49-F238E27FC236}">
                  <a16:creationId xmlns:a16="http://schemas.microsoft.com/office/drawing/2014/main" id="{C7C97DDC-7421-4030-B02A-5D55CFE2432A}"/>
                </a:ext>
              </a:extLst>
            </p:cNvPr>
            <p:cNvSpPr/>
            <p:nvPr/>
          </p:nvSpPr>
          <p:spPr>
            <a:xfrm>
              <a:off x="825689" y="3773606"/>
              <a:ext cx="3220872" cy="134430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accent2">
                      <a:lumMod val="50000"/>
                    </a:schemeClr>
                  </a:solidFill>
                </a:rPr>
                <a:t>Atributos</a:t>
              </a:r>
              <a:endParaRPr lang="pt-BR" dirty="0">
                <a:solidFill>
                  <a:schemeClr val="accent2">
                    <a:lumMod val="50000"/>
                  </a:schemeClr>
                </a:solidFill>
              </a:endParaRPr>
            </a:p>
          </p:txBody>
        </p:sp>
        <p:sp>
          <p:nvSpPr>
            <p:cNvPr id="29" name="Retângulo 28">
              <a:extLst>
                <a:ext uri="{FF2B5EF4-FFF2-40B4-BE49-F238E27FC236}">
                  <a16:creationId xmlns:a16="http://schemas.microsoft.com/office/drawing/2014/main" id="{F0FF44AC-2F36-41D0-ADD9-5AA705056C75}"/>
                </a:ext>
              </a:extLst>
            </p:cNvPr>
            <p:cNvSpPr/>
            <p:nvPr/>
          </p:nvSpPr>
          <p:spPr>
            <a:xfrm>
              <a:off x="825689" y="5117910"/>
              <a:ext cx="3220872" cy="134430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accent2">
                      <a:lumMod val="50000"/>
                    </a:schemeClr>
                  </a:solidFill>
                </a:rPr>
                <a:t>Métodos</a:t>
              </a:r>
              <a:endParaRPr lang="pt-BR" dirty="0">
                <a:solidFill>
                  <a:schemeClr val="accent2">
                    <a:lumMod val="50000"/>
                  </a:schemeClr>
                </a:solidFill>
              </a:endParaRPr>
            </a:p>
          </p:txBody>
        </p:sp>
      </p:grpSp>
      <p:grpSp>
        <p:nvGrpSpPr>
          <p:cNvPr id="30" name="Agrupar 29">
            <a:extLst>
              <a:ext uri="{FF2B5EF4-FFF2-40B4-BE49-F238E27FC236}">
                <a16:creationId xmlns:a16="http://schemas.microsoft.com/office/drawing/2014/main" id="{0801E338-46BD-4484-9ED0-B1D30CEE8057}"/>
              </a:ext>
            </a:extLst>
          </p:cNvPr>
          <p:cNvGrpSpPr/>
          <p:nvPr/>
        </p:nvGrpSpPr>
        <p:grpSpPr>
          <a:xfrm>
            <a:off x="5165677" y="3217459"/>
            <a:ext cx="3220872" cy="3244755"/>
            <a:chOff x="825689" y="3217459"/>
            <a:chExt cx="3220872" cy="3244755"/>
          </a:xfrm>
        </p:grpSpPr>
        <p:sp>
          <p:nvSpPr>
            <p:cNvPr id="31" name="Retângulo 30">
              <a:extLst>
                <a:ext uri="{FF2B5EF4-FFF2-40B4-BE49-F238E27FC236}">
                  <a16:creationId xmlns:a16="http://schemas.microsoft.com/office/drawing/2014/main" id="{355FA8E4-4FDE-4006-BAF5-1BDE82E0F0CE}"/>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Moto</a:t>
              </a:r>
              <a:endParaRPr lang="pt-BR" sz="2400" b="1" dirty="0"/>
            </a:p>
          </p:txBody>
        </p:sp>
        <p:sp>
          <p:nvSpPr>
            <p:cNvPr id="33" name="Retângulo 32">
              <a:extLst>
                <a:ext uri="{FF2B5EF4-FFF2-40B4-BE49-F238E27FC236}">
                  <a16:creationId xmlns:a16="http://schemas.microsoft.com/office/drawing/2014/main" id="{2A1A9A0A-E0D1-4FC6-9892-429420A24502}"/>
                </a:ext>
              </a:extLst>
            </p:cNvPr>
            <p:cNvSpPr/>
            <p:nvPr/>
          </p:nvSpPr>
          <p:spPr>
            <a:xfrm>
              <a:off x="825689" y="3773606"/>
              <a:ext cx="3220872" cy="134430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accent2">
                      <a:lumMod val="50000"/>
                    </a:schemeClr>
                  </a:solidFill>
                </a:rPr>
                <a:t>- </a:t>
              </a:r>
              <a:r>
                <a:rPr lang="en-US" sz="2400" dirty="0" err="1">
                  <a:solidFill>
                    <a:schemeClr val="accent2">
                      <a:lumMod val="50000"/>
                    </a:schemeClr>
                  </a:solidFill>
                </a:rPr>
                <a:t>Modelo</a:t>
              </a:r>
              <a:r>
                <a:rPr lang="en-US" sz="2400" dirty="0">
                  <a:solidFill>
                    <a:schemeClr val="accent2">
                      <a:lumMod val="50000"/>
                    </a:schemeClr>
                  </a:solidFill>
                </a:rPr>
                <a:t> (string)</a:t>
              </a:r>
              <a:br>
                <a:rPr lang="en-US" sz="2400" dirty="0">
                  <a:solidFill>
                    <a:schemeClr val="accent2">
                      <a:lumMod val="50000"/>
                    </a:schemeClr>
                  </a:solidFill>
                </a:rPr>
              </a:br>
              <a:r>
                <a:rPr lang="en-US" sz="2400" dirty="0">
                  <a:solidFill>
                    <a:schemeClr val="accent2">
                      <a:lumMod val="50000"/>
                    </a:schemeClr>
                  </a:solidFill>
                </a:rPr>
                <a:t>- </a:t>
              </a:r>
              <a:r>
                <a:rPr lang="en-US" sz="2400" dirty="0" err="1">
                  <a:solidFill>
                    <a:schemeClr val="accent2">
                      <a:lumMod val="50000"/>
                    </a:schemeClr>
                  </a:solidFill>
                </a:rPr>
                <a:t>Ano</a:t>
              </a:r>
              <a:r>
                <a:rPr lang="en-US" sz="2400" dirty="0">
                  <a:solidFill>
                    <a:schemeClr val="accent2">
                      <a:lumMod val="50000"/>
                    </a:schemeClr>
                  </a:solidFill>
                </a:rPr>
                <a:t> (int)</a:t>
              </a:r>
              <a:br>
                <a:rPr lang="en-US" sz="2400" dirty="0">
                  <a:solidFill>
                    <a:schemeClr val="accent2">
                      <a:lumMod val="50000"/>
                    </a:schemeClr>
                  </a:solidFill>
                </a:rPr>
              </a:br>
              <a:r>
                <a:rPr lang="en-US" sz="2400" dirty="0">
                  <a:solidFill>
                    <a:schemeClr val="accent2">
                      <a:lumMod val="50000"/>
                    </a:schemeClr>
                  </a:solidFill>
                </a:rPr>
                <a:t>- </a:t>
              </a:r>
              <a:r>
                <a:rPr lang="en-US" sz="2400" dirty="0" err="1">
                  <a:solidFill>
                    <a:schemeClr val="accent2">
                      <a:lumMod val="50000"/>
                    </a:schemeClr>
                  </a:solidFill>
                </a:rPr>
                <a:t>KmsRodados</a:t>
              </a:r>
              <a:r>
                <a:rPr lang="en-US" sz="2400" dirty="0">
                  <a:solidFill>
                    <a:schemeClr val="accent2">
                      <a:lumMod val="50000"/>
                    </a:schemeClr>
                  </a:solidFill>
                </a:rPr>
                <a:t> (int)</a:t>
              </a:r>
              <a:endParaRPr lang="pt-BR" dirty="0">
                <a:solidFill>
                  <a:schemeClr val="accent2">
                    <a:lumMod val="50000"/>
                  </a:schemeClr>
                </a:solidFill>
              </a:endParaRPr>
            </a:p>
          </p:txBody>
        </p:sp>
        <p:sp>
          <p:nvSpPr>
            <p:cNvPr id="34" name="Retângulo 33">
              <a:extLst>
                <a:ext uri="{FF2B5EF4-FFF2-40B4-BE49-F238E27FC236}">
                  <a16:creationId xmlns:a16="http://schemas.microsoft.com/office/drawing/2014/main" id="{67691D88-C1D4-47CD-99AA-2C1CBD0F8EF5}"/>
                </a:ext>
              </a:extLst>
            </p:cNvPr>
            <p:cNvSpPr/>
            <p:nvPr/>
          </p:nvSpPr>
          <p:spPr>
            <a:xfrm>
              <a:off x="825689" y="5117910"/>
              <a:ext cx="3220872" cy="134430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accent2">
                      <a:lumMod val="50000"/>
                    </a:schemeClr>
                  </a:solidFill>
                </a:rPr>
                <a:t>+ </a:t>
              </a:r>
              <a:r>
                <a:rPr lang="en-US" sz="2400" dirty="0" err="1">
                  <a:solidFill>
                    <a:schemeClr val="accent2">
                      <a:lumMod val="50000"/>
                    </a:schemeClr>
                  </a:solidFill>
                </a:rPr>
                <a:t>Acelerar</a:t>
              </a:r>
              <a:r>
                <a:rPr lang="en-US" sz="2400" dirty="0">
                  <a:solidFill>
                    <a:schemeClr val="accent2">
                      <a:lumMod val="50000"/>
                    </a:schemeClr>
                  </a:solidFill>
                </a:rPr>
                <a:t>()</a:t>
              </a:r>
              <a:br>
                <a:rPr lang="en-US" sz="2400" dirty="0">
                  <a:solidFill>
                    <a:schemeClr val="accent2">
                      <a:lumMod val="50000"/>
                    </a:schemeClr>
                  </a:solidFill>
                </a:rPr>
              </a:br>
              <a:r>
                <a:rPr lang="en-US" sz="2400" dirty="0">
                  <a:solidFill>
                    <a:schemeClr val="accent2">
                      <a:lumMod val="50000"/>
                    </a:schemeClr>
                  </a:solidFill>
                </a:rPr>
                <a:t>+ </a:t>
              </a:r>
              <a:r>
                <a:rPr lang="en-US" sz="2400" dirty="0" err="1">
                  <a:solidFill>
                    <a:schemeClr val="accent2">
                      <a:lumMod val="50000"/>
                    </a:schemeClr>
                  </a:solidFill>
                </a:rPr>
                <a:t>Frear</a:t>
              </a:r>
              <a:r>
                <a:rPr lang="en-US" sz="2400" dirty="0">
                  <a:solidFill>
                    <a:schemeClr val="accent2">
                      <a:lumMod val="50000"/>
                    </a:schemeClr>
                  </a:solidFill>
                </a:rPr>
                <a:t>()</a:t>
              </a:r>
              <a:br>
                <a:rPr lang="en-US" sz="2400" dirty="0">
                  <a:solidFill>
                    <a:schemeClr val="accent2">
                      <a:lumMod val="50000"/>
                    </a:schemeClr>
                  </a:solidFill>
                </a:rPr>
              </a:br>
              <a:r>
                <a:rPr lang="en-US" sz="2400" dirty="0">
                  <a:solidFill>
                    <a:schemeClr val="accent2">
                      <a:lumMod val="50000"/>
                    </a:schemeClr>
                  </a:solidFill>
                </a:rPr>
                <a:t>+ </a:t>
              </a:r>
              <a:r>
                <a:rPr lang="en-US" sz="2400" dirty="0" err="1">
                  <a:solidFill>
                    <a:schemeClr val="accent2">
                      <a:lumMod val="50000"/>
                    </a:schemeClr>
                  </a:solidFill>
                </a:rPr>
                <a:t>Buzinar</a:t>
              </a:r>
              <a:r>
                <a:rPr lang="en-US" sz="2400" dirty="0">
                  <a:solidFill>
                    <a:schemeClr val="accent2">
                      <a:lumMod val="50000"/>
                    </a:schemeClr>
                  </a:solidFill>
                </a:rPr>
                <a:t>()</a:t>
              </a:r>
              <a:endParaRPr lang="pt-BR" dirty="0">
                <a:solidFill>
                  <a:schemeClr val="accent2">
                    <a:lumMod val="50000"/>
                  </a:schemeClr>
                </a:solidFill>
              </a:endParaRPr>
            </a:p>
          </p:txBody>
        </p:sp>
      </p:grpSp>
      <p:pic>
        <p:nvPicPr>
          <p:cNvPr id="14" name="Imagem 13">
            <a:extLst>
              <a:ext uri="{FF2B5EF4-FFF2-40B4-BE49-F238E27FC236}">
                <a16:creationId xmlns:a16="http://schemas.microsoft.com/office/drawing/2014/main" id="{02DF5E96-5C8D-4637-912A-AF318F07F303}"/>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35" name="Título 1">
            <a:extLst>
              <a:ext uri="{FF2B5EF4-FFF2-40B4-BE49-F238E27FC236}">
                <a16:creationId xmlns:a16="http://schemas.microsoft.com/office/drawing/2014/main" id="{78704662-D961-4743-BFF6-2F23C52D1D0D}"/>
              </a:ext>
            </a:extLst>
          </p:cNvPr>
          <p:cNvSpPr txBox="1">
            <a:spLocks/>
          </p:cNvSpPr>
          <p:nvPr/>
        </p:nvSpPr>
        <p:spPr>
          <a:xfrm rot="16200000">
            <a:off x="9070362" y="2365349"/>
            <a:ext cx="4936390"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36" name="Título 1">
            <a:extLst>
              <a:ext uri="{FF2B5EF4-FFF2-40B4-BE49-F238E27FC236}">
                <a16:creationId xmlns:a16="http://schemas.microsoft.com/office/drawing/2014/main" id="{664D4C43-4B82-4BD9-8EAC-E3D2FD67FECB}"/>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spTree>
    <p:extLst>
      <p:ext uri="{BB962C8B-B14F-4D97-AF65-F5344CB8AC3E}">
        <p14:creationId xmlns:p14="http://schemas.microsoft.com/office/powerpoint/2010/main" val="24453975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4" y="443228"/>
            <a:ext cx="8596668"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t>Exercícios</a:t>
            </a:r>
            <a:endParaRPr lang="pt-BR" sz="4000" i="1" dirty="0"/>
          </a:p>
        </p:txBody>
      </p:sp>
      <p:sp>
        <p:nvSpPr>
          <p:cNvPr id="7" name="Espaço Reservado para Conteúdo 2">
            <a:extLst>
              <a:ext uri="{FF2B5EF4-FFF2-40B4-BE49-F238E27FC236}">
                <a16:creationId xmlns:a16="http://schemas.microsoft.com/office/drawing/2014/main" id="{27690C5B-D2C5-48F7-8E40-03201E2E0269}"/>
              </a:ext>
            </a:extLst>
          </p:cNvPr>
          <p:cNvSpPr>
            <a:spLocks noGrp="1"/>
          </p:cNvSpPr>
          <p:nvPr>
            <p:ph idx="1"/>
          </p:nvPr>
        </p:nvSpPr>
        <p:spPr>
          <a:xfrm>
            <a:off x="677332" y="1336345"/>
            <a:ext cx="9572137" cy="5078428"/>
          </a:xfrm>
        </p:spPr>
        <p:txBody>
          <a:bodyPr>
            <a:normAutofit fontScale="85000" lnSpcReduction="10000"/>
          </a:bodyPr>
          <a:lstStyle/>
          <a:p>
            <a:pPr marL="0" indent="0">
              <a:buNone/>
            </a:pPr>
            <a:r>
              <a:rPr lang="pt-BR" sz="2800" dirty="0"/>
              <a:t>6 - Deseja-se fazer um sistema para manter dados de cidades (nome, estado, website), onde cada cidade possui um ou mais restaurantes (nome, valor da refeição) e hotéis (nome, valor da diária). Além disso, deseja-se registrar pacotes turísticos vendidos. Para registrar um pacote turístico, deve-se escolher uma cidade, definir a data da viagem, o hotel de hospedagem e o número de dias de permanência. Deve-se também definir se no pacote vai estar incluso ou não um restaurante e, se sim, quantas refeições por dia serão consumidas.</a:t>
            </a:r>
            <a:br>
              <a:rPr lang="pt-BR" sz="2800" dirty="0"/>
            </a:br>
            <a:endParaRPr lang="pt-BR" sz="2800" dirty="0"/>
          </a:p>
          <a:p>
            <a:r>
              <a:rPr lang="pt-BR" sz="2800" dirty="0"/>
              <a:t>Desenhar o Modelo Conceitual</a:t>
            </a:r>
          </a:p>
          <a:p>
            <a:r>
              <a:rPr lang="pt-BR" sz="2800" dirty="0"/>
              <a:t>Esboçar uma instância atendendo os requisitos mínimos pedidos</a:t>
            </a:r>
          </a:p>
          <a:p>
            <a:pPr lvl="1"/>
            <a:r>
              <a:rPr lang="pt-BR" sz="2300" dirty="0"/>
              <a:t>Instâncias mínimas: </a:t>
            </a:r>
            <a:r>
              <a:rPr lang="pt-BR" sz="2400" dirty="0"/>
              <a:t>1 cidade, 2 hotéis e 2 restaurantes, 2 pacotes turísticos.</a:t>
            </a:r>
            <a:endParaRPr lang="en-US" sz="2300" dirty="0"/>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spTree>
    <p:extLst>
      <p:ext uri="{BB962C8B-B14F-4D97-AF65-F5344CB8AC3E}">
        <p14:creationId xmlns:p14="http://schemas.microsoft.com/office/powerpoint/2010/main" val="894692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Espaço Reservado para Conteúdo 2">
            <a:extLst>
              <a:ext uri="{FF2B5EF4-FFF2-40B4-BE49-F238E27FC236}">
                <a16:creationId xmlns:a16="http://schemas.microsoft.com/office/drawing/2014/main" id="{2A65E966-CB4C-4859-930E-12A5D57992DD}"/>
              </a:ext>
            </a:extLst>
          </p:cNvPr>
          <p:cNvSpPr>
            <a:spLocks noGrp="1"/>
          </p:cNvSpPr>
          <p:nvPr>
            <p:ph idx="1"/>
          </p:nvPr>
        </p:nvSpPr>
        <p:spPr>
          <a:xfrm>
            <a:off x="677332" y="1208591"/>
            <a:ext cx="10255127" cy="4667774"/>
          </a:xfrm>
        </p:spPr>
        <p:txBody>
          <a:bodyPr>
            <a:normAutofit/>
          </a:bodyPr>
          <a:lstStyle/>
          <a:p>
            <a:r>
              <a:rPr lang="pt-BR" sz="2800" dirty="0"/>
              <a:t>Propriedades que não são instanciadas nos objetos</a:t>
            </a:r>
          </a:p>
          <a:p>
            <a:r>
              <a:rPr lang="pt-BR" sz="2800" dirty="0"/>
              <a:t>Operações que atuam somente sobre propriedades estáticas</a:t>
            </a:r>
          </a:p>
          <a:p>
            <a:r>
              <a:rPr lang="pt-BR" sz="2800" dirty="0"/>
              <a:t>Ambos são acessados diretamente na classe</a:t>
            </a:r>
          </a:p>
          <a:p>
            <a:pPr lvl="1"/>
            <a:r>
              <a:rPr lang="pt-BR" sz="2600" dirty="0"/>
              <a:t>Ex.: </a:t>
            </a:r>
            <a:r>
              <a:rPr lang="pt-BR" sz="2600" dirty="0" err="1"/>
              <a:t>Pedido.getProximoNumero</a:t>
            </a:r>
            <a:r>
              <a:rPr lang="pt-BR" sz="2600" dirty="0"/>
              <a:t>()</a:t>
            </a:r>
          </a:p>
          <a:p>
            <a:pPr lvl="1"/>
            <a:r>
              <a:rPr lang="pt-BR" sz="2600" dirty="0"/>
              <a:t>Não é necessário um objeto </a:t>
            </a:r>
            <a:br>
              <a:rPr lang="pt-BR" sz="2600" dirty="0"/>
            </a:br>
            <a:r>
              <a:rPr lang="pt-BR" sz="2600" dirty="0"/>
              <a:t>para acessar a propriedade</a:t>
            </a:r>
          </a:p>
          <a:p>
            <a:pPr marL="457200" lvl="1" indent="0">
              <a:buNone/>
            </a:pPr>
            <a:br>
              <a:rPr lang="pt-BR" sz="2600" dirty="0"/>
            </a:br>
            <a:endParaRPr lang="pt-BR" sz="2600" dirty="0"/>
          </a:p>
          <a:p>
            <a:r>
              <a:rPr lang="pt-BR" sz="2800" dirty="0"/>
              <a:t>São sublinhadas no diagrama</a:t>
            </a:r>
            <a:endParaRPr lang="en-US" dirty="0"/>
          </a:p>
        </p:txBody>
      </p:sp>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4" y="443228"/>
            <a:ext cx="8596668"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t>Propriedades</a:t>
            </a:r>
            <a:r>
              <a:rPr lang="en-US" sz="4000" dirty="0"/>
              <a:t> e </a:t>
            </a:r>
            <a:r>
              <a:rPr lang="en-US" sz="4000" dirty="0" err="1"/>
              <a:t>opreações</a:t>
            </a:r>
            <a:r>
              <a:rPr lang="en-US" sz="4000" dirty="0"/>
              <a:t> </a:t>
            </a:r>
            <a:r>
              <a:rPr lang="en-US" sz="4000" dirty="0" err="1"/>
              <a:t>estáticas</a:t>
            </a:r>
            <a:endParaRPr lang="pt-BR" sz="4000" i="1" dirty="0"/>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grpSp>
        <p:nvGrpSpPr>
          <p:cNvPr id="25" name="Agrupar 24">
            <a:extLst>
              <a:ext uri="{FF2B5EF4-FFF2-40B4-BE49-F238E27FC236}">
                <a16:creationId xmlns:a16="http://schemas.microsoft.com/office/drawing/2014/main" id="{78D87CB1-9884-46C6-BE69-B871AD2A298A}"/>
              </a:ext>
            </a:extLst>
          </p:cNvPr>
          <p:cNvGrpSpPr/>
          <p:nvPr/>
        </p:nvGrpSpPr>
        <p:grpSpPr>
          <a:xfrm>
            <a:off x="6272517" y="3520623"/>
            <a:ext cx="4014617" cy="2950952"/>
            <a:chOff x="825689" y="3217459"/>
            <a:chExt cx="3220872" cy="2983864"/>
          </a:xfrm>
        </p:grpSpPr>
        <p:sp>
          <p:nvSpPr>
            <p:cNvPr id="28" name="Retângulo 27">
              <a:extLst>
                <a:ext uri="{FF2B5EF4-FFF2-40B4-BE49-F238E27FC236}">
                  <a16:creationId xmlns:a16="http://schemas.microsoft.com/office/drawing/2014/main" id="{5120FA74-9674-4DFD-B6C4-5ED1123F7E4D}"/>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a:t>Pedido</a:t>
              </a:r>
              <a:endParaRPr lang="pt-BR" sz="3200" b="1" dirty="0"/>
            </a:p>
          </p:txBody>
        </p:sp>
        <p:sp>
          <p:nvSpPr>
            <p:cNvPr id="31" name="Retângulo 30">
              <a:extLst>
                <a:ext uri="{FF2B5EF4-FFF2-40B4-BE49-F238E27FC236}">
                  <a16:creationId xmlns:a16="http://schemas.microsoft.com/office/drawing/2014/main" id="{F50A5423-A047-41EB-9FB6-28B366947928}"/>
                </a:ext>
              </a:extLst>
            </p:cNvPr>
            <p:cNvSpPr/>
            <p:nvPr/>
          </p:nvSpPr>
          <p:spPr>
            <a:xfrm>
              <a:off x="825689" y="3773606"/>
              <a:ext cx="3220872" cy="135777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accent2">
                      <a:lumMod val="50000"/>
                    </a:schemeClr>
                  </a:solidFill>
                </a:rPr>
                <a:t>+ Data: </a:t>
              </a:r>
              <a:r>
                <a:rPr lang="en-US" sz="2400" dirty="0" err="1">
                  <a:solidFill>
                    <a:schemeClr val="accent2">
                      <a:lumMod val="50000"/>
                    </a:schemeClr>
                  </a:solidFill>
                </a:rPr>
                <a:t>DateTime</a:t>
              </a:r>
              <a:br>
                <a:rPr lang="en-US" sz="2400" dirty="0">
                  <a:solidFill>
                    <a:schemeClr val="accent2">
                      <a:lumMod val="50000"/>
                    </a:schemeClr>
                  </a:solidFill>
                </a:rPr>
              </a:br>
              <a:r>
                <a:rPr lang="en-US" sz="2400" dirty="0">
                  <a:solidFill>
                    <a:schemeClr val="accent2">
                      <a:lumMod val="50000"/>
                    </a:schemeClr>
                  </a:solidFill>
                </a:rPr>
                <a:t>+ </a:t>
              </a:r>
              <a:r>
                <a:rPr lang="en-US" sz="2400" dirty="0" err="1">
                  <a:solidFill>
                    <a:schemeClr val="accent2">
                      <a:lumMod val="50000"/>
                    </a:schemeClr>
                  </a:solidFill>
                </a:rPr>
                <a:t>Numero</a:t>
              </a:r>
              <a:r>
                <a:rPr lang="en-US" sz="2400" dirty="0">
                  <a:solidFill>
                    <a:schemeClr val="accent2">
                      <a:lumMod val="50000"/>
                    </a:schemeClr>
                  </a:solidFill>
                </a:rPr>
                <a:t>: int</a:t>
              </a:r>
            </a:p>
            <a:p>
              <a:r>
                <a:rPr lang="en-US" sz="2400" dirty="0">
                  <a:solidFill>
                    <a:schemeClr val="accent2">
                      <a:lumMod val="50000"/>
                    </a:schemeClr>
                  </a:solidFill>
                </a:rPr>
                <a:t>+ Valor: decimal</a:t>
              </a:r>
              <a:endParaRPr lang="pt-BR" sz="2400" dirty="0">
                <a:solidFill>
                  <a:schemeClr val="accent2">
                    <a:lumMod val="50000"/>
                  </a:schemeClr>
                </a:solidFill>
              </a:endParaRPr>
            </a:p>
          </p:txBody>
        </p:sp>
        <p:sp>
          <p:nvSpPr>
            <p:cNvPr id="32" name="Retângulo 31">
              <a:extLst>
                <a:ext uri="{FF2B5EF4-FFF2-40B4-BE49-F238E27FC236}">
                  <a16:creationId xmlns:a16="http://schemas.microsoft.com/office/drawing/2014/main" id="{9D697668-E164-448A-B403-F9F196961BA0}"/>
                </a:ext>
              </a:extLst>
            </p:cNvPr>
            <p:cNvSpPr/>
            <p:nvPr/>
          </p:nvSpPr>
          <p:spPr>
            <a:xfrm>
              <a:off x="825689" y="5131377"/>
              <a:ext cx="3220872" cy="106994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accent2">
                      <a:lumMod val="50000"/>
                    </a:schemeClr>
                  </a:solidFill>
                </a:rPr>
                <a:t>+ </a:t>
              </a:r>
              <a:r>
                <a:rPr lang="en-US" sz="2400" dirty="0" err="1">
                  <a:solidFill>
                    <a:schemeClr val="accent2">
                      <a:lumMod val="50000"/>
                    </a:schemeClr>
                  </a:solidFill>
                </a:rPr>
                <a:t>Finaliza</a:t>
              </a:r>
              <a:r>
                <a:rPr lang="en-US" sz="2400" dirty="0">
                  <a:solidFill>
                    <a:schemeClr val="accent2">
                      <a:lumMod val="50000"/>
                    </a:schemeClr>
                  </a:solidFill>
                </a:rPr>
                <a:t>()</a:t>
              </a:r>
            </a:p>
            <a:p>
              <a:r>
                <a:rPr lang="en-US" sz="2400" u="sng" dirty="0">
                  <a:solidFill>
                    <a:srgbClr val="FF0000"/>
                  </a:solidFill>
                </a:rPr>
                <a:t>+ </a:t>
              </a:r>
              <a:r>
                <a:rPr lang="en-US" sz="2400" u="sng" dirty="0" err="1">
                  <a:solidFill>
                    <a:srgbClr val="FF0000"/>
                  </a:solidFill>
                </a:rPr>
                <a:t>GetProximoNumero</a:t>
              </a:r>
              <a:r>
                <a:rPr lang="en-US" sz="2400" u="sng" dirty="0">
                  <a:solidFill>
                    <a:srgbClr val="FF0000"/>
                  </a:solidFill>
                </a:rPr>
                <a:t>():int</a:t>
              </a:r>
              <a:endParaRPr lang="pt-BR" sz="2400" u="sng" dirty="0">
                <a:solidFill>
                  <a:srgbClr val="FF0000"/>
                </a:solidFill>
              </a:endParaRPr>
            </a:p>
          </p:txBody>
        </p:sp>
      </p:grpSp>
      <p:pic>
        <p:nvPicPr>
          <p:cNvPr id="33" name="Imagem 32" descr="Uma imagem contendo guarda-chuva&#10;&#10;Descrição gerada automaticamente">
            <a:extLst>
              <a:ext uri="{FF2B5EF4-FFF2-40B4-BE49-F238E27FC236}">
                <a16:creationId xmlns:a16="http://schemas.microsoft.com/office/drawing/2014/main" id="{3384AC18-806C-4D67-ACD8-42881F707C28}"/>
              </a:ext>
            </a:extLst>
          </p:cNvPr>
          <p:cNvPicPr>
            <a:picLocks noChangeAspect="1"/>
          </p:cNvPicPr>
          <p:nvPr/>
        </p:nvPicPr>
        <p:blipFill>
          <a:blip r:embed="rId3"/>
          <a:stretch>
            <a:fillRect/>
          </a:stretch>
        </p:blipFill>
        <p:spPr>
          <a:xfrm rot="20797977">
            <a:off x="5044203" y="5652832"/>
            <a:ext cx="1011655" cy="711438"/>
          </a:xfrm>
          <a:prstGeom prst="rect">
            <a:avLst/>
          </a:prstGeom>
        </p:spPr>
      </p:pic>
    </p:spTree>
    <p:extLst>
      <p:ext uri="{BB962C8B-B14F-4D97-AF65-F5344CB8AC3E}">
        <p14:creationId xmlns:p14="http://schemas.microsoft.com/office/powerpoint/2010/main" val="28771538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Espaço Reservado para Conteúdo 2">
            <a:extLst>
              <a:ext uri="{FF2B5EF4-FFF2-40B4-BE49-F238E27FC236}">
                <a16:creationId xmlns:a16="http://schemas.microsoft.com/office/drawing/2014/main" id="{2A65E966-CB4C-4859-930E-12A5D57992DD}"/>
              </a:ext>
            </a:extLst>
          </p:cNvPr>
          <p:cNvSpPr>
            <a:spLocks noGrp="1"/>
          </p:cNvSpPr>
          <p:nvPr>
            <p:ph idx="1"/>
          </p:nvPr>
        </p:nvSpPr>
        <p:spPr>
          <a:xfrm>
            <a:off x="677332" y="1208591"/>
            <a:ext cx="10255127" cy="4667774"/>
          </a:xfrm>
        </p:spPr>
        <p:txBody>
          <a:bodyPr>
            <a:normAutofit/>
          </a:bodyPr>
          <a:lstStyle/>
          <a:p>
            <a:r>
              <a:rPr lang="pt-BR" sz="2800" dirty="0"/>
              <a:t>São propriedades que na verdade não existem como atributos ou associações</a:t>
            </a:r>
            <a:br>
              <a:rPr lang="pt-BR" sz="2800" dirty="0"/>
            </a:br>
            <a:r>
              <a:rPr lang="pt-BR" sz="900" dirty="0"/>
              <a:t> </a:t>
            </a:r>
          </a:p>
          <a:p>
            <a:r>
              <a:rPr lang="pt-BR" sz="2800" dirty="0"/>
              <a:t>Podem ser inferidas por outras propriedades da classe</a:t>
            </a:r>
            <a:br>
              <a:rPr lang="pt-BR" sz="2800" dirty="0"/>
            </a:br>
            <a:r>
              <a:rPr lang="pt-BR" sz="900" dirty="0"/>
              <a:t> </a:t>
            </a:r>
            <a:endParaRPr lang="pt-BR" sz="1600" dirty="0"/>
          </a:p>
          <a:p>
            <a:r>
              <a:rPr lang="pt-BR" sz="2800" dirty="0"/>
              <a:t>É interessante explicitar através de nota ou restrição a fórmula de derivação</a:t>
            </a:r>
            <a:br>
              <a:rPr lang="pt-BR" sz="2800" dirty="0"/>
            </a:br>
            <a:r>
              <a:rPr lang="pt-BR" sz="900" dirty="0"/>
              <a:t> </a:t>
            </a:r>
            <a:endParaRPr lang="pt-BR" sz="1600" dirty="0"/>
          </a:p>
          <a:p>
            <a:r>
              <a:rPr lang="pt-BR" sz="2800" dirty="0"/>
              <a:t>São marcadas com o símbolo “/”</a:t>
            </a:r>
            <a:endParaRPr lang="en-US" dirty="0"/>
          </a:p>
        </p:txBody>
      </p:sp>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4" y="443228"/>
            <a:ext cx="8596668"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t>Propriedades</a:t>
            </a:r>
            <a:r>
              <a:rPr lang="en-US" sz="4000" dirty="0"/>
              <a:t> </a:t>
            </a:r>
            <a:r>
              <a:rPr lang="en-US" sz="4000" dirty="0" err="1"/>
              <a:t>derivadas</a:t>
            </a:r>
            <a:endParaRPr lang="pt-BR" sz="4000" i="1" dirty="0"/>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grpSp>
        <p:nvGrpSpPr>
          <p:cNvPr id="25" name="Agrupar 24">
            <a:extLst>
              <a:ext uri="{FF2B5EF4-FFF2-40B4-BE49-F238E27FC236}">
                <a16:creationId xmlns:a16="http://schemas.microsoft.com/office/drawing/2014/main" id="{78D87CB1-9884-46C6-BE69-B871AD2A298A}"/>
              </a:ext>
            </a:extLst>
          </p:cNvPr>
          <p:cNvGrpSpPr/>
          <p:nvPr/>
        </p:nvGrpSpPr>
        <p:grpSpPr>
          <a:xfrm>
            <a:off x="6693969" y="3765176"/>
            <a:ext cx="4014617" cy="2499185"/>
            <a:chOff x="825689" y="3217460"/>
            <a:chExt cx="3220872" cy="2327627"/>
          </a:xfrm>
        </p:grpSpPr>
        <p:sp>
          <p:nvSpPr>
            <p:cNvPr id="28" name="Retângulo 27">
              <a:extLst>
                <a:ext uri="{FF2B5EF4-FFF2-40B4-BE49-F238E27FC236}">
                  <a16:creationId xmlns:a16="http://schemas.microsoft.com/office/drawing/2014/main" id="{5120FA74-9674-4DFD-B6C4-5ED1123F7E4D}"/>
                </a:ext>
              </a:extLst>
            </p:cNvPr>
            <p:cNvSpPr/>
            <p:nvPr/>
          </p:nvSpPr>
          <p:spPr>
            <a:xfrm>
              <a:off x="825689" y="3217460"/>
              <a:ext cx="3220872" cy="500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a:t>Periodo</a:t>
              </a:r>
              <a:endParaRPr lang="pt-BR" sz="3200" b="1" dirty="0"/>
            </a:p>
          </p:txBody>
        </p:sp>
        <p:sp>
          <p:nvSpPr>
            <p:cNvPr id="31" name="Retângulo 30">
              <a:extLst>
                <a:ext uri="{FF2B5EF4-FFF2-40B4-BE49-F238E27FC236}">
                  <a16:creationId xmlns:a16="http://schemas.microsoft.com/office/drawing/2014/main" id="{F50A5423-A047-41EB-9FB6-28B366947928}"/>
                </a:ext>
              </a:extLst>
            </p:cNvPr>
            <p:cNvSpPr/>
            <p:nvPr/>
          </p:nvSpPr>
          <p:spPr>
            <a:xfrm>
              <a:off x="825689" y="3718420"/>
              <a:ext cx="3220872" cy="141295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accent2">
                      <a:lumMod val="50000"/>
                    </a:schemeClr>
                  </a:solidFill>
                </a:rPr>
                <a:t>+ </a:t>
              </a:r>
              <a:r>
                <a:rPr lang="en-US" sz="2400" dirty="0" err="1">
                  <a:solidFill>
                    <a:schemeClr val="accent2">
                      <a:lumMod val="50000"/>
                    </a:schemeClr>
                  </a:solidFill>
                </a:rPr>
                <a:t>DataInicio</a:t>
              </a:r>
              <a:r>
                <a:rPr lang="en-US" sz="2400" dirty="0">
                  <a:solidFill>
                    <a:schemeClr val="accent2">
                      <a:lumMod val="50000"/>
                    </a:schemeClr>
                  </a:solidFill>
                </a:rPr>
                <a:t>: </a:t>
              </a:r>
              <a:r>
                <a:rPr lang="en-US" sz="2400" dirty="0" err="1">
                  <a:solidFill>
                    <a:schemeClr val="accent2">
                      <a:lumMod val="50000"/>
                    </a:schemeClr>
                  </a:solidFill>
                </a:rPr>
                <a:t>DateTime</a:t>
              </a:r>
              <a:br>
                <a:rPr lang="en-US" sz="2400" dirty="0">
                  <a:solidFill>
                    <a:schemeClr val="accent2">
                      <a:lumMod val="50000"/>
                    </a:schemeClr>
                  </a:solidFill>
                </a:rPr>
              </a:br>
              <a:r>
                <a:rPr lang="en-US" sz="2400" dirty="0">
                  <a:solidFill>
                    <a:schemeClr val="accent2">
                      <a:lumMod val="50000"/>
                    </a:schemeClr>
                  </a:solidFill>
                </a:rPr>
                <a:t>+ </a:t>
              </a:r>
              <a:r>
                <a:rPr lang="en-US" sz="2400" dirty="0" err="1">
                  <a:solidFill>
                    <a:schemeClr val="accent2">
                      <a:lumMod val="50000"/>
                    </a:schemeClr>
                  </a:solidFill>
                </a:rPr>
                <a:t>DataFim</a:t>
              </a:r>
              <a:r>
                <a:rPr lang="en-US" sz="2400" dirty="0">
                  <a:solidFill>
                    <a:schemeClr val="accent2">
                      <a:lumMod val="50000"/>
                    </a:schemeClr>
                  </a:solidFill>
                </a:rPr>
                <a:t>: </a:t>
              </a:r>
              <a:r>
                <a:rPr lang="en-US" sz="2400" dirty="0" err="1">
                  <a:solidFill>
                    <a:schemeClr val="accent2">
                      <a:lumMod val="50000"/>
                    </a:schemeClr>
                  </a:solidFill>
                </a:rPr>
                <a:t>DateTime</a:t>
              </a:r>
              <a:endParaRPr lang="en-US" sz="2400" dirty="0">
                <a:solidFill>
                  <a:schemeClr val="accent2">
                    <a:lumMod val="50000"/>
                  </a:schemeClr>
                </a:solidFill>
              </a:endParaRPr>
            </a:p>
            <a:p>
              <a:r>
                <a:rPr lang="en-US" sz="2400" dirty="0">
                  <a:solidFill>
                    <a:schemeClr val="accent2">
                      <a:lumMod val="50000"/>
                    </a:schemeClr>
                  </a:solidFill>
                </a:rPr>
                <a:t>+ </a:t>
              </a:r>
              <a:r>
                <a:rPr lang="en-US" sz="2400" b="1" dirty="0">
                  <a:solidFill>
                    <a:srgbClr val="FF0000"/>
                  </a:solidFill>
                </a:rPr>
                <a:t>/</a:t>
              </a:r>
              <a:r>
                <a:rPr lang="en-US" sz="2400" dirty="0" err="1">
                  <a:solidFill>
                    <a:schemeClr val="accent2">
                      <a:lumMod val="50000"/>
                    </a:schemeClr>
                  </a:solidFill>
                </a:rPr>
                <a:t>Duracao</a:t>
              </a:r>
              <a:r>
                <a:rPr lang="en-US" sz="2400" dirty="0">
                  <a:solidFill>
                    <a:schemeClr val="accent2">
                      <a:lumMod val="50000"/>
                    </a:schemeClr>
                  </a:solidFill>
                </a:rPr>
                <a:t>: int</a:t>
              </a:r>
              <a:endParaRPr lang="pt-BR" sz="2400" dirty="0">
                <a:solidFill>
                  <a:schemeClr val="accent2">
                    <a:lumMod val="50000"/>
                  </a:schemeClr>
                </a:solidFill>
              </a:endParaRPr>
            </a:p>
          </p:txBody>
        </p:sp>
        <p:sp>
          <p:nvSpPr>
            <p:cNvPr id="32" name="Retângulo 31">
              <a:extLst>
                <a:ext uri="{FF2B5EF4-FFF2-40B4-BE49-F238E27FC236}">
                  <a16:creationId xmlns:a16="http://schemas.microsoft.com/office/drawing/2014/main" id="{9D697668-E164-448A-B403-F9F196961BA0}"/>
                </a:ext>
              </a:extLst>
            </p:cNvPr>
            <p:cNvSpPr/>
            <p:nvPr/>
          </p:nvSpPr>
          <p:spPr>
            <a:xfrm>
              <a:off x="825689" y="5131378"/>
              <a:ext cx="3220872" cy="41370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2400" u="sng" dirty="0">
                <a:solidFill>
                  <a:srgbClr val="FF0000"/>
                </a:solidFill>
              </a:endParaRPr>
            </a:p>
          </p:txBody>
        </p:sp>
      </p:grpSp>
      <p:pic>
        <p:nvPicPr>
          <p:cNvPr id="13" name="Imagem 12" descr="Uma imagem contendo desenho&#10;&#10;Descrição gerada automaticamente">
            <a:extLst>
              <a:ext uri="{FF2B5EF4-FFF2-40B4-BE49-F238E27FC236}">
                <a16:creationId xmlns:a16="http://schemas.microsoft.com/office/drawing/2014/main" id="{748F6390-D0E6-461B-A9C4-0B823F0A79DE}"/>
              </a:ext>
            </a:extLst>
          </p:cNvPr>
          <p:cNvPicPr>
            <a:picLocks noChangeAspect="1"/>
          </p:cNvPicPr>
          <p:nvPr/>
        </p:nvPicPr>
        <p:blipFill>
          <a:blip r:embed="rId3"/>
          <a:stretch>
            <a:fillRect/>
          </a:stretch>
        </p:blipFill>
        <p:spPr>
          <a:xfrm rot="20961678">
            <a:off x="5560266" y="4663026"/>
            <a:ext cx="961989" cy="979168"/>
          </a:xfrm>
          <a:prstGeom prst="rect">
            <a:avLst/>
          </a:prstGeom>
        </p:spPr>
      </p:pic>
    </p:spTree>
    <p:extLst>
      <p:ext uri="{BB962C8B-B14F-4D97-AF65-F5344CB8AC3E}">
        <p14:creationId xmlns:p14="http://schemas.microsoft.com/office/powerpoint/2010/main" val="39845376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Espaço Reservado para Conteúdo 2">
            <a:extLst>
              <a:ext uri="{FF2B5EF4-FFF2-40B4-BE49-F238E27FC236}">
                <a16:creationId xmlns:a16="http://schemas.microsoft.com/office/drawing/2014/main" id="{2A65E966-CB4C-4859-930E-12A5D57992DD}"/>
              </a:ext>
            </a:extLst>
          </p:cNvPr>
          <p:cNvSpPr>
            <a:spLocks noGrp="1"/>
          </p:cNvSpPr>
          <p:nvPr>
            <p:ph idx="1"/>
          </p:nvPr>
        </p:nvSpPr>
        <p:spPr>
          <a:xfrm>
            <a:off x="677332" y="1208591"/>
            <a:ext cx="10255127" cy="4667774"/>
          </a:xfrm>
        </p:spPr>
        <p:txBody>
          <a:bodyPr>
            <a:normAutofit/>
          </a:bodyPr>
          <a:lstStyle/>
          <a:p>
            <a:r>
              <a:rPr lang="pt-BR" sz="2800" dirty="0"/>
              <a:t>Classes que não podem ter instâncias</a:t>
            </a:r>
          </a:p>
          <a:p>
            <a:pPr lvl="1"/>
            <a:r>
              <a:rPr lang="pt-BR" sz="2600" dirty="0"/>
              <a:t> Usualmente têm operações abstratas, ou seja, sem implementação</a:t>
            </a:r>
          </a:p>
          <a:p>
            <a:r>
              <a:rPr lang="pt-BR" sz="2800" dirty="0"/>
              <a:t>Suas subclasses usualmente são concretas</a:t>
            </a:r>
          </a:p>
          <a:p>
            <a:pPr lvl="1"/>
            <a:r>
              <a:rPr lang="pt-BR" sz="2600" dirty="0"/>
              <a:t> Implementam métodos com comportamentos específicos para as operações abstratas</a:t>
            </a:r>
          </a:p>
          <a:p>
            <a:r>
              <a:rPr lang="pt-BR" sz="2800" dirty="0"/>
              <a:t>Utilizam nome em itálico</a:t>
            </a:r>
            <a:endParaRPr lang="en-US" dirty="0"/>
          </a:p>
        </p:txBody>
      </p:sp>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4" y="443228"/>
            <a:ext cx="8596668"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t>Classes e </a:t>
            </a:r>
            <a:r>
              <a:rPr lang="en-US" sz="4000" dirty="0" err="1"/>
              <a:t>operações</a:t>
            </a:r>
            <a:r>
              <a:rPr lang="en-US" sz="4000" dirty="0"/>
              <a:t> </a:t>
            </a:r>
            <a:r>
              <a:rPr lang="en-US" sz="4000" dirty="0" err="1"/>
              <a:t>abstratas</a:t>
            </a:r>
            <a:endParaRPr lang="pt-BR" sz="4000" i="1" dirty="0"/>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grpSp>
        <p:nvGrpSpPr>
          <p:cNvPr id="25" name="Agrupar 24">
            <a:extLst>
              <a:ext uri="{FF2B5EF4-FFF2-40B4-BE49-F238E27FC236}">
                <a16:creationId xmlns:a16="http://schemas.microsoft.com/office/drawing/2014/main" id="{78D87CB1-9884-46C6-BE69-B871AD2A298A}"/>
              </a:ext>
            </a:extLst>
          </p:cNvPr>
          <p:cNvGrpSpPr/>
          <p:nvPr/>
        </p:nvGrpSpPr>
        <p:grpSpPr>
          <a:xfrm>
            <a:off x="5579612" y="3977149"/>
            <a:ext cx="4014617" cy="1745431"/>
            <a:chOff x="825689" y="3217460"/>
            <a:chExt cx="3220872" cy="1625615"/>
          </a:xfrm>
        </p:grpSpPr>
        <p:sp>
          <p:nvSpPr>
            <p:cNvPr id="28" name="Retângulo 27">
              <a:extLst>
                <a:ext uri="{FF2B5EF4-FFF2-40B4-BE49-F238E27FC236}">
                  <a16:creationId xmlns:a16="http://schemas.microsoft.com/office/drawing/2014/main" id="{5120FA74-9674-4DFD-B6C4-5ED1123F7E4D}"/>
                </a:ext>
              </a:extLst>
            </p:cNvPr>
            <p:cNvSpPr/>
            <p:nvPr/>
          </p:nvSpPr>
          <p:spPr>
            <a:xfrm>
              <a:off x="825689" y="3217460"/>
              <a:ext cx="3220872" cy="500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t>Animal</a:t>
              </a:r>
              <a:endParaRPr lang="pt-BR" sz="3200" b="1" i="1" dirty="0"/>
            </a:p>
          </p:txBody>
        </p:sp>
        <p:sp>
          <p:nvSpPr>
            <p:cNvPr id="31" name="Retângulo 30">
              <a:extLst>
                <a:ext uri="{FF2B5EF4-FFF2-40B4-BE49-F238E27FC236}">
                  <a16:creationId xmlns:a16="http://schemas.microsoft.com/office/drawing/2014/main" id="{F50A5423-A047-41EB-9FB6-28B366947928}"/>
                </a:ext>
              </a:extLst>
            </p:cNvPr>
            <p:cNvSpPr/>
            <p:nvPr/>
          </p:nvSpPr>
          <p:spPr>
            <a:xfrm>
              <a:off x="825689" y="3718420"/>
              <a:ext cx="3220872" cy="50096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2400" dirty="0">
                <a:solidFill>
                  <a:schemeClr val="accent2">
                    <a:lumMod val="50000"/>
                  </a:schemeClr>
                </a:solidFill>
              </a:endParaRPr>
            </a:p>
          </p:txBody>
        </p:sp>
        <p:sp>
          <p:nvSpPr>
            <p:cNvPr id="32" name="Retângulo 31">
              <a:extLst>
                <a:ext uri="{FF2B5EF4-FFF2-40B4-BE49-F238E27FC236}">
                  <a16:creationId xmlns:a16="http://schemas.microsoft.com/office/drawing/2014/main" id="{9D697668-E164-448A-B403-F9F196961BA0}"/>
                </a:ext>
              </a:extLst>
            </p:cNvPr>
            <p:cNvSpPr/>
            <p:nvPr/>
          </p:nvSpPr>
          <p:spPr>
            <a:xfrm>
              <a:off x="825689" y="4219380"/>
              <a:ext cx="3220872" cy="6236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i="1" dirty="0">
                  <a:solidFill>
                    <a:schemeClr val="accent2">
                      <a:lumMod val="50000"/>
                    </a:schemeClr>
                  </a:solidFill>
                </a:rPr>
                <a:t>+ </a:t>
              </a:r>
              <a:r>
                <a:rPr lang="en-US" sz="2400" i="1" dirty="0" err="1">
                  <a:solidFill>
                    <a:schemeClr val="accent2">
                      <a:lumMod val="50000"/>
                    </a:schemeClr>
                  </a:solidFill>
                </a:rPr>
                <a:t>Falar</a:t>
              </a:r>
              <a:r>
                <a:rPr lang="en-US" sz="2400" i="1" dirty="0">
                  <a:solidFill>
                    <a:schemeClr val="accent2">
                      <a:lumMod val="50000"/>
                    </a:schemeClr>
                  </a:solidFill>
                </a:rPr>
                <a:t>()</a:t>
              </a:r>
              <a:endParaRPr lang="pt-BR" sz="2400" i="1" dirty="0">
                <a:solidFill>
                  <a:schemeClr val="accent2">
                    <a:lumMod val="50000"/>
                  </a:schemeClr>
                </a:solidFill>
              </a:endParaRPr>
            </a:p>
          </p:txBody>
        </p:sp>
      </p:grpSp>
      <p:pic>
        <p:nvPicPr>
          <p:cNvPr id="13" name="Imagem 12" descr="Uma imagem contendo desenho&#10;&#10;Descrição gerada automaticamente">
            <a:extLst>
              <a:ext uri="{FF2B5EF4-FFF2-40B4-BE49-F238E27FC236}">
                <a16:creationId xmlns:a16="http://schemas.microsoft.com/office/drawing/2014/main" id="{748F6390-D0E6-461B-A9C4-0B823F0A79DE}"/>
              </a:ext>
            </a:extLst>
          </p:cNvPr>
          <p:cNvPicPr>
            <a:picLocks noChangeAspect="1"/>
          </p:cNvPicPr>
          <p:nvPr/>
        </p:nvPicPr>
        <p:blipFill>
          <a:blip r:embed="rId3"/>
          <a:stretch>
            <a:fillRect/>
          </a:stretch>
        </p:blipFill>
        <p:spPr>
          <a:xfrm rot="20961678">
            <a:off x="4356312" y="4663028"/>
            <a:ext cx="961989" cy="979168"/>
          </a:xfrm>
          <a:prstGeom prst="rect">
            <a:avLst/>
          </a:prstGeom>
        </p:spPr>
      </p:pic>
    </p:spTree>
    <p:extLst>
      <p:ext uri="{BB962C8B-B14F-4D97-AF65-F5344CB8AC3E}">
        <p14:creationId xmlns:p14="http://schemas.microsoft.com/office/powerpoint/2010/main" val="6874648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Espaço Reservado para Conteúdo 2">
            <a:extLst>
              <a:ext uri="{FF2B5EF4-FFF2-40B4-BE49-F238E27FC236}">
                <a16:creationId xmlns:a16="http://schemas.microsoft.com/office/drawing/2014/main" id="{2A65E966-CB4C-4859-930E-12A5D57992DD}"/>
              </a:ext>
            </a:extLst>
          </p:cNvPr>
          <p:cNvSpPr>
            <a:spLocks noGrp="1"/>
          </p:cNvSpPr>
          <p:nvPr>
            <p:ph idx="1"/>
          </p:nvPr>
        </p:nvSpPr>
        <p:spPr>
          <a:xfrm>
            <a:off x="677332" y="1208591"/>
            <a:ext cx="10234955" cy="5380468"/>
          </a:xfrm>
        </p:spPr>
        <p:txBody>
          <a:bodyPr>
            <a:normAutofit lnSpcReduction="10000"/>
          </a:bodyPr>
          <a:lstStyle/>
          <a:p>
            <a:r>
              <a:rPr lang="pt-BR" sz="3600" dirty="0"/>
              <a:t>Uma classe sem nenhuma implementação</a:t>
            </a:r>
          </a:p>
          <a:p>
            <a:pPr lvl="1"/>
            <a:r>
              <a:rPr lang="pt-BR" sz="3200" dirty="0"/>
              <a:t>Todas operações são abstratas</a:t>
            </a:r>
          </a:p>
          <a:p>
            <a:pPr lvl="1"/>
            <a:r>
              <a:rPr lang="pt-BR" sz="3200" dirty="0"/>
              <a:t> Não possui atributos</a:t>
            </a:r>
            <a:br>
              <a:rPr lang="pt-BR" sz="3200" dirty="0"/>
            </a:br>
            <a:r>
              <a:rPr lang="pt-BR" sz="1400" dirty="0"/>
              <a:t> </a:t>
            </a:r>
          </a:p>
          <a:p>
            <a:r>
              <a:rPr lang="pt-BR" sz="3600" dirty="0"/>
              <a:t>Faz uso da palavra-chave &lt;&lt;interface&gt;&gt;</a:t>
            </a:r>
          </a:p>
          <a:p>
            <a:pPr lvl="1"/>
            <a:r>
              <a:rPr lang="pt-BR" sz="3200" dirty="0"/>
              <a:t>Pode ser representado também como um ícone</a:t>
            </a:r>
            <a:br>
              <a:rPr lang="pt-BR" sz="3200" dirty="0"/>
            </a:br>
            <a:r>
              <a:rPr lang="pt-BR" sz="1400" dirty="0"/>
              <a:t> </a:t>
            </a:r>
          </a:p>
          <a:p>
            <a:r>
              <a:rPr lang="pt-BR" sz="3600" dirty="0"/>
              <a:t>O relacionamento de realização indica as classes que implementam a interface</a:t>
            </a:r>
            <a:br>
              <a:rPr lang="pt-BR" sz="3600" dirty="0"/>
            </a:br>
            <a:r>
              <a:rPr lang="pt-BR" dirty="0"/>
              <a:t> </a:t>
            </a:r>
          </a:p>
          <a:p>
            <a:r>
              <a:rPr lang="pt-BR" sz="3600" dirty="0" err="1"/>
              <a:t>Similiar</a:t>
            </a:r>
            <a:r>
              <a:rPr lang="pt-BR" sz="3600" dirty="0"/>
              <a:t> a generalização</a:t>
            </a:r>
            <a:endParaRPr lang="en-US" sz="2400" dirty="0"/>
          </a:p>
        </p:txBody>
      </p:sp>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4" y="443228"/>
            <a:ext cx="8596668"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t>Interface</a:t>
            </a:r>
            <a:endParaRPr lang="pt-BR" sz="4000" i="1" dirty="0"/>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spTree>
    <p:extLst>
      <p:ext uri="{BB962C8B-B14F-4D97-AF65-F5344CB8AC3E}">
        <p14:creationId xmlns:p14="http://schemas.microsoft.com/office/powerpoint/2010/main" val="33636194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Agrupar 44">
            <a:extLst>
              <a:ext uri="{FF2B5EF4-FFF2-40B4-BE49-F238E27FC236}">
                <a16:creationId xmlns:a16="http://schemas.microsoft.com/office/drawing/2014/main" id="{4D973877-8A23-4033-A0BA-7624E76A650B}"/>
              </a:ext>
            </a:extLst>
          </p:cNvPr>
          <p:cNvGrpSpPr/>
          <p:nvPr/>
        </p:nvGrpSpPr>
        <p:grpSpPr>
          <a:xfrm rot="16200000">
            <a:off x="5207760" y="3818668"/>
            <a:ext cx="1737150" cy="361184"/>
            <a:chOff x="4158593" y="2607028"/>
            <a:chExt cx="1737150" cy="361184"/>
          </a:xfrm>
        </p:grpSpPr>
        <p:cxnSp>
          <p:nvCxnSpPr>
            <p:cNvPr id="40" name="Conector reto 39">
              <a:extLst>
                <a:ext uri="{FF2B5EF4-FFF2-40B4-BE49-F238E27FC236}">
                  <a16:creationId xmlns:a16="http://schemas.microsoft.com/office/drawing/2014/main" id="{A30A711B-D6B6-4F24-9EB3-D936192F1B30}"/>
                </a:ext>
              </a:extLst>
            </p:cNvPr>
            <p:cNvCxnSpPr>
              <a:cxnSpLocks/>
              <a:endCxn id="41" idx="3"/>
            </p:cNvCxnSpPr>
            <p:nvPr/>
          </p:nvCxnSpPr>
          <p:spPr>
            <a:xfrm rot="5400000" flipV="1">
              <a:off x="4812285" y="2133928"/>
              <a:ext cx="0" cy="1307384"/>
            </a:xfrm>
            <a:prstGeom prst="line">
              <a:avLst/>
            </a:prstGeom>
            <a:ln w="38100">
              <a:prstDash val="solid"/>
            </a:ln>
          </p:spPr>
          <p:style>
            <a:lnRef idx="1">
              <a:schemeClr val="accent2"/>
            </a:lnRef>
            <a:fillRef idx="0">
              <a:schemeClr val="accent2"/>
            </a:fillRef>
            <a:effectRef idx="0">
              <a:schemeClr val="accent2"/>
            </a:effectRef>
            <a:fontRef idx="minor">
              <a:schemeClr val="tx1"/>
            </a:fontRef>
          </p:style>
        </p:cxnSp>
        <p:sp>
          <p:nvSpPr>
            <p:cNvPr id="41" name="Triângulo isósceles 40">
              <a:extLst>
                <a:ext uri="{FF2B5EF4-FFF2-40B4-BE49-F238E27FC236}">
                  <a16:creationId xmlns:a16="http://schemas.microsoft.com/office/drawing/2014/main" id="{FF2B812E-91C7-45EE-B908-C93C09512055}"/>
                </a:ext>
              </a:extLst>
            </p:cNvPr>
            <p:cNvSpPr/>
            <p:nvPr/>
          </p:nvSpPr>
          <p:spPr>
            <a:xfrm rot="5400000" flipH="1">
              <a:off x="5500268" y="2572736"/>
              <a:ext cx="361184" cy="429767"/>
            </a:xfrm>
            <a:prstGeom prst="triangl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47" name="Agrupar 46">
            <a:extLst>
              <a:ext uri="{FF2B5EF4-FFF2-40B4-BE49-F238E27FC236}">
                <a16:creationId xmlns:a16="http://schemas.microsoft.com/office/drawing/2014/main" id="{67F235C9-E5DB-4BC1-98CB-E7896DE18763}"/>
              </a:ext>
            </a:extLst>
          </p:cNvPr>
          <p:cNvGrpSpPr/>
          <p:nvPr/>
        </p:nvGrpSpPr>
        <p:grpSpPr>
          <a:xfrm rot="16200000">
            <a:off x="7594850" y="3818668"/>
            <a:ext cx="1737150" cy="361184"/>
            <a:chOff x="4158593" y="2607028"/>
            <a:chExt cx="1737150" cy="361184"/>
          </a:xfrm>
        </p:grpSpPr>
        <p:cxnSp>
          <p:nvCxnSpPr>
            <p:cNvPr id="48" name="Conector reto 47">
              <a:extLst>
                <a:ext uri="{FF2B5EF4-FFF2-40B4-BE49-F238E27FC236}">
                  <a16:creationId xmlns:a16="http://schemas.microsoft.com/office/drawing/2014/main" id="{0ACB0CD1-802D-49AC-B800-7A9FCBA1884A}"/>
                </a:ext>
              </a:extLst>
            </p:cNvPr>
            <p:cNvCxnSpPr>
              <a:cxnSpLocks/>
              <a:endCxn id="49" idx="3"/>
            </p:cNvCxnSpPr>
            <p:nvPr/>
          </p:nvCxnSpPr>
          <p:spPr>
            <a:xfrm rot="5400000" flipV="1">
              <a:off x="4812285" y="2133928"/>
              <a:ext cx="0" cy="1307384"/>
            </a:xfrm>
            <a:prstGeom prst="line">
              <a:avLst/>
            </a:prstGeom>
            <a:ln w="38100">
              <a:prstDash val="solid"/>
            </a:ln>
          </p:spPr>
          <p:style>
            <a:lnRef idx="1">
              <a:schemeClr val="accent2"/>
            </a:lnRef>
            <a:fillRef idx="0">
              <a:schemeClr val="accent2"/>
            </a:fillRef>
            <a:effectRef idx="0">
              <a:schemeClr val="accent2"/>
            </a:effectRef>
            <a:fontRef idx="minor">
              <a:schemeClr val="tx1"/>
            </a:fontRef>
          </p:style>
        </p:cxnSp>
        <p:sp>
          <p:nvSpPr>
            <p:cNvPr id="49" name="Triângulo isósceles 48">
              <a:extLst>
                <a:ext uri="{FF2B5EF4-FFF2-40B4-BE49-F238E27FC236}">
                  <a16:creationId xmlns:a16="http://schemas.microsoft.com/office/drawing/2014/main" id="{FC5CEDCA-36D0-456C-903F-4D0A895B5F9B}"/>
                </a:ext>
              </a:extLst>
            </p:cNvPr>
            <p:cNvSpPr/>
            <p:nvPr/>
          </p:nvSpPr>
          <p:spPr>
            <a:xfrm rot="5400000" flipH="1">
              <a:off x="5500268" y="2572736"/>
              <a:ext cx="361184" cy="429767"/>
            </a:xfrm>
            <a:prstGeom prst="triangl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4" y="443228"/>
            <a:ext cx="8596668"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t>Interface</a:t>
            </a:r>
            <a:endParaRPr lang="pt-BR" sz="4000" i="1" dirty="0"/>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grpSp>
        <p:nvGrpSpPr>
          <p:cNvPr id="25" name="Agrupar 24">
            <a:extLst>
              <a:ext uri="{FF2B5EF4-FFF2-40B4-BE49-F238E27FC236}">
                <a16:creationId xmlns:a16="http://schemas.microsoft.com/office/drawing/2014/main" id="{78D87CB1-9884-46C6-BE69-B871AD2A298A}"/>
              </a:ext>
            </a:extLst>
          </p:cNvPr>
          <p:cNvGrpSpPr/>
          <p:nvPr/>
        </p:nvGrpSpPr>
        <p:grpSpPr>
          <a:xfrm>
            <a:off x="745148" y="1422281"/>
            <a:ext cx="2843093" cy="2759753"/>
            <a:chOff x="825689" y="3217459"/>
            <a:chExt cx="3220872" cy="2570309"/>
          </a:xfrm>
        </p:grpSpPr>
        <p:sp>
          <p:nvSpPr>
            <p:cNvPr id="28" name="Retângulo 27">
              <a:extLst>
                <a:ext uri="{FF2B5EF4-FFF2-40B4-BE49-F238E27FC236}">
                  <a16:creationId xmlns:a16="http://schemas.microsoft.com/office/drawing/2014/main" id="{5120FA74-9674-4DFD-B6C4-5ED1123F7E4D}"/>
                </a:ext>
              </a:extLst>
            </p:cNvPr>
            <p:cNvSpPr/>
            <p:nvPr/>
          </p:nvSpPr>
          <p:spPr>
            <a:xfrm>
              <a:off x="825689" y="3217459"/>
              <a:ext cx="3220872" cy="917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&lt;&lt;interface&gt;&gt;</a:t>
              </a:r>
              <a:br>
                <a:rPr lang="en-US" sz="3200" b="1" dirty="0"/>
              </a:br>
              <a:r>
                <a:rPr lang="en-US" sz="3200" b="1" dirty="0" err="1"/>
                <a:t>IPessoa</a:t>
              </a:r>
              <a:endParaRPr lang="pt-BR" sz="3200" b="1" dirty="0"/>
            </a:p>
          </p:txBody>
        </p:sp>
        <p:sp>
          <p:nvSpPr>
            <p:cNvPr id="31" name="Retângulo 30">
              <a:extLst>
                <a:ext uri="{FF2B5EF4-FFF2-40B4-BE49-F238E27FC236}">
                  <a16:creationId xmlns:a16="http://schemas.microsoft.com/office/drawing/2014/main" id="{F50A5423-A047-41EB-9FB6-28B366947928}"/>
                </a:ext>
              </a:extLst>
            </p:cNvPr>
            <p:cNvSpPr/>
            <p:nvPr/>
          </p:nvSpPr>
          <p:spPr>
            <a:xfrm>
              <a:off x="825689" y="4134603"/>
              <a:ext cx="3220872" cy="4132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2400" dirty="0">
                <a:solidFill>
                  <a:schemeClr val="accent2">
                    <a:lumMod val="50000"/>
                  </a:schemeClr>
                </a:solidFill>
              </a:endParaRPr>
            </a:p>
          </p:txBody>
        </p:sp>
        <p:sp>
          <p:nvSpPr>
            <p:cNvPr id="32" name="Retângulo 31">
              <a:extLst>
                <a:ext uri="{FF2B5EF4-FFF2-40B4-BE49-F238E27FC236}">
                  <a16:creationId xmlns:a16="http://schemas.microsoft.com/office/drawing/2014/main" id="{9D697668-E164-448A-B403-F9F196961BA0}"/>
                </a:ext>
              </a:extLst>
            </p:cNvPr>
            <p:cNvSpPr/>
            <p:nvPr/>
          </p:nvSpPr>
          <p:spPr>
            <a:xfrm>
              <a:off x="825689" y="4547894"/>
              <a:ext cx="3220872" cy="123987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accent2">
                      <a:lumMod val="50000"/>
                    </a:schemeClr>
                  </a:solidFill>
                </a:rPr>
                <a:t>+ </a:t>
              </a:r>
              <a:r>
                <a:rPr lang="en-US" sz="2400" dirty="0" err="1">
                  <a:solidFill>
                    <a:schemeClr val="accent2">
                      <a:lumMod val="50000"/>
                    </a:schemeClr>
                  </a:solidFill>
                </a:rPr>
                <a:t>Adicionar</a:t>
              </a:r>
              <a:r>
                <a:rPr lang="en-US" sz="2400" dirty="0">
                  <a:solidFill>
                    <a:schemeClr val="accent2">
                      <a:lumMod val="50000"/>
                    </a:schemeClr>
                  </a:solidFill>
                </a:rPr>
                <a:t>():void</a:t>
              </a:r>
            </a:p>
            <a:p>
              <a:r>
                <a:rPr lang="en-US" sz="2400" dirty="0">
                  <a:solidFill>
                    <a:schemeClr val="accent2">
                      <a:lumMod val="50000"/>
                    </a:schemeClr>
                  </a:solidFill>
                </a:rPr>
                <a:t>+ </a:t>
              </a:r>
              <a:r>
                <a:rPr lang="en-US" sz="2400" dirty="0" err="1">
                  <a:solidFill>
                    <a:schemeClr val="accent2">
                      <a:lumMod val="50000"/>
                    </a:schemeClr>
                  </a:solidFill>
                </a:rPr>
                <a:t>Excluir</a:t>
              </a:r>
              <a:r>
                <a:rPr lang="en-US" sz="2400" dirty="0">
                  <a:solidFill>
                    <a:schemeClr val="accent2">
                      <a:lumMod val="50000"/>
                    </a:schemeClr>
                  </a:solidFill>
                </a:rPr>
                <a:t>():void</a:t>
              </a:r>
            </a:p>
            <a:p>
              <a:r>
                <a:rPr lang="en-US" sz="2400" dirty="0">
                  <a:solidFill>
                    <a:schemeClr val="accent2">
                      <a:lumMod val="50000"/>
                    </a:schemeClr>
                  </a:solidFill>
                </a:rPr>
                <a:t>+ </a:t>
              </a:r>
              <a:r>
                <a:rPr lang="en-US" sz="2400" dirty="0" err="1">
                  <a:solidFill>
                    <a:schemeClr val="accent2">
                      <a:lumMod val="50000"/>
                    </a:schemeClr>
                  </a:solidFill>
                </a:rPr>
                <a:t>Pesquisar</a:t>
              </a:r>
              <a:r>
                <a:rPr lang="en-US" sz="2400" dirty="0">
                  <a:solidFill>
                    <a:schemeClr val="accent2">
                      <a:lumMod val="50000"/>
                    </a:schemeClr>
                  </a:solidFill>
                </a:rPr>
                <a:t>():void</a:t>
              </a:r>
              <a:endParaRPr lang="pt-BR" sz="2400" dirty="0">
                <a:solidFill>
                  <a:schemeClr val="accent2">
                    <a:lumMod val="50000"/>
                  </a:schemeClr>
                </a:solidFill>
              </a:endParaRPr>
            </a:p>
          </p:txBody>
        </p:sp>
      </p:grpSp>
      <p:grpSp>
        <p:nvGrpSpPr>
          <p:cNvPr id="7" name="Agrupar 6">
            <a:extLst>
              <a:ext uri="{FF2B5EF4-FFF2-40B4-BE49-F238E27FC236}">
                <a16:creationId xmlns:a16="http://schemas.microsoft.com/office/drawing/2014/main" id="{2DEAE418-398A-4735-A67E-51092183F68F}"/>
              </a:ext>
            </a:extLst>
          </p:cNvPr>
          <p:cNvGrpSpPr/>
          <p:nvPr/>
        </p:nvGrpSpPr>
        <p:grpSpPr>
          <a:xfrm flipH="1">
            <a:off x="3608413" y="1790970"/>
            <a:ext cx="2833418" cy="361184"/>
            <a:chOff x="3301253" y="5553462"/>
            <a:chExt cx="3169594" cy="404037"/>
          </a:xfrm>
        </p:grpSpPr>
        <p:cxnSp>
          <p:nvCxnSpPr>
            <p:cNvPr id="23" name="Conector reto 22">
              <a:extLst>
                <a:ext uri="{FF2B5EF4-FFF2-40B4-BE49-F238E27FC236}">
                  <a16:creationId xmlns:a16="http://schemas.microsoft.com/office/drawing/2014/main" id="{2DAF9D52-6413-4BF6-861F-B96FDF2958DA}"/>
                </a:ext>
              </a:extLst>
            </p:cNvPr>
            <p:cNvCxnSpPr>
              <a:cxnSpLocks/>
              <a:endCxn id="24" idx="3"/>
            </p:cNvCxnSpPr>
            <p:nvPr/>
          </p:nvCxnSpPr>
          <p:spPr>
            <a:xfrm>
              <a:off x="3301253" y="5755481"/>
              <a:ext cx="2688837" cy="0"/>
            </a:xfrm>
            <a:prstGeom prst="line">
              <a:avLst/>
            </a:prstGeom>
            <a:ln w="38100">
              <a:prstDash val="dash"/>
            </a:ln>
          </p:spPr>
          <p:style>
            <a:lnRef idx="1">
              <a:schemeClr val="accent2"/>
            </a:lnRef>
            <a:fillRef idx="0">
              <a:schemeClr val="accent2"/>
            </a:fillRef>
            <a:effectRef idx="0">
              <a:schemeClr val="accent2"/>
            </a:effectRef>
            <a:fontRef idx="minor">
              <a:schemeClr val="tx1"/>
            </a:fontRef>
          </p:style>
        </p:cxnSp>
        <p:sp>
          <p:nvSpPr>
            <p:cNvPr id="24" name="Triângulo isósceles 23">
              <a:extLst>
                <a:ext uri="{FF2B5EF4-FFF2-40B4-BE49-F238E27FC236}">
                  <a16:creationId xmlns:a16="http://schemas.microsoft.com/office/drawing/2014/main" id="{836ECDD5-0815-4B2F-99ED-D20A221604B7}"/>
                </a:ext>
              </a:extLst>
            </p:cNvPr>
            <p:cNvSpPr/>
            <p:nvPr/>
          </p:nvSpPr>
          <p:spPr>
            <a:xfrm rot="5400000">
              <a:off x="6028450" y="5515102"/>
              <a:ext cx="404037" cy="480757"/>
            </a:xfrm>
            <a:prstGeom prst="triangl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13" name="Agrupar 12">
            <a:extLst>
              <a:ext uri="{FF2B5EF4-FFF2-40B4-BE49-F238E27FC236}">
                <a16:creationId xmlns:a16="http://schemas.microsoft.com/office/drawing/2014/main" id="{3A900B68-7E2F-429F-98B7-1C5518B1933D}"/>
              </a:ext>
            </a:extLst>
          </p:cNvPr>
          <p:cNvGrpSpPr/>
          <p:nvPr/>
        </p:nvGrpSpPr>
        <p:grpSpPr>
          <a:xfrm>
            <a:off x="5614147" y="1422281"/>
            <a:ext cx="3281082" cy="1670543"/>
            <a:chOff x="825689" y="3217460"/>
            <a:chExt cx="3220872" cy="1243536"/>
          </a:xfrm>
        </p:grpSpPr>
        <p:sp>
          <p:nvSpPr>
            <p:cNvPr id="14" name="Retângulo 13">
              <a:extLst>
                <a:ext uri="{FF2B5EF4-FFF2-40B4-BE49-F238E27FC236}">
                  <a16:creationId xmlns:a16="http://schemas.microsoft.com/office/drawing/2014/main" id="{9F6A4E6A-9922-40B3-B562-729100529CE9}"/>
                </a:ext>
              </a:extLst>
            </p:cNvPr>
            <p:cNvSpPr/>
            <p:nvPr/>
          </p:nvSpPr>
          <p:spPr>
            <a:xfrm>
              <a:off x="825689" y="3217460"/>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a:t>Pessoa</a:t>
              </a:r>
              <a:endParaRPr lang="pt-BR" sz="2200" b="1" i="1" dirty="0"/>
            </a:p>
          </p:txBody>
        </p:sp>
        <p:sp>
          <p:nvSpPr>
            <p:cNvPr id="17" name="Retângulo 16">
              <a:extLst>
                <a:ext uri="{FF2B5EF4-FFF2-40B4-BE49-F238E27FC236}">
                  <a16:creationId xmlns:a16="http://schemas.microsoft.com/office/drawing/2014/main" id="{2C1630FC-A089-411A-9955-223F4D971F5D}"/>
                </a:ext>
              </a:extLst>
            </p:cNvPr>
            <p:cNvSpPr/>
            <p:nvPr/>
          </p:nvSpPr>
          <p:spPr>
            <a:xfrm>
              <a:off x="825689" y="3773607"/>
              <a:ext cx="3220872" cy="34369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sp>
          <p:nvSpPr>
            <p:cNvPr id="18" name="Retângulo 17">
              <a:extLst>
                <a:ext uri="{FF2B5EF4-FFF2-40B4-BE49-F238E27FC236}">
                  <a16:creationId xmlns:a16="http://schemas.microsoft.com/office/drawing/2014/main" id="{7637411F-8531-4ABA-9C1D-C0CBF1966DE5}"/>
                </a:ext>
              </a:extLst>
            </p:cNvPr>
            <p:cNvSpPr/>
            <p:nvPr/>
          </p:nvSpPr>
          <p:spPr>
            <a:xfrm>
              <a:off x="825689" y="4117301"/>
              <a:ext cx="3220872" cy="3436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grpSp>
        <p:nvGrpSpPr>
          <p:cNvPr id="26" name="Agrupar 25">
            <a:extLst>
              <a:ext uri="{FF2B5EF4-FFF2-40B4-BE49-F238E27FC236}">
                <a16:creationId xmlns:a16="http://schemas.microsoft.com/office/drawing/2014/main" id="{9449F4DB-44B5-4A31-B741-AA0D1B19C4DA}"/>
              </a:ext>
            </a:extLst>
          </p:cNvPr>
          <p:cNvGrpSpPr/>
          <p:nvPr/>
        </p:nvGrpSpPr>
        <p:grpSpPr>
          <a:xfrm>
            <a:off x="4146554" y="4705846"/>
            <a:ext cx="2527073" cy="1670543"/>
            <a:chOff x="825689" y="3217460"/>
            <a:chExt cx="3220872" cy="1243536"/>
          </a:xfrm>
        </p:grpSpPr>
        <p:sp>
          <p:nvSpPr>
            <p:cNvPr id="27" name="Retângulo 26">
              <a:extLst>
                <a:ext uri="{FF2B5EF4-FFF2-40B4-BE49-F238E27FC236}">
                  <a16:creationId xmlns:a16="http://schemas.microsoft.com/office/drawing/2014/main" id="{751CA717-95B4-44B7-B1FF-69462B2F54A8}"/>
                </a:ext>
              </a:extLst>
            </p:cNvPr>
            <p:cNvSpPr/>
            <p:nvPr/>
          </p:nvSpPr>
          <p:spPr>
            <a:xfrm>
              <a:off x="825689" y="3217460"/>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Professor</a:t>
              </a:r>
              <a:endParaRPr lang="pt-BR" sz="2200" b="1" dirty="0"/>
            </a:p>
          </p:txBody>
        </p:sp>
        <p:sp>
          <p:nvSpPr>
            <p:cNvPr id="29" name="Retângulo 28">
              <a:extLst>
                <a:ext uri="{FF2B5EF4-FFF2-40B4-BE49-F238E27FC236}">
                  <a16:creationId xmlns:a16="http://schemas.microsoft.com/office/drawing/2014/main" id="{5EDE7331-DD8A-4CAB-B2ED-9095E2519EB8}"/>
                </a:ext>
              </a:extLst>
            </p:cNvPr>
            <p:cNvSpPr/>
            <p:nvPr/>
          </p:nvSpPr>
          <p:spPr>
            <a:xfrm>
              <a:off x="825689" y="3773607"/>
              <a:ext cx="3220872" cy="34369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sp>
          <p:nvSpPr>
            <p:cNvPr id="30" name="Retângulo 29">
              <a:extLst>
                <a:ext uri="{FF2B5EF4-FFF2-40B4-BE49-F238E27FC236}">
                  <a16:creationId xmlns:a16="http://schemas.microsoft.com/office/drawing/2014/main" id="{88246F5A-3BF3-492E-A398-27B5D13C774D}"/>
                </a:ext>
              </a:extLst>
            </p:cNvPr>
            <p:cNvSpPr/>
            <p:nvPr/>
          </p:nvSpPr>
          <p:spPr>
            <a:xfrm>
              <a:off x="825689" y="4117301"/>
              <a:ext cx="3220872" cy="3436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grpSp>
        <p:nvGrpSpPr>
          <p:cNvPr id="33" name="Agrupar 32">
            <a:extLst>
              <a:ext uri="{FF2B5EF4-FFF2-40B4-BE49-F238E27FC236}">
                <a16:creationId xmlns:a16="http://schemas.microsoft.com/office/drawing/2014/main" id="{A709F942-4177-4CA3-8F12-D3A00E1E511E}"/>
              </a:ext>
            </a:extLst>
          </p:cNvPr>
          <p:cNvGrpSpPr/>
          <p:nvPr/>
        </p:nvGrpSpPr>
        <p:grpSpPr>
          <a:xfrm>
            <a:off x="7818217" y="4705846"/>
            <a:ext cx="2527073" cy="1670543"/>
            <a:chOff x="825689" y="3217460"/>
            <a:chExt cx="3220872" cy="1243536"/>
          </a:xfrm>
        </p:grpSpPr>
        <p:sp>
          <p:nvSpPr>
            <p:cNvPr id="34" name="Retângulo 33">
              <a:extLst>
                <a:ext uri="{FF2B5EF4-FFF2-40B4-BE49-F238E27FC236}">
                  <a16:creationId xmlns:a16="http://schemas.microsoft.com/office/drawing/2014/main" id="{C3967E61-AC18-4DD6-A00A-233333783F1F}"/>
                </a:ext>
              </a:extLst>
            </p:cNvPr>
            <p:cNvSpPr/>
            <p:nvPr/>
          </p:nvSpPr>
          <p:spPr>
            <a:xfrm>
              <a:off x="825689" y="3217460"/>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t>Aluno</a:t>
              </a:r>
              <a:endParaRPr lang="pt-BR" sz="2200" b="1" dirty="0"/>
            </a:p>
          </p:txBody>
        </p:sp>
        <p:sp>
          <p:nvSpPr>
            <p:cNvPr id="35" name="Retângulo 34">
              <a:extLst>
                <a:ext uri="{FF2B5EF4-FFF2-40B4-BE49-F238E27FC236}">
                  <a16:creationId xmlns:a16="http://schemas.microsoft.com/office/drawing/2014/main" id="{091A9DB3-E172-48D1-BF65-A4210ECEA626}"/>
                </a:ext>
              </a:extLst>
            </p:cNvPr>
            <p:cNvSpPr/>
            <p:nvPr/>
          </p:nvSpPr>
          <p:spPr>
            <a:xfrm>
              <a:off x="825689" y="3773607"/>
              <a:ext cx="3220872" cy="34369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sp>
          <p:nvSpPr>
            <p:cNvPr id="37" name="Retângulo 36">
              <a:extLst>
                <a:ext uri="{FF2B5EF4-FFF2-40B4-BE49-F238E27FC236}">
                  <a16:creationId xmlns:a16="http://schemas.microsoft.com/office/drawing/2014/main" id="{18CB11B3-BC8C-4751-85AB-56D82DEB2DD9}"/>
                </a:ext>
              </a:extLst>
            </p:cNvPr>
            <p:cNvSpPr/>
            <p:nvPr/>
          </p:nvSpPr>
          <p:spPr>
            <a:xfrm>
              <a:off x="825689" y="4117301"/>
              <a:ext cx="3220872" cy="3436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spTree>
    <p:extLst>
      <p:ext uri="{BB962C8B-B14F-4D97-AF65-F5344CB8AC3E}">
        <p14:creationId xmlns:p14="http://schemas.microsoft.com/office/powerpoint/2010/main" val="22543259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3" y="443228"/>
            <a:ext cx="9401237"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t>Exercício</a:t>
            </a:r>
            <a:endParaRPr lang="pt-BR" sz="4000" i="1" dirty="0"/>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sp>
        <p:nvSpPr>
          <p:cNvPr id="36" name="Espaço Reservado para Conteúdo 2">
            <a:extLst>
              <a:ext uri="{FF2B5EF4-FFF2-40B4-BE49-F238E27FC236}">
                <a16:creationId xmlns:a16="http://schemas.microsoft.com/office/drawing/2014/main" id="{BF6CC5AC-B764-4887-8F9A-BB9C4B245F92}"/>
              </a:ext>
            </a:extLst>
          </p:cNvPr>
          <p:cNvSpPr>
            <a:spLocks noGrp="1"/>
          </p:cNvSpPr>
          <p:nvPr>
            <p:ph idx="1"/>
          </p:nvPr>
        </p:nvSpPr>
        <p:spPr>
          <a:xfrm>
            <a:off x="677333" y="1208591"/>
            <a:ext cx="9844992" cy="5500134"/>
          </a:xfrm>
        </p:spPr>
        <p:txBody>
          <a:bodyPr>
            <a:normAutofit fontScale="55000" lnSpcReduction="20000"/>
          </a:bodyPr>
          <a:lstStyle/>
          <a:p>
            <a:pPr marL="0" indent="0">
              <a:buNone/>
            </a:pPr>
            <a:r>
              <a:rPr lang="pt-BR" sz="3200" b="1" dirty="0"/>
              <a:t>Elabore um diagrama de classes para um sistema de ponto de vendas</a:t>
            </a:r>
          </a:p>
          <a:p>
            <a:r>
              <a:rPr lang="pt-BR" sz="3200" dirty="0"/>
              <a:t>R01. O gerente deve fazer login com um ID e senha para iniciar e finalizar o sistema;</a:t>
            </a:r>
          </a:p>
          <a:p>
            <a:r>
              <a:rPr lang="pt-BR" sz="3200" dirty="0"/>
              <a:t>R02. O caixa (operador) deve fazer login com um ID e senha para poder utilizar o sistema;</a:t>
            </a:r>
          </a:p>
          <a:p>
            <a:r>
              <a:rPr lang="pt-BR" sz="3200" dirty="0"/>
              <a:t>R03. Registrar a venda em andamento – os itens comprados;</a:t>
            </a:r>
          </a:p>
          <a:p>
            <a:r>
              <a:rPr lang="pt-BR" sz="3200" dirty="0"/>
              <a:t>R04. Exibir a descrição e preço e do item registrado; – R05. Calcular o total da venda corrente;</a:t>
            </a:r>
          </a:p>
          <a:p>
            <a:r>
              <a:rPr lang="pt-BR" sz="3200" dirty="0"/>
              <a:t>R06. Tratar pagamento com dinheiro – capturar a quantidade recebida e calcular o troco;</a:t>
            </a:r>
          </a:p>
          <a:p>
            <a:r>
              <a:rPr lang="pt-BR" sz="3200" dirty="0"/>
              <a:t>R07. Tratar pagamento com cartão de crédito – capturar a informação do cartão através de um leitor de cartões ou entrada manual e autorizar o pagamento utilizando o serviço de autorização de crédito (externo) via conexão por modem; </a:t>
            </a:r>
          </a:p>
          <a:p>
            <a:r>
              <a:rPr lang="pt-BR" sz="3200" dirty="0"/>
              <a:t>R08. Tratar pagamento com cheque – capturar o número da carteira de identidade por entrada manual e autorizar o pagamento utilizando o serviço de autorização de cheque (externo) via conexão por modem;</a:t>
            </a:r>
          </a:p>
          <a:p>
            <a:r>
              <a:rPr lang="pt-BR" sz="3200" dirty="0"/>
              <a:t>R09. Reduzir as quantidades em estoque quando a venda é confirmada;</a:t>
            </a:r>
          </a:p>
          <a:p>
            <a:r>
              <a:rPr lang="pt-BR" sz="3200" dirty="0"/>
              <a:t>R10. Registrar as vendas completadas;</a:t>
            </a:r>
          </a:p>
          <a:p>
            <a:r>
              <a:rPr lang="pt-BR" sz="3200" dirty="0"/>
              <a:t>R11. Permitir que diversas lojas utilizem o sistema, com catálogo de produtos e preços unificado, porém estoques separados; </a:t>
            </a:r>
            <a:endParaRPr lang="en-US" sz="2800" dirty="0"/>
          </a:p>
        </p:txBody>
      </p:sp>
    </p:spTree>
    <p:extLst>
      <p:ext uri="{BB962C8B-B14F-4D97-AF65-F5344CB8AC3E}">
        <p14:creationId xmlns:p14="http://schemas.microsoft.com/office/powerpoint/2010/main" val="610404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4" y="443228"/>
            <a:ext cx="8596668"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t>O que </a:t>
            </a:r>
            <a:r>
              <a:rPr lang="en-US" sz="4000" dirty="0" err="1"/>
              <a:t>são</a:t>
            </a:r>
            <a:r>
              <a:rPr lang="en-US" sz="4000" dirty="0"/>
              <a:t> as </a:t>
            </a:r>
            <a:r>
              <a:rPr lang="en-US" sz="4000" dirty="0" err="1"/>
              <a:t>instâncias</a:t>
            </a:r>
            <a:r>
              <a:rPr lang="en-US" sz="4000" dirty="0"/>
              <a:t>?</a:t>
            </a:r>
            <a:endParaRPr lang="pt-BR" sz="4000" dirty="0"/>
          </a:p>
        </p:txBody>
      </p:sp>
      <p:pic>
        <p:nvPicPr>
          <p:cNvPr id="6" name="Imagem 5" descr="Uma imagem contendo moto&#10;&#10;Descrição gerada automaticamente">
            <a:extLst>
              <a:ext uri="{FF2B5EF4-FFF2-40B4-BE49-F238E27FC236}">
                <a16:creationId xmlns:a16="http://schemas.microsoft.com/office/drawing/2014/main" id="{924BB51E-5C96-416D-B3A9-3143F86293F5}"/>
              </a:ext>
            </a:extLst>
          </p:cNvPr>
          <p:cNvPicPr>
            <a:picLocks noChangeAspect="1"/>
          </p:cNvPicPr>
          <p:nvPr/>
        </p:nvPicPr>
        <p:blipFill rotWithShape="1">
          <a:blip r:embed="rId2"/>
          <a:srcRect t="39295"/>
          <a:stretch/>
        </p:blipFill>
        <p:spPr>
          <a:xfrm>
            <a:off x="3870683" y="2922700"/>
            <a:ext cx="3380059" cy="1449977"/>
          </a:xfrm>
          <a:prstGeom prst="rect">
            <a:avLst/>
          </a:prstGeom>
        </p:spPr>
      </p:pic>
      <p:sp>
        <p:nvSpPr>
          <p:cNvPr id="7" name="Espaço Reservado para Conteúdo 2">
            <a:extLst>
              <a:ext uri="{FF2B5EF4-FFF2-40B4-BE49-F238E27FC236}">
                <a16:creationId xmlns:a16="http://schemas.microsoft.com/office/drawing/2014/main" id="{27690C5B-D2C5-48F7-8E40-03201E2E0269}"/>
              </a:ext>
            </a:extLst>
          </p:cNvPr>
          <p:cNvSpPr>
            <a:spLocks noGrp="1"/>
          </p:cNvSpPr>
          <p:nvPr>
            <p:ph idx="1"/>
          </p:nvPr>
        </p:nvSpPr>
        <p:spPr>
          <a:xfrm>
            <a:off x="677332" y="1678451"/>
            <a:ext cx="9572137" cy="853811"/>
          </a:xfrm>
        </p:spPr>
        <p:txBody>
          <a:bodyPr>
            <a:normAutofit/>
          </a:bodyPr>
          <a:lstStyle/>
          <a:p>
            <a:pPr marL="0" indent="0">
              <a:buNone/>
            </a:pPr>
            <a:r>
              <a:rPr lang="en-US" sz="2700" dirty="0"/>
              <a:t>As </a:t>
            </a:r>
            <a:r>
              <a:rPr lang="en-US" sz="2700" dirty="0" err="1"/>
              <a:t>instâncias</a:t>
            </a:r>
            <a:r>
              <a:rPr lang="en-US" sz="2700" dirty="0"/>
              <a:t> </a:t>
            </a:r>
            <a:r>
              <a:rPr lang="en-US" sz="2700" dirty="0" err="1"/>
              <a:t>são</a:t>
            </a:r>
            <a:r>
              <a:rPr lang="en-US" sz="2700" dirty="0"/>
              <a:t> </a:t>
            </a:r>
            <a:r>
              <a:rPr lang="en-US" sz="2700" dirty="0" err="1"/>
              <a:t>os</a:t>
            </a:r>
            <a:r>
              <a:rPr lang="en-US" sz="2700" dirty="0"/>
              <a:t> </a:t>
            </a:r>
            <a:r>
              <a:rPr lang="en-US" sz="2700" dirty="0" err="1"/>
              <a:t>objetos</a:t>
            </a:r>
            <a:r>
              <a:rPr lang="en-US" sz="2700" dirty="0"/>
              <a:t> </a:t>
            </a:r>
            <a:r>
              <a:rPr lang="en-US" sz="2700" dirty="0" err="1"/>
              <a:t>criados</a:t>
            </a:r>
            <a:r>
              <a:rPr lang="en-US" sz="2700" dirty="0"/>
              <a:t> a </a:t>
            </a:r>
            <a:r>
              <a:rPr lang="en-US" sz="2700" dirty="0" err="1"/>
              <a:t>partir</a:t>
            </a:r>
            <a:r>
              <a:rPr lang="en-US" sz="2700" dirty="0"/>
              <a:t> de </a:t>
            </a:r>
            <a:r>
              <a:rPr lang="en-US" sz="2700" dirty="0" err="1"/>
              <a:t>uma</a:t>
            </a:r>
            <a:r>
              <a:rPr lang="en-US" sz="2700" dirty="0"/>
              <a:t> </a:t>
            </a:r>
            <a:r>
              <a:rPr lang="en-US" sz="2700" dirty="0" err="1"/>
              <a:t>classe</a:t>
            </a:r>
            <a:endParaRPr lang="en-US" sz="2700" dirty="0"/>
          </a:p>
        </p:txBody>
      </p:sp>
      <p:pic>
        <p:nvPicPr>
          <p:cNvPr id="8" name="Imagem 7" descr="Moto laranja e fundo preto&#10;&#10;Descrição gerada automaticamente">
            <a:extLst>
              <a:ext uri="{FF2B5EF4-FFF2-40B4-BE49-F238E27FC236}">
                <a16:creationId xmlns:a16="http://schemas.microsoft.com/office/drawing/2014/main" id="{D30B455D-00BC-4F9E-A701-F6D1F4848666}"/>
              </a:ext>
            </a:extLst>
          </p:cNvPr>
          <p:cNvPicPr>
            <a:picLocks noChangeAspect="1"/>
          </p:cNvPicPr>
          <p:nvPr/>
        </p:nvPicPr>
        <p:blipFill rotWithShape="1">
          <a:blip r:embed="rId3"/>
          <a:srcRect l="7987" t="13854" r="8042" b="4345"/>
          <a:stretch/>
        </p:blipFill>
        <p:spPr>
          <a:xfrm>
            <a:off x="601516" y="2501089"/>
            <a:ext cx="2702256" cy="1683549"/>
          </a:xfrm>
          <a:prstGeom prst="rect">
            <a:avLst/>
          </a:prstGeom>
        </p:spPr>
      </p:pic>
      <p:pic>
        <p:nvPicPr>
          <p:cNvPr id="9" name="Imagem 8" descr="Moto branca com preto&#10;&#10;Descrição gerada automaticamente">
            <a:extLst>
              <a:ext uri="{FF2B5EF4-FFF2-40B4-BE49-F238E27FC236}">
                <a16:creationId xmlns:a16="http://schemas.microsoft.com/office/drawing/2014/main" id="{20F6F5E6-9C0E-43DF-B720-EF6EFC719E77}"/>
              </a:ext>
            </a:extLst>
          </p:cNvPr>
          <p:cNvPicPr>
            <a:picLocks noChangeAspect="1"/>
          </p:cNvPicPr>
          <p:nvPr/>
        </p:nvPicPr>
        <p:blipFill rotWithShape="1">
          <a:blip r:embed="rId4"/>
          <a:srcRect l="4400"/>
          <a:stretch/>
        </p:blipFill>
        <p:spPr>
          <a:xfrm>
            <a:off x="695696" y="4763388"/>
            <a:ext cx="2820409" cy="1770115"/>
          </a:xfrm>
          <a:prstGeom prst="rect">
            <a:avLst/>
          </a:prstGeom>
        </p:spPr>
      </p:pic>
      <p:pic>
        <p:nvPicPr>
          <p:cNvPr id="10" name="Imagem 9" descr="Moto estacionada no ar&#10;&#10;Descrição gerada automaticamente">
            <a:extLst>
              <a:ext uri="{FF2B5EF4-FFF2-40B4-BE49-F238E27FC236}">
                <a16:creationId xmlns:a16="http://schemas.microsoft.com/office/drawing/2014/main" id="{869F8B70-8FDF-46F0-9308-F5EAAEE7E521}"/>
              </a:ext>
            </a:extLst>
          </p:cNvPr>
          <p:cNvPicPr>
            <a:picLocks noChangeAspect="1"/>
          </p:cNvPicPr>
          <p:nvPr/>
        </p:nvPicPr>
        <p:blipFill>
          <a:blip r:embed="rId5"/>
          <a:stretch>
            <a:fillRect/>
          </a:stretch>
        </p:blipFill>
        <p:spPr>
          <a:xfrm>
            <a:off x="4607507" y="4563618"/>
            <a:ext cx="2114266" cy="2114266"/>
          </a:xfrm>
          <a:prstGeom prst="rect">
            <a:avLst/>
          </a:prstGeom>
        </p:spPr>
      </p:pic>
      <p:grpSp>
        <p:nvGrpSpPr>
          <p:cNvPr id="11" name="Agrupar 10">
            <a:extLst>
              <a:ext uri="{FF2B5EF4-FFF2-40B4-BE49-F238E27FC236}">
                <a16:creationId xmlns:a16="http://schemas.microsoft.com/office/drawing/2014/main" id="{FAAFDD22-ACF3-462A-B2AD-A2F530568F37}"/>
              </a:ext>
            </a:extLst>
          </p:cNvPr>
          <p:cNvGrpSpPr/>
          <p:nvPr/>
        </p:nvGrpSpPr>
        <p:grpSpPr>
          <a:xfrm>
            <a:off x="7152864" y="2615432"/>
            <a:ext cx="3220872" cy="3244755"/>
            <a:chOff x="825689" y="3217459"/>
            <a:chExt cx="3220872" cy="3244755"/>
          </a:xfrm>
        </p:grpSpPr>
        <p:sp>
          <p:nvSpPr>
            <p:cNvPr id="12" name="Retângulo 11">
              <a:extLst>
                <a:ext uri="{FF2B5EF4-FFF2-40B4-BE49-F238E27FC236}">
                  <a16:creationId xmlns:a16="http://schemas.microsoft.com/office/drawing/2014/main" id="{DE28585C-C2F1-4EA6-BA40-19DF816F60AD}"/>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Moto</a:t>
              </a:r>
              <a:endParaRPr lang="pt-BR" sz="2400" b="1" dirty="0"/>
            </a:p>
          </p:txBody>
        </p:sp>
        <p:sp>
          <p:nvSpPr>
            <p:cNvPr id="13" name="Retângulo 12">
              <a:extLst>
                <a:ext uri="{FF2B5EF4-FFF2-40B4-BE49-F238E27FC236}">
                  <a16:creationId xmlns:a16="http://schemas.microsoft.com/office/drawing/2014/main" id="{B45A2F8D-0755-4FCA-9E03-77692FA48A28}"/>
                </a:ext>
              </a:extLst>
            </p:cNvPr>
            <p:cNvSpPr/>
            <p:nvPr/>
          </p:nvSpPr>
          <p:spPr>
            <a:xfrm>
              <a:off x="825689" y="3773606"/>
              <a:ext cx="3220872" cy="134430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accent2">
                      <a:lumMod val="50000"/>
                    </a:schemeClr>
                  </a:solidFill>
                </a:rPr>
                <a:t>- </a:t>
              </a:r>
              <a:r>
                <a:rPr lang="en-US" sz="2400" dirty="0" err="1">
                  <a:solidFill>
                    <a:schemeClr val="accent2">
                      <a:lumMod val="50000"/>
                    </a:schemeClr>
                  </a:solidFill>
                </a:rPr>
                <a:t>Modelo</a:t>
              </a:r>
              <a:r>
                <a:rPr lang="en-US" sz="2400" dirty="0">
                  <a:solidFill>
                    <a:schemeClr val="accent2">
                      <a:lumMod val="50000"/>
                    </a:schemeClr>
                  </a:solidFill>
                </a:rPr>
                <a:t> (string)</a:t>
              </a:r>
              <a:br>
                <a:rPr lang="en-US" sz="2400" dirty="0">
                  <a:solidFill>
                    <a:schemeClr val="accent2">
                      <a:lumMod val="50000"/>
                    </a:schemeClr>
                  </a:solidFill>
                </a:rPr>
              </a:br>
              <a:r>
                <a:rPr lang="en-US" sz="2400" dirty="0">
                  <a:solidFill>
                    <a:schemeClr val="accent2">
                      <a:lumMod val="50000"/>
                    </a:schemeClr>
                  </a:solidFill>
                </a:rPr>
                <a:t>- </a:t>
              </a:r>
              <a:r>
                <a:rPr lang="en-US" sz="2400" dirty="0" err="1">
                  <a:solidFill>
                    <a:schemeClr val="accent2">
                      <a:lumMod val="50000"/>
                    </a:schemeClr>
                  </a:solidFill>
                </a:rPr>
                <a:t>Ano</a:t>
              </a:r>
              <a:r>
                <a:rPr lang="en-US" sz="2400" dirty="0">
                  <a:solidFill>
                    <a:schemeClr val="accent2">
                      <a:lumMod val="50000"/>
                    </a:schemeClr>
                  </a:solidFill>
                </a:rPr>
                <a:t> (int)</a:t>
              </a:r>
              <a:br>
                <a:rPr lang="en-US" sz="2400" dirty="0">
                  <a:solidFill>
                    <a:schemeClr val="accent2">
                      <a:lumMod val="50000"/>
                    </a:schemeClr>
                  </a:solidFill>
                </a:rPr>
              </a:br>
              <a:r>
                <a:rPr lang="en-US" sz="2400" dirty="0">
                  <a:solidFill>
                    <a:schemeClr val="accent2">
                      <a:lumMod val="50000"/>
                    </a:schemeClr>
                  </a:solidFill>
                </a:rPr>
                <a:t>- </a:t>
              </a:r>
              <a:r>
                <a:rPr lang="en-US" sz="2400" dirty="0" err="1">
                  <a:solidFill>
                    <a:schemeClr val="accent2">
                      <a:lumMod val="50000"/>
                    </a:schemeClr>
                  </a:solidFill>
                </a:rPr>
                <a:t>KmsRodados</a:t>
              </a:r>
              <a:r>
                <a:rPr lang="en-US" sz="2400" dirty="0">
                  <a:solidFill>
                    <a:schemeClr val="accent2">
                      <a:lumMod val="50000"/>
                    </a:schemeClr>
                  </a:solidFill>
                </a:rPr>
                <a:t> (int)</a:t>
              </a:r>
              <a:endParaRPr lang="pt-BR" dirty="0">
                <a:solidFill>
                  <a:schemeClr val="accent2">
                    <a:lumMod val="50000"/>
                  </a:schemeClr>
                </a:solidFill>
              </a:endParaRPr>
            </a:p>
          </p:txBody>
        </p:sp>
        <p:sp>
          <p:nvSpPr>
            <p:cNvPr id="14" name="Retângulo 13">
              <a:extLst>
                <a:ext uri="{FF2B5EF4-FFF2-40B4-BE49-F238E27FC236}">
                  <a16:creationId xmlns:a16="http://schemas.microsoft.com/office/drawing/2014/main" id="{BC47F9B6-D968-4FC9-ADDA-7F13AF026E60}"/>
                </a:ext>
              </a:extLst>
            </p:cNvPr>
            <p:cNvSpPr/>
            <p:nvPr/>
          </p:nvSpPr>
          <p:spPr>
            <a:xfrm>
              <a:off x="825689" y="5117910"/>
              <a:ext cx="3220872" cy="134430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accent2">
                      <a:lumMod val="50000"/>
                    </a:schemeClr>
                  </a:solidFill>
                </a:rPr>
                <a:t>+ </a:t>
              </a:r>
              <a:r>
                <a:rPr lang="en-US" sz="2400" dirty="0" err="1">
                  <a:solidFill>
                    <a:schemeClr val="accent2">
                      <a:lumMod val="50000"/>
                    </a:schemeClr>
                  </a:solidFill>
                </a:rPr>
                <a:t>Acelerar</a:t>
              </a:r>
              <a:r>
                <a:rPr lang="en-US" sz="2400" dirty="0">
                  <a:solidFill>
                    <a:schemeClr val="accent2">
                      <a:lumMod val="50000"/>
                    </a:schemeClr>
                  </a:solidFill>
                </a:rPr>
                <a:t>()</a:t>
              </a:r>
              <a:br>
                <a:rPr lang="en-US" sz="2400" dirty="0">
                  <a:solidFill>
                    <a:schemeClr val="accent2">
                      <a:lumMod val="50000"/>
                    </a:schemeClr>
                  </a:solidFill>
                </a:rPr>
              </a:br>
              <a:r>
                <a:rPr lang="en-US" sz="2400" dirty="0">
                  <a:solidFill>
                    <a:schemeClr val="accent2">
                      <a:lumMod val="50000"/>
                    </a:schemeClr>
                  </a:solidFill>
                </a:rPr>
                <a:t>+ </a:t>
              </a:r>
              <a:r>
                <a:rPr lang="en-US" sz="2400" dirty="0" err="1">
                  <a:solidFill>
                    <a:schemeClr val="accent2">
                      <a:lumMod val="50000"/>
                    </a:schemeClr>
                  </a:solidFill>
                </a:rPr>
                <a:t>Frear</a:t>
              </a:r>
              <a:r>
                <a:rPr lang="en-US" sz="2400" dirty="0">
                  <a:solidFill>
                    <a:schemeClr val="accent2">
                      <a:lumMod val="50000"/>
                    </a:schemeClr>
                  </a:solidFill>
                </a:rPr>
                <a:t>()</a:t>
              </a:r>
              <a:br>
                <a:rPr lang="en-US" sz="2400" dirty="0">
                  <a:solidFill>
                    <a:schemeClr val="accent2">
                      <a:lumMod val="50000"/>
                    </a:schemeClr>
                  </a:solidFill>
                </a:rPr>
              </a:br>
              <a:r>
                <a:rPr lang="en-US" sz="2400" dirty="0">
                  <a:solidFill>
                    <a:schemeClr val="accent2">
                      <a:lumMod val="50000"/>
                    </a:schemeClr>
                  </a:solidFill>
                </a:rPr>
                <a:t>+ </a:t>
              </a:r>
              <a:r>
                <a:rPr lang="en-US" sz="2400" dirty="0" err="1">
                  <a:solidFill>
                    <a:schemeClr val="accent2">
                      <a:lumMod val="50000"/>
                    </a:schemeClr>
                  </a:solidFill>
                </a:rPr>
                <a:t>Buzinar</a:t>
              </a:r>
              <a:r>
                <a:rPr lang="en-US" sz="2400" dirty="0">
                  <a:solidFill>
                    <a:schemeClr val="accent2">
                      <a:lumMod val="50000"/>
                    </a:schemeClr>
                  </a:solidFill>
                </a:rPr>
                <a:t>()</a:t>
              </a:r>
              <a:endParaRPr lang="pt-BR" dirty="0">
                <a:solidFill>
                  <a:schemeClr val="accent2">
                    <a:lumMod val="50000"/>
                  </a:schemeClr>
                </a:solidFill>
              </a:endParaRPr>
            </a:p>
          </p:txBody>
        </p:sp>
      </p:gr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6">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9070362" y="2365349"/>
            <a:ext cx="4936390"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17" name="Título 1">
            <a:extLst>
              <a:ext uri="{FF2B5EF4-FFF2-40B4-BE49-F238E27FC236}">
                <a16:creationId xmlns:a16="http://schemas.microsoft.com/office/drawing/2014/main" id="{1FC273DF-48FB-44AD-98E2-E35072863F67}"/>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spTree>
    <p:extLst>
      <p:ext uri="{BB962C8B-B14F-4D97-AF65-F5344CB8AC3E}">
        <p14:creationId xmlns:p14="http://schemas.microsoft.com/office/powerpoint/2010/main" val="2642110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to 2">
            <a:extLst>
              <a:ext uri="{FF2B5EF4-FFF2-40B4-BE49-F238E27FC236}">
                <a16:creationId xmlns:a16="http://schemas.microsoft.com/office/drawing/2014/main" id="{6BAA9286-C49B-44DE-BBE4-B1819F4DD554}"/>
              </a:ext>
            </a:extLst>
          </p:cNvPr>
          <p:cNvCxnSpPr>
            <a:cxnSpLocks/>
          </p:cNvCxnSpPr>
          <p:nvPr/>
        </p:nvCxnSpPr>
        <p:spPr>
          <a:xfrm>
            <a:off x="3180374" y="5720630"/>
            <a:ext cx="3591362"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4" y="443228"/>
            <a:ext cx="8596668"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t>Propriedades</a:t>
            </a:r>
            <a:endParaRPr lang="pt-BR" sz="4000" i="1" dirty="0"/>
          </a:p>
        </p:txBody>
      </p:sp>
      <p:sp>
        <p:nvSpPr>
          <p:cNvPr id="7" name="Espaço Reservado para Conteúdo 2">
            <a:extLst>
              <a:ext uri="{FF2B5EF4-FFF2-40B4-BE49-F238E27FC236}">
                <a16:creationId xmlns:a16="http://schemas.microsoft.com/office/drawing/2014/main" id="{27690C5B-D2C5-48F7-8E40-03201E2E0269}"/>
              </a:ext>
            </a:extLst>
          </p:cNvPr>
          <p:cNvSpPr>
            <a:spLocks noGrp="1"/>
          </p:cNvSpPr>
          <p:nvPr>
            <p:ph idx="1"/>
          </p:nvPr>
        </p:nvSpPr>
        <p:spPr>
          <a:xfrm>
            <a:off x="677332" y="1336344"/>
            <a:ext cx="9572137" cy="4851745"/>
          </a:xfrm>
        </p:spPr>
        <p:txBody>
          <a:bodyPr>
            <a:normAutofit/>
          </a:bodyPr>
          <a:lstStyle/>
          <a:p>
            <a:pPr marL="0" indent="0">
              <a:buNone/>
            </a:pPr>
            <a:r>
              <a:rPr lang="en-US" sz="2700" dirty="0"/>
              <a:t>Classes </a:t>
            </a:r>
            <a:r>
              <a:rPr lang="en-US" sz="2700" dirty="0" err="1"/>
              <a:t>são</a:t>
            </a:r>
            <a:r>
              <a:rPr lang="en-US" sz="2700" dirty="0"/>
              <a:t> </a:t>
            </a:r>
            <a:r>
              <a:rPr lang="en-US" sz="2700" dirty="0" err="1"/>
              <a:t>descritas</a:t>
            </a:r>
            <a:r>
              <a:rPr lang="en-US" sz="2700" dirty="0"/>
              <a:t> por </a:t>
            </a:r>
            <a:r>
              <a:rPr lang="en-US" sz="2700" dirty="0" err="1"/>
              <a:t>meio</a:t>
            </a:r>
            <a:r>
              <a:rPr lang="en-US" sz="2700" dirty="0"/>
              <a:t> de </a:t>
            </a:r>
            <a:r>
              <a:rPr lang="en-US" sz="2700" dirty="0" err="1"/>
              <a:t>suas</a:t>
            </a:r>
            <a:r>
              <a:rPr lang="en-US" sz="2700" dirty="0"/>
              <a:t> </a:t>
            </a:r>
            <a:r>
              <a:rPr lang="en-US" sz="2700" dirty="0" err="1"/>
              <a:t>propriedades</a:t>
            </a:r>
            <a:endParaRPr lang="en-US" sz="2700" dirty="0"/>
          </a:p>
          <a:p>
            <a:pPr marL="0" indent="0">
              <a:buNone/>
            </a:pPr>
            <a:r>
              <a:rPr lang="en-US" sz="2700" dirty="0"/>
              <a:t>    </a:t>
            </a:r>
            <a:r>
              <a:rPr lang="en-US" sz="2700" b="1" u="sng" dirty="0" err="1"/>
              <a:t>Primitivas</a:t>
            </a:r>
            <a:r>
              <a:rPr lang="en-US" sz="2700" dirty="0"/>
              <a:t> »  </a:t>
            </a:r>
            <a:r>
              <a:rPr lang="en-US" sz="2700" dirty="0" err="1"/>
              <a:t>Atributos</a:t>
            </a:r>
            <a:r>
              <a:rPr lang="en-US" sz="2700" dirty="0"/>
              <a:t> da </a:t>
            </a:r>
            <a:r>
              <a:rPr lang="en-US" sz="2700" dirty="0" err="1"/>
              <a:t>classe</a:t>
            </a:r>
            <a:endParaRPr lang="en-US" sz="2700" dirty="0"/>
          </a:p>
          <a:p>
            <a:pPr marL="0" indent="0">
              <a:buNone/>
            </a:pPr>
            <a:r>
              <a:rPr lang="en-US" sz="2700" dirty="0"/>
              <a:t>    </a:t>
            </a:r>
            <a:r>
              <a:rPr lang="en-US" sz="2700" b="1" u="sng" dirty="0" err="1"/>
              <a:t>Compostas</a:t>
            </a:r>
            <a:r>
              <a:rPr lang="en-US" sz="2700" dirty="0"/>
              <a:t> » </a:t>
            </a:r>
            <a:r>
              <a:rPr lang="en-US" sz="2700" dirty="0" err="1"/>
              <a:t>Associações</a:t>
            </a:r>
            <a:r>
              <a:rPr lang="en-US" sz="2700" dirty="0"/>
              <a:t> com </a:t>
            </a:r>
            <a:r>
              <a:rPr lang="en-US" sz="2700" dirty="0" err="1"/>
              <a:t>outras</a:t>
            </a:r>
            <a:r>
              <a:rPr lang="en-US" sz="2700" dirty="0"/>
              <a:t> classes</a:t>
            </a:r>
          </a:p>
          <a:p>
            <a:pPr marL="0" indent="0">
              <a:buNone/>
            </a:pPr>
            <a:r>
              <a:rPr lang="en-US" sz="2700" dirty="0" err="1"/>
              <a:t>Quando</a:t>
            </a:r>
            <a:r>
              <a:rPr lang="en-US" sz="2700" dirty="0"/>
              <a:t> </a:t>
            </a:r>
            <a:r>
              <a:rPr lang="en-US" sz="2700" dirty="0" err="1"/>
              <a:t>convertidas</a:t>
            </a:r>
            <a:r>
              <a:rPr lang="en-US" sz="2700" dirty="0"/>
              <a:t> para </a:t>
            </a:r>
            <a:r>
              <a:rPr lang="en-US" sz="2700" dirty="0" err="1"/>
              <a:t>código</a:t>
            </a:r>
            <a:r>
              <a:rPr lang="en-US" sz="2700" dirty="0"/>
              <a:t> de </a:t>
            </a:r>
            <a:r>
              <a:rPr lang="en-US" sz="2700" dirty="0" err="1"/>
              <a:t>programação</a:t>
            </a:r>
            <a:r>
              <a:rPr lang="en-US" sz="2700" dirty="0"/>
              <a:t>, as </a:t>
            </a:r>
            <a:r>
              <a:rPr lang="en-US" sz="2700" dirty="0" err="1"/>
              <a:t>propriedades</a:t>
            </a:r>
            <a:r>
              <a:rPr lang="en-US" sz="2700" dirty="0"/>
              <a:t> se </a:t>
            </a:r>
            <a:r>
              <a:rPr lang="en-US" sz="2700" dirty="0" err="1"/>
              <a:t>tornam</a:t>
            </a:r>
            <a:r>
              <a:rPr lang="en-US" sz="2700" dirty="0"/>
              <a:t> </a:t>
            </a:r>
            <a:r>
              <a:rPr lang="en-US" sz="2700" dirty="0" err="1"/>
              <a:t>campos</a:t>
            </a:r>
            <a:r>
              <a:rPr lang="en-US" sz="2700" dirty="0"/>
              <a:t> da </a:t>
            </a:r>
            <a:r>
              <a:rPr lang="en-US" sz="2700" dirty="0" err="1"/>
              <a:t>classe</a:t>
            </a:r>
            <a:endParaRPr lang="en-US" sz="2700" dirty="0"/>
          </a:p>
        </p:txBody>
      </p:sp>
      <p:grpSp>
        <p:nvGrpSpPr>
          <p:cNvPr id="11" name="Agrupar 10">
            <a:extLst>
              <a:ext uri="{FF2B5EF4-FFF2-40B4-BE49-F238E27FC236}">
                <a16:creationId xmlns:a16="http://schemas.microsoft.com/office/drawing/2014/main" id="{FAAFDD22-ACF3-462A-B2AD-A2F530568F37}"/>
              </a:ext>
            </a:extLst>
          </p:cNvPr>
          <p:cNvGrpSpPr/>
          <p:nvPr/>
        </p:nvGrpSpPr>
        <p:grpSpPr>
          <a:xfrm>
            <a:off x="792423" y="4164582"/>
            <a:ext cx="2387951" cy="1777939"/>
            <a:chOff x="825689" y="3217459"/>
            <a:chExt cx="3220872" cy="2456597"/>
          </a:xfrm>
        </p:grpSpPr>
        <p:sp>
          <p:nvSpPr>
            <p:cNvPr id="12" name="Retângulo 11">
              <a:extLst>
                <a:ext uri="{FF2B5EF4-FFF2-40B4-BE49-F238E27FC236}">
                  <a16:creationId xmlns:a16="http://schemas.microsoft.com/office/drawing/2014/main" id="{DE28585C-C2F1-4EA6-BA40-19DF816F60AD}"/>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t>Moto</a:t>
              </a:r>
              <a:endParaRPr lang="pt-BR" sz="2200" b="1" dirty="0"/>
            </a:p>
          </p:txBody>
        </p:sp>
        <p:sp>
          <p:nvSpPr>
            <p:cNvPr id="13" name="Retângulo 12">
              <a:extLst>
                <a:ext uri="{FF2B5EF4-FFF2-40B4-BE49-F238E27FC236}">
                  <a16:creationId xmlns:a16="http://schemas.microsoft.com/office/drawing/2014/main" id="{B45A2F8D-0755-4FCA-9E03-77692FA48A28}"/>
                </a:ext>
              </a:extLst>
            </p:cNvPr>
            <p:cNvSpPr/>
            <p:nvPr/>
          </p:nvSpPr>
          <p:spPr>
            <a:xfrm>
              <a:off x="825689" y="3773606"/>
              <a:ext cx="3220872" cy="134430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accent2">
                      <a:lumMod val="50000"/>
                    </a:schemeClr>
                  </a:solidFill>
                </a:rPr>
                <a:t>- </a:t>
              </a:r>
              <a:r>
                <a:rPr lang="en-US" sz="1600" dirty="0" err="1">
                  <a:solidFill>
                    <a:schemeClr val="accent2">
                      <a:lumMod val="50000"/>
                    </a:schemeClr>
                  </a:solidFill>
                </a:rPr>
                <a:t>Modelo</a:t>
              </a:r>
              <a:r>
                <a:rPr lang="en-US" sz="1600" dirty="0">
                  <a:solidFill>
                    <a:schemeClr val="accent2">
                      <a:lumMod val="50000"/>
                    </a:schemeClr>
                  </a:solidFill>
                </a:rPr>
                <a:t>: string</a:t>
              </a:r>
              <a:br>
                <a:rPr lang="en-US" sz="1600" dirty="0">
                  <a:solidFill>
                    <a:schemeClr val="accent2">
                      <a:lumMod val="50000"/>
                    </a:schemeClr>
                  </a:solidFill>
                </a:rPr>
              </a:br>
              <a:r>
                <a:rPr lang="en-US" sz="1600" dirty="0">
                  <a:solidFill>
                    <a:schemeClr val="accent2">
                      <a:lumMod val="50000"/>
                    </a:schemeClr>
                  </a:solidFill>
                </a:rPr>
                <a:t>- </a:t>
              </a:r>
              <a:r>
                <a:rPr lang="en-US" sz="1600" dirty="0" err="1">
                  <a:solidFill>
                    <a:schemeClr val="accent2">
                      <a:lumMod val="50000"/>
                    </a:schemeClr>
                  </a:solidFill>
                </a:rPr>
                <a:t>Ano</a:t>
              </a:r>
              <a:r>
                <a:rPr lang="en-US" sz="1600" dirty="0">
                  <a:solidFill>
                    <a:schemeClr val="accent2">
                      <a:lumMod val="50000"/>
                    </a:schemeClr>
                  </a:solidFill>
                </a:rPr>
                <a:t>: int</a:t>
              </a:r>
              <a:br>
                <a:rPr lang="en-US" sz="1600" dirty="0">
                  <a:solidFill>
                    <a:schemeClr val="accent2">
                      <a:lumMod val="50000"/>
                    </a:schemeClr>
                  </a:solidFill>
                </a:rPr>
              </a:br>
              <a:r>
                <a:rPr lang="en-US" sz="1600" dirty="0">
                  <a:solidFill>
                    <a:schemeClr val="accent2">
                      <a:lumMod val="50000"/>
                    </a:schemeClr>
                  </a:solidFill>
                </a:rPr>
                <a:t>- </a:t>
              </a:r>
              <a:r>
                <a:rPr lang="en-US" sz="1600" dirty="0" err="1">
                  <a:solidFill>
                    <a:schemeClr val="accent2">
                      <a:lumMod val="50000"/>
                    </a:schemeClr>
                  </a:solidFill>
                </a:rPr>
                <a:t>KmsRodados</a:t>
              </a:r>
              <a:r>
                <a:rPr lang="en-US" sz="1600" dirty="0">
                  <a:solidFill>
                    <a:schemeClr val="accent2">
                      <a:lumMod val="50000"/>
                    </a:schemeClr>
                  </a:solidFill>
                </a:rPr>
                <a:t>: int</a:t>
              </a:r>
              <a:endParaRPr lang="pt-BR" sz="1200" dirty="0">
                <a:solidFill>
                  <a:schemeClr val="accent2">
                    <a:lumMod val="50000"/>
                  </a:schemeClr>
                </a:solidFill>
              </a:endParaRPr>
            </a:p>
          </p:txBody>
        </p:sp>
        <p:sp>
          <p:nvSpPr>
            <p:cNvPr id="14" name="Retângulo 13">
              <a:extLst>
                <a:ext uri="{FF2B5EF4-FFF2-40B4-BE49-F238E27FC236}">
                  <a16:creationId xmlns:a16="http://schemas.microsoft.com/office/drawing/2014/main" id="{BC47F9B6-D968-4FC9-ADDA-7F13AF026E60}"/>
                </a:ext>
              </a:extLst>
            </p:cNvPr>
            <p:cNvSpPr/>
            <p:nvPr/>
          </p:nvSpPr>
          <p:spPr>
            <a:xfrm>
              <a:off x="825689" y="5117911"/>
              <a:ext cx="3220872" cy="55614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9070362" y="2365349"/>
            <a:ext cx="4936390"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grpSp>
        <p:nvGrpSpPr>
          <p:cNvPr id="21" name="Agrupar 20">
            <a:extLst>
              <a:ext uri="{FF2B5EF4-FFF2-40B4-BE49-F238E27FC236}">
                <a16:creationId xmlns:a16="http://schemas.microsoft.com/office/drawing/2014/main" id="{86DBD60B-8D8C-4AD5-9E0C-61E81A80950C}"/>
              </a:ext>
            </a:extLst>
          </p:cNvPr>
          <p:cNvGrpSpPr/>
          <p:nvPr/>
        </p:nvGrpSpPr>
        <p:grpSpPr>
          <a:xfrm>
            <a:off x="6771736" y="4164582"/>
            <a:ext cx="2869823" cy="1777939"/>
            <a:chOff x="825689" y="3217459"/>
            <a:chExt cx="3220872" cy="2456597"/>
          </a:xfrm>
        </p:grpSpPr>
        <p:sp>
          <p:nvSpPr>
            <p:cNvPr id="22" name="Retângulo 21">
              <a:extLst>
                <a:ext uri="{FF2B5EF4-FFF2-40B4-BE49-F238E27FC236}">
                  <a16:creationId xmlns:a16="http://schemas.microsoft.com/office/drawing/2014/main" id="{6DAD1958-85CE-4FB6-B5E3-A00FB00B3733}"/>
                </a:ext>
              </a:extLst>
            </p:cNvPr>
            <p:cNvSpPr/>
            <p:nvPr/>
          </p:nvSpPr>
          <p:spPr>
            <a:xfrm>
              <a:off x="825689" y="3217459"/>
              <a:ext cx="3220872" cy="55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err="1"/>
                <a:t>Piloto</a:t>
              </a:r>
              <a:endParaRPr lang="pt-BR" sz="2200" b="1" dirty="0"/>
            </a:p>
          </p:txBody>
        </p:sp>
        <p:sp>
          <p:nvSpPr>
            <p:cNvPr id="23" name="Retângulo 22">
              <a:extLst>
                <a:ext uri="{FF2B5EF4-FFF2-40B4-BE49-F238E27FC236}">
                  <a16:creationId xmlns:a16="http://schemas.microsoft.com/office/drawing/2014/main" id="{0B7C10A9-DF7F-4B21-A5E7-F7BB5CDFC32E}"/>
                </a:ext>
              </a:extLst>
            </p:cNvPr>
            <p:cNvSpPr/>
            <p:nvPr/>
          </p:nvSpPr>
          <p:spPr>
            <a:xfrm>
              <a:off x="825689" y="3773606"/>
              <a:ext cx="3220872" cy="134430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accent2">
                      <a:lumMod val="50000"/>
                    </a:schemeClr>
                  </a:solidFill>
                </a:rPr>
                <a:t>- Nome: string</a:t>
              </a:r>
            </a:p>
            <a:p>
              <a:r>
                <a:rPr lang="en-US" sz="1600" dirty="0">
                  <a:solidFill>
                    <a:schemeClr val="accent2">
                      <a:lumMod val="50000"/>
                    </a:schemeClr>
                  </a:solidFill>
                </a:rPr>
                <a:t>- </a:t>
              </a:r>
              <a:r>
                <a:rPr lang="en-US" sz="1600" dirty="0" err="1">
                  <a:solidFill>
                    <a:schemeClr val="accent2">
                      <a:lumMod val="50000"/>
                    </a:schemeClr>
                  </a:solidFill>
                </a:rPr>
                <a:t>Sexo</a:t>
              </a:r>
              <a:r>
                <a:rPr lang="en-US" sz="1600" dirty="0">
                  <a:solidFill>
                    <a:schemeClr val="accent2">
                      <a:lumMod val="50000"/>
                    </a:schemeClr>
                  </a:solidFill>
                </a:rPr>
                <a:t>: string</a:t>
              </a:r>
              <a:br>
                <a:rPr lang="en-US" sz="1600" dirty="0">
                  <a:solidFill>
                    <a:schemeClr val="accent2">
                      <a:lumMod val="50000"/>
                    </a:schemeClr>
                  </a:solidFill>
                </a:rPr>
              </a:br>
              <a:r>
                <a:rPr lang="en-US" sz="1600" dirty="0">
                  <a:solidFill>
                    <a:schemeClr val="accent2">
                      <a:lumMod val="50000"/>
                    </a:schemeClr>
                  </a:solidFill>
                </a:rPr>
                <a:t>- </a:t>
              </a:r>
              <a:r>
                <a:rPr lang="en-US" sz="1600" dirty="0" err="1">
                  <a:solidFill>
                    <a:schemeClr val="accent2">
                      <a:lumMod val="50000"/>
                    </a:schemeClr>
                  </a:solidFill>
                </a:rPr>
                <a:t>DataNascimento</a:t>
              </a:r>
              <a:r>
                <a:rPr lang="en-US" sz="1600" dirty="0">
                  <a:solidFill>
                    <a:schemeClr val="accent2">
                      <a:lumMod val="50000"/>
                    </a:schemeClr>
                  </a:solidFill>
                </a:rPr>
                <a:t>: </a:t>
              </a:r>
              <a:r>
                <a:rPr lang="en-US" sz="1600" dirty="0" err="1">
                  <a:solidFill>
                    <a:schemeClr val="accent2">
                      <a:lumMod val="50000"/>
                    </a:schemeClr>
                  </a:solidFill>
                </a:rPr>
                <a:t>DateTime</a:t>
              </a:r>
              <a:endParaRPr lang="pt-BR" sz="1200" dirty="0">
                <a:solidFill>
                  <a:schemeClr val="accent2">
                    <a:lumMod val="50000"/>
                  </a:schemeClr>
                </a:solidFill>
              </a:endParaRPr>
            </a:p>
          </p:txBody>
        </p:sp>
        <p:sp>
          <p:nvSpPr>
            <p:cNvPr id="24" name="Retângulo 23">
              <a:extLst>
                <a:ext uri="{FF2B5EF4-FFF2-40B4-BE49-F238E27FC236}">
                  <a16:creationId xmlns:a16="http://schemas.microsoft.com/office/drawing/2014/main" id="{FB74B90F-AF11-41CE-8410-28C46B726074}"/>
                </a:ext>
              </a:extLst>
            </p:cNvPr>
            <p:cNvSpPr/>
            <p:nvPr/>
          </p:nvSpPr>
          <p:spPr>
            <a:xfrm>
              <a:off x="825689" y="5117911"/>
              <a:ext cx="3220872" cy="55614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200" dirty="0">
                <a:solidFill>
                  <a:schemeClr val="accent2">
                    <a:lumMod val="50000"/>
                  </a:schemeClr>
                </a:solidFill>
              </a:endParaRPr>
            </a:p>
          </p:txBody>
        </p:sp>
      </p:grpSp>
      <p:pic>
        <p:nvPicPr>
          <p:cNvPr id="28" name="Imagem 27" descr="Uma imagem contendo guarda-chuva&#10;&#10;Descrição gerada automaticamente">
            <a:extLst>
              <a:ext uri="{FF2B5EF4-FFF2-40B4-BE49-F238E27FC236}">
                <a16:creationId xmlns:a16="http://schemas.microsoft.com/office/drawing/2014/main" id="{0BAAD116-3CD8-4266-AF6A-3C036FFBAECA}"/>
              </a:ext>
            </a:extLst>
          </p:cNvPr>
          <p:cNvPicPr>
            <a:picLocks noChangeAspect="1"/>
          </p:cNvPicPr>
          <p:nvPr/>
        </p:nvPicPr>
        <p:blipFill>
          <a:blip r:embed="rId3"/>
          <a:stretch>
            <a:fillRect/>
          </a:stretch>
        </p:blipFill>
        <p:spPr>
          <a:xfrm flipV="1">
            <a:off x="2925309" y="4217703"/>
            <a:ext cx="792376" cy="557232"/>
          </a:xfrm>
          <a:prstGeom prst="rect">
            <a:avLst/>
          </a:prstGeom>
        </p:spPr>
      </p:pic>
      <p:pic>
        <p:nvPicPr>
          <p:cNvPr id="39" name="Imagem 38" descr="Uma imagem contendo guarda-chuva&#10;&#10;Descrição gerada automaticamente">
            <a:extLst>
              <a:ext uri="{FF2B5EF4-FFF2-40B4-BE49-F238E27FC236}">
                <a16:creationId xmlns:a16="http://schemas.microsoft.com/office/drawing/2014/main" id="{BA94145A-C609-467B-AE4F-6E7CCB3F3409}"/>
              </a:ext>
            </a:extLst>
          </p:cNvPr>
          <p:cNvPicPr>
            <a:picLocks noChangeAspect="1"/>
          </p:cNvPicPr>
          <p:nvPr/>
        </p:nvPicPr>
        <p:blipFill>
          <a:blip r:embed="rId3"/>
          <a:stretch>
            <a:fillRect/>
          </a:stretch>
        </p:blipFill>
        <p:spPr>
          <a:xfrm flipH="1" flipV="1">
            <a:off x="6163826" y="4217703"/>
            <a:ext cx="792376" cy="557232"/>
          </a:xfrm>
          <a:prstGeom prst="rect">
            <a:avLst/>
          </a:prstGeom>
        </p:spPr>
      </p:pic>
      <p:sp>
        <p:nvSpPr>
          <p:cNvPr id="37" name="CaixaDeTexto 36">
            <a:extLst>
              <a:ext uri="{FF2B5EF4-FFF2-40B4-BE49-F238E27FC236}">
                <a16:creationId xmlns:a16="http://schemas.microsoft.com/office/drawing/2014/main" id="{D9901062-8250-46CF-85F3-0C3174D60511}"/>
              </a:ext>
            </a:extLst>
          </p:cNvPr>
          <p:cNvSpPr txBox="1"/>
          <p:nvPr/>
        </p:nvSpPr>
        <p:spPr>
          <a:xfrm>
            <a:off x="3878067" y="3762216"/>
            <a:ext cx="2254727" cy="1107996"/>
          </a:xfrm>
          <a:prstGeom prst="rect">
            <a:avLst/>
          </a:prstGeom>
          <a:noFill/>
        </p:spPr>
        <p:txBody>
          <a:bodyPr wrap="square" rtlCol="0">
            <a:spAutoFit/>
          </a:bodyPr>
          <a:lstStyle/>
          <a:p>
            <a:r>
              <a:rPr lang="en-US" sz="6600" dirty="0" err="1">
                <a:solidFill>
                  <a:srgbClr val="FF0000"/>
                </a:solidFill>
                <a:latin typeface="Freestyle Script" panose="030804020302050B0404" pitchFamily="66" charset="0"/>
              </a:rPr>
              <a:t>Atributos</a:t>
            </a:r>
            <a:endParaRPr lang="pt-BR" sz="6600" dirty="0">
              <a:solidFill>
                <a:srgbClr val="FF0000"/>
              </a:solidFill>
              <a:latin typeface="Freestyle Script" panose="030804020302050B0404" pitchFamily="66" charset="0"/>
            </a:endParaRPr>
          </a:p>
        </p:txBody>
      </p:sp>
      <p:pic>
        <p:nvPicPr>
          <p:cNvPr id="41" name="Imagem 40" descr="Uma imagem contendo guarda-chuva&#10;&#10;Descrição gerada automaticamente">
            <a:extLst>
              <a:ext uri="{FF2B5EF4-FFF2-40B4-BE49-F238E27FC236}">
                <a16:creationId xmlns:a16="http://schemas.microsoft.com/office/drawing/2014/main" id="{8196484B-5C62-460B-8115-A3A802A3B0C7}"/>
              </a:ext>
            </a:extLst>
          </p:cNvPr>
          <p:cNvPicPr>
            <a:picLocks noChangeAspect="1"/>
          </p:cNvPicPr>
          <p:nvPr/>
        </p:nvPicPr>
        <p:blipFill>
          <a:blip r:embed="rId3"/>
          <a:stretch>
            <a:fillRect/>
          </a:stretch>
        </p:blipFill>
        <p:spPr>
          <a:xfrm rot="11016317" flipH="1" flipV="1">
            <a:off x="4867686" y="5766578"/>
            <a:ext cx="792376" cy="557232"/>
          </a:xfrm>
          <a:prstGeom prst="rect">
            <a:avLst/>
          </a:prstGeom>
        </p:spPr>
      </p:pic>
      <p:sp>
        <p:nvSpPr>
          <p:cNvPr id="42" name="CaixaDeTexto 41">
            <a:extLst>
              <a:ext uri="{FF2B5EF4-FFF2-40B4-BE49-F238E27FC236}">
                <a16:creationId xmlns:a16="http://schemas.microsoft.com/office/drawing/2014/main" id="{761C227E-8410-4311-B8CE-6FEFF0383210}"/>
              </a:ext>
            </a:extLst>
          </p:cNvPr>
          <p:cNvSpPr txBox="1"/>
          <p:nvPr/>
        </p:nvSpPr>
        <p:spPr>
          <a:xfrm>
            <a:off x="5611501" y="5814705"/>
            <a:ext cx="2635825" cy="1107996"/>
          </a:xfrm>
          <a:prstGeom prst="rect">
            <a:avLst/>
          </a:prstGeom>
          <a:noFill/>
        </p:spPr>
        <p:txBody>
          <a:bodyPr wrap="square" rtlCol="0">
            <a:spAutoFit/>
          </a:bodyPr>
          <a:lstStyle/>
          <a:p>
            <a:r>
              <a:rPr lang="en-US" sz="6600" dirty="0" err="1">
                <a:solidFill>
                  <a:srgbClr val="FF0000"/>
                </a:solidFill>
                <a:latin typeface="Freestyle Script" panose="030804020302050B0404" pitchFamily="66" charset="0"/>
              </a:rPr>
              <a:t>Associação</a:t>
            </a:r>
            <a:endParaRPr lang="pt-BR" sz="6600" dirty="0">
              <a:solidFill>
                <a:srgbClr val="FF0000"/>
              </a:solidFill>
              <a:latin typeface="Freestyle Script" panose="030804020302050B0404" pitchFamily="66" charset="0"/>
            </a:endParaRPr>
          </a:p>
        </p:txBody>
      </p:sp>
      <p:sp>
        <p:nvSpPr>
          <p:cNvPr id="43" name="Título 1">
            <a:extLst>
              <a:ext uri="{FF2B5EF4-FFF2-40B4-BE49-F238E27FC236}">
                <a16:creationId xmlns:a16="http://schemas.microsoft.com/office/drawing/2014/main" id="{F32A9927-2EC9-4FE2-8524-C82CCFBFCCF7}"/>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spTree>
    <p:extLst>
      <p:ext uri="{BB962C8B-B14F-4D97-AF65-F5344CB8AC3E}">
        <p14:creationId xmlns:p14="http://schemas.microsoft.com/office/powerpoint/2010/main" val="3706889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4" y="443228"/>
            <a:ext cx="8596668"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t>Atributos</a:t>
            </a:r>
            <a:endParaRPr lang="pt-BR" sz="4000" i="1" dirty="0"/>
          </a:p>
        </p:txBody>
      </p:sp>
      <p:sp>
        <p:nvSpPr>
          <p:cNvPr id="7" name="Espaço Reservado para Conteúdo 2">
            <a:extLst>
              <a:ext uri="{FF2B5EF4-FFF2-40B4-BE49-F238E27FC236}">
                <a16:creationId xmlns:a16="http://schemas.microsoft.com/office/drawing/2014/main" id="{27690C5B-D2C5-48F7-8E40-03201E2E0269}"/>
              </a:ext>
            </a:extLst>
          </p:cNvPr>
          <p:cNvSpPr>
            <a:spLocks noGrp="1"/>
          </p:cNvSpPr>
          <p:nvPr>
            <p:ph idx="1"/>
          </p:nvPr>
        </p:nvSpPr>
        <p:spPr>
          <a:xfrm>
            <a:off x="677332" y="3893083"/>
            <a:ext cx="9572137" cy="2734733"/>
          </a:xfrm>
        </p:spPr>
        <p:txBody>
          <a:bodyPr>
            <a:normAutofit/>
          </a:bodyPr>
          <a:lstStyle/>
          <a:p>
            <a:pPr marL="514350" indent="-514350">
              <a:buFont typeface="+mj-lt"/>
              <a:buAutoNum type="arabicPeriod"/>
            </a:pPr>
            <a:r>
              <a:rPr lang="en-US" sz="2700" dirty="0" err="1">
                <a:solidFill>
                  <a:srgbClr val="FF0000"/>
                </a:solidFill>
              </a:rPr>
              <a:t>Visibilidade</a:t>
            </a:r>
            <a:endParaRPr lang="en-US" sz="2700" dirty="0">
              <a:solidFill>
                <a:srgbClr val="FF0000"/>
              </a:solidFill>
            </a:endParaRPr>
          </a:p>
          <a:p>
            <a:pPr marL="514350" indent="-514350">
              <a:buFont typeface="+mj-lt"/>
              <a:buAutoNum type="arabicPeriod"/>
            </a:pPr>
            <a:r>
              <a:rPr lang="en-US" sz="2700" dirty="0"/>
              <a:t>Nome</a:t>
            </a:r>
          </a:p>
          <a:p>
            <a:pPr marL="514350" indent="-514350">
              <a:buFont typeface="+mj-lt"/>
              <a:buAutoNum type="arabicPeriod"/>
            </a:pPr>
            <a:r>
              <a:rPr lang="en-US" sz="2700" dirty="0">
                <a:solidFill>
                  <a:srgbClr val="00CC00"/>
                </a:solidFill>
              </a:rPr>
              <a:t>Tipo</a:t>
            </a:r>
          </a:p>
          <a:p>
            <a:pPr marL="514350" indent="-514350">
              <a:buFont typeface="+mj-lt"/>
              <a:buAutoNum type="arabicPeriod"/>
            </a:pPr>
            <a:r>
              <a:rPr lang="en-US" sz="2700" dirty="0" err="1">
                <a:solidFill>
                  <a:srgbClr val="7030A0"/>
                </a:solidFill>
              </a:rPr>
              <a:t>Multiplicidade</a:t>
            </a:r>
            <a:r>
              <a:rPr lang="en-US" sz="2000" i="1" dirty="0">
                <a:solidFill>
                  <a:srgbClr val="7030A0"/>
                </a:solidFill>
              </a:rPr>
              <a:t> (</a:t>
            </a:r>
            <a:r>
              <a:rPr lang="en-US" sz="2000" i="1" dirty="0" err="1">
                <a:solidFill>
                  <a:srgbClr val="7030A0"/>
                </a:solidFill>
              </a:rPr>
              <a:t>opicional</a:t>
            </a:r>
            <a:r>
              <a:rPr lang="en-US" sz="2000" i="1" dirty="0">
                <a:solidFill>
                  <a:srgbClr val="7030A0"/>
                </a:solidFill>
              </a:rPr>
              <a:t>)</a:t>
            </a:r>
          </a:p>
          <a:p>
            <a:pPr marL="514350" indent="-514350">
              <a:buFont typeface="+mj-lt"/>
              <a:buAutoNum type="arabicPeriod"/>
            </a:pPr>
            <a:r>
              <a:rPr lang="en-US" sz="2700" dirty="0">
                <a:solidFill>
                  <a:srgbClr val="0000FF"/>
                </a:solidFill>
              </a:rPr>
              <a:t>Valor </a:t>
            </a:r>
            <a:r>
              <a:rPr lang="en-US" sz="2700" dirty="0" err="1">
                <a:solidFill>
                  <a:srgbClr val="0000FF"/>
                </a:solidFill>
              </a:rPr>
              <a:t>padrão</a:t>
            </a:r>
            <a:r>
              <a:rPr lang="en-US" sz="2000" i="1" dirty="0">
                <a:solidFill>
                  <a:srgbClr val="0000FF"/>
                </a:solidFill>
              </a:rPr>
              <a:t> (</a:t>
            </a:r>
            <a:r>
              <a:rPr lang="en-US" sz="2000" i="1" dirty="0" err="1">
                <a:solidFill>
                  <a:srgbClr val="0000FF"/>
                </a:solidFill>
              </a:rPr>
              <a:t>opicional</a:t>
            </a:r>
            <a:r>
              <a:rPr lang="en-US" sz="2000" i="1" dirty="0">
                <a:solidFill>
                  <a:srgbClr val="0000FF"/>
                </a:solidFill>
              </a:rPr>
              <a:t>)</a:t>
            </a:r>
            <a:endParaRPr lang="en-US" sz="2700" i="1" dirty="0">
              <a:solidFill>
                <a:srgbClr val="0000FF"/>
              </a:solidFill>
            </a:endParaRPr>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sp>
        <p:nvSpPr>
          <p:cNvPr id="2" name="CaixaDeTexto 1">
            <a:extLst>
              <a:ext uri="{FF2B5EF4-FFF2-40B4-BE49-F238E27FC236}">
                <a16:creationId xmlns:a16="http://schemas.microsoft.com/office/drawing/2014/main" id="{1EA1A808-2F49-43BE-816F-3B97C6E8A169}"/>
              </a:ext>
            </a:extLst>
          </p:cNvPr>
          <p:cNvSpPr txBox="1"/>
          <p:nvPr/>
        </p:nvSpPr>
        <p:spPr>
          <a:xfrm>
            <a:off x="817429" y="1639528"/>
            <a:ext cx="10295326" cy="2123658"/>
          </a:xfrm>
          <a:prstGeom prst="rect">
            <a:avLst/>
          </a:prstGeom>
          <a:noFill/>
        </p:spPr>
        <p:txBody>
          <a:bodyPr wrap="square" rtlCol="0">
            <a:spAutoFit/>
          </a:bodyPr>
          <a:lstStyle/>
          <a:p>
            <a:r>
              <a:rPr lang="en-US" sz="4400" dirty="0">
                <a:solidFill>
                  <a:srgbClr val="FF0000"/>
                </a:solidFill>
                <a:latin typeface="Consolas" panose="020B0609020204030204" pitchFamily="49" charset="0"/>
              </a:rPr>
              <a:t>#</a:t>
            </a:r>
            <a:r>
              <a:rPr lang="en-US" sz="4400" dirty="0">
                <a:latin typeface="Consolas" panose="020B0609020204030204" pitchFamily="49" charset="0"/>
              </a:rPr>
              <a:t>  Qtd     : </a:t>
            </a:r>
            <a:r>
              <a:rPr lang="en-US" sz="4400" dirty="0">
                <a:solidFill>
                  <a:srgbClr val="00CC00"/>
                </a:solidFill>
                <a:latin typeface="Consolas" panose="020B0609020204030204" pitchFamily="49" charset="0"/>
              </a:rPr>
              <a:t>int  </a:t>
            </a:r>
            <a:r>
              <a:rPr lang="en-US" sz="4400" dirty="0">
                <a:solidFill>
                  <a:srgbClr val="7030A0"/>
                </a:solidFill>
                <a:latin typeface="Consolas" panose="020B0609020204030204" pitchFamily="49" charset="0"/>
              </a:rPr>
              <a:t>[2..5]</a:t>
            </a:r>
            <a:endParaRPr lang="en-US" sz="4400" dirty="0">
              <a:solidFill>
                <a:srgbClr val="0000FF"/>
              </a:solidFill>
              <a:latin typeface="Consolas" panose="020B0609020204030204" pitchFamily="49" charset="0"/>
            </a:endParaRPr>
          </a:p>
          <a:p>
            <a:r>
              <a:rPr lang="en-US" sz="4400" dirty="0">
                <a:solidFill>
                  <a:srgbClr val="FF0000"/>
                </a:solidFill>
                <a:latin typeface="Consolas" panose="020B0609020204030204" pitchFamily="49" charset="0"/>
              </a:rPr>
              <a:t>-</a:t>
            </a:r>
            <a:r>
              <a:rPr lang="en-US" sz="4400" dirty="0">
                <a:latin typeface="Consolas" panose="020B0609020204030204" pitchFamily="49" charset="0"/>
              </a:rPr>
              <a:t>  </a:t>
            </a:r>
            <a:r>
              <a:rPr lang="en-US" sz="4400" dirty="0" err="1">
                <a:latin typeface="Consolas" panose="020B0609020204030204" pitchFamily="49" charset="0"/>
              </a:rPr>
              <a:t>Fechado</a:t>
            </a:r>
            <a:r>
              <a:rPr lang="en-US" sz="4400" dirty="0">
                <a:latin typeface="Consolas" panose="020B0609020204030204" pitchFamily="49" charset="0"/>
              </a:rPr>
              <a:t> : </a:t>
            </a:r>
            <a:r>
              <a:rPr lang="en-US" sz="4400" dirty="0">
                <a:solidFill>
                  <a:srgbClr val="00CC00"/>
                </a:solidFill>
                <a:latin typeface="Consolas" panose="020B0609020204030204" pitchFamily="49" charset="0"/>
              </a:rPr>
              <a:t>bool        </a:t>
            </a:r>
            <a:r>
              <a:rPr lang="en-US" sz="4400" dirty="0">
                <a:latin typeface="Consolas" panose="020B0609020204030204" pitchFamily="49" charset="0"/>
              </a:rPr>
              <a:t>= </a:t>
            </a:r>
            <a:r>
              <a:rPr lang="en-US" sz="4400" dirty="0">
                <a:solidFill>
                  <a:srgbClr val="0000FF"/>
                </a:solidFill>
                <a:latin typeface="Consolas" panose="020B0609020204030204" pitchFamily="49" charset="0"/>
              </a:rPr>
              <a:t>True</a:t>
            </a:r>
          </a:p>
          <a:p>
            <a:r>
              <a:rPr lang="en-US" sz="4400" dirty="0">
                <a:solidFill>
                  <a:srgbClr val="FF0000"/>
                </a:solidFill>
                <a:latin typeface="Consolas" panose="020B0609020204030204" pitchFamily="49" charset="0"/>
              </a:rPr>
              <a:t>+</a:t>
            </a:r>
            <a:r>
              <a:rPr lang="en-US" sz="4400" dirty="0">
                <a:solidFill>
                  <a:srgbClr val="0000FF"/>
                </a:solidFill>
                <a:latin typeface="Consolas" panose="020B0609020204030204" pitchFamily="49" charset="0"/>
              </a:rPr>
              <a:t>  </a:t>
            </a:r>
            <a:r>
              <a:rPr lang="en-US" sz="4400" dirty="0">
                <a:latin typeface="Consolas" panose="020B0609020204030204" pitchFamily="49" charset="0"/>
              </a:rPr>
              <a:t>Tipo    : </a:t>
            </a:r>
            <a:r>
              <a:rPr lang="en-US" sz="4400" dirty="0">
                <a:solidFill>
                  <a:srgbClr val="00CC00"/>
                </a:solidFill>
                <a:latin typeface="Consolas" panose="020B0609020204030204" pitchFamily="49" charset="0"/>
              </a:rPr>
              <a:t>char</a:t>
            </a:r>
          </a:p>
        </p:txBody>
      </p:sp>
      <p:sp>
        <p:nvSpPr>
          <p:cNvPr id="5" name="Retângulo 4">
            <a:extLst>
              <a:ext uri="{FF2B5EF4-FFF2-40B4-BE49-F238E27FC236}">
                <a16:creationId xmlns:a16="http://schemas.microsoft.com/office/drawing/2014/main" id="{746D739A-D0A3-4DAB-9202-FBABA1B10C20}"/>
              </a:ext>
            </a:extLst>
          </p:cNvPr>
          <p:cNvSpPr/>
          <p:nvPr/>
        </p:nvSpPr>
        <p:spPr>
          <a:xfrm>
            <a:off x="1622252" y="1413932"/>
            <a:ext cx="2565306" cy="2349255"/>
          </a:xfrm>
          <a:prstGeom prst="rect">
            <a:avLst/>
          </a:prstGeom>
          <a:no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BCFB321B-1BFB-4C4E-9E79-07E21C3C36F5}"/>
              </a:ext>
            </a:extLst>
          </p:cNvPr>
          <p:cNvSpPr/>
          <p:nvPr/>
        </p:nvSpPr>
        <p:spPr>
          <a:xfrm>
            <a:off x="635001" y="1413931"/>
            <a:ext cx="869210" cy="2349255"/>
          </a:xfrm>
          <a:prstGeom prst="rect">
            <a:avLst/>
          </a:prstGeom>
          <a:no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a:extLst>
              <a:ext uri="{FF2B5EF4-FFF2-40B4-BE49-F238E27FC236}">
                <a16:creationId xmlns:a16="http://schemas.microsoft.com/office/drawing/2014/main" id="{43E00031-8AAD-4DE6-887A-91668A428B2F}"/>
              </a:ext>
            </a:extLst>
          </p:cNvPr>
          <p:cNvSpPr/>
          <p:nvPr/>
        </p:nvSpPr>
        <p:spPr>
          <a:xfrm>
            <a:off x="4753365" y="1413931"/>
            <a:ext cx="1464784" cy="2349255"/>
          </a:xfrm>
          <a:prstGeom prst="rect">
            <a:avLst/>
          </a:prstGeom>
          <a:no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etângulo 16">
            <a:extLst>
              <a:ext uri="{FF2B5EF4-FFF2-40B4-BE49-F238E27FC236}">
                <a16:creationId xmlns:a16="http://schemas.microsoft.com/office/drawing/2014/main" id="{61FEB196-FAD0-4977-9F50-6F681C01C0EA}"/>
              </a:ext>
            </a:extLst>
          </p:cNvPr>
          <p:cNvSpPr/>
          <p:nvPr/>
        </p:nvSpPr>
        <p:spPr>
          <a:xfrm>
            <a:off x="6397715" y="1413931"/>
            <a:ext cx="1974506" cy="2349255"/>
          </a:xfrm>
          <a:prstGeom prst="rect">
            <a:avLst/>
          </a:prstGeom>
          <a:no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Retângulo 17">
            <a:extLst>
              <a:ext uri="{FF2B5EF4-FFF2-40B4-BE49-F238E27FC236}">
                <a16:creationId xmlns:a16="http://schemas.microsoft.com/office/drawing/2014/main" id="{B082B05C-D2C2-4F3D-97F6-0F14C71BDCE3}"/>
              </a:ext>
            </a:extLst>
          </p:cNvPr>
          <p:cNvSpPr/>
          <p:nvPr/>
        </p:nvSpPr>
        <p:spPr>
          <a:xfrm>
            <a:off x="9057187" y="1413931"/>
            <a:ext cx="1512562" cy="2349255"/>
          </a:xfrm>
          <a:prstGeom prst="rect">
            <a:avLst/>
          </a:prstGeom>
          <a:no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Elipse 9">
            <a:extLst>
              <a:ext uri="{FF2B5EF4-FFF2-40B4-BE49-F238E27FC236}">
                <a16:creationId xmlns:a16="http://schemas.microsoft.com/office/drawing/2014/main" id="{20E1528A-3804-4143-BD34-47CC2BC7EB81}"/>
              </a:ext>
            </a:extLst>
          </p:cNvPr>
          <p:cNvSpPr/>
          <p:nvPr/>
        </p:nvSpPr>
        <p:spPr>
          <a:xfrm>
            <a:off x="668865" y="3918048"/>
            <a:ext cx="423333" cy="423333"/>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1</a:t>
            </a:r>
            <a:endParaRPr lang="pt-BR" dirty="0"/>
          </a:p>
        </p:txBody>
      </p:sp>
      <p:sp>
        <p:nvSpPr>
          <p:cNvPr id="19" name="Elipse 18">
            <a:extLst>
              <a:ext uri="{FF2B5EF4-FFF2-40B4-BE49-F238E27FC236}">
                <a16:creationId xmlns:a16="http://schemas.microsoft.com/office/drawing/2014/main" id="{209A4902-5E1F-4C2A-A7AF-B02F73303ED0}"/>
              </a:ext>
            </a:extLst>
          </p:cNvPr>
          <p:cNvSpPr/>
          <p:nvPr/>
        </p:nvSpPr>
        <p:spPr>
          <a:xfrm>
            <a:off x="668865" y="4456084"/>
            <a:ext cx="423333" cy="423333"/>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2</a:t>
            </a:r>
            <a:endParaRPr lang="pt-BR" dirty="0"/>
          </a:p>
        </p:txBody>
      </p:sp>
      <p:sp>
        <p:nvSpPr>
          <p:cNvPr id="21" name="Elipse 20">
            <a:extLst>
              <a:ext uri="{FF2B5EF4-FFF2-40B4-BE49-F238E27FC236}">
                <a16:creationId xmlns:a16="http://schemas.microsoft.com/office/drawing/2014/main" id="{7F6EBE4D-17BC-42F1-B4D2-57B2E5BDCA37}"/>
              </a:ext>
            </a:extLst>
          </p:cNvPr>
          <p:cNvSpPr/>
          <p:nvPr/>
        </p:nvSpPr>
        <p:spPr>
          <a:xfrm>
            <a:off x="668865" y="4994120"/>
            <a:ext cx="423333" cy="42333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3</a:t>
            </a:r>
            <a:endParaRPr lang="pt-BR" dirty="0"/>
          </a:p>
        </p:txBody>
      </p:sp>
      <p:sp>
        <p:nvSpPr>
          <p:cNvPr id="22" name="Elipse 21">
            <a:extLst>
              <a:ext uri="{FF2B5EF4-FFF2-40B4-BE49-F238E27FC236}">
                <a16:creationId xmlns:a16="http://schemas.microsoft.com/office/drawing/2014/main" id="{3330F8D8-AD4D-4B60-A875-42B8E3A1CFEB}"/>
              </a:ext>
            </a:extLst>
          </p:cNvPr>
          <p:cNvSpPr/>
          <p:nvPr/>
        </p:nvSpPr>
        <p:spPr>
          <a:xfrm>
            <a:off x="668865" y="5532156"/>
            <a:ext cx="423333" cy="423333"/>
          </a:xfrm>
          <a:prstGeom prst="ellipse">
            <a:avLst/>
          </a:prstGeom>
          <a:solidFill>
            <a:srgbClr val="7030A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4</a:t>
            </a:r>
            <a:endParaRPr lang="pt-BR" dirty="0"/>
          </a:p>
        </p:txBody>
      </p:sp>
      <p:sp>
        <p:nvSpPr>
          <p:cNvPr id="23" name="Elipse 22">
            <a:extLst>
              <a:ext uri="{FF2B5EF4-FFF2-40B4-BE49-F238E27FC236}">
                <a16:creationId xmlns:a16="http://schemas.microsoft.com/office/drawing/2014/main" id="{F57D4DB1-9902-47FB-A1E3-731B13DD9B29}"/>
              </a:ext>
            </a:extLst>
          </p:cNvPr>
          <p:cNvSpPr/>
          <p:nvPr/>
        </p:nvSpPr>
        <p:spPr>
          <a:xfrm>
            <a:off x="668865" y="6070194"/>
            <a:ext cx="423333" cy="423333"/>
          </a:xfrm>
          <a:prstGeom prst="ellipse">
            <a:avLst/>
          </a:prstGeom>
          <a:solidFill>
            <a:srgbClr val="0000FF"/>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5</a:t>
            </a:r>
            <a:endParaRPr lang="pt-BR" dirty="0"/>
          </a:p>
        </p:txBody>
      </p:sp>
      <p:sp>
        <p:nvSpPr>
          <p:cNvPr id="24" name="Elipse 23">
            <a:extLst>
              <a:ext uri="{FF2B5EF4-FFF2-40B4-BE49-F238E27FC236}">
                <a16:creationId xmlns:a16="http://schemas.microsoft.com/office/drawing/2014/main" id="{BF3785DF-77D3-47C8-90A5-9A471C467079}"/>
              </a:ext>
            </a:extLst>
          </p:cNvPr>
          <p:cNvSpPr/>
          <p:nvPr/>
        </p:nvSpPr>
        <p:spPr>
          <a:xfrm>
            <a:off x="844778" y="1207673"/>
            <a:ext cx="423333" cy="423333"/>
          </a:xfrm>
          <a:prstGeom prst="ellipse">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1</a:t>
            </a:r>
            <a:endParaRPr lang="pt-BR" dirty="0"/>
          </a:p>
        </p:txBody>
      </p:sp>
      <p:sp>
        <p:nvSpPr>
          <p:cNvPr id="25" name="Elipse 24">
            <a:extLst>
              <a:ext uri="{FF2B5EF4-FFF2-40B4-BE49-F238E27FC236}">
                <a16:creationId xmlns:a16="http://schemas.microsoft.com/office/drawing/2014/main" id="{C5E8348E-06C4-44ED-BC90-3E7513C3261D}"/>
              </a:ext>
            </a:extLst>
          </p:cNvPr>
          <p:cNvSpPr/>
          <p:nvPr/>
        </p:nvSpPr>
        <p:spPr>
          <a:xfrm>
            <a:off x="2682429" y="1202264"/>
            <a:ext cx="423333" cy="423333"/>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2</a:t>
            </a:r>
            <a:endParaRPr lang="pt-BR" dirty="0"/>
          </a:p>
        </p:txBody>
      </p:sp>
      <p:sp>
        <p:nvSpPr>
          <p:cNvPr id="26" name="Elipse 25">
            <a:extLst>
              <a:ext uri="{FF2B5EF4-FFF2-40B4-BE49-F238E27FC236}">
                <a16:creationId xmlns:a16="http://schemas.microsoft.com/office/drawing/2014/main" id="{24037EE1-C5ED-407A-94A3-5BC1B26ED76C}"/>
              </a:ext>
            </a:extLst>
          </p:cNvPr>
          <p:cNvSpPr/>
          <p:nvPr/>
        </p:nvSpPr>
        <p:spPr>
          <a:xfrm>
            <a:off x="5279712" y="1209229"/>
            <a:ext cx="423333" cy="42333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3</a:t>
            </a:r>
            <a:endParaRPr lang="pt-BR" dirty="0"/>
          </a:p>
        </p:txBody>
      </p:sp>
      <p:sp>
        <p:nvSpPr>
          <p:cNvPr id="27" name="Elipse 26">
            <a:extLst>
              <a:ext uri="{FF2B5EF4-FFF2-40B4-BE49-F238E27FC236}">
                <a16:creationId xmlns:a16="http://schemas.microsoft.com/office/drawing/2014/main" id="{3D43667F-F047-4704-842E-DA95CECF5E8C}"/>
              </a:ext>
            </a:extLst>
          </p:cNvPr>
          <p:cNvSpPr/>
          <p:nvPr/>
        </p:nvSpPr>
        <p:spPr>
          <a:xfrm>
            <a:off x="7183493" y="1202263"/>
            <a:ext cx="423333" cy="423333"/>
          </a:xfrm>
          <a:prstGeom prst="ellipse">
            <a:avLst/>
          </a:prstGeom>
          <a:solidFill>
            <a:srgbClr val="7030A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4</a:t>
            </a:r>
            <a:endParaRPr lang="pt-BR" dirty="0"/>
          </a:p>
        </p:txBody>
      </p:sp>
      <p:sp>
        <p:nvSpPr>
          <p:cNvPr id="28" name="Elipse 27">
            <a:extLst>
              <a:ext uri="{FF2B5EF4-FFF2-40B4-BE49-F238E27FC236}">
                <a16:creationId xmlns:a16="http://schemas.microsoft.com/office/drawing/2014/main" id="{39012F56-BE11-47F9-8D60-ECA038605DE4}"/>
              </a:ext>
            </a:extLst>
          </p:cNvPr>
          <p:cNvSpPr/>
          <p:nvPr/>
        </p:nvSpPr>
        <p:spPr>
          <a:xfrm>
            <a:off x="9655492" y="1202262"/>
            <a:ext cx="423333" cy="423333"/>
          </a:xfrm>
          <a:prstGeom prst="ellipse">
            <a:avLst/>
          </a:prstGeom>
          <a:solidFill>
            <a:srgbClr val="0000FF"/>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5</a:t>
            </a:r>
            <a:endParaRPr lang="pt-BR" dirty="0"/>
          </a:p>
        </p:txBody>
      </p:sp>
    </p:spTree>
    <p:extLst>
      <p:ext uri="{BB962C8B-B14F-4D97-AF65-F5344CB8AC3E}">
        <p14:creationId xmlns:p14="http://schemas.microsoft.com/office/powerpoint/2010/main" val="8973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 calcmode="lin" valueType="num">
                                      <p:cBhvr additive="base">
                                        <p:cTn id="41" dur="500" fill="hold"/>
                                        <p:tgtEl>
                                          <p:spTgt spid="27"/>
                                        </p:tgtEl>
                                        <p:attrNameLst>
                                          <p:attrName>ppt_x</p:attrName>
                                        </p:attrNameLst>
                                      </p:cBhvr>
                                      <p:tavLst>
                                        <p:tav tm="0">
                                          <p:val>
                                            <p:strVal val="#ppt_x"/>
                                          </p:val>
                                        </p:tav>
                                        <p:tav tm="100000">
                                          <p:val>
                                            <p:strVal val="#ppt_x"/>
                                          </p:val>
                                        </p:tav>
                                      </p:tavLst>
                                    </p:anim>
                                    <p:anim calcmode="lin" valueType="num">
                                      <p:cBhvr additive="base">
                                        <p:cTn id="4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additive="base">
                                        <p:cTn id="47" dur="500" fill="hold"/>
                                        <p:tgtEl>
                                          <p:spTgt spid="23"/>
                                        </p:tgtEl>
                                        <p:attrNameLst>
                                          <p:attrName>ppt_x</p:attrName>
                                        </p:attrNameLst>
                                      </p:cBhvr>
                                      <p:tavLst>
                                        <p:tav tm="0">
                                          <p:val>
                                            <p:strVal val="#ppt_x"/>
                                          </p:val>
                                        </p:tav>
                                        <p:tav tm="100000">
                                          <p:val>
                                            <p:strVal val="#ppt_x"/>
                                          </p:val>
                                        </p:tav>
                                      </p:tavLst>
                                    </p:anim>
                                    <p:anim calcmode="lin" valueType="num">
                                      <p:cBhvr additive="base">
                                        <p:cTn id="48" dur="500" fill="hold"/>
                                        <p:tgtEl>
                                          <p:spTgt spid="2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ppt_x"/>
                                          </p:val>
                                        </p:tav>
                                        <p:tav tm="100000">
                                          <p:val>
                                            <p:strVal val="#ppt_x"/>
                                          </p:val>
                                        </p:tav>
                                      </p:tavLst>
                                    </p:anim>
                                    <p:anim calcmode="lin" valueType="num">
                                      <p:cBhvr additive="base">
                                        <p:cTn id="5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9" grpId="0" animBg="1"/>
      <p:bldP spid="21" grpId="0" animBg="1"/>
      <p:bldP spid="22" grpId="0" animBg="1"/>
      <p:bldP spid="23" grpId="0" animBg="1"/>
      <p:bldP spid="24" grpId="0" animBg="1"/>
      <p:bldP spid="25" grpId="0" animBg="1"/>
      <p:bldP spid="26" grpId="0" animBg="1"/>
      <p:bldP spid="27" grpId="0" animBg="1"/>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ítulo 1">
            <a:extLst>
              <a:ext uri="{FF2B5EF4-FFF2-40B4-BE49-F238E27FC236}">
                <a16:creationId xmlns:a16="http://schemas.microsoft.com/office/drawing/2014/main" id="{CA3457E9-DB19-4EF7-AA58-BE0A093257EC}"/>
              </a:ext>
            </a:extLst>
          </p:cNvPr>
          <p:cNvSpPr txBox="1">
            <a:spLocks/>
          </p:cNvSpPr>
          <p:nvPr/>
        </p:nvSpPr>
        <p:spPr>
          <a:xfrm>
            <a:off x="677334" y="443228"/>
            <a:ext cx="8596668" cy="8538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t>Atributos</a:t>
            </a:r>
            <a:r>
              <a:rPr lang="en-US" sz="4000" dirty="0"/>
              <a:t> » </a:t>
            </a:r>
            <a:r>
              <a:rPr lang="en-US" sz="4000" dirty="0" err="1"/>
              <a:t>Visibilidade</a:t>
            </a:r>
            <a:endParaRPr lang="pt-BR" sz="4000" i="1" dirty="0"/>
          </a:p>
        </p:txBody>
      </p:sp>
      <p:sp>
        <p:nvSpPr>
          <p:cNvPr id="7" name="Espaço Reservado para Conteúdo 2">
            <a:extLst>
              <a:ext uri="{FF2B5EF4-FFF2-40B4-BE49-F238E27FC236}">
                <a16:creationId xmlns:a16="http://schemas.microsoft.com/office/drawing/2014/main" id="{27690C5B-D2C5-48F7-8E40-03201E2E0269}"/>
              </a:ext>
            </a:extLst>
          </p:cNvPr>
          <p:cNvSpPr>
            <a:spLocks noGrp="1"/>
          </p:cNvSpPr>
          <p:nvPr>
            <p:ph idx="1"/>
          </p:nvPr>
        </p:nvSpPr>
        <p:spPr>
          <a:xfrm>
            <a:off x="677332" y="1336344"/>
            <a:ext cx="9572137" cy="5250723"/>
          </a:xfrm>
        </p:spPr>
        <p:txBody>
          <a:bodyPr>
            <a:normAutofit/>
          </a:bodyPr>
          <a:lstStyle/>
          <a:p>
            <a:r>
              <a:rPr lang="pt-BR" sz="2800" dirty="0"/>
              <a:t>Privado ( </a:t>
            </a:r>
            <a:r>
              <a:rPr lang="pt-BR" sz="2800" dirty="0">
                <a:solidFill>
                  <a:srgbClr val="FF0000"/>
                </a:solidFill>
              </a:rPr>
              <a:t>-</a:t>
            </a:r>
            <a:r>
              <a:rPr lang="pt-BR" sz="2800" dirty="0"/>
              <a:t> )</a:t>
            </a:r>
          </a:p>
          <a:p>
            <a:pPr lvl="1"/>
            <a:r>
              <a:rPr lang="pt-BR" sz="2600" dirty="0"/>
              <a:t>Somente a própria classe possui acesso ao atributo</a:t>
            </a:r>
          </a:p>
          <a:p>
            <a:pPr lvl="1"/>
            <a:r>
              <a:rPr lang="pt-BR" sz="2600" dirty="0"/>
              <a:t>Indicado na maioria dos casos (encapsulamento)</a:t>
            </a:r>
          </a:p>
          <a:p>
            <a:pPr lvl="1"/>
            <a:r>
              <a:rPr lang="pt-BR" sz="2600" dirty="0"/>
              <a:t>Exemplo:      </a:t>
            </a:r>
            <a:r>
              <a:rPr lang="en-US" sz="2800" dirty="0">
                <a:solidFill>
                  <a:srgbClr val="FF0000"/>
                </a:solidFill>
                <a:latin typeface="Consolas" panose="020B0609020204030204" pitchFamily="49" charset="0"/>
              </a:rPr>
              <a:t>-</a:t>
            </a:r>
            <a:r>
              <a:rPr lang="en-US" sz="2800" dirty="0">
                <a:latin typeface="Consolas" panose="020B0609020204030204" pitchFamily="49" charset="0"/>
              </a:rPr>
              <a:t> Cor : </a:t>
            </a:r>
            <a:r>
              <a:rPr lang="en-US" sz="2800" dirty="0">
                <a:solidFill>
                  <a:srgbClr val="00CC00"/>
                </a:solidFill>
                <a:latin typeface="Consolas" panose="020B0609020204030204" pitchFamily="49" charset="0"/>
              </a:rPr>
              <a:t>string</a:t>
            </a:r>
            <a:br>
              <a:rPr lang="en-US" sz="2800" dirty="0">
                <a:solidFill>
                  <a:srgbClr val="00CC00"/>
                </a:solidFill>
              </a:rPr>
            </a:br>
            <a:endParaRPr lang="pt-BR" sz="2600" dirty="0"/>
          </a:p>
          <a:p>
            <a:r>
              <a:rPr lang="pt-BR" sz="3000" dirty="0"/>
              <a:t>Pacote/</a:t>
            </a:r>
            <a:r>
              <a:rPr lang="pt-BR" sz="3000" dirty="0" err="1"/>
              <a:t>assemby</a:t>
            </a:r>
            <a:r>
              <a:rPr lang="pt-BR" sz="3000" dirty="0"/>
              <a:t> ( </a:t>
            </a:r>
            <a:r>
              <a:rPr lang="pt-BR" sz="3000" b="1" dirty="0">
                <a:solidFill>
                  <a:srgbClr val="FF0000"/>
                </a:solidFill>
              </a:rPr>
              <a:t>~</a:t>
            </a:r>
            <a:r>
              <a:rPr lang="pt-BR" sz="3000" dirty="0"/>
              <a:t> )</a:t>
            </a:r>
          </a:p>
          <a:p>
            <a:pPr lvl="1"/>
            <a:r>
              <a:rPr lang="pt-BR" sz="2600" dirty="0"/>
              <a:t>Somente classes do mesmo pacote/</a:t>
            </a:r>
            <a:r>
              <a:rPr lang="pt-BR" sz="2600" dirty="0" err="1"/>
              <a:t>assembly</a:t>
            </a:r>
            <a:r>
              <a:rPr lang="pt-BR" sz="2600" dirty="0"/>
              <a:t> possuem acesso ao atributo</a:t>
            </a:r>
          </a:p>
          <a:p>
            <a:pPr lvl="1"/>
            <a:r>
              <a:rPr lang="pt-BR" sz="2600" dirty="0"/>
              <a:t>Exemplo:      </a:t>
            </a:r>
            <a:r>
              <a:rPr lang="en-US" sz="2800" dirty="0">
                <a:solidFill>
                  <a:srgbClr val="FF0000"/>
                </a:solidFill>
                <a:latin typeface="Consolas" panose="020B0609020204030204" pitchFamily="49" charset="0"/>
              </a:rPr>
              <a:t>~</a:t>
            </a:r>
            <a:r>
              <a:rPr lang="en-US" sz="2800" dirty="0">
                <a:latin typeface="Consolas" panose="020B0609020204030204" pitchFamily="49" charset="0"/>
              </a:rPr>
              <a:t> </a:t>
            </a:r>
            <a:r>
              <a:rPr lang="en-US" sz="2800" dirty="0" err="1">
                <a:latin typeface="Consolas" panose="020B0609020204030204" pitchFamily="49" charset="0"/>
              </a:rPr>
              <a:t>Capacidade</a:t>
            </a:r>
            <a:r>
              <a:rPr lang="en-US" sz="2800" dirty="0">
                <a:latin typeface="Consolas" panose="020B0609020204030204" pitchFamily="49" charset="0"/>
              </a:rPr>
              <a:t> : </a:t>
            </a:r>
            <a:r>
              <a:rPr lang="en-US" sz="2800" dirty="0">
                <a:solidFill>
                  <a:srgbClr val="00CC00"/>
                </a:solidFill>
                <a:latin typeface="Consolas" panose="020B0609020204030204" pitchFamily="49" charset="0"/>
              </a:rPr>
              <a:t>int </a:t>
            </a:r>
            <a:r>
              <a:rPr lang="en-US" sz="2800" dirty="0">
                <a:solidFill>
                  <a:srgbClr val="7030A0"/>
                </a:solidFill>
                <a:latin typeface="Consolas" panose="020B0609020204030204" pitchFamily="49" charset="0"/>
              </a:rPr>
              <a:t>[0..100]</a:t>
            </a:r>
          </a:p>
        </p:txBody>
      </p:sp>
      <p:pic>
        <p:nvPicPr>
          <p:cNvPr id="15" name="Imagem 14">
            <a:extLst>
              <a:ext uri="{FF2B5EF4-FFF2-40B4-BE49-F238E27FC236}">
                <a16:creationId xmlns:a16="http://schemas.microsoft.com/office/drawing/2014/main" id="{1CB173BB-9B93-49BC-8531-1680DD8535CF}"/>
              </a:ext>
            </a:extLst>
          </p:cNvPr>
          <p:cNvPicPr>
            <a:picLocks noChangeAspect="1"/>
          </p:cNvPicPr>
          <p:nvPr/>
        </p:nvPicPr>
        <p:blipFill>
          <a:blip r:embed="rId2">
            <a:alphaModFix amt="60000"/>
          </a:blip>
          <a:stretch>
            <a:fillRect/>
          </a:stretch>
        </p:blipFill>
        <p:spPr>
          <a:xfrm>
            <a:off x="10373736" y="5648446"/>
            <a:ext cx="1593563" cy="1060279"/>
          </a:xfrm>
          <a:prstGeom prst="rect">
            <a:avLst/>
          </a:prstGeom>
        </p:spPr>
      </p:pic>
      <p:sp>
        <p:nvSpPr>
          <p:cNvPr id="16" name="Título 1">
            <a:extLst>
              <a:ext uri="{FF2B5EF4-FFF2-40B4-BE49-F238E27FC236}">
                <a16:creationId xmlns:a16="http://schemas.microsoft.com/office/drawing/2014/main" id="{BD3DD933-B629-42B0-9622-E6C19E0C4FD8}"/>
              </a:ext>
            </a:extLst>
          </p:cNvPr>
          <p:cNvSpPr txBox="1">
            <a:spLocks/>
          </p:cNvSpPr>
          <p:nvPr/>
        </p:nvSpPr>
        <p:spPr>
          <a:xfrm rot="16200000">
            <a:off x="8997367" y="2438346"/>
            <a:ext cx="4936390" cy="7078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bg1"/>
                </a:solidFill>
              </a:rPr>
              <a:t>Diagrama</a:t>
            </a:r>
            <a:r>
              <a:rPr lang="en-US" sz="4000" dirty="0">
                <a:solidFill>
                  <a:schemeClr val="bg1"/>
                </a:solidFill>
              </a:rPr>
              <a:t> de classes</a:t>
            </a:r>
            <a:endParaRPr lang="pt-BR" sz="4000" dirty="0">
              <a:solidFill>
                <a:schemeClr val="bg1"/>
              </a:solidFill>
            </a:endParaRPr>
          </a:p>
        </p:txBody>
      </p:sp>
      <p:sp>
        <p:nvSpPr>
          <p:cNvPr id="20" name="Título 1">
            <a:extLst>
              <a:ext uri="{FF2B5EF4-FFF2-40B4-BE49-F238E27FC236}">
                <a16:creationId xmlns:a16="http://schemas.microsoft.com/office/drawing/2014/main" id="{EE8523F7-2F9D-430A-B81E-76D91058FDCF}"/>
              </a:ext>
            </a:extLst>
          </p:cNvPr>
          <p:cNvSpPr txBox="1">
            <a:spLocks/>
          </p:cNvSpPr>
          <p:nvPr/>
        </p:nvSpPr>
        <p:spPr>
          <a:xfrm rot="16200000">
            <a:off x="10789316" y="3929401"/>
            <a:ext cx="2187050" cy="408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bg1">
                    <a:alpha val="65000"/>
                  </a:schemeClr>
                </a:solidFill>
              </a:rPr>
              <a:t>Prof. Bruno Cesar</a:t>
            </a:r>
            <a:endParaRPr lang="pt-BR" sz="1600" dirty="0">
              <a:solidFill>
                <a:schemeClr val="bg1">
                  <a:alpha val="65000"/>
                </a:schemeClr>
              </a:solidFill>
            </a:endParaRPr>
          </a:p>
        </p:txBody>
      </p:sp>
      <p:sp>
        <p:nvSpPr>
          <p:cNvPr id="4" name="Retângulo 3">
            <a:extLst>
              <a:ext uri="{FF2B5EF4-FFF2-40B4-BE49-F238E27FC236}">
                <a16:creationId xmlns:a16="http://schemas.microsoft.com/office/drawing/2014/main" id="{1DE37BAA-5B09-4726-A0EA-3C207E766C0F}"/>
              </a:ext>
            </a:extLst>
          </p:cNvPr>
          <p:cNvSpPr/>
          <p:nvPr/>
        </p:nvSpPr>
        <p:spPr>
          <a:xfrm>
            <a:off x="3282335" y="2896220"/>
            <a:ext cx="5785464" cy="634378"/>
          </a:xfrm>
          <a:prstGeom prst="rect">
            <a:avLst/>
          </a:prstGeom>
          <a:noFill/>
          <a:ln>
            <a:solidFill>
              <a:schemeClr val="bg1">
                <a:lumMod val="65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10" name="Retângulo 9">
            <a:extLst>
              <a:ext uri="{FF2B5EF4-FFF2-40B4-BE49-F238E27FC236}">
                <a16:creationId xmlns:a16="http://schemas.microsoft.com/office/drawing/2014/main" id="{2CD1BCA3-6D7D-47AF-9718-5C3E98BFE30E}"/>
              </a:ext>
            </a:extLst>
          </p:cNvPr>
          <p:cNvSpPr/>
          <p:nvPr/>
        </p:nvSpPr>
        <p:spPr>
          <a:xfrm>
            <a:off x="3282334" y="5331257"/>
            <a:ext cx="5785465" cy="634378"/>
          </a:xfrm>
          <a:prstGeom prst="rect">
            <a:avLst/>
          </a:prstGeom>
          <a:noFill/>
          <a:ln>
            <a:solidFill>
              <a:schemeClr val="bg1">
                <a:lumMod val="65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Tree>
    <p:extLst>
      <p:ext uri="{BB962C8B-B14F-4D97-AF65-F5344CB8AC3E}">
        <p14:creationId xmlns:p14="http://schemas.microsoft.com/office/powerpoint/2010/main" val="2617629714"/>
      </p:ext>
    </p:extLst>
  </p:cSld>
  <p:clrMapOvr>
    <a:masterClrMapping/>
  </p:clrMapOvr>
</p:sld>
</file>

<file path=ppt/theme/theme1.xml><?xml version="1.0" encoding="utf-8"?>
<a:theme xmlns:a="http://schemas.openxmlformats.org/drawingml/2006/main" name="Facetado">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5150</TotalTime>
  <Words>4311</Words>
  <Application>Microsoft Office PowerPoint</Application>
  <PresentationFormat>Widescreen</PresentationFormat>
  <Paragraphs>708</Paragraphs>
  <Slides>56</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56</vt:i4>
      </vt:variant>
    </vt:vector>
  </HeadingPairs>
  <TitlesOfParts>
    <vt:vector size="62" baseType="lpstr">
      <vt:lpstr>Arial</vt:lpstr>
      <vt:lpstr>Consolas</vt:lpstr>
      <vt:lpstr>Freestyle Script</vt:lpstr>
      <vt:lpstr>Trebuchet MS</vt:lpstr>
      <vt:lpstr>Wingdings 3</vt:lpstr>
      <vt:lpstr>Facetado</vt:lpstr>
      <vt:lpstr>Diagrama de classes</vt:lpstr>
      <vt:lpstr>Diagrama de classes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Relacionamento entre classes</dc:title>
  <dc:creator>Bruno Cesar</dc:creator>
  <cp:lastModifiedBy>Bruno Cesar</cp:lastModifiedBy>
  <cp:revision>233</cp:revision>
  <dcterms:created xsi:type="dcterms:W3CDTF">2020-02-28T22:59:58Z</dcterms:created>
  <dcterms:modified xsi:type="dcterms:W3CDTF">2020-03-18T01:25:29Z</dcterms:modified>
</cp:coreProperties>
</file>