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7" r:id="rId3"/>
    <p:sldId id="272" r:id="rId4"/>
    <p:sldId id="258" r:id="rId5"/>
    <p:sldId id="273" r:id="rId6"/>
    <p:sldId id="274" r:id="rId7"/>
    <p:sldId id="263" r:id="rId8"/>
    <p:sldId id="264" r:id="rId9"/>
    <p:sldId id="265" r:id="rId10"/>
    <p:sldId id="259" r:id="rId11"/>
    <p:sldId id="260"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8C737-F40F-42A7-9064-9951C5C3E5D1}" type="datetimeFigureOut">
              <a:rPr lang="pt-BR" smtClean="0"/>
              <a:t>17/04/2018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8A5A539-F024-45D2-824A-AC7E55ECE674}" type="slidenum">
              <a:rPr lang="pt-BR" smtClean="0"/>
              <a:t>‹nº›</a:t>
            </a:fld>
            <a:endParaRPr lang="pt-BR"/>
          </a:p>
        </p:txBody>
      </p:sp>
    </p:spTree>
    <p:extLst>
      <p:ext uri="{BB962C8B-B14F-4D97-AF65-F5344CB8AC3E}">
        <p14:creationId xmlns:p14="http://schemas.microsoft.com/office/powerpoint/2010/main" val="247724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8C737-F40F-42A7-9064-9951C5C3E5D1}" type="datetimeFigureOut">
              <a:rPr lang="pt-BR" smtClean="0"/>
              <a:t>17/04/2018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61602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8C737-F40F-42A7-9064-9951C5C3E5D1}" type="datetimeFigureOut">
              <a:rPr lang="pt-BR" smtClean="0"/>
              <a:t>17/04/2018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132866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8C737-F40F-42A7-9064-9951C5C3E5D1}" type="datetimeFigureOut">
              <a:rPr lang="pt-BR" smtClean="0"/>
              <a:t>17/04/2018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325706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8593667" y="6272784"/>
            <a:ext cx="2644309" cy="365125"/>
          </a:xfrm>
        </p:spPr>
        <p:txBody>
          <a:bodyPr/>
          <a:lstStyle/>
          <a:p>
            <a:fld id="{B618C737-F40F-42A7-9064-9951C5C3E5D1}" type="datetimeFigureOut">
              <a:rPr lang="pt-BR" smtClean="0"/>
              <a:t>17/04/2018</a:t>
            </a:fld>
            <a:endParaRPr lang="pt-BR"/>
          </a:p>
        </p:txBody>
      </p:sp>
      <p:sp>
        <p:nvSpPr>
          <p:cNvPr id="5" name="Footer Placeholder 4"/>
          <p:cNvSpPr>
            <a:spLocks noGrp="1"/>
          </p:cNvSpPr>
          <p:nvPr>
            <p:ph type="ftr" sz="quarter" idx="11"/>
          </p:nvPr>
        </p:nvSpPr>
        <p:spPr>
          <a:xfrm>
            <a:off x="2182708" y="6272784"/>
            <a:ext cx="6327648" cy="365125"/>
          </a:xfrm>
        </p:spPr>
        <p:txBody>
          <a:bodyPr/>
          <a:lstStyle/>
          <a:p>
            <a:endParaRPr lang="pt-B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8A5A539-F024-45D2-824A-AC7E55ECE674}" type="slidenum">
              <a:rPr lang="pt-BR" smtClean="0"/>
              <a:t>‹nº›</a:t>
            </a:fld>
            <a:endParaRPr lang="pt-BR"/>
          </a:p>
        </p:txBody>
      </p:sp>
    </p:spTree>
    <p:extLst>
      <p:ext uri="{BB962C8B-B14F-4D97-AF65-F5344CB8AC3E}">
        <p14:creationId xmlns:p14="http://schemas.microsoft.com/office/powerpoint/2010/main" val="4011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8C737-F40F-42A7-9064-9951C5C3E5D1}" type="datetimeFigureOut">
              <a:rPr lang="pt-BR" smtClean="0"/>
              <a:t>17/04/2018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427052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8C737-F40F-42A7-9064-9951C5C3E5D1}" type="datetimeFigureOut">
              <a:rPr lang="pt-BR" smtClean="0"/>
              <a:t>17/04/2018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180817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8C737-F40F-42A7-9064-9951C5C3E5D1}" type="datetimeFigureOut">
              <a:rPr lang="pt-BR" smtClean="0"/>
              <a:t>17/04/2018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416937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8C737-F40F-42A7-9064-9951C5C3E5D1}" type="datetimeFigureOut">
              <a:rPr lang="pt-BR" smtClean="0"/>
              <a:t>17/04/2018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56928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8C737-F40F-42A7-9064-9951C5C3E5D1}" type="datetimeFigureOut">
              <a:rPr lang="pt-BR" smtClean="0"/>
              <a:t>17/04/2018</a:t>
            </a:fld>
            <a:endParaRPr lang="pt-BR"/>
          </a:p>
        </p:txBody>
      </p:sp>
      <p:sp>
        <p:nvSpPr>
          <p:cNvPr id="6" name="Footer Placeholder 5"/>
          <p:cNvSpPr>
            <a:spLocks noGrp="1"/>
          </p:cNvSpPr>
          <p:nvPr>
            <p:ph type="ftr" sz="quarter" idx="11"/>
          </p:nvPr>
        </p:nvSpPr>
        <p:spPr/>
        <p:txBody>
          <a:bodyPr/>
          <a:lstStyle/>
          <a:p>
            <a:endParaRPr lang="pt-B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17698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8C737-F40F-42A7-9064-9951C5C3E5D1}" type="datetimeFigureOut">
              <a:rPr lang="pt-BR" smtClean="0"/>
              <a:t>17/04/2018</a:t>
            </a:fld>
            <a:endParaRPr lang="pt-B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8A5A539-F024-45D2-824A-AC7E55ECE674}" type="slidenum">
              <a:rPr lang="pt-BR" smtClean="0"/>
              <a:t>‹nº›</a:t>
            </a:fld>
            <a:endParaRPr lang="pt-BR"/>
          </a:p>
        </p:txBody>
      </p:sp>
    </p:spTree>
    <p:extLst>
      <p:ext uri="{BB962C8B-B14F-4D97-AF65-F5344CB8AC3E}">
        <p14:creationId xmlns:p14="http://schemas.microsoft.com/office/powerpoint/2010/main" val="368720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8C737-F40F-42A7-9064-9951C5C3E5D1}" type="datetimeFigureOut">
              <a:rPr lang="pt-BR" smtClean="0"/>
              <a:t>17/04/2018</a:t>
            </a:fld>
            <a:endParaRPr lang="pt-B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pt-B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8A5A539-F024-45D2-824A-AC7E55ECE674}" type="slidenum">
              <a:rPr lang="pt-BR" smtClean="0"/>
              <a:t>‹nº›</a:t>
            </a:fld>
            <a:endParaRPr lang="pt-BR"/>
          </a:p>
        </p:txBody>
      </p:sp>
    </p:spTree>
    <p:extLst>
      <p:ext uri="{BB962C8B-B14F-4D97-AF65-F5344CB8AC3E}">
        <p14:creationId xmlns:p14="http://schemas.microsoft.com/office/powerpoint/2010/main" val="812366531"/>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rebase.google.com/?hl=pt-b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wa.rocks/" TargetMode="External"/><Relationship Id="rId2" Type="http://schemas.openxmlformats.org/officeDocument/2006/relationships/hyperlink" Target="https://blog.minnisell.com/mas-afinal-de-contas-o-que-%C3%A9-um-progressive-web-app-8cd727a8fe46" TargetMode="External"/><Relationship Id="rId1" Type="http://schemas.openxmlformats.org/officeDocument/2006/relationships/slideLayout" Target="../slideLayouts/slideLayout2.xml"/><Relationship Id="rId6" Type="http://schemas.openxmlformats.org/officeDocument/2006/relationships/hyperlink" Target="https://www.recode.net/2016/6/8/11883518/app-boom-over-snapchat-uber" TargetMode="External"/><Relationship Id="rId5" Type="http://schemas.openxmlformats.org/officeDocument/2006/relationships/hyperlink" Target="https://blog.ionicframework.com/what-is-a-progressive-web-app/" TargetMode="External"/><Relationship Id="rId4" Type="http://schemas.openxmlformats.org/officeDocument/2006/relationships/hyperlink" Target="https://vizir.com.br/2017/08/o-que-e-pwa-progressive-web-app-porque-isso-pode-aumentar-seus-resultados-mobile/"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FAC6C8B-B939-4E11-9ED2-7567FD782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796" y="1681707"/>
            <a:ext cx="6628407" cy="2498909"/>
          </a:xfrm>
          <a:prstGeom prst="rect">
            <a:avLst/>
          </a:prstGeom>
        </p:spPr>
      </p:pic>
      <p:sp>
        <p:nvSpPr>
          <p:cNvPr id="4" name="Subtítulo 3">
            <a:extLst>
              <a:ext uri="{FF2B5EF4-FFF2-40B4-BE49-F238E27FC236}">
                <a16:creationId xmlns:a16="http://schemas.microsoft.com/office/drawing/2014/main" id="{8C68CA03-C6C7-4CE2-9D28-FA081041C74D}"/>
              </a:ext>
            </a:extLst>
          </p:cNvPr>
          <p:cNvSpPr>
            <a:spLocks noGrp="1"/>
          </p:cNvSpPr>
          <p:nvPr>
            <p:ph type="subTitle" idx="1"/>
          </p:nvPr>
        </p:nvSpPr>
        <p:spPr/>
        <p:txBody>
          <a:bodyPr/>
          <a:lstStyle/>
          <a:p>
            <a:r>
              <a:rPr lang="pt-BR" dirty="0"/>
              <a:t>Conhecendo um pouco sobre o futuro</a:t>
            </a:r>
          </a:p>
        </p:txBody>
      </p:sp>
    </p:spTree>
    <p:extLst>
      <p:ext uri="{BB962C8B-B14F-4D97-AF65-F5344CB8AC3E}">
        <p14:creationId xmlns:p14="http://schemas.microsoft.com/office/powerpoint/2010/main" val="2526869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728D3-1460-42D2-8D6D-FA0A3611E6CA}"/>
              </a:ext>
            </a:extLst>
          </p:cNvPr>
          <p:cNvSpPr>
            <a:spLocks noGrp="1"/>
          </p:cNvSpPr>
          <p:nvPr>
            <p:ph type="title"/>
          </p:nvPr>
        </p:nvSpPr>
        <p:spPr/>
        <p:txBody>
          <a:bodyPr/>
          <a:lstStyle/>
          <a:p>
            <a:r>
              <a:rPr lang="pt-BR" dirty="0"/>
              <a:t>Quem usa?</a:t>
            </a:r>
          </a:p>
        </p:txBody>
      </p:sp>
      <p:sp>
        <p:nvSpPr>
          <p:cNvPr id="3" name="Espaço Reservado para Conteúdo 2">
            <a:extLst>
              <a:ext uri="{FF2B5EF4-FFF2-40B4-BE49-F238E27FC236}">
                <a16:creationId xmlns:a16="http://schemas.microsoft.com/office/drawing/2014/main" id="{14E8FBFC-2E5D-4C2F-8C5C-DBC1E5328FCE}"/>
              </a:ext>
            </a:extLst>
          </p:cNvPr>
          <p:cNvSpPr>
            <a:spLocks noGrp="1"/>
          </p:cNvSpPr>
          <p:nvPr>
            <p:ph idx="1"/>
          </p:nvPr>
        </p:nvSpPr>
        <p:spPr/>
        <p:txBody>
          <a:bodyPr/>
          <a:lstStyle/>
          <a:p>
            <a:r>
              <a:rPr lang="pt-BR" dirty="0"/>
              <a:t>O que é considerado PWA?</a:t>
            </a:r>
          </a:p>
        </p:txBody>
      </p:sp>
    </p:spTree>
    <p:extLst>
      <p:ext uri="{BB962C8B-B14F-4D97-AF65-F5344CB8AC3E}">
        <p14:creationId xmlns:p14="http://schemas.microsoft.com/office/powerpoint/2010/main" val="23777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728D3-1460-42D2-8D6D-FA0A3611E6CA}"/>
              </a:ext>
            </a:extLst>
          </p:cNvPr>
          <p:cNvSpPr>
            <a:spLocks noGrp="1"/>
          </p:cNvSpPr>
          <p:nvPr>
            <p:ph type="title"/>
          </p:nvPr>
        </p:nvSpPr>
        <p:spPr/>
        <p:txBody>
          <a:bodyPr/>
          <a:lstStyle/>
          <a:p>
            <a:r>
              <a:rPr lang="pt-BR" dirty="0"/>
              <a:t>Está acessível?</a:t>
            </a:r>
          </a:p>
        </p:txBody>
      </p:sp>
      <p:sp>
        <p:nvSpPr>
          <p:cNvPr id="3" name="Espaço Reservado para Conteúdo 2">
            <a:extLst>
              <a:ext uri="{FF2B5EF4-FFF2-40B4-BE49-F238E27FC236}">
                <a16:creationId xmlns:a16="http://schemas.microsoft.com/office/drawing/2014/main" id="{14E8FBFC-2E5D-4C2F-8C5C-DBC1E5328FCE}"/>
              </a:ext>
            </a:extLst>
          </p:cNvPr>
          <p:cNvSpPr>
            <a:spLocks noGrp="1"/>
          </p:cNvSpPr>
          <p:nvPr>
            <p:ph idx="1"/>
          </p:nvPr>
        </p:nvSpPr>
        <p:spPr/>
        <p:txBody>
          <a:bodyPr/>
          <a:lstStyle/>
          <a:p>
            <a:r>
              <a:rPr lang="pt-BR" dirty="0"/>
              <a:t>O que é considerado PWA?</a:t>
            </a:r>
          </a:p>
        </p:txBody>
      </p:sp>
    </p:spTree>
    <p:extLst>
      <p:ext uri="{BB962C8B-B14F-4D97-AF65-F5344CB8AC3E}">
        <p14:creationId xmlns:p14="http://schemas.microsoft.com/office/powerpoint/2010/main" val="50784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728D3-1460-42D2-8D6D-FA0A3611E6CA}"/>
              </a:ext>
            </a:extLst>
          </p:cNvPr>
          <p:cNvSpPr>
            <a:spLocks noGrp="1"/>
          </p:cNvSpPr>
          <p:nvPr>
            <p:ph type="title"/>
          </p:nvPr>
        </p:nvSpPr>
        <p:spPr/>
        <p:txBody>
          <a:bodyPr/>
          <a:lstStyle/>
          <a:p>
            <a:r>
              <a:rPr lang="pt-BR" dirty="0" err="1"/>
              <a:t>Firebase</a:t>
            </a:r>
            <a:endParaRPr lang="pt-BR" dirty="0"/>
          </a:p>
        </p:txBody>
      </p:sp>
      <p:sp>
        <p:nvSpPr>
          <p:cNvPr id="3" name="Espaço Reservado para Conteúdo 2">
            <a:extLst>
              <a:ext uri="{FF2B5EF4-FFF2-40B4-BE49-F238E27FC236}">
                <a16:creationId xmlns:a16="http://schemas.microsoft.com/office/drawing/2014/main" id="{14E8FBFC-2E5D-4C2F-8C5C-DBC1E5328FCE}"/>
              </a:ext>
            </a:extLst>
          </p:cNvPr>
          <p:cNvSpPr>
            <a:spLocks noGrp="1"/>
          </p:cNvSpPr>
          <p:nvPr>
            <p:ph idx="1"/>
          </p:nvPr>
        </p:nvSpPr>
        <p:spPr/>
        <p:txBody>
          <a:bodyPr/>
          <a:lstStyle/>
          <a:p>
            <a:r>
              <a:rPr lang="pt-BR" dirty="0">
                <a:hlinkClick r:id="rId2"/>
              </a:rPr>
              <a:t>https://firebase.google.com/?hl=pt-br</a:t>
            </a:r>
            <a:endParaRPr lang="pt-BR" dirty="0"/>
          </a:p>
          <a:p>
            <a:r>
              <a:rPr lang="pt-BR" dirty="0"/>
              <a:t>O </a:t>
            </a:r>
            <a:r>
              <a:rPr lang="pt-BR" dirty="0" err="1"/>
              <a:t>Firebase</a:t>
            </a:r>
            <a:r>
              <a:rPr lang="pt-BR" dirty="0"/>
              <a:t> ajuda você a criar apps melhores e desenvolver sua empresa.</a:t>
            </a:r>
          </a:p>
        </p:txBody>
      </p:sp>
    </p:spTree>
    <p:extLst>
      <p:ext uri="{BB962C8B-B14F-4D97-AF65-F5344CB8AC3E}">
        <p14:creationId xmlns:p14="http://schemas.microsoft.com/office/powerpoint/2010/main" val="99583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728D3-1460-42D2-8D6D-FA0A3611E6CA}"/>
              </a:ext>
            </a:extLst>
          </p:cNvPr>
          <p:cNvSpPr>
            <a:spLocks noGrp="1"/>
          </p:cNvSpPr>
          <p:nvPr>
            <p:ph type="title"/>
          </p:nvPr>
        </p:nvSpPr>
        <p:spPr/>
        <p:txBody>
          <a:bodyPr/>
          <a:lstStyle/>
          <a:p>
            <a:r>
              <a:rPr lang="pt-BR" dirty="0"/>
              <a:t>Mais conhecimento</a:t>
            </a:r>
          </a:p>
        </p:txBody>
      </p:sp>
      <p:sp>
        <p:nvSpPr>
          <p:cNvPr id="3" name="Espaço Reservado para Conteúdo 2">
            <a:extLst>
              <a:ext uri="{FF2B5EF4-FFF2-40B4-BE49-F238E27FC236}">
                <a16:creationId xmlns:a16="http://schemas.microsoft.com/office/drawing/2014/main" id="{14E8FBFC-2E5D-4C2F-8C5C-DBC1E5328FCE}"/>
              </a:ext>
            </a:extLst>
          </p:cNvPr>
          <p:cNvSpPr>
            <a:spLocks noGrp="1"/>
          </p:cNvSpPr>
          <p:nvPr>
            <p:ph idx="1"/>
          </p:nvPr>
        </p:nvSpPr>
        <p:spPr/>
        <p:txBody>
          <a:bodyPr>
            <a:normAutofit/>
          </a:bodyPr>
          <a:lstStyle/>
          <a:p>
            <a:r>
              <a:rPr lang="pt-BR" dirty="0">
                <a:hlinkClick r:id="rId2"/>
              </a:rPr>
              <a:t>https://blog.minnisell.com/mas-afinal-de-contas-o-que-%C3%A9-um-progressive-web-app-8cd727a8fe46</a:t>
            </a:r>
            <a:endParaRPr lang="pt-BR" dirty="0"/>
          </a:p>
          <a:p>
            <a:r>
              <a:rPr lang="pt-BR" dirty="0">
                <a:hlinkClick r:id="rId3"/>
              </a:rPr>
              <a:t>https://pwa.rocks/</a:t>
            </a:r>
            <a:endParaRPr lang="pt-BR" dirty="0"/>
          </a:p>
          <a:p>
            <a:r>
              <a:rPr lang="pt-BR" dirty="0">
                <a:hlinkClick r:id="rId4"/>
              </a:rPr>
              <a:t>https://vizir.com.br/2017/08/o-que-e-pwa-progressive-web-app-porque-isso-pode-aumentar-seus-resultados-mobile/</a:t>
            </a:r>
            <a:endParaRPr lang="pt-BR" dirty="0"/>
          </a:p>
          <a:p>
            <a:r>
              <a:rPr lang="pt-BR" dirty="0">
                <a:hlinkClick r:id="rId5"/>
              </a:rPr>
              <a:t>https://blog.ionicframework.com/what-is-a-progressive-web-app/</a:t>
            </a:r>
            <a:endParaRPr lang="pt-BR" dirty="0"/>
          </a:p>
          <a:p>
            <a:r>
              <a:rPr lang="pt-BR" dirty="0">
                <a:hlinkClick r:id="rId6"/>
              </a:rPr>
              <a:t>https://www.recode.net/2016/6/8/11883518/app-boom-over-snapchat-uber</a:t>
            </a:r>
            <a:endParaRPr lang="pt-BR" dirty="0"/>
          </a:p>
          <a:p>
            <a:r>
              <a:rPr lang="pt-BR" dirty="0"/>
              <a:t>https://tableless.com.br/introducao-aos-progressive-web-apps/</a:t>
            </a:r>
          </a:p>
        </p:txBody>
      </p:sp>
    </p:spTree>
    <p:extLst>
      <p:ext uri="{BB962C8B-B14F-4D97-AF65-F5344CB8AC3E}">
        <p14:creationId xmlns:p14="http://schemas.microsoft.com/office/powerpoint/2010/main" val="209345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2F9B8D9-2A0F-48A2-AD9F-81D8C49703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F7E20FF-7DA6-46B7-AB0E-E6CBFDD0729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BE624B6-B9F4-4C3F-9F6E-2182D90EC5E8}"/>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710C23B-B5E1-45A6-80F6-55643AC62B92}"/>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Imagem 4" descr="Uma imagem contendo homem, céu, pessoa, ao ar livre&#10;&#10;Descrição gerada com muito alta confiança">
            <a:extLst>
              <a:ext uri="{FF2B5EF4-FFF2-40B4-BE49-F238E27FC236}">
                <a16:creationId xmlns:a16="http://schemas.microsoft.com/office/drawing/2014/main" id="{3DB46469-C770-4114-9508-667271BEDB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579" y="895725"/>
            <a:ext cx="4053240" cy="5066550"/>
          </a:xfrm>
          <a:prstGeom prst="rect">
            <a:avLst/>
          </a:prstGeom>
        </p:spPr>
      </p:pic>
      <p:sp>
        <p:nvSpPr>
          <p:cNvPr id="2" name="Título 1">
            <a:extLst>
              <a:ext uri="{FF2B5EF4-FFF2-40B4-BE49-F238E27FC236}">
                <a16:creationId xmlns:a16="http://schemas.microsoft.com/office/drawing/2014/main" id="{931AA9E2-CDA6-4D62-9A63-C57C15C64C1E}"/>
              </a:ext>
            </a:extLst>
          </p:cNvPr>
          <p:cNvSpPr>
            <a:spLocks noGrp="1"/>
          </p:cNvSpPr>
          <p:nvPr>
            <p:ph type="title"/>
          </p:nvPr>
        </p:nvSpPr>
        <p:spPr>
          <a:xfrm>
            <a:off x="4970109" y="484632"/>
            <a:ext cx="6730277" cy="1609344"/>
          </a:xfrm>
          <a:ln>
            <a:noFill/>
          </a:ln>
        </p:spPr>
        <p:txBody>
          <a:bodyPr>
            <a:normAutofit/>
          </a:bodyPr>
          <a:lstStyle/>
          <a:p>
            <a:r>
              <a:rPr lang="pt-BR" sz="4400" dirty="0"/>
              <a:t>Quem sou eu?</a:t>
            </a:r>
          </a:p>
        </p:txBody>
      </p:sp>
      <p:sp>
        <p:nvSpPr>
          <p:cNvPr id="3" name="Espaço Reservado para Conteúdo 2">
            <a:extLst>
              <a:ext uri="{FF2B5EF4-FFF2-40B4-BE49-F238E27FC236}">
                <a16:creationId xmlns:a16="http://schemas.microsoft.com/office/drawing/2014/main" id="{37AF8354-334A-42FA-A2BA-B762EF62C2C0}"/>
              </a:ext>
            </a:extLst>
          </p:cNvPr>
          <p:cNvSpPr>
            <a:spLocks noGrp="1"/>
          </p:cNvSpPr>
          <p:nvPr>
            <p:ph idx="1"/>
          </p:nvPr>
        </p:nvSpPr>
        <p:spPr>
          <a:xfrm>
            <a:off x="4970109" y="2121408"/>
            <a:ext cx="6730276" cy="4050792"/>
          </a:xfrm>
        </p:spPr>
        <p:txBody>
          <a:bodyPr>
            <a:normAutofit/>
          </a:bodyPr>
          <a:lstStyle/>
          <a:p>
            <a:r>
              <a:rPr lang="pt-BR" dirty="0">
                <a:latin typeface="Segoe UI" panose="020B0502040204020203" pitchFamily="34" charset="0"/>
                <a:cs typeface="Segoe UI" panose="020B0502040204020203" pitchFamily="34" charset="0"/>
              </a:rPr>
              <a:t>Antonio Carlos</a:t>
            </a:r>
          </a:p>
          <a:p>
            <a:r>
              <a:rPr lang="pt-BR" dirty="0">
                <a:latin typeface="Segoe UI" panose="020B0502040204020203" pitchFamily="34" charset="0"/>
                <a:cs typeface="Segoe UI" panose="020B0502040204020203" pitchFamily="34" charset="0"/>
              </a:rPr>
              <a:t>22 Anos</a:t>
            </a:r>
          </a:p>
          <a:p>
            <a:r>
              <a:rPr lang="pt-BR" dirty="0">
                <a:latin typeface="Segoe UI" panose="020B0502040204020203" pitchFamily="34" charset="0"/>
                <a:cs typeface="Segoe UI" panose="020B0502040204020203" pitchFamily="34" charset="0"/>
              </a:rPr>
              <a:t>Desde os 13 anos Programando</a:t>
            </a:r>
          </a:p>
          <a:p>
            <a:r>
              <a:rPr lang="pt-BR" dirty="0">
                <a:latin typeface="Segoe UI" panose="020B0502040204020203" pitchFamily="34" charset="0"/>
                <a:cs typeface="Segoe UI" panose="020B0502040204020203" pitchFamily="34" charset="0"/>
              </a:rPr>
              <a:t>Desenvolvedor em </a:t>
            </a:r>
            <a:r>
              <a:rPr lang="pt-BR" i="1" dirty="0" err="1">
                <a:latin typeface="Segoe UI" panose="020B0502040204020203" pitchFamily="34" charset="0"/>
                <a:cs typeface="Segoe UI" panose="020B0502040204020203" pitchFamily="34" charset="0"/>
              </a:rPr>
              <a:t>Luizalabs</a:t>
            </a:r>
            <a:endParaRPr lang="pt-BR" i="1" dirty="0">
              <a:latin typeface="Segoe UI" panose="020B0502040204020203" pitchFamily="34" charset="0"/>
              <a:cs typeface="Segoe UI" panose="020B0502040204020203" pitchFamily="34" charset="0"/>
            </a:endParaRPr>
          </a:p>
          <a:p>
            <a:r>
              <a:rPr lang="pt-BR" dirty="0">
                <a:latin typeface="Segoe UI" panose="020B0502040204020203" pitchFamily="34" charset="0"/>
                <a:cs typeface="Segoe UI" panose="020B0502040204020203" pitchFamily="34" charset="0"/>
              </a:rPr>
              <a:t>Adora cappuccino</a:t>
            </a:r>
          </a:p>
          <a:p>
            <a:r>
              <a:rPr lang="pt-BR" dirty="0">
                <a:latin typeface="Segoe UI" panose="020B0502040204020203" pitchFamily="34" charset="0"/>
                <a:cs typeface="Segoe UI" panose="020B0502040204020203" pitchFamily="34" charset="0"/>
              </a:rPr>
              <a:t>Jogador profissional de Counter-Strike</a:t>
            </a:r>
          </a:p>
          <a:p>
            <a:endParaRPr lang="pt-BR" dirty="0">
              <a:latin typeface="Segoe UI" panose="020B0502040204020203" pitchFamily="34" charset="0"/>
              <a:cs typeface="Segoe UI" panose="020B0502040204020203" pitchFamily="34" charset="0"/>
            </a:endParaRPr>
          </a:p>
          <a:p>
            <a:r>
              <a:rPr lang="pt-BR" dirty="0">
                <a:latin typeface="Segoe UI" panose="020B0502040204020203" pitchFamily="34" charset="0"/>
                <a:cs typeface="Segoe UI" panose="020B0502040204020203" pitchFamily="34" charset="0"/>
              </a:rPr>
              <a:t>Redes Sociais</a:t>
            </a:r>
          </a:p>
          <a:p>
            <a:pPr marL="0" indent="0">
              <a:buNone/>
            </a:pPr>
            <a:r>
              <a:rPr lang="pt-BR" dirty="0">
                <a:latin typeface="Segoe UI" panose="020B0502040204020203" pitchFamily="34" charset="0"/>
                <a:cs typeface="Segoe UI" panose="020B0502040204020203" pitchFamily="34" charset="0"/>
              </a:rPr>
              <a:t>		</a:t>
            </a:r>
          </a:p>
        </p:txBody>
      </p:sp>
      <p:pic>
        <p:nvPicPr>
          <p:cNvPr id="7" name="Imagem 6">
            <a:extLst>
              <a:ext uri="{FF2B5EF4-FFF2-40B4-BE49-F238E27FC236}">
                <a16:creationId xmlns:a16="http://schemas.microsoft.com/office/drawing/2014/main" id="{5C17B17A-897D-446A-9F2E-0176416F2A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6065" y="5641916"/>
            <a:ext cx="1554981" cy="816365"/>
          </a:xfrm>
          <a:prstGeom prst="rect">
            <a:avLst/>
          </a:prstGeom>
        </p:spPr>
      </p:pic>
      <p:pic>
        <p:nvPicPr>
          <p:cNvPr id="9" name="Imagem 8" descr="Uma imagem contendo machado&#10;&#10;Descrição gerada com muito alta confiança">
            <a:extLst>
              <a:ext uri="{FF2B5EF4-FFF2-40B4-BE49-F238E27FC236}">
                <a16:creationId xmlns:a16="http://schemas.microsoft.com/office/drawing/2014/main" id="{AEBF123A-3CA1-4EBB-B1D6-D28944B94A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80809" y="5711201"/>
            <a:ext cx="893654" cy="719888"/>
          </a:xfrm>
          <a:prstGeom prst="rect">
            <a:avLst/>
          </a:prstGeom>
        </p:spPr>
      </p:pic>
      <p:sp>
        <p:nvSpPr>
          <p:cNvPr id="11" name="CaixaDeTexto 10">
            <a:extLst>
              <a:ext uri="{FF2B5EF4-FFF2-40B4-BE49-F238E27FC236}">
                <a16:creationId xmlns:a16="http://schemas.microsoft.com/office/drawing/2014/main" id="{50931D72-A441-492D-AAEE-29923E30CF15}"/>
              </a:ext>
            </a:extLst>
          </p:cNvPr>
          <p:cNvSpPr txBox="1"/>
          <p:nvPr/>
        </p:nvSpPr>
        <p:spPr>
          <a:xfrm>
            <a:off x="6760864" y="5853576"/>
            <a:ext cx="1111202" cy="923330"/>
          </a:xfrm>
          <a:prstGeom prst="rect">
            <a:avLst/>
          </a:prstGeom>
          <a:noFill/>
        </p:spPr>
        <p:txBody>
          <a:bodyPr wrap="none" rtlCol="0">
            <a:spAutoFit/>
          </a:bodyPr>
          <a:lstStyle/>
          <a:p>
            <a:r>
              <a:rPr lang="pt-BR" dirty="0">
                <a:latin typeface="Segoe UI" panose="020B0502040204020203" pitchFamily="34" charset="0"/>
                <a:cs typeface="Segoe UI" panose="020B0502040204020203" pitchFamily="34" charset="0"/>
              </a:rPr>
              <a:t>/</a:t>
            </a:r>
            <a:r>
              <a:rPr lang="pt-BR" dirty="0" err="1">
                <a:latin typeface="Segoe UI" panose="020B0502040204020203" pitchFamily="34" charset="0"/>
                <a:cs typeface="Segoe UI" panose="020B0502040204020203" pitchFamily="34" charset="0"/>
              </a:rPr>
              <a:t>juninmd</a:t>
            </a:r>
            <a:endParaRPr lang="pt-BR" dirty="0">
              <a:latin typeface="Segoe UI" panose="020B0502040204020203" pitchFamily="34" charset="0"/>
              <a:cs typeface="Segoe UI" panose="020B0502040204020203" pitchFamily="34" charset="0"/>
            </a:endParaRPr>
          </a:p>
          <a:p>
            <a:r>
              <a:rPr lang="pt-BR" dirty="0">
                <a:latin typeface="Segoe UI" panose="020B0502040204020203" pitchFamily="34" charset="0"/>
                <a:cs typeface="Segoe UI" panose="020B0502040204020203" pitchFamily="34" charset="0"/>
              </a:rPr>
              <a:t>		</a:t>
            </a:r>
          </a:p>
          <a:p>
            <a:endParaRPr lang="pt-BR" dirty="0">
              <a:latin typeface="Segoe UI" panose="020B0502040204020203" pitchFamily="34" charset="0"/>
              <a:cs typeface="Segoe UI" panose="020B0502040204020203" pitchFamily="34" charset="0"/>
            </a:endParaRPr>
          </a:p>
        </p:txBody>
      </p:sp>
      <p:sp>
        <p:nvSpPr>
          <p:cNvPr id="15" name="CaixaDeTexto 14">
            <a:extLst>
              <a:ext uri="{FF2B5EF4-FFF2-40B4-BE49-F238E27FC236}">
                <a16:creationId xmlns:a16="http://schemas.microsoft.com/office/drawing/2014/main" id="{0500D3B1-75B2-4D1B-BC28-08197AFFA61C}"/>
              </a:ext>
            </a:extLst>
          </p:cNvPr>
          <p:cNvSpPr txBox="1"/>
          <p:nvPr/>
        </p:nvSpPr>
        <p:spPr>
          <a:xfrm>
            <a:off x="9780316" y="5828222"/>
            <a:ext cx="1338828" cy="646331"/>
          </a:xfrm>
          <a:prstGeom prst="rect">
            <a:avLst/>
          </a:prstGeom>
          <a:noFill/>
        </p:spPr>
        <p:txBody>
          <a:bodyPr wrap="none" rtlCol="0">
            <a:spAutoFit/>
          </a:bodyPr>
          <a:lstStyle/>
          <a:p>
            <a:r>
              <a:rPr lang="pt-BR" dirty="0">
                <a:latin typeface="Segoe UI" panose="020B0502040204020203" pitchFamily="34" charset="0"/>
                <a:cs typeface="Segoe UI" panose="020B0502040204020203" pitchFamily="34" charset="0"/>
              </a:rPr>
              <a:t>@</a:t>
            </a:r>
            <a:r>
              <a:rPr lang="pt-BR" dirty="0" err="1">
                <a:latin typeface="Segoe UI" panose="020B0502040204020203" pitchFamily="34" charset="0"/>
                <a:cs typeface="Segoe UI" panose="020B0502040204020203" pitchFamily="34" charset="0"/>
              </a:rPr>
              <a:t>junin_md</a:t>
            </a:r>
            <a:endParaRPr lang="pt-BR" dirty="0">
              <a:latin typeface="Segoe UI" panose="020B0502040204020203" pitchFamily="34" charset="0"/>
              <a:cs typeface="Segoe UI" panose="020B0502040204020203" pitchFamily="34" charset="0"/>
            </a:endParaRPr>
          </a:p>
          <a:p>
            <a:endParaRPr lang="pt-B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4533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C004CA9-2C46-43BE-8B5C-8073497D8458}"/>
              </a:ext>
            </a:extLst>
          </p:cNvPr>
          <p:cNvSpPr>
            <a:spLocks noGrp="1"/>
          </p:cNvSpPr>
          <p:nvPr>
            <p:ph type="title"/>
          </p:nvPr>
        </p:nvSpPr>
        <p:spPr>
          <a:xfrm>
            <a:off x="1069848" y="484632"/>
            <a:ext cx="10058400" cy="1609344"/>
          </a:xfrm>
        </p:spPr>
        <p:txBody>
          <a:bodyPr>
            <a:normAutofit/>
          </a:bodyPr>
          <a:lstStyle/>
          <a:p>
            <a:r>
              <a:rPr lang="pt-BR" dirty="0" err="1"/>
              <a:t>Questions</a:t>
            </a:r>
            <a:r>
              <a:rPr lang="pt-BR" dirty="0"/>
              <a:t>!</a:t>
            </a:r>
          </a:p>
        </p:txBody>
      </p:sp>
      <p:sp>
        <p:nvSpPr>
          <p:cNvPr id="3" name="Espaço Reservado para Conteúdo 2">
            <a:extLst>
              <a:ext uri="{FF2B5EF4-FFF2-40B4-BE49-F238E27FC236}">
                <a16:creationId xmlns:a16="http://schemas.microsoft.com/office/drawing/2014/main" id="{89E0BFDC-6745-4981-8B6A-0B22A47108C8}"/>
              </a:ext>
            </a:extLst>
          </p:cNvPr>
          <p:cNvSpPr>
            <a:spLocks noGrp="1"/>
          </p:cNvSpPr>
          <p:nvPr>
            <p:ph idx="1"/>
          </p:nvPr>
        </p:nvSpPr>
        <p:spPr>
          <a:xfrm>
            <a:off x="1069848" y="2320412"/>
            <a:ext cx="10058400" cy="3851787"/>
          </a:xfrm>
        </p:spPr>
        <p:txBody>
          <a:bodyPr>
            <a:normAutofit/>
          </a:bodyPr>
          <a:lstStyle/>
          <a:p>
            <a:r>
              <a:rPr lang="pt-BR">
                <a:latin typeface="Segoe UI" panose="020B0502040204020203" pitchFamily="34" charset="0"/>
                <a:cs typeface="Segoe UI" panose="020B0502040204020203" pitchFamily="34" charset="0"/>
              </a:rPr>
              <a:t>Quantos aplicativos você utiliza no seu celular?</a:t>
            </a:r>
          </a:p>
          <a:p>
            <a:r>
              <a:rPr lang="pt-BR">
                <a:latin typeface="Segoe UI" panose="020B0502040204020203" pitchFamily="34" charset="0"/>
                <a:cs typeface="Segoe UI" panose="020B0502040204020203" pitchFamily="34" charset="0"/>
              </a:rPr>
              <a:t>O quanto de espaço você consome com os seus apps?</a:t>
            </a:r>
          </a:p>
          <a:p>
            <a:r>
              <a:rPr lang="pt-BR">
                <a:latin typeface="Segoe UI" panose="020B0502040204020203" pitchFamily="34" charset="0"/>
                <a:cs typeface="Segoe UI" panose="020B0502040204020203" pitchFamily="34" charset="0"/>
              </a:rPr>
              <a:t>Quanto tempo demora para baixar e instalar um app?</a:t>
            </a:r>
          </a:p>
          <a:p>
            <a:r>
              <a:rPr lang="pt-BR">
                <a:latin typeface="Segoe UI" panose="020B0502040204020203" pitchFamily="34" charset="0"/>
                <a:cs typeface="Segoe UI" panose="020B0502040204020203" pitchFamily="34" charset="0"/>
              </a:rPr>
              <a:t>O que você considera ser um app?</a:t>
            </a:r>
          </a:p>
          <a:p>
            <a:r>
              <a:rPr lang="pt-BR">
                <a:latin typeface="Segoe UI" panose="020B0502040204020203" pitchFamily="34" charset="0"/>
                <a:cs typeface="Segoe UI" panose="020B0502040204020203" pitchFamily="34" charset="0"/>
              </a:rPr>
              <a:t>Qual é a diferença entre um app e um site?</a:t>
            </a:r>
          </a:p>
          <a:p>
            <a:r>
              <a:rPr lang="pt-BR">
                <a:latin typeface="Segoe UI" panose="020B0502040204020203" pitchFamily="34" charset="0"/>
                <a:cs typeface="Segoe UI" panose="020B0502040204020203" pitchFamily="34" charset="0"/>
              </a:rPr>
              <a:t>Como você imagina daqui alguns anos os aplicativos atuais?</a:t>
            </a:r>
          </a:p>
          <a:p>
            <a:r>
              <a:rPr lang="pt-BR">
                <a:latin typeface="Segoe UI" panose="020B0502040204020203" pitchFamily="34" charset="0"/>
                <a:cs typeface="Segoe UI" panose="020B0502040204020203" pitchFamily="34" charset="0"/>
              </a:rPr>
              <a:t>Qual é a frequência que você acessa todos seus apps?</a:t>
            </a:r>
          </a:p>
        </p:txBody>
      </p:sp>
    </p:spTree>
    <p:extLst>
      <p:ext uri="{BB962C8B-B14F-4D97-AF65-F5344CB8AC3E}">
        <p14:creationId xmlns:p14="http://schemas.microsoft.com/office/powerpoint/2010/main" val="370193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ixaDeTexto 5">
            <a:extLst>
              <a:ext uri="{FF2B5EF4-FFF2-40B4-BE49-F238E27FC236}">
                <a16:creationId xmlns:a16="http://schemas.microsoft.com/office/drawing/2014/main" id="{F14F8046-C13A-44AC-9FDE-751EDBD38FD7}"/>
              </a:ext>
            </a:extLst>
          </p:cNvPr>
          <p:cNvSpPr txBox="1"/>
          <p:nvPr/>
        </p:nvSpPr>
        <p:spPr>
          <a:xfrm>
            <a:off x="900332" y="2405574"/>
            <a:ext cx="9003323" cy="369332"/>
          </a:xfrm>
          <a:prstGeom prst="rect">
            <a:avLst/>
          </a:prstGeom>
          <a:noFill/>
        </p:spPr>
        <p:txBody>
          <a:bodyPr wrap="square" rtlCol="0">
            <a:spAutoFit/>
          </a:bodyPr>
          <a:lstStyle/>
          <a:p>
            <a:pPr marL="285750" indent="-285750">
              <a:buFont typeface="Arial" panose="020B0604020202020204" pitchFamily="34" charset="0"/>
              <a:buChar char="•"/>
            </a:pPr>
            <a:endParaRPr lang="pt-BR" dirty="0"/>
          </a:p>
        </p:txBody>
      </p:sp>
      <p:sp>
        <p:nvSpPr>
          <p:cNvPr id="2" name="Título 1">
            <a:extLst>
              <a:ext uri="{FF2B5EF4-FFF2-40B4-BE49-F238E27FC236}">
                <a16:creationId xmlns:a16="http://schemas.microsoft.com/office/drawing/2014/main" id="{B19728D3-1460-42D2-8D6D-FA0A3611E6CA}"/>
              </a:ext>
            </a:extLst>
          </p:cNvPr>
          <p:cNvSpPr>
            <a:spLocks noGrp="1"/>
          </p:cNvSpPr>
          <p:nvPr>
            <p:ph type="title"/>
          </p:nvPr>
        </p:nvSpPr>
        <p:spPr>
          <a:xfrm>
            <a:off x="1069848" y="484632"/>
            <a:ext cx="10058400" cy="1609344"/>
          </a:xfrm>
        </p:spPr>
        <p:txBody>
          <a:bodyPr>
            <a:normAutofit/>
          </a:bodyPr>
          <a:lstStyle/>
          <a:p>
            <a:r>
              <a:rPr lang="pt-BR"/>
              <a:t>Um pouco de história</a:t>
            </a:r>
            <a:endParaRPr lang="pt-BR" dirty="0"/>
          </a:p>
        </p:txBody>
      </p:sp>
      <p:sp>
        <p:nvSpPr>
          <p:cNvPr id="7" name="Espaço Reservado para Conteúdo 2">
            <a:extLst>
              <a:ext uri="{FF2B5EF4-FFF2-40B4-BE49-F238E27FC236}">
                <a16:creationId xmlns:a16="http://schemas.microsoft.com/office/drawing/2014/main" id="{9FA5AE61-9FC4-48F2-8119-8923826B034F}"/>
              </a:ext>
            </a:extLst>
          </p:cNvPr>
          <p:cNvSpPr>
            <a:spLocks noGrp="1"/>
          </p:cNvSpPr>
          <p:nvPr>
            <p:ph idx="1"/>
          </p:nvPr>
        </p:nvSpPr>
        <p:spPr>
          <a:xfrm>
            <a:off x="1069848" y="2320412"/>
            <a:ext cx="10058400" cy="3851787"/>
          </a:xfrm>
        </p:spPr>
        <p:txBody>
          <a:bodyPr>
            <a:normAutofit/>
          </a:bodyPr>
          <a:lstStyle/>
          <a:p>
            <a:pPr marL="285750" indent="-285750">
              <a:buFont typeface="Arial" panose="020B0604020202020204" pitchFamily="34" charset="0"/>
              <a:buChar char="•"/>
            </a:pPr>
            <a:r>
              <a:rPr lang="pt-BR" dirty="0">
                <a:latin typeface="Segoe UI" panose="020B0502040204020203" pitchFamily="34" charset="0"/>
                <a:cs typeface="Segoe UI" panose="020B0502040204020203" pitchFamily="34" charset="0"/>
              </a:rPr>
              <a:t>Desde o surgimento dos dispositivos móveis modernos, existiram muitos debates e histórias atrás do desenvolvimento de aplicativos para as diversas plataformas.</a:t>
            </a:r>
          </a:p>
          <a:p>
            <a:pPr marL="285750" indent="-285750">
              <a:buFont typeface="Arial" panose="020B0604020202020204" pitchFamily="34" charset="0"/>
              <a:buChar char="•"/>
            </a:pPr>
            <a:r>
              <a:rPr lang="pt-BR" dirty="0">
                <a:latin typeface="Segoe UI" panose="020B0502040204020203" pitchFamily="34" charset="0"/>
                <a:cs typeface="Segoe UI" panose="020B0502040204020203" pitchFamily="34" charset="0"/>
              </a:rPr>
              <a:t>Algumas dessas plataformas até já chegaram a morrer como a do `Windows Phone` e o `Firefox OS`.</a:t>
            </a:r>
          </a:p>
          <a:p>
            <a:pPr marL="285750" indent="-285750">
              <a:buFont typeface="Arial" panose="020B0604020202020204" pitchFamily="34" charset="0"/>
              <a:buChar char="•"/>
            </a:pPr>
            <a:r>
              <a:rPr lang="pt-BR" dirty="0">
                <a:latin typeface="Segoe UI" panose="020B0502040204020203" pitchFamily="34" charset="0"/>
                <a:cs typeface="Segoe UI" panose="020B0502040204020203" pitchFamily="34" charset="0"/>
              </a:rPr>
              <a:t>Porém por serem plataformas distintas, nunca foi fácil a vida dos desenvolvedores, tanto como antigamente tanto como hoje, se para cada plataforma uma linguagem específica já era complicado, como por exemplo para desenvolvermos para Android tínhamos apenas Java, hoje em dia temos Java, </a:t>
            </a:r>
            <a:r>
              <a:rPr lang="pt-BR" dirty="0" err="1">
                <a:latin typeface="Segoe UI" panose="020B0502040204020203" pitchFamily="34" charset="0"/>
                <a:cs typeface="Segoe UI" panose="020B0502040204020203" pitchFamily="34" charset="0"/>
              </a:rPr>
              <a:t>Kotlin</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Cordova</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React</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Native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Nativescript</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Flutter</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Xamarin</a:t>
            </a:r>
            <a:r>
              <a:rPr lang="pt-BR" dirty="0">
                <a:latin typeface="Segoe UI" panose="020B0502040204020203" pitchFamily="34" charset="0"/>
                <a:cs typeface="Segoe UI" panose="020B0502040204020203" pitchFamily="34" charset="0"/>
              </a:rPr>
              <a:t> e etc...</a:t>
            </a:r>
          </a:p>
          <a:p>
            <a:pPr marL="285750" indent="-285750">
              <a:buFont typeface="Arial" panose="020B0604020202020204" pitchFamily="34" charset="0"/>
              <a:buChar char="•"/>
            </a:pPr>
            <a:endParaRPr lang="pt-B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694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F043BA-0C52-4068-BCF5-2B2D89BA9D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A4454C5E-FDEB-41BC-A3CD-E6B536A45D6A}"/>
              </a:ext>
            </a:extLst>
          </p:cNvPr>
          <p:cNvPicPr>
            <a:picLocks noChangeAspect="1"/>
          </p:cNvPicPr>
          <p:nvPr/>
        </p:nvPicPr>
        <p:blipFill rotWithShape="1">
          <a:blip r:embed="rId4"/>
          <a:srcRect l="37979" r="27747"/>
          <a:stretch/>
        </p:blipFill>
        <p:spPr>
          <a:xfrm>
            <a:off x="-3343" y="0"/>
            <a:ext cx="5950634" cy="6857990"/>
          </a:xfrm>
          <a:prstGeom prst="rect">
            <a:avLst/>
          </a:prstGeom>
        </p:spPr>
      </p:pic>
      <p:grpSp>
        <p:nvGrpSpPr>
          <p:cNvPr id="12" name="Group 11">
            <a:extLst>
              <a:ext uri="{FF2B5EF4-FFF2-40B4-BE49-F238E27FC236}">
                <a16:creationId xmlns:a16="http://schemas.microsoft.com/office/drawing/2014/main" id="{789ACCC8-A635-400E-B9C0-AD9CA57109C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CBC21CEB-233C-4B50-8CCA-829AD0428FA3}"/>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F3DF2D74-CD63-49A8-A93B-9DA2F59511D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B19728D3-1460-42D2-8D6D-FA0A3611E6CA}"/>
              </a:ext>
            </a:extLst>
          </p:cNvPr>
          <p:cNvSpPr>
            <a:spLocks noGrp="1"/>
          </p:cNvSpPr>
          <p:nvPr>
            <p:ph type="title"/>
          </p:nvPr>
        </p:nvSpPr>
        <p:spPr>
          <a:xfrm>
            <a:off x="6234681" y="267129"/>
            <a:ext cx="5395643" cy="956759"/>
          </a:xfrm>
          <a:ln>
            <a:noFill/>
          </a:ln>
        </p:spPr>
        <p:txBody>
          <a:bodyPr vert="horz" lIns="91440" tIns="45720" rIns="91440" bIns="45720" rtlCol="0" anchor="ctr">
            <a:normAutofit/>
          </a:bodyPr>
          <a:lstStyle/>
          <a:p>
            <a:r>
              <a:rPr lang="en-US" sz="3200" dirty="0"/>
              <a:t>A </a:t>
            </a:r>
            <a:r>
              <a:rPr lang="en-US" sz="3200" dirty="0" err="1"/>
              <a:t>visão</a:t>
            </a:r>
            <a:r>
              <a:rPr lang="en-US" sz="3200" dirty="0"/>
              <a:t> original de </a:t>
            </a:r>
            <a:r>
              <a:rPr lang="en-US" sz="3200" dirty="0" err="1"/>
              <a:t>steve</a:t>
            </a:r>
            <a:r>
              <a:rPr lang="en-US" sz="3200" dirty="0"/>
              <a:t> jobs</a:t>
            </a:r>
          </a:p>
        </p:txBody>
      </p:sp>
      <p:sp>
        <p:nvSpPr>
          <p:cNvPr id="3" name="CaixaDeTexto 2">
            <a:extLst>
              <a:ext uri="{FF2B5EF4-FFF2-40B4-BE49-F238E27FC236}">
                <a16:creationId xmlns:a16="http://schemas.microsoft.com/office/drawing/2014/main" id="{E57745DB-54D3-4655-AE8F-380D87381005}"/>
              </a:ext>
            </a:extLst>
          </p:cNvPr>
          <p:cNvSpPr txBox="1"/>
          <p:nvPr/>
        </p:nvSpPr>
        <p:spPr>
          <a:xfrm>
            <a:off x="6238024" y="1223889"/>
            <a:ext cx="5950633" cy="5366981"/>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000" dirty="0"/>
              <a:t>Steve </a:t>
            </a:r>
            <a:r>
              <a:rPr lang="en-US" sz="2000" dirty="0" err="1"/>
              <a:t>sempre</a:t>
            </a:r>
            <a:r>
              <a:rPr lang="en-US" sz="2000" dirty="0"/>
              <a:t> </a:t>
            </a:r>
            <a:r>
              <a:rPr lang="en-US" sz="2000" dirty="0" err="1"/>
              <a:t>foi</a:t>
            </a:r>
            <a:r>
              <a:rPr lang="en-US" sz="2000" dirty="0"/>
              <a:t> um </a:t>
            </a:r>
            <a:r>
              <a:rPr lang="en-US" sz="2000" dirty="0" err="1"/>
              <a:t>cara</a:t>
            </a:r>
            <a:r>
              <a:rPr lang="en-US" sz="2000" dirty="0"/>
              <a:t> </a:t>
            </a:r>
            <a:r>
              <a:rPr lang="en-US" sz="2000" dirty="0" err="1"/>
              <a:t>acima</a:t>
            </a:r>
            <a:r>
              <a:rPr lang="en-US" sz="2000" dirty="0"/>
              <a:t> de </a:t>
            </a:r>
            <a:r>
              <a:rPr lang="en-US" sz="2000" dirty="0" err="1"/>
              <a:t>seu</a:t>
            </a:r>
            <a:r>
              <a:rPr lang="en-US" sz="2000" dirty="0"/>
              <a:t> tempo, </a:t>
            </a:r>
            <a:r>
              <a:rPr lang="en-US" sz="2000" dirty="0" err="1"/>
              <a:t>em</a:t>
            </a:r>
            <a:r>
              <a:rPr lang="en-US" sz="2000" dirty="0"/>
              <a:t> 2007, </a:t>
            </a:r>
            <a:r>
              <a:rPr lang="en-US" sz="2000" dirty="0" err="1"/>
              <a:t>em</a:t>
            </a:r>
            <a:r>
              <a:rPr lang="en-US" sz="2000" dirty="0"/>
              <a:t> </a:t>
            </a:r>
            <a:r>
              <a:rPr lang="en-US" sz="2000" dirty="0" err="1"/>
              <a:t>uma</a:t>
            </a:r>
            <a:r>
              <a:rPr lang="en-US" sz="2000" dirty="0"/>
              <a:t> </a:t>
            </a:r>
            <a:r>
              <a:rPr lang="en-US" sz="2000" dirty="0" err="1"/>
              <a:t>apresentação</a:t>
            </a:r>
            <a:r>
              <a:rPr lang="en-US" sz="2000" dirty="0"/>
              <a:t> Steve Jobs </a:t>
            </a:r>
            <a:r>
              <a:rPr lang="en-US" sz="2000" dirty="0" err="1"/>
              <a:t>demonstrou</a:t>
            </a:r>
            <a:r>
              <a:rPr lang="en-US" sz="2000" dirty="0"/>
              <a:t> </a:t>
            </a:r>
            <a:r>
              <a:rPr lang="en-US" sz="2000" dirty="0" err="1"/>
              <a:t>seriamente</a:t>
            </a:r>
            <a:r>
              <a:rPr lang="en-US" sz="2000" dirty="0"/>
              <a:t> que a </a:t>
            </a:r>
            <a:r>
              <a:rPr lang="en-US" sz="2000" dirty="0" err="1"/>
              <a:t>sua</a:t>
            </a:r>
            <a:r>
              <a:rPr lang="en-US" sz="2000" dirty="0"/>
              <a:t> </a:t>
            </a:r>
            <a:r>
              <a:rPr lang="en-US" sz="2000" dirty="0" err="1"/>
              <a:t>visão</a:t>
            </a:r>
            <a:r>
              <a:rPr lang="en-US" sz="2000" dirty="0"/>
              <a:t> para </a:t>
            </a:r>
            <a:r>
              <a:rPr lang="en-US" sz="2000" dirty="0" err="1"/>
              <a:t>aplicativos</a:t>
            </a:r>
            <a:r>
              <a:rPr lang="en-US" sz="2000" dirty="0"/>
              <a:t> no </a:t>
            </a:r>
            <a:r>
              <a:rPr lang="en-US" sz="2000" dirty="0" err="1"/>
              <a:t>Iphone</a:t>
            </a:r>
            <a:r>
              <a:rPr lang="en-US" sz="2000" dirty="0"/>
              <a:t> </a:t>
            </a:r>
            <a:r>
              <a:rPr lang="en-US" sz="2000" dirty="0" err="1"/>
              <a:t>fossem</a:t>
            </a:r>
            <a:r>
              <a:rPr lang="en-US" sz="2000" dirty="0"/>
              <a:t> </a:t>
            </a:r>
            <a:r>
              <a:rPr lang="en-US" sz="2000" dirty="0" err="1"/>
              <a:t>na</a:t>
            </a:r>
            <a:r>
              <a:rPr lang="en-US" sz="2000" dirty="0"/>
              <a:t> </a:t>
            </a:r>
            <a:r>
              <a:rPr lang="en-US" sz="2000" dirty="0" err="1"/>
              <a:t>verdade</a:t>
            </a:r>
            <a:r>
              <a:rPr lang="en-US" sz="2000" dirty="0"/>
              <a:t> </a:t>
            </a:r>
            <a:r>
              <a:rPr lang="en-US" sz="2000" dirty="0" err="1"/>
              <a:t>aplicações</a:t>
            </a:r>
            <a:r>
              <a:rPr lang="en-US" sz="2000" dirty="0"/>
              <a:t> web!</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err="1"/>
              <a:t>Através</a:t>
            </a:r>
            <a:r>
              <a:rPr lang="en-US" sz="2000" dirty="0"/>
              <a:t> do </a:t>
            </a:r>
            <a:r>
              <a:rPr lang="en-US" sz="2000" dirty="0" err="1"/>
              <a:t>navegador</a:t>
            </a:r>
            <a:r>
              <a:rPr lang="en-US" sz="2000" dirty="0"/>
              <a:t> Safari, as </a:t>
            </a:r>
            <a:r>
              <a:rPr lang="en-US" sz="2000" dirty="0" err="1"/>
              <a:t>aplicações</a:t>
            </a:r>
            <a:r>
              <a:rPr lang="en-US" sz="2000" dirty="0"/>
              <a:t> web </a:t>
            </a:r>
            <a:r>
              <a:rPr lang="en-US" sz="2000" dirty="0" err="1"/>
              <a:t>iriam</a:t>
            </a:r>
            <a:r>
              <a:rPr lang="en-US" sz="2000" dirty="0"/>
              <a:t> </a:t>
            </a:r>
            <a:r>
              <a:rPr lang="en-US" sz="2000" dirty="0" err="1"/>
              <a:t>possuir</a:t>
            </a:r>
            <a:r>
              <a:rPr lang="en-US" sz="2000" dirty="0"/>
              <a:t> </a:t>
            </a:r>
            <a:r>
              <a:rPr lang="en-US" sz="2000" dirty="0" err="1"/>
              <a:t>acesso</a:t>
            </a:r>
            <a:r>
              <a:rPr lang="en-US" sz="2000" dirty="0"/>
              <a:t> a </a:t>
            </a:r>
            <a:r>
              <a:rPr lang="en-US" sz="2000" dirty="0" err="1"/>
              <a:t>diversas</a:t>
            </a:r>
            <a:r>
              <a:rPr lang="en-US" sz="2000" dirty="0"/>
              <a:t> </a:t>
            </a:r>
            <a:r>
              <a:rPr lang="en-US" sz="2000" dirty="0" err="1"/>
              <a:t>apis</a:t>
            </a:r>
            <a:r>
              <a:rPr lang="en-US" sz="2000" dirty="0"/>
              <a:t> </a:t>
            </a:r>
            <a:r>
              <a:rPr lang="en-US" sz="2000" dirty="0" err="1"/>
              <a:t>possibilitando</a:t>
            </a:r>
            <a:r>
              <a:rPr lang="en-US" sz="2000" dirty="0"/>
              <a:t> </a:t>
            </a:r>
            <a:r>
              <a:rPr lang="en-US" sz="2000" dirty="0" err="1"/>
              <a:t>por</a:t>
            </a:r>
            <a:r>
              <a:rPr lang="en-US" sz="2000" dirty="0"/>
              <a:t> </a:t>
            </a:r>
            <a:r>
              <a:rPr lang="en-US" sz="2000" dirty="0" err="1"/>
              <a:t>exemplo</a:t>
            </a:r>
            <a:r>
              <a:rPr lang="en-US" sz="2000" dirty="0"/>
              <a:t> </a:t>
            </a:r>
            <a:r>
              <a:rPr lang="en-US" sz="2000" dirty="0" err="1"/>
              <a:t>chamadas</a:t>
            </a:r>
            <a:r>
              <a:rPr lang="en-US" sz="2000" dirty="0"/>
              <a:t> </a:t>
            </a:r>
            <a:r>
              <a:rPr lang="en-US" sz="2000" dirty="0" err="1"/>
              <a:t>telefônicas</a:t>
            </a:r>
            <a:r>
              <a:rPr lang="en-US" sz="2000" dirty="0"/>
              <a:t>, </a:t>
            </a:r>
            <a:r>
              <a:rPr lang="en-US" sz="2000" dirty="0" err="1"/>
              <a:t>acesso</a:t>
            </a:r>
            <a:r>
              <a:rPr lang="en-US" sz="2000" dirty="0"/>
              <a:t> a geolocation.</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err="1"/>
              <a:t>Porém</a:t>
            </a:r>
            <a:r>
              <a:rPr lang="en-US" sz="2000" dirty="0"/>
              <a:t> a </a:t>
            </a:r>
            <a:r>
              <a:rPr lang="en-US" sz="2000" dirty="0" err="1"/>
              <a:t>ideia</a:t>
            </a:r>
            <a:r>
              <a:rPr lang="en-US" sz="2000" dirty="0"/>
              <a:t> </a:t>
            </a:r>
            <a:r>
              <a:rPr lang="en-US" sz="2000" dirty="0" err="1"/>
              <a:t>foi</a:t>
            </a:r>
            <a:r>
              <a:rPr lang="en-US" sz="2000" dirty="0"/>
              <a:t> </a:t>
            </a:r>
            <a:r>
              <a:rPr lang="en-US" sz="2000" dirty="0" err="1"/>
              <a:t>abandonada</a:t>
            </a:r>
            <a:r>
              <a:rPr lang="en-US" sz="2000" dirty="0"/>
              <a:t> com a </a:t>
            </a:r>
            <a:r>
              <a:rPr lang="en-US" sz="2000" dirty="0" err="1"/>
              <a:t>explosão</a:t>
            </a:r>
            <a:r>
              <a:rPr lang="en-US" sz="2000" dirty="0"/>
              <a:t> da Apple Store.</a:t>
            </a:r>
          </a:p>
          <a:p>
            <a:pPr defTabSz="914400">
              <a:lnSpc>
                <a:spcPct val="90000"/>
              </a:lnSpc>
              <a:spcAft>
                <a:spcPts val="600"/>
              </a:spcAft>
              <a:buClr>
                <a:schemeClr val="accent1">
                  <a:lumMod val="75000"/>
                </a:schemeClr>
              </a:buClr>
              <a:buSzPct val="85000"/>
            </a:pPr>
            <a:endParaRPr lang="en-US" sz="2000" dirty="0"/>
          </a:p>
          <a:p>
            <a:pPr indent="-182880" defTabSz="914400">
              <a:lnSpc>
                <a:spcPct val="90000"/>
              </a:lnSpc>
              <a:spcAft>
                <a:spcPts val="600"/>
              </a:spcAft>
              <a:buClr>
                <a:schemeClr val="accent1">
                  <a:lumMod val="75000"/>
                </a:schemeClr>
              </a:buClr>
              <a:buSzPct val="85000"/>
              <a:buFont typeface="Wingdings" pitchFamily="2" charset="2"/>
              <a:buChar char="§"/>
            </a:pPr>
            <a:endParaRPr lang="en-US" sz="200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a:t>Fonte: https://youtu.be/8Vq993Td6ys</a:t>
            </a:r>
          </a:p>
        </p:txBody>
      </p:sp>
    </p:spTree>
    <p:extLst>
      <p:ext uri="{BB962C8B-B14F-4D97-AF65-F5344CB8AC3E}">
        <p14:creationId xmlns:p14="http://schemas.microsoft.com/office/powerpoint/2010/main" val="150514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728D3-1460-42D2-8D6D-FA0A3611E6CA}"/>
              </a:ext>
            </a:extLst>
          </p:cNvPr>
          <p:cNvSpPr>
            <a:spLocks noGrp="1"/>
          </p:cNvSpPr>
          <p:nvPr>
            <p:ph type="title"/>
          </p:nvPr>
        </p:nvSpPr>
        <p:spPr/>
        <p:txBody>
          <a:bodyPr/>
          <a:lstStyle/>
          <a:p>
            <a:r>
              <a:rPr lang="pt-BR" dirty="0"/>
              <a:t>Não é a mesma coisa que o </a:t>
            </a:r>
            <a:r>
              <a:rPr lang="pt-BR" dirty="0" err="1"/>
              <a:t>Cordova</a:t>
            </a:r>
            <a:r>
              <a:rPr lang="pt-BR" dirty="0"/>
              <a:t>?</a:t>
            </a:r>
          </a:p>
        </p:txBody>
      </p:sp>
      <p:sp>
        <p:nvSpPr>
          <p:cNvPr id="3" name="Espaço Reservado para Conteúdo 2">
            <a:extLst>
              <a:ext uri="{FF2B5EF4-FFF2-40B4-BE49-F238E27FC236}">
                <a16:creationId xmlns:a16="http://schemas.microsoft.com/office/drawing/2014/main" id="{14E8FBFC-2E5D-4C2F-8C5C-DBC1E5328FCE}"/>
              </a:ext>
            </a:extLst>
          </p:cNvPr>
          <p:cNvSpPr>
            <a:spLocks noGrp="1"/>
          </p:cNvSpPr>
          <p:nvPr>
            <p:ph idx="1"/>
          </p:nvPr>
        </p:nvSpPr>
        <p:spPr/>
        <p:txBody>
          <a:bodyPr/>
          <a:lstStyle/>
          <a:p>
            <a:r>
              <a:rPr lang="pt-BR" dirty="0">
                <a:latin typeface="Segoe UI" panose="020B0502040204020203" pitchFamily="34" charset="0"/>
                <a:cs typeface="Segoe UI" panose="020B0502040204020203" pitchFamily="34" charset="0"/>
              </a:rPr>
              <a:t>Ué, se isso é </a:t>
            </a:r>
            <a:r>
              <a:rPr lang="pt-BR" dirty="0" err="1">
                <a:latin typeface="Segoe UI" panose="020B0502040204020203" pitchFamily="34" charset="0"/>
                <a:cs typeface="Segoe UI" panose="020B0502040204020203" pitchFamily="34" charset="0"/>
              </a:rPr>
              <a:t>html</a:t>
            </a:r>
            <a:r>
              <a:rPr lang="pt-BR" dirty="0">
                <a:latin typeface="Segoe UI" panose="020B0502040204020203" pitchFamily="34" charset="0"/>
                <a:cs typeface="Segoe UI" panose="020B0502040204020203" pitchFamily="34" charset="0"/>
              </a:rPr>
              <a:t> + </a:t>
            </a:r>
            <a:r>
              <a:rPr lang="pt-BR" dirty="0" err="1">
                <a:latin typeface="Segoe UI" panose="020B0502040204020203" pitchFamily="34" charset="0"/>
                <a:cs typeface="Segoe UI" panose="020B0502040204020203" pitchFamily="34" charset="0"/>
              </a:rPr>
              <a:t>javascript</a:t>
            </a:r>
            <a:r>
              <a:rPr lang="pt-BR" dirty="0">
                <a:latin typeface="Segoe UI" panose="020B0502040204020203" pitchFamily="34" charset="0"/>
                <a:cs typeface="Segoe UI" panose="020B0502040204020203" pitchFamily="34" charset="0"/>
              </a:rPr>
              <a:t> não dá na mesma?</a:t>
            </a:r>
          </a:p>
          <a:p>
            <a:endParaRPr lang="pt-BR" dirty="0">
              <a:latin typeface="Segoe UI" panose="020B0502040204020203" pitchFamily="34" charset="0"/>
              <a:cs typeface="Segoe UI" panose="020B0502040204020203" pitchFamily="34" charset="0"/>
            </a:endParaRPr>
          </a:p>
          <a:p>
            <a:r>
              <a:rPr lang="pt-BR" dirty="0">
                <a:latin typeface="Segoe UI" panose="020B0502040204020203" pitchFamily="34" charset="0"/>
                <a:cs typeface="Segoe UI" panose="020B0502040204020203" pitchFamily="34" charset="0"/>
              </a:rPr>
              <a:t>De jeito nenhum, o </a:t>
            </a:r>
            <a:r>
              <a:rPr lang="pt-BR" b="1" i="1" dirty="0" err="1">
                <a:latin typeface="Segoe UI" panose="020B0502040204020203" pitchFamily="34" charset="0"/>
                <a:cs typeface="Segoe UI" panose="020B0502040204020203" pitchFamily="34" charset="0"/>
              </a:rPr>
              <a:t>cordova</a:t>
            </a:r>
            <a:r>
              <a:rPr lang="pt-BR" dirty="0">
                <a:latin typeface="Segoe UI" panose="020B0502040204020203" pitchFamily="34" charset="0"/>
                <a:cs typeface="Segoe UI" panose="020B0502040204020203" pitchFamily="34" charset="0"/>
              </a:rPr>
              <a:t> trabalha utilizando um container de HTML</a:t>
            </a:r>
          </a:p>
        </p:txBody>
      </p:sp>
    </p:spTree>
    <p:extLst>
      <p:ext uri="{BB962C8B-B14F-4D97-AF65-F5344CB8AC3E}">
        <p14:creationId xmlns:p14="http://schemas.microsoft.com/office/powerpoint/2010/main" val="109755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04CA9-2C46-43BE-8B5C-8073497D8458}"/>
              </a:ext>
            </a:extLst>
          </p:cNvPr>
          <p:cNvSpPr>
            <a:spLocks noGrp="1"/>
          </p:cNvSpPr>
          <p:nvPr>
            <p:ph type="title"/>
          </p:nvPr>
        </p:nvSpPr>
        <p:spPr>
          <a:xfrm>
            <a:off x="677334" y="609600"/>
            <a:ext cx="8324776" cy="1320800"/>
          </a:xfrm>
        </p:spPr>
        <p:txBody>
          <a:bodyPr>
            <a:normAutofit/>
          </a:bodyPr>
          <a:lstStyle/>
          <a:p>
            <a:r>
              <a:rPr lang="pt-BR" dirty="0"/>
              <a:t>Sobre PWA</a:t>
            </a:r>
          </a:p>
        </p:txBody>
      </p:sp>
      <p:sp>
        <p:nvSpPr>
          <p:cNvPr id="3" name="Espaço Reservado para Conteúdo 2">
            <a:extLst>
              <a:ext uri="{FF2B5EF4-FFF2-40B4-BE49-F238E27FC236}">
                <a16:creationId xmlns:a16="http://schemas.microsoft.com/office/drawing/2014/main" id="{89E0BFDC-6745-4981-8B6A-0B22A47108C8}"/>
              </a:ext>
            </a:extLst>
          </p:cNvPr>
          <p:cNvSpPr>
            <a:spLocks noGrp="1"/>
          </p:cNvSpPr>
          <p:nvPr>
            <p:ph idx="1"/>
          </p:nvPr>
        </p:nvSpPr>
        <p:spPr/>
        <p:txBody>
          <a:bodyPr>
            <a:normAutofit/>
          </a:bodyPr>
          <a:lstStyle/>
          <a:p>
            <a:r>
              <a:rPr lang="pt-BR" sz="2800" dirty="0">
                <a:latin typeface="Segoe UI" panose="020B0502040204020203" pitchFamily="34" charset="0"/>
                <a:cs typeface="Segoe UI" panose="020B0502040204020203" pitchFamily="34" charset="0"/>
              </a:rPr>
              <a:t>Você já deve ter ouvido que </a:t>
            </a:r>
            <a:r>
              <a:rPr lang="pt-BR" sz="2800" b="1" i="1" dirty="0">
                <a:latin typeface="Segoe UI" panose="020B0502040204020203" pitchFamily="34" charset="0"/>
                <a:cs typeface="Segoe UI" panose="020B0502040204020203" pitchFamily="34" charset="0"/>
              </a:rPr>
              <a:t>P.W.A</a:t>
            </a:r>
            <a:r>
              <a:rPr lang="pt-BR" sz="2800" dirty="0">
                <a:latin typeface="Segoe UI" panose="020B0502040204020203" pitchFamily="34" charset="0"/>
                <a:cs typeface="Segoe UI" panose="020B0502040204020203" pitchFamily="34" charset="0"/>
              </a:rPr>
              <a:t>. será o futuro! Pois bem, mas você já refletiu como isso poderá refletir em nossas vidas?</a:t>
            </a:r>
          </a:p>
          <a:p>
            <a:endParaRPr lang="pt-BR" sz="2800" b="1" i="1" dirty="0">
              <a:latin typeface="Segoe UI" panose="020B0502040204020203" pitchFamily="34" charset="0"/>
              <a:cs typeface="Segoe UI" panose="020B0502040204020203" pitchFamily="34" charset="0"/>
            </a:endParaRPr>
          </a:p>
          <a:p>
            <a:r>
              <a:rPr lang="pt-BR" sz="2800" b="1" i="1" dirty="0" err="1">
                <a:latin typeface="Segoe UI" panose="020B0502040204020203" pitchFamily="34" charset="0"/>
                <a:cs typeface="Segoe UI" panose="020B0502040204020203" pitchFamily="34" charset="0"/>
              </a:rPr>
              <a:t>Progressive</a:t>
            </a:r>
            <a:r>
              <a:rPr lang="pt-BR" sz="2800" b="1" i="1" dirty="0">
                <a:latin typeface="Segoe UI" panose="020B0502040204020203" pitchFamily="34" charset="0"/>
                <a:cs typeface="Segoe UI" panose="020B0502040204020203" pitchFamily="34" charset="0"/>
              </a:rPr>
              <a:t> Web Apps </a:t>
            </a:r>
            <a:r>
              <a:rPr lang="pt-BR" sz="2800" dirty="0">
                <a:latin typeface="Segoe UI" panose="020B0502040204020203" pitchFamily="34" charset="0"/>
                <a:cs typeface="Segoe UI" panose="020B0502040204020203" pitchFamily="34" charset="0"/>
              </a:rPr>
              <a:t>utiliza o que é de mais moderno na web para entregar uma experiência próxima de aplicativos.</a:t>
            </a:r>
          </a:p>
        </p:txBody>
      </p:sp>
    </p:spTree>
    <p:extLst>
      <p:ext uri="{BB962C8B-B14F-4D97-AF65-F5344CB8AC3E}">
        <p14:creationId xmlns:p14="http://schemas.microsoft.com/office/powerpoint/2010/main" val="212407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04CA9-2C46-43BE-8B5C-8073497D8458}"/>
              </a:ext>
            </a:extLst>
          </p:cNvPr>
          <p:cNvSpPr>
            <a:spLocks noGrp="1"/>
          </p:cNvSpPr>
          <p:nvPr>
            <p:ph type="title"/>
          </p:nvPr>
        </p:nvSpPr>
        <p:spPr>
          <a:xfrm>
            <a:off x="677334" y="609600"/>
            <a:ext cx="8324776" cy="1320800"/>
          </a:xfrm>
        </p:spPr>
        <p:txBody>
          <a:bodyPr>
            <a:normAutofit/>
          </a:bodyPr>
          <a:lstStyle/>
          <a:p>
            <a:r>
              <a:rPr lang="pt-BR" dirty="0"/>
              <a:t>Pilares</a:t>
            </a:r>
          </a:p>
        </p:txBody>
      </p:sp>
      <p:sp>
        <p:nvSpPr>
          <p:cNvPr id="3" name="Espaço Reservado para Conteúdo 2">
            <a:extLst>
              <a:ext uri="{FF2B5EF4-FFF2-40B4-BE49-F238E27FC236}">
                <a16:creationId xmlns:a16="http://schemas.microsoft.com/office/drawing/2014/main" id="{89E0BFDC-6745-4981-8B6A-0B22A47108C8}"/>
              </a:ext>
            </a:extLst>
          </p:cNvPr>
          <p:cNvSpPr>
            <a:spLocks noGrp="1"/>
          </p:cNvSpPr>
          <p:nvPr>
            <p:ph idx="1"/>
          </p:nvPr>
        </p:nvSpPr>
        <p:spPr/>
        <p:txBody>
          <a:bodyPr/>
          <a:lstStyle/>
          <a:p>
            <a:r>
              <a:rPr lang="pt-BR" dirty="0"/>
              <a:t>Confiável</a:t>
            </a:r>
          </a:p>
          <a:p>
            <a:r>
              <a:rPr lang="pt-BR" dirty="0"/>
              <a:t>Rápido</a:t>
            </a:r>
          </a:p>
          <a:p>
            <a:r>
              <a:rPr lang="pt-BR" dirty="0"/>
              <a:t>Atraente</a:t>
            </a:r>
          </a:p>
        </p:txBody>
      </p:sp>
    </p:spTree>
    <p:extLst>
      <p:ext uri="{BB962C8B-B14F-4D97-AF65-F5344CB8AC3E}">
        <p14:creationId xmlns:p14="http://schemas.microsoft.com/office/powerpoint/2010/main" val="323336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04CA9-2C46-43BE-8B5C-8073497D8458}"/>
              </a:ext>
            </a:extLst>
          </p:cNvPr>
          <p:cNvSpPr>
            <a:spLocks noGrp="1"/>
          </p:cNvSpPr>
          <p:nvPr>
            <p:ph type="title"/>
          </p:nvPr>
        </p:nvSpPr>
        <p:spPr>
          <a:xfrm>
            <a:off x="677334" y="609600"/>
            <a:ext cx="8324776" cy="1320800"/>
          </a:xfrm>
        </p:spPr>
        <p:txBody>
          <a:bodyPr>
            <a:normAutofit fontScale="90000"/>
          </a:bodyPr>
          <a:lstStyle/>
          <a:p>
            <a:r>
              <a:rPr lang="pt-BR" dirty="0"/>
              <a:t>Comparativo entre as tecnologias atuais</a:t>
            </a:r>
          </a:p>
        </p:txBody>
      </p:sp>
      <p:sp>
        <p:nvSpPr>
          <p:cNvPr id="3" name="Espaço Reservado para Conteúdo 2">
            <a:extLst>
              <a:ext uri="{FF2B5EF4-FFF2-40B4-BE49-F238E27FC236}">
                <a16:creationId xmlns:a16="http://schemas.microsoft.com/office/drawing/2014/main" id="{89E0BFDC-6745-4981-8B6A-0B22A47108C8}"/>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1202595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TM03090434[[fn=Tipo de Madeira]]</Template>
  <TotalTime>249</TotalTime>
  <Words>507</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13</vt:i4>
      </vt:variant>
    </vt:vector>
  </HeadingPairs>
  <TitlesOfParts>
    <vt:vector size="21" baseType="lpstr">
      <vt:lpstr>Arial</vt:lpstr>
      <vt:lpstr>Calibri</vt:lpstr>
      <vt:lpstr>Rockwell</vt:lpstr>
      <vt:lpstr>Rockwell Condensed</vt:lpstr>
      <vt:lpstr>Rockwell Extra Bold</vt:lpstr>
      <vt:lpstr>Segoe UI</vt:lpstr>
      <vt:lpstr>Wingdings</vt:lpstr>
      <vt:lpstr>Tipo de Madeira</vt:lpstr>
      <vt:lpstr>Apresentação do PowerPoint</vt:lpstr>
      <vt:lpstr>Quem sou eu?</vt:lpstr>
      <vt:lpstr>Questions!</vt:lpstr>
      <vt:lpstr>Um pouco de história</vt:lpstr>
      <vt:lpstr>A visão original de steve jobs</vt:lpstr>
      <vt:lpstr>Não é a mesma coisa que o Cordova?</vt:lpstr>
      <vt:lpstr>Sobre PWA</vt:lpstr>
      <vt:lpstr>Pilares</vt:lpstr>
      <vt:lpstr>Comparativo entre as tecnologias atuais</vt:lpstr>
      <vt:lpstr>Quem usa?</vt:lpstr>
      <vt:lpstr>Está acessível?</vt:lpstr>
      <vt:lpstr>Firebase</vt:lpstr>
      <vt:lpstr>Mais conhecimento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ANTONIO NASCIMENTO</dc:creator>
  <cp:lastModifiedBy>ANTONIO NASCIMENTO</cp:lastModifiedBy>
  <cp:revision>121</cp:revision>
  <dcterms:created xsi:type="dcterms:W3CDTF">2018-04-13T22:30:36Z</dcterms:created>
  <dcterms:modified xsi:type="dcterms:W3CDTF">2018-04-18T03:02:57Z</dcterms:modified>
</cp:coreProperties>
</file>