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200B3F0-A9BC-48CE-8EB6-ECE965069900}" type="datetimeFigureOut">
              <a:rPr lang="en-US" smtClean="0"/>
              <a:pPr/>
              <a:t>7/5/2017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0371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t>7/5/2017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70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t>7/5/2017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1976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t>7/5/2017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613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324507B7-F2DC-4B2C-B14D-58A9766807A2}" type="datetimeFigureOut">
              <a:rPr lang="en-US" smtClean="0"/>
              <a:t>7/5/2017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772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t>7/5/2017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684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Editar estilos de texto Mestre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t>7/5/2017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3169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t>7/5/2017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812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t>7/5/2017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063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D8CF2683-E6E7-4CC3-9EEE-7854DD4F3545}" type="datetimeFigureOut">
              <a:rPr lang="en-US" smtClean="0"/>
              <a:t>7/5/2017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350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7E120F81-B39D-4CBB-8BF3-5D6E395D0F72}" type="datetimeFigureOut">
              <a:rPr lang="en-US" smtClean="0"/>
              <a:t>7/5/2017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5801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64B320A-89BA-47B2-A525-92E8D10B06E4}" type="datetimeFigureOut">
              <a:rPr lang="en-US" smtClean="0"/>
              <a:t>7/5/2017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4550296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studio/index.html?hl=pt-br" TargetMode="External"/><Relationship Id="rId2" Type="http://schemas.openxmlformats.org/officeDocument/2006/relationships/hyperlink" Target="https://fabric.io/home"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fabric.io/downloads/androi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2EFC1AE-0E68-4D93-935C-EC9B0C33DB26}"/>
              </a:ext>
            </a:extLst>
          </p:cNvPr>
          <p:cNvSpPr>
            <a:spLocks noGrp="1"/>
          </p:cNvSpPr>
          <p:nvPr>
            <p:ph type="subTitle" idx="1"/>
          </p:nvPr>
        </p:nvSpPr>
        <p:spPr/>
        <p:txBody>
          <a:bodyPr/>
          <a:lstStyle/>
          <a:p>
            <a:pPr algn="ctr"/>
            <a:r>
              <a:rPr lang="pt-BR" dirty="0">
                <a:solidFill>
                  <a:schemeClr val="accent4">
                    <a:lumMod val="20000"/>
                    <a:lumOff val="80000"/>
                  </a:schemeClr>
                </a:solidFill>
              </a:rPr>
              <a:t>Plataforma modular móvel que facilita desenvolvedores a</a:t>
            </a:r>
          </a:p>
          <a:p>
            <a:pPr algn="ctr"/>
            <a:r>
              <a:rPr lang="pt-BR" dirty="0">
                <a:solidFill>
                  <a:schemeClr val="accent4">
                    <a:lumMod val="20000"/>
                    <a:lumOff val="80000"/>
                  </a:schemeClr>
                </a:solidFill>
              </a:rPr>
              <a:t>criarem aplicativos incríveis!</a:t>
            </a:r>
          </a:p>
        </p:txBody>
      </p:sp>
      <p:pic>
        <p:nvPicPr>
          <p:cNvPr id="5" name="Imagem 4">
            <a:extLst>
              <a:ext uri="{FF2B5EF4-FFF2-40B4-BE49-F238E27FC236}">
                <a16:creationId xmlns:a16="http://schemas.microsoft.com/office/drawing/2014/main" id="{E1E00DE2-3AFD-433D-8E62-852536AF6D29}"/>
              </a:ext>
            </a:extLst>
          </p:cNvPr>
          <p:cNvPicPr>
            <a:picLocks noChangeAspect="1"/>
          </p:cNvPicPr>
          <p:nvPr/>
        </p:nvPicPr>
        <p:blipFill>
          <a:blip r:embed="rId2"/>
          <a:stretch>
            <a:fillRect/>
          </a:stretch>
        </p:blipFill>
        <p:spPr>
          <a:xfrm>
            <a:off x="4885182" y="1704117"/>
            <a:ext cx="2171700" cy="2343150"/>
          </a:xfrm>
          <a:prstGeom prst="rect">
            <a:avLst/>
          </a:prstGeom>
        </p:spPr>
      </p:pic>
    </p:spTree>
    <p:extLst>
      <p:ext uri="{BB962C8B-B14F-4D97-AF65-F5344CB8AC3E}">
        <p14:creationId xmlns:p14="http://schemas.microsoft.com/office/powerpoint/2010/main" val="4140320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0" y="405516"/>
            <a:ext cx="12192000" cy="601650"/>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sz="4000" dirty="0">
                <a:latin typeface="Berlin Sans FB Demi" panose="020E0802020502020306" pitchFamily="34" charset="0"/>
              </a:rPr>
              <a:t>FIM</a:t>
            </a:r>
          </a:p>
        </p:txBody>
      </p:sp>
      <p:pic>
        <p:nvPicPr>
          <p:cNvPr id="5" name="Imagem 4">
            <a:extLst>
              <a:ext uri="{FF2B5EF4-FFF2-40B4-BE49-F238E27FC236}">
                <a16:creationId xmlns:a16="http://schemas.microsoft.com/office/drawing/2014/main" id="{95108465-9325-404A-ACB9-635F89790739}"/>
              </a:ext>
            </a:extLst>
          </p:cNvPr>
          <p:cNvPicPr>
            <a:picLocks noChangeAspect="1"/>
          </p:cNvPicPr>
          <p:nvPr/>
        </p:nvPicPr>
        <p:blipFill>
          <a:blip r:embed="rId2"/>
          <a:stretch>
            <a:fillRect/>
          </a:stretch>
        </p:blipFill>
        <p:spPr>
          <a:xfrm>
            <a:off x="3049857" y="1241562"/>
            <a:ext cx="8123583" cy="4569515"/>
          </a:xfrm>
          <a:prstGeom prst="rect">
            <a:avLst/>
          </a:prstGeom>
        </p:spPr>
      </p:pic>
      <p:sp>
        <p:nvSpPr>
          <p:cNvPr id="7" name="Título 1">
            <a:extLst>
              <a:ext uri="{FF2B5EF4-FFF2-40B4-BE49-F238E27FC236}">
                <a16:creationId xmlns:a16="http://schemas.microsoft.com/office/drawing/2014/main" id="{2531D606-3B6F-4F15-A2B4-BE2A4B6B0293}"/>
              </a:ext>
            </a:extLst>
          </p:cNvPr>
          <p:cNvSpPr txBox="1">
            <a:spLocks/>
          </p:cNvSpPr>
          <p:nvPr/>
        </p:nvSpPr>
        <p:spPr>
          <a:xfrm>
            <a:off x="0" y="6045473"/>
            <a:ext cx="12192000" cy="601650"/>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sz="4000" dirty="0"/>
              <a:t>Muito obrigado!</a:t>
            </a:r>
          </a:p>
        </p:txBody>
      </p:sp>
      <p:pic>
        <p:nvPicPr>
          <p:cNvPr id="9" name="Imagem 8">
            <a:extLst>
              <a:ext uri="{FF2B5EF4-FFF2-40B4-BE49-F238E27FC236}">
                <a16:creationId xmlns:a16="http://schemas.microsoft.com/office/drawing/2014/main" id="{33D24389-E17B-4445-B8B5-03E0507E9C92}"/>
              </a:ext>
            </a:extLst>
          </p:cNvPr>
          <p:cNvPicPr>
            <a:picLocks noChangeAspect="1"/>
          </p:cNvPicPr>
          <p:nvPr/>
        </p:nvPicPr>
        <p:blipFill>
          <a:blip r:embed="rId3"/>
          <a:stretch>
            <a:fillRect/>
          </a:stretch>
        </p:blipFill>
        <p:spPr>
          <a:xfrm>
            <a:off x="564974" y="2167944"/>
            <a:ext cx="2171700" cy="2343150"/>
          </a:xfrm>
          <a:prstGeom prst="rect">
            <a:avLst/>
          </a:prstGeom>
        </p:spPr>
      </p:pic>
    </p:spTree>
    <p:extLst>
      <p:ext uri="{BB962C8B-B14F-4D97-AF65-F5344CB8AC3E}">
        <p14:creationId xmlns:p14="http://schemas.microsoft.com/office/powerpoint/2010/main" val="398342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C5134-83B9-47A0-A1D2-4DE7827CCD82}"/>
              </a:ext>
            </a:extLst>
          </p:cNvPr>
          <p:cNvSpPr>
            <a:spLocks noGrp="1"/>
          </p:cNvSpPr>
          <p:nvPr>
            <p:ph type="title"/>
          </p:nvPr>
        </p:nvSpPr>
        <p:spPr>
          <a:xfrm>
            <a:off x="1159167" y="458525"/>
            <a:ext cx="4138389" cy="1325562"/>
          </a:xfrm>
        </p:spPr>
        <p:txBody>
          <a:bodyPr/>
          <a:lstStyle/>
          <a:p>
            <a:r>
              <a:rPr lang="pt-BR" dirty="0">
                <a:latin typeface="Berlin Sans FB Demi" panose="020E0802020502020306" pitchFamily="34" charset="0"/>
              </a:rPr>
              <a:t>Por que </a:t>
            </a:r>
            <a:r>
              <a:rPr lang="pt-BR" dirty="0" err="1">
                <a:latin typeface="Berlin Sans FB Demi" panose="020E0802020502020306" pitchFamily="34" charset="0"/>
              </a:rPr>
              <a:t>Fabric</a:t>
            </a:r>
            <a:r>
              <a:rPr lang="pt-BR" dirty="0">
                <a:latin typeface="Berlin Sans FB Demi" panose="020E0802020502020306" pitchFamily="34" charset="0"/>
              </a:rPr>
              <a:t>?</a:t>
            </a:r>
          </a:p>
        </p:txBody>
      </p:sp>
      <p:sp>
        <p:nvSpPr>
          <p:cNvPr id="3" name="Espaço Reservado para Conteúdo 2">
            <a:extLst>
              <a:ext uri="{FF2B5EF4-FFF2-40B4-BE49-F238E27FC236}">
                <a16:creationId xmlns:a16="http://schemas.microsoft.com/office/drawing/2014/main" id="{25732536-A86F-49A7-A018-DAEEB3724DBA}"/>
              </a:ext>
            </a:extLst>
          </p:cNvPr>
          <p:cNvSpPr>
            <a:spLocks noGrp="1"/>
          </p:cNvSpPr>
          <p:nvPr>
            <p:ph idx="1"/>
          </p:nvPr>
        </p:nvSpPr>
        <p:spPr>
          <a:xfrm>
            <a:off x="798046" y="2120348"/>
            <a:ext cx="4860632" cy="4227444"/>
          </a:xfrm>
        </p:spPr>
        <p:txBody>
          <a:bodyPr>
            <a:normAutofit/>
          </a:bodyPr>
          <a:lstStyle/>
          <a:p>
            <a:pPr marL="0" indent="0" algn="ctr">
              <a:buNone/>
            </a:pPr>
            <a:r>
              <a:rPr lang="pt-BR" sz="2800" dirty="0">
                <a:latin typeface="Baskerville Old Face" panose="02020602080505020303" pitchFamily="18" charset="0"/>
              </a:rPr>
              <a:t>Essa plataforma te fornece diversos módulos como análise de ‘crashes’, distribuição de apps em versão beta, análise de uso do aplicativo, gráficos de adoção do aplicativo, usuários ativos por dia, localização dos usuários.</a:t>
            </a:r>
          </a:p>
        </p:txBody>
      </p:sp>
      <p:pic>
        <p:nvPicPr>
          <p:cNvPr id="6" name="Imagem 5">
            <a:extLst>
              <a:ext uri="{FF2B5EF4-FFF2-40B4-BE49-F238E27FC236}">
                <a16:creationId xmlns:a16="http://schemas.microsoft.com/office/drawing/2014/main" id="{DC178142-160A-4FD1-91E1-CF697C1A218A}"/>
              </a:ext>
            </a:extLst>
          </p:cNvPr>
          <p:cNvPicPr>
            <a:picLocks noChangeAspect="1"/>
          </p:cNvPicPr>
          <p:nvPr/>
        </p:nvPicPr>
        <p:blipFill>
          <a:blip r:embed="rId2"/>
          <a:stretch>
            <a:fillRect/>
          </a:stretch>
        </p:blipFill>
        <p:spPr>
          <a:xfrm>
            <a:off x="6267019" y="1489200"/>
            <a:ext cx="4666024" cy="3966121"/>
          </a:xfrm>
          <a:prstGeom prst="rect">
            <a:avLst/>
          </a:prstGeom>
        </p:spPr>
      </p:pic>
    </p:spTree>
    <p:extLst>
      <p:ext uri="{BB962C8B-B14F-4D97-AF65-F5344CB8AC3E}">
        <p14:creationId xmlns:p14="http://schemas.microsoft.com/office/powerpoint/2010/main" val="303845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A8DCDA4-1C9A-48E0-96F6-85FC83BCCC60}"/>
              </a:ext>
            </a:extLst>
          </p:cNvPr>
          <p:cNvPicPr>
            <a:picLocks noChangeAspect="1"/>
          </p:cNvPicPr>
          <p:nvPr/>
        </p:nvPicPr>
        <p:blipFill>
          <a:blip r:embed="rId2"/>
          <a:stretch>
            <a:fillRect/>
          </a:stretch>
        </p:blipFill>
        <p:spPr>
          <a:xfrm>
            <a:off x="-212214" y="0"/>
            <a:ext cx="12611356" cy="6858000"/>
          </a:xfrm>
          <a:prstGeom prst="rect">
            <a:avLst/>
          </a:prstGeom>
        </p:spPr>
      </p:pic>
    </p:spTree>
    <p:extLst>
      <p:ext uri="{BB962C8B-B14F-4D97-AF65-F5344CB8AC3E}">
        <p14:creationId xmlns:p14="http://schemas.microsoft.com/office/powerpoint/2010/main" val="16457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84A86-0CD2-4F8E-BBA7-B3748BE1BD3C}"/>
              </a:ext>
            </a:extLst>
          </p:cNvPr>
          <p:cNvSpPr txBox="1">
            <a:spLocks/>
          </p:cNvSpPr>
          <p:nvPr/>
        </p:nvSpPr>
        <p:spPr>
          <a:xfrm>
            <a:off x="539628" y="405516"/>
            <a:ext cx="5828041" cy="71558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dirty="0">
                <a:latin typeface="Berlin Sans FB Demi" panose="020E0802020502020306" pitchFamily="34" charset="0"/>
              </a:rPr>
              <a:t>Beta</a:t>
            </a:r>
          </a:p>
        </p:txBody>
      </p:sp>
      <p:sp>
        <p:nvSpPr>
          <p:cNvPr id="3" name="Espaço Reservado para Conteúdo 2">
            <a:extLst>
              <a:ext uri="{FF2B5EF4-FFF2-40B4-BE49-F238E27FC236}">
                <a16:creationId xmlns:a16="http://schemas.microsoft.com/office/drawing/2014/main" id="{69D26EC9-92D7-4BA0-A5CB-95F7B1861753}"/>
              </a:ext>
            </a:extLst>
          </p:cNvPr>
          <p:cNvSpPr txBox="1">
            <a:spLocks/>
          </p:cNvSpPr>
          <p:nvPr/>
        </p:nvSpPr>
        <p:spPr>
          <a:xfrm>
            <a:off x="539628" y="1068297"/>
            <a:ext cx="10419920" cy="1365804"/>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pt-BR" sz="2800" dirty="0">
                <a:latin typeface="Baskerville Old Face" panose="02020602080505020303" pitchFamily="18" charset="0"/>
              </a:rPr>
              <a:t>A distribuição do aplicativo em beta é muito importante para garantir a qualidade e usabilidade, além de receber um feedback mais rápido sobre eventuais mudanças.</a:t>
            </a:r>
          </a:p>
        </p:txBody>
      </p:sp>
      <p:pic>
        <p:nvPicPr>
          <p:cNvPr id="12" name="Imagem 11">
            <a:extLst>
              <a:ext uri="{FF2B5EF4-FFF2-40B4-BE49-F238E27FC236}">
                <a16:creationId xmlns:a16="http://schemas.microsoft.com/office/drawing/2014/main" id="{9586B257-16FB-4D74-8B2B-1AE02885F908}"/>
              </a:ext>
            </a:extLst>
          </p:cNvPr>
          <p:cNvPicPr>
            <a:picLocks noChangeAspect="1"/>
          </p:cNvPicPr>
          <p:nvPr/>
        </p:nvPicPr>
        <p:blipFill>
          <a:blip r:embed="rId2"/>
          <a:stretch>
            <a:fillRect/>
          </a:stretch>
        </p:blipFill>
        <p:spPr>
          <a:xfrm>
            <a:off x="4513822" y="4998446"/>
            <a:ext cx="1431442" cy="1431442"/>
          </a:xfrm>
          <a:prstGeom prst="rect">
            <a:avLst/>
          </a:prstGeom>
        </p:spPr>
      </p:pic>
      <p:pic>
        <p:nvPicPr>
          <p:cNvPr id="14" name="Imagem 13">
            <a:extLst>
              <a:ext uri="{FF2B5EF4-FFF2-40B4-BE49-F238E27FC236}">
                <a16:creationId xmlns:a16="http://schemas.microsoft.com/office/drawing/2014/main" id="{97BCAE85-BF73-4671-A06E-C58DF2568FCA}"/>
              </a:ext>
            </a:extLst>
          </p:cNvPr>
          <p:cNvPicPr>
            <a:picLocks noChangeAspect="1"/>
          </p:cNvPicPr>
          <p:nvPr/>
        </p:nvPicPr>
        <p:blipFill>
          <a:blip r:embed="rId3"/>
          <a:stretch>
            <a:fillRect/>
          </a:stretch>
        </p:blipFill>
        <p:spPr>
          <a:xfrm>
            <a:off x="1990947" y="4998446"/>
            <a:ext cx="1645784" cy="1338571"/>
          </a:xfrm>
          <a:prstGeom prst="rect">
            <a:avLst/>
          </a:prstGeom>
        </p:spPr>
      </p:pic>
      <p:sp>
        <p:nvSpPr>
          <p:cNvPr id="15" name="Título 1">
            <a:extLst>
              <a:ext uri="{FF2B5EF4-FFF2-40B4-BE49-F238E27FC236}">
                <a16:creationId xmlns:a16="http://schemas.microsoft.com/office/drawing/2014/main" id="{D8BE0E24-EDD5-421F-942F-6F7685652196}"/>
              </a:ext>
            </a:extLst>
          </p:cNvPr>
          <p:cNvSpPr txBox="1">
            <a:spLocks/>
          </p:cNvSpPr>
          <p:nvPr/>
        </p:nvSpPr>
        <p:spPr>
          <a:xfrm>
            <a:off x="440236" y="2434101"/>
            <a:ext cx="8664007" cy="71558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dirty="0">
                <a:latin typeface="Berlin Sans FB Demi" panose="020E0802020502020306" pitchFamily="34" charset="0"/>
              </a:rPr>
              <a:t>Quem tem apps em versão beta?</a:t>
            </a:r>
          </a:p>
        </p:txBody>
      </p:sp>
      <p:pic>
        <p:nvPicPr>
          <p:cNvPr id="17" name="Imagem 16">
            <a:extLst>
              <a:ext uri="{FF2B5EF4-FFF2-40B4-BE49-F238E27FC236}">
                <a16:creationId xmlns:a16="http://schemas.microsoft.com/office/drawing/2014/main" id="{5D479146-2E2C-43B2-AEB5-D386AA9E32BC}"/>
              </a:ext>
            </a:extLst>
          </p:cNvPr>
          <p:cNvPicPr>
            <a:picLocks noChangeAspect="1"/>
          </p:cNvPicPr>
          <p:nvPr/>
        </p:nvPicPr>
        <p:blipFill>
          <a:blip r:embed="rId4"/>
          <a:stretch>
            <a:fillRect/>
          </a:stretch>
        </p:blipFill>
        <p:spPr>
          <a:xfrm>
            <a:off x="6639150" y="4945454"/>
            <a:ext cx="1484434" cy="1484434"/>
          </a:xfrm>
          <a:prstGeom prst="rect">
            <a:avLst/>
          </a:prstGeom>
        </p:spPr>
      </p:pic>
      <p:sp>
        <p:nvSpPr>
          <p:cNvPr id="18" name="Espaço Reservado para Conteúdo 2">
            <a:extLst>
              <a:ext uri="{FF2B5EF4-FFF2-40B4-BE49-F238E27FC236}">
                <a16:creationId xmlns:a16="http://schemas.microsoft.com/office/drawing/2014/main" id="{F182ADBA-4C74-4889-AC03-2B7F7D0720EC}"/>
              </a:ext>
            </a:extLst>
          </p:cNvPr>
          <p:cNvSpPr txBox="1">
            <a:spLocks/>
          </p:cNvSpPr>
          <p:nvPr/>
        </p:nvSpPr>
        <p:spPr>
          <a:xfrm>
            <a:off x="440236" y="3310291"/>
            <a:ext cx="10419920" cy="1365804"/>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pt-BR" sz="2800" dirty="0">
                <a:latin typeface="Baskerville Old Face" panose="02020602080505020303" pitchFamily="18" charset="0"/>
              </a:rPr>
              <a:t>Com a ajuda das distribuições em beta, novos recursos são lançados com mais frequência, recolhendo dados importantes que podem ajudar a trilhar o caminho do aplicativo.</a:t>
            </a:r>
          </a:p>
        </p:txBody>
      </p:sp>
    </p:spTree>
    <p:extLst>
      <p:ext uri="{BB962C8B-B14F-4D97-AF65-F5344CB8AC3E}">
        <p14:creationId xmlns:p14="http://schemas.microsoft.com/office/powerpoint/2010/main" val="11578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539628" y="405516"/>
            <a:ext cx="10260894" cy="71558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sz="4000" dirty="0">
                <a:latin typeface="Berlin Sans FB Demi" panose="020E0802020502020306" pitchFamily="34" charset="0"/>
              </a:rPr>
              <a:t>Como posso usar </a:t>
            </a:r>
            <a:r>
              <a:rPr lang="pt-BR" sz="3200" dirty="0">
                <a:solidFill>
                  <a:srgbClr val="00B050"/>
                </a:solidFill>
                <a:latin typeface="Berlin Sans FB Demi" panose="020E0802020502020306" pitchFamily="34" charset="0"/>
              </a:rPr>
              <a:t>(Desenvolvedor Android)</a:t>
            </a:r>
            <a:endParaRPr lang="pt-BR" sz="4000" dirty="0">
              <a:solidFill>
                <a:srgbClr val="00B050"/>
              </a:solidFill>
              <a:latin typeface="Berlin Sans FB Demi" panose="020E0802020502020306" pitchFamily="34" charset="0"/>
            </a:endParaRPr>
          </a:p>
        </p:txBody>
      </p:sp>
      <p:sp>
        <p:nvSpPr>
          <p:cNvPr id="4" name="Espaço Reservado para Conteúdo 2">
            <a:extLst>
              <a:ext uri="{FF2B5EF4-FFF2-40B4-BE49-F238E27FC236}">
                <a16:creationId xmlns:a16="http://schemas.microsoft.com/office/drawing/2014/main" id="{491ED3B7-3530-4698-9B12-6889E3B9E508}"/>
              </a:ext>
            </a:extLst>
          </p:cNvPr>
          <p:cNvSpPr txBox="1">
            <a:spLocks/>
          </p:cNvSpPr>
          <p:nvPr/>
        </p:nvSpPr>
        <p:spPr>
          <a:xfrm>
            <a:off x="539628" y="1068296"/>
            <a:ext cx="8339329" cy="5663808"/>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pt-BR" sz="2800" dirty="0">
                <a:latin typeface="Baskerville Old Face" panose="02020602080505020303" pitchFamily="18" charset="0"/>
              </a:rPr>
              <a:t>Crie uma conta na plataforma: </a:t>
            </a:r>
            <a:r>
              <a:rPr lang="pt-BR" sz="2600" dirty="0">
                <a:solidFill>
                  <a:srgbClr val="FF0000"/>
                </a:solidFill>
                <a:latin typeface="Baskerville Old Face" panose="02020602080505020303" pitchFamily="18" charset="0"/>
                <a:hlinkClick r:id="rId2"/>
              </a:rPr>
              <a:t>https://fabric.io/home</a:t>
            </a:r>
            <a:endParaRPr lang="pt-BR" sz="2600" dirty="0">
              <a:solidFill>
                <a:srgbClr val="FF0000"/>
              </a:solidFill>
              <a:latin typeface="Baskerville Old Face" panose="02020602080505020303" pitchFamily="18" charset="0"/>
            </a:endParaRPr>
          </a:p>
          <a:p>
            <a:r>
              <a:rPr lang="pt-BR" sz="2600" dirty="0">
                <a:latin typeface="Baskerville Old Face" panose="02020602080505020303" pitchFamily="18" charset="0"/>
              </a:rPr>
              <a:t>Tenha o Android Studio instalado (Última versão)</a:t>
            </a:r>
          </a:p>
          <a:p>
            <a:pPr lvl="1"/>
            <a:r>
              <a:rPr lang="pt-BR" sz="2400" dirty="0">
                <a:latin typeface="Baskerville Old Face" panose="02020602080505020303" pitchFamily="18" charset="0"/>
                <a:hlinkClick r:id="rId3"/>
              </a:rPr>
              <a:t>https://developer.android.com/studio/index.html?hl=pt-br</a:t>
            </a:r>
            <a:endParaRPr lang="pt-BR" sz="2400" dirty="0">
              <a:latin typeface="Baskerville Old Face" panose="02020602080505020303" pitchFamily="18" charset="0"/>
            </a:endParaRPr>
          </a:p>
          <a:p>
            <a:r>
              <a:rPr lang="pt-BR" sz="2600" dirty="0">
                <a:latin typeface="Baskerville Old Face" panose="02020602080505020303" pitchFamily="18" charset="0"/>
              </a:rPr>
              <a:t>Instale o plugin: </a:t>
            </a:r>
            <a:r>
              <a:rPr lang="pt-BR" sz="2600" dirty="0">
                <a:solidFill>
                  <a:srgbClr val="FF0000"/>
                </a:solidFill>
                <a:latin typeface="Baskerville Old Face" panose="02020602080505020303" pitchFamily="18" charset="0"/>
                <a:hlinkClick r:id="rId4"/>
              </a:rPr>
              <a:t>https://www.fabric.io/downloads/android</a:t>
            </a:r>
            <a:endParaRPr lang="pt-BR" sz="2600" dirty="0">
              <a:solidFill>
                <a:srgbClr val="FF0000"/>
              </a:solidFill>
              <a:latin typeface="Baskerville Old Face" panose="02020602080505020303" pitchFamily="18" charset="0"/>
            </a:endParaRPr>
          </a:p>
          <a:p>
            <a:endParaRPr lang="pt-BR" sz="2600" dirty="0">
              <a:solidFill>
                <a:srgbClr val="FF0000"/>
              </a:solidFill>
              <a:latin typeface="Baskerville Old Face" panose="02020602080505020303" pitchFamily="18" charset="0"/>
            </a:endParaRPr>
          </a:p>
          <a:p>
            <a:endParaRPr lang="pt-BR" sz="2600" dirty="0">
              <a:solidFill>
                <a:srgbClr val="FF0000"/>
              </a:solidFill>
              <a:latin typeface="Baskerville Old Face" panose="02020602080505020303" pitchFamily="18" charset="0"/>
            </a:endParaRPr>
          </a:p>
          <a:p>
            <a:r>
              <a:rPr lang="pt-BR" sz="2600" dirty="0">
                <a:latin typeface="Baskerville Old Face" panose="02020602080505020303" pitchFamily="18" charset="0"/>
              </a:rPr>
              <a:t>Após a instalação, procure pelo ícone da print superior, assim será exibido no canto direito uma tela igual a imagem do lado direito do slide.</a:t>
            </a:r>
          </a:p>
          <a:p>
            <a:r>
              <a:rPr lang="pt-BR" sz="2600" dirty="0">
                <a:latin typeface="Baskerville Old Face" panose="02020602080505020303" pitchFamily="18" charset="0"/>
              </a:rPr>
              <a:t>Faça login. (Caso já tenha outra conta, use CTRL + L)</a:t>
            </a:r>
          </a:p>
          <a:p>
            <a:endParaRPr lang="pt-BR" sz="2600" dirty="0">
              <a:latin typeface="Baskerville Old Face" panose="02020602080505020303" pitchFamily="18" charset="0"/>
            </a:endParaRPr>
          </a:p>
          <a:p>
            <a:endParaRPr lang="pt-BR" sz="2600" dirty="0">
              <a:solidFill>
                <a:srgbClr val="FF0000"/>
              </a:solidFill>
              <a:latin typeface="Baskerville Old Face" panose="02020602080505020303" pitchFamily="18" charset="0"/>
            </a:endParaRPr>
          </a:p>
        </p:txBody>
      </p:sp>
      <p:pic>
        <p:nvPicPr>
          <p:cNvPr id="10" name="Imagem 9">
            <a:extLst>
              <a:ext uri="{FF2B5EF4-FFF2-40B4-BE49-F238E27FC236}">
                <a16:creationId xmlns:a16="http://schemas.microsoft.com/office/drawing/2014/main" id="{C14EC008-C63F-47F8-BC4D-C9BF81B1CA26}"/>
              </a:ext>
            </a:extLst>
          </p:cNvPr>
          <p:cNvPicPr>
            <a:picLocks noChangeAspect="1"/>
          </p:cNvPicPr>
          <p:nvPr/>
        </p:nvPicPr>
        <p:blipFill>
          <a:blip r:embed="rId5"/>
          <a:stretch>
            <a:fillRect/>
          </a:stretch>
        </p:blipFill>
        <p:spPr>
          <a:xfrm>
            <a:off x="8994946" y="0"/>
            <a:ext cx="3319604" cy="6858000"/>
          </a:xfrm>
          <a:prstGeom prst="rect">
            <a:avLst/>
          </a:prstGeom>
        </p:spPr>
      </p:pic>
      <p:pic>
        <p:nvPicPr>
          <p:cNvPr id="11" name="Imagem 10">
            <a:extLst>
              <a:ext uri="{FF2B5EF4-FFF2-40B4-BE49-F238E27FC236}">
                <a16:creationId xmlns:a16="http://schemas.microsoft.com/office/drawing/2014/main" id="{D4F0CCAF-FDE7-4479-B74B-BAC57631DB77}"/>
              </a:ext>
            </a:extLst>
          </p:cNvPr>
          <p:cNvPicPr>
            <a:picLocks noChangeAspect="1"/>
          </p:cNvPicPr>
          <p:nvPr/>
        </p:nvPicPr>
        <p:blipFill>
          <a:blip r:embed="rId6"/>
          <a:stretch>
            <a:fillRect/>
          </a:stretch>
        </p:blipFill>
        <p:spPr>
          <a:xfrm>
            <a:off x="688532" y="3583874"/>
            <a:ext cx="8008024" cy="632651"/>
          </a:xfrm>
          <a:prstGeom prst="rect">
            <a:avLst/>
          </a:prstGeom>
        </p:spPr>
      </p:pic>
    </p:spTree>
    <p:extLst>
      <p:ext uri="{BB962C8B-B14F-4D97-AF65-F5344CB8AC3E}">
        <p14:creationId xmlns:p14="http://schemas.microsoft.com/office/powerpoint/2010/main" val="4065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539628" y="405516"/>
            <a:ext cx="10260894" cy="715584"/>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sz="4000" dirty="0">
                <a:latin typeface="Berlin Sans FB Demi" panose="020E0802020502020306" pitchFamily="34" charset="0"/>
              </a:rPr>
              <a:t>Como posso usar </a:t>
            </a:r>
            <a:r>
              <a:rPr lang="pt-BR" sz="3200" dirty="0">
                <a:solidFill>
                  <a:srgbClr val="00B050"/>
                </a:solidFill>
                <a:latin typeface="Berlin Sans FB Demi" panose="020E0802020502020306" pitchFamily="34" charset="0"/>
              </a:rPr>
              <a:t>(Desenvolvedor Android)</a:t>
            </a:r>
            <a:endParaRPr lang="pt-BR" sz="4000" dirty="0">
              <a:solidFill>
                <a:srgbClr val="00B050"/>
              </a:solidFill>
              <a:latin typeface="Berlin Sans FB Demi" panose="020E0802020502020306" pitchFamily="34" charset="0"/>
            </a:endParaRPr>
          </a:p>
        </p:txBody>
      </p:sp>
      <p:sp>
        <p:nvSpPr>
          <p:cNvPr id="4" name="Espaço Reservado para Conteúdo 2">
            <a:extLst>
              <a:ext uri="{FF2B5EF4-FFF2-40B4-BE49-F238E27FC236}">
                <a16:creationId xmlns:a16="http://schemas.microsoft.com/office/drawing/2014/main" id="{491ED3B7-3530-4698-9B12-6889E3B9E508}"/>
              </a:ext>
            </a:extLst>
          </p:cNvPr>
          <p:cNvSpPr txBox="1">
            <a:spLocks/>
          </p:cNvSpPr>
          <p:nvPr/>
        </p:nvSpPr>
        <p:spPr>
          <a:xfrm>
            <a:off x="539629" y="1068296"/>
            <a:ext cx="6020198" cy="5663808"/>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pt-BR" sz="2800" dirty="0">
                <a:latin typeface="Baskerville Old Face" panose="02020602080505020303" pitchFamily="18" charset="0"/>
              </a:rPr>
              <a:t>Adicione um novo app.</a:t>
            </a:r>
          </a:p>
          <a:p>
            <a:r>
              <a:rPr lang="pt-BR" sz="2800" dirty="0">
                <a:latin typeface="Baskerville Old Face" panose="02020602080505020303" pitchFamily="18" charset="0"/>
              </a:rPr>
              <a:t>Crie/Selecione a organização.</a:t>
            </a:r>
          </a:p>
          <a:p>
            <a:r>
              <a:rPr lang="pt-BR" sz="2800" dirty="0">
                <a:latin typeface="Baskerville Old Face" panose="02020602080505020303" pitchFamily="18" charset="0"/>
              </a:rPr>
              <a:t>Selecione quais kits deseja instalar (recomendado </a:t>
            </a:r>
            <a:r>
              <a:rPr lang="pt-BR" sz="2800" dirty="0" err="1">
                <a:latin typeface="Baskerville Old Face" panose="02020602080505020303" pitchFamily="18" charset="0"/>
              </a:rPr>
              <a:t>Crashlytics</a:t>
            </a:r>
            <a:r>
              <a:rPr lang="pt-BR" sz="2800" dirty="0">
                <a:latin typeface="Baskerville Old Face" panose="02020602080505020303" pitchFamily="18" charset="0"/>
              </a:rPr>
              <a:t>).</a:t>
            </a:r>
          </a:p>
          <a:p>
            <a:r>
              <a:rPr lang="pt-BR" sz="2800" dirty="0">
                <a:latin typeface="Baskerville Old Face" panose="02020602080505020303" pitchFamily="18" charset="0"/>
              </a:rPr>
              <a:t>Atualize seu projeto inserindo no arquivo ‘AndroidManifest.xml’ o código que ele deverá gerar. </a:t>
            </a:r>
          </a:p>
          <a:p>
            <a:r>
              <a:rPr lang="pt-BR" sz="2800" dirty="0">
                <a:latin typeface="Baskerville Old Face" panose="02020602080505020303" pitchFamily="18" charset="0"/>
              </a:rPr>
              <a:t>Clique em </a:t>
            </a:r>
            <a:r>
              <a:rPr lang="pt-BR" sz="2800" dirty="0" err="1">
                <a:latin typeface="Baskerville Old Face" panose="02020602080505020303" pitchFamily="18" charset="0"/>
              </a:rPr>
              <a:t>Apply</a:t>
            </a:r>
            <a:r>
              <a:rPr lang="pt-BR" sz="2800" dirty="0">
                <a:latin typeface="Baskerville Old Face" panose="02020602080505020303" pitchFamily="18" charset="0"/>
              </a:rPr>
              <a:t>.</a:t>
            </a:r>
            <a:endParaRPr lang="pt-BR" sz="2600" dirty="0">
              <a:latin typeface="Baskerville Old Face" panose="02020602080505020303" pitchFamily="18" charset="0"/>
            </a:endParaRPr>
          </a:p>
          <a:p>
            <a:r>
              <a:rPr lang="pt-BR" sz="2600" dirty="0">
                <a:latin typeface="Baskerville Old Face" panose="02020602080505020303" pitchFamily="18" charset="0"/>
              </a:rPr>
              <a:t>Aguarde as atualizações.</a:t>
            </a:r>
          </a:p>
          <a:p>
            <a:endParaRPr lang="pt-BR" sz="2600" dirty="0">
              <a:solidFill>
                <a:srgbClr val="FF0000"/>
              </a:solidFill>
              <a:latin typeface="Baskerville Old Face" panose="02020602080505020303" pitchFamily="18" charset="0"/>
            </a:endParaRPr>
          </a:p>
        </p:txBody>
      </p:sp>
      <p:pic>
        <p:nvPicPr>
          <p:cNvPr id="2" name="Imagem 1">
            <a:extLst>
              <a:ext uri="{FF2B5EF4-FFF2-40B4-BE49-F238E27FC236}">
                <a16:creationId xmlns:a16="http://schemas.microsoft.com/office/drawing/2014/main" id="{7C5E1A53-7886-4DF9-A661-D256DC1482D4}"/>
              </a:ext>
            </a:extLst>
          </p:cNvPr>
          <p:cNvPicPr>
            <a:picLocks noChangeAspect="1"/>
          </p:cNvPicPr>
          <p:nvPr/>
        </p:nvPicPr>
        <p:blipFill>
          <a:blip r:embed="rId2"/>
          <a:stretch>
            <a:fillRect/>
          </a:stretch>
        </p:blipFill>
        <p:spPr>
          <a:xfrm>
            <a:off x="6750974" y="1041757"/>
            <a:ext cx="5003705" cy="1484245"/>
          </a:xfrm>
          <a:prstGeom prst="rect">
            <a:avLst/>
          </a:prstGeom>
        </p:spPr>
      </p:pic>
      <p:pic>
        <p:nvPicPr>
          <p:cNvPr id="6" name="Imagem 5">
            <a:extLst>
              <a:ext uri="{FF2B5EF4-FFF2-40B4-BE49-F238E27FC236}">
                <a16:creationId xmlns:a16="http://schemas.microsoft.com/office/drawing/2014/main" id="{01FAB9DE-CD59-4751-A0A6-1D003FCF7EFE}"/>
              </a:ext>
            </a:extLst>
          </p:cNvPr>
          <p:cNvPicPr>
            <a:picLocks noChangeAspect="1"/>
          </p:cNvPicPr>
          <p:nvPr/>
        </p:nvPicPr>
        <p:blipFill>
          <a:blip r:embed="rId3"/>
          <a:stretch>
            <a:fillRect/>
          </a:stretch>
        </p:blipFill>
        <p:spPr>
          <a:xfrm>
            <a:off x="6750974" y="2807613"/>
            <a:ext cx="5002514" cy="2706840"/>
          </a:xfrm>
          <a:prstGeom prst="rect">
            <a:avLst/>
          </a:prstGeom>
        </p:spPr>
      </p:pic>
    </p:spTree>
    <p:extLst>
      <p:ext uri="{BB962C8B-B14F-4D97-AF65-F5344CB8AC3E}">
        <p14:creationId xmlns:p14="http://schemas.microsoft.com/office/powerpoint/2010/main" val="266025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539628" y="405515"/>
            <a:ext cx="6431015" cy="1158241"/>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sz="4000" dirty="0">
                <a:latin typeface="Berlin Sans FB Demi" panose="020E0802020502020306" pitchFamily="34" charset="0"/>
              </a:rPr>
              <a:t>Como posso usar </a:t>
            </a:r>
          </a:p>
          <a:p>
            <a:r>
              <a:rPr lang="pt-BR" sz="3200" dirty="0">
                <a:solidFill>
                  <a:srgbClr val="00B050"/>
                </a:solidFill>
                <a:latin typeface="Berlin Sans FB Demi" panose="020E0802020502020306" pitchFamily="34" charset="0"/>
              </a:rPr>
              <a:t>(Desenvolvedor Android)</a:t>
            </a:r>
            <a:endParaRPr lang="pt-BR" sz="4000" dirty="0">
              <a:solidFill>
                <a:srgbClr val="00B050"/>
              </a:solidFill>
              <a:latin typeface="Berlin Sans FB Demi" panose="020E0802020502020306" pitchFamily="34" charset="0"/>
            </a:endParaRPr>
          </a:p>
        </p:txBody>
      </p:sp>
      <p:sp>
        <p:nvSpPr>
          <p:cNvPr id="4" name="Espaço Reservado para Conteúdo 2">
            <a:extLst>
              <a:ext uri="{FF2B5EF4-FFF2-40B4-BE49-F238E27FC236}">
                <a16:creationId xmlns:a16="http://schemas.microsoft.com/office/drawing/2014/main" id="{491ED3B7-3530-4698-9B12-6889E3B9E508}"/>
              </a:ext>
            </a:extLst>
          </p:cNvPr>
          <p:cNvSpPr txBox="1">
            <a:spLocks/>
          </p:cNvSpPr>
          <p:nvPr/>
        </p:nvSpPr>
        <p:spPr>
          <a:xfrm>
            <a:off x="539628" y="1908312"/>
            <a:ext cx="6020198" cy="406841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r>
              <a:rPr lang="pt-BR" sz="2800" dirty="0">
                <a:latin typeface="Baskerville Old Face" panose="02020602080505020303" pitchFamily="18" charset="0"/>
              </a:rPr>
              <a:t>Build o .</a:t>
            </a:r>
            <a:r>
              <a:rPr lang="pt-BR" sz="2800" dirty="0" err="1">
                <a:latin typeface="Baskerville Old Face" panose="02020602080505020303" pitchFamily="18" charset="0"/>
              </a:rPr>
              <a:t>apk</a:t>
            </a:r>
            <a:r>
              <a:rPr lang="pt-BR" sz="2800" dirty="0">
                <a:latin typeface="Baskerville Old Face" panose="02020602080505020303" pitchFamily="18" charset="0"/>
              </a:rPr>
              <a:t> do seu aplicativo pelo Android Studio/</a:t>
            </a:r>
            <a:r>
              <a:rPr lang="pt-BR" sz="2800" dirty="0" err="1">
                <a:latin typeface="Baskerville Old Face" panose="02020602080505020303" pitchFamily="18" charset="0"/>
              </a:rPr>
              <a:t>Cordova</a:t>
            </a:r>
            <a:r>
              <a:rPr lang="pt-BR" sz="2800" dirty="0">
                <a:latin typeface="Baskerville Old Face" panose="02020602080505020303" pitchFamily="18" charset="0"/>
              </a:rPr>
              <a:t>.</a:t>
            </a:r>
          </a:p>
          <a:p>
            <a:pPr algn="ctr"/>
            <a:r>
              <a:rPr lang="pt-BR" sz="2800" dirty="0">
                <a:latin typeface="Baskerville Old Face" panose="02020602080505020303" pitchFamily="18" charset="0"/>
              </a:rPr>
              <a:t>Após gerado, arraste até essa área da tela direita.</a:t>
            </a:r>
          </a:p>
          <a:p>
            <a:pPr algn="ctr"/>
            <a:r>
              <a:rPr lang="pt-BR" sz="2800" dirty="0">
                <a:latin typeface="Baskerville Old Face" panose="02020602080505020303" pitchFamily="18" charset="0"/>
              </a:rPr>
              <a:t>Aguarde o Upload.</a:t>
            </a:r>
          </a:p>
          <a:p>
            <a:pPr algn="ctr"/>
            <a:r>
              <a:rPr lang="pt-BR" sz="2800" dirty="0">
                <a:latin typeface="Baskerville Old Face" panose="02020602080505020303" pitchFamily="18" charset="0"/>
              </a:rPr>
              <a:t>Escreva o </a:t>
            </a:r>
            <a:r>
              <a:rPr lang="pt-BR" sz="2800" dirty="0" err="1">
                <a:latin typeface="Baskerville Old Face" panose="02020602080505020303" pitchFamily="18" charset="0"/>
              </a:rPr>
              <a:t>changelog</a:t>
            </a:r>
            <a:r>
              <a:rPr lang="pt-BR" sz="2800" dirty="0">
                <a:latin typeface="Baskerville Old Face" panose="02020602080505020303" pitchFamily="18" charset="0"/>
              </a:rPr>
              <a:t> (o que mudou nessa versão?)</a:t>
            </a:r>
            <a:endParaRPr lang="pt-BR" sz="2600" dirty="0">
              <a:latin typeface="Baskerville Old Face" panose="02020602080505020303" pitchFamily="18" charset="0"/>
            </a:endParaRPr>
          </a:p>
        </p:txBody>
      </p:sp>
      <p:pic>
        <p:nvPicPr>
          <p:cNvPr id="7" name="Imagem 6">
            <a:extLst>
              <a:ext uri="{FF2B5EF4-FFF2-40B4-BE49-F238E27FC236}">
                <a16:creationId xmlns:a16="http://schemas.microsoft.com/office/drawing/2014/main" id="{97661EB5-5C05-441E-9EDD-55A7B2A973F3}"/>
              </a:ext>
            </a:extLst>
          </p:cNvPr>
          <p:cNvPicPr>
            <a:picLocks noChangeAspect="1"/>
          </p:cNvPicPr>
          <p:nvPr/>
        </p:nvPicPr>
        <p:blipFill>
          <a:blip r:embed="rId2"/>
          <a:stretch>
            <a:fillRect/>
          </a:stretch>
        </p:blipFill>
        <p:spPr>
          <a:xfrm>
            <a:off x="7162800" y="0"/>
            <a:ext cx="5029200" cy="6858000"/>
          </a:xfrm>
          <a:prstGeom prst="rect">
            <a:avLst/>
          </a:prstGeom>
        </p:spPr>
      </p:pic>
    </p:spTree>
    <p:extLst>
      <p:ext uri="{BB962C8B-B14F-4D97-AF65-F5344CB8AC3E}">
        <p14:creationId xmlns:p14="http://schemas.microsoft.com/office/powerpoint/2010/main" val="27960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539628" y="405515"/>
            <a:ext cx="6431015" cy="1158241"/>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sz="4000" dirty="0">
                <a:latin typeface="Berlin Sans FB Demi" panose="020E0802020502020306" pitchFamily="34" charset="0"/>
              </a:rPr>
              <a:t>Como posso usar </a:t>
            </a:r>
          </a:p>
          <a:p>
            <a:r>
              <a:rPr lang="pt-BR" sz="3200" dirty="0">
                <a:solidFill>
                  <a:srgbClr val="00B050"/>
                </a:solidFill>
                <a:latin typeface="Berlin Sans FB Demi" panose="020E0802020502020306" pitchFamily="34" charset="0"/>
              </a:rPr>
              <a:t>(Desenvolvedor Android)</a:t>
            </a:r>
            <a:endParaRPr lang="pt-BR" sz="4000" dirty="0">
              <a:solidFill>
                <a:srgbClr val="00B050"/>
              </a:solidFill>
              <a:latin typeface="Berlin Sans FB Demi" panose="020E0802020502020306" pitchFamily="34" charset="0"/>
            </a:endParaRPr>
          </a:p>
        </p:txBody>
      </p:sp>
      <p:pic>
        <p:nvPicPr>
          <p:cNvPr id="5" name="Imagem 4">
            <a:extLst>
              <a:ext uri="{FF2B5EF4-FFF2-40B4-BE49-F238E27FC236}">
                <a16:creationId xmlns:a16="http://schemas.microsoft.com/office/drawing/2014/main" id="{6CF569DA-FA86-4BF8-997B-76139F86091C}"/>
              </a:ext>
            </a:extLst>
          </p:cNvPr>
          <p:cNvPicPr>
            <a:picLocks noChangeAspect="1"/>
          </p:cNvPicPr>
          <p:nvPr/>
        </p:nvPicPr>
        <p:blipFill>
          <a:blip r:embed="rId2"/>
          <a:stretch>
            <a:fillRect/>
          </a:stretch>
        </p:blipFill>
        <p:spPr>
          <a:xfrm>
            <a:off x="750404" y="3467721"/>
            <a:ext cx="9683276" cy="2813809"/>
          </a:xfrm>
          <a:prstGeom prst="rect">
            <a:avLst/>
          </a:prstGeom>
        </p:spPr>
      </p:pic>
      <p:sp>
        <p:nvSpPr>
          <p:cNvPr id="8" name="Espaço Reservado para Conteúdo 2">
            <a:extLst>
              <a:ext uri="{FF2B5EF4-FFF2-40B4-BE49-F238E27FC236}">
                <a16:creationId xmlns:a16="http://schemas.microsoft.com/office/drawing/2014/main" id="{31536A89-113A-44E7-8011-3A3643A0B77E}"/>
              </a:ext>
            </a:extLst>
          </p:cNvPr>
          <p:cNvSpPr txBox="1">
            <a:spLocks/>
          </p:cNvSpPr>
          <p:nvPr/>
        </p:nvSpPr>
        <p:spPr>
          <a:xfrm>
            <a:off x="539628" y="1775791"/>
            <a:ext cx="10154876" cy="1457739"/>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r>
              <a:rPr lang="pt-BR" sz="3200" dirty="0">
                <a:latin typeface="Baskerville Old Face" panose="02020602080505020303" pitchFamily="18" charset="0"/>
              </a:rPr>
              <a:t>Distribua o .</a:t>
            </a:r>
            <a:r>
              <a:rPr lang="pt-BR" sz="3200" dirty="0" err="1">
                <a:latin typeface="Baskerville Old Face" panose="02020602080505020303" pitchFamily="18" charset="0"/>
              </a:rPr>
              <a:t>apk</a:t>
            </a:r>
            <a:r>
              <a:rPr lang="pt-BR" sz="3200" dirty="0">
                <a:latin typeface="Baskerville Old Face" panose="02020602080505020303" pitchFamily="18" charset="0"/>
              </a:rPr>
              <a:t> através do e-mail, </a:t>
            </a:r>
          </a:p>
          <a:p>
            <a:pPr marL="0" indent="0" algn="ctr">
              <a:buNone/>
            </a:pPr>
            <a:r>
              <a:rPr lang="pt-BR" sz="3200" dirty="0">
                <a:latin typeface="Baskerville Old Face" panose="02020602080505020303" pitchFamily="18" charset="0"/>
              </a:rPr>
              <a:t>adicionando no input e clicando em ‘</a:t>
            </a:r>
            <a:r>
              <a:rPr lang="pt-BR" sz="3200" dirty="0" err="1">
                <a:latin typeface="Baskerville Old Face" panose="02020602080505020303" pitchFamily="18" charset="0"/>
              </a:rPr>
              <a:t>Add</a:t>
            </a:r>
            <a:r>
              <a:rPr lang="pt-BR" sz="3200" dirty="0">
                <a:latin typeface="Baskerville Old Face" panose="02020602080505020303" pitchFamily="18" charset="0"/>
              </a:rPr>
              <a:t>’.</a:t>
            </a:r>
          </a:p>
        </p:txBody>
      </p:sp>
    </p:spTree>
    <p:extLst>
      <p:ext uri="{BB962C8B-B14F-4D97-AF65-F5344CB8AC3E}">
        <p14:creationId xmlns:p14="http://schemas.microsoft.com/office/powerpoint/2010/main" val="152194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F70398-BCD6-4306-8248-F8DB333AEEE3}"/>
              </a:ext>
            </a:extLst>
          </p:cNvPr>
          <p:cNvSpPr txBox="1">
            <a:spLocks/>
          </p:cNvSpPr>
          <p:nvPr/>
        </p:nvSpPr>
        <p:spPr>
          <a:xfrm>
            <a:off x="539628" y="405516"/>
            <a:ext cx="10658459" cy="601650"/>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pt-BR" sz="4000" dirty="0">
                <a:latin typeface="Berlin Sans FB Demi" panose="020E0802020502020306" pitchFamily="34" charset="0"/>
              </a:rPr>
              <a:t>Como posso usar </a:t>
            </a:r>
            <a:r>
              <a:rPr lang="pt-BR" sz="3200" dirty="0">
                <a:solidFill>
                  <a:srgbClr val="00B050"/>
                </a:solidFill>
                <a:latin typeface="Berlin Sans FB Demi" panose="020E0802020502020306" pitchFamily="34" charset="0"/>
              </a:rPr>
              <a:t>(Usuário)</a:t>
            </a:r>
            <a:endParaRPr lang="pt-BR" sz="4000" dirty="0">
              <a:solidFill>
                <a:srgbClr val="00B050"/>
              </a:solidFill>
              <a:latin typeface="Berlin Sans FB Demi" panose="020E0802020502020306" pitchFamily="34" charset="0"/>
            </a:endParaRPr>
          </a:p>
        </p:txBody>
      </p:sp>
      <p:sp>
        <p:nvSpPr>
          <p:cNvPr id="8" name="Espaço Reservado para Conteúdo 2">
            <a:extLst>
              <a:ext uri="{FF2B5EF4-FFF2-40B4-BE49-F238E27FC236}">
                <a16:creationId xmlns:a16="http://schemas.microsoft.com/office/drawing/2014/main" id="{31536A89-113A-44E7-8011-3A3643A0B77E}"/>
              </a:ext>
            </a:extLst>
          </p:cNvPr>
          <p:cNvSpPr txBox="1">
            <a:spLocks/>
          </p:cNvSpPr>
          <p:nvPr/>
        </p:nvSpPr>
        <p:spPr>
          <a:xfrm>
            <a:off x="539628" y="1510748"/>
            <a:ext cx="6457520" cy="4916556"/>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ctr"/>
            <a:r>
              <a:rPr lang="pt-BR" sz="2800" dirty="0">
                <a:latin typeface="Baskerville Old Face" panose="02020602080505020303" pitchFamily="18" charset="0"/>
              </a:rPr>
              <a:t>O usuário irá receber um e-mail com o convite para ser um testador do aplicativo publicado.</a:t>
            </a:r>
          </a:p>
          <a:p>
            <a:pPr algn="ctr"/>
            <a:r>
              <a:rPr lang="pt-BR" sz="2800" dirty="0">
                <a:latin typeface="Baskerville Old Face" panose="02020602080505020303" pitchFamily="18" charset="0"/>
              </a:rPr>
              <a:t>Aceitando o link será instalado um aplicativo chamado ‘beta’ onde irá orquestrar as versões com os devidos </a:t>
            </a:r>
            <a:r>
              <a:rPr lang="pt-BR" sz="2800" dirty="0" err="1">
                <a:latin typeface="Baskerville Old Face" panose="02020602080505020303" pitchFamily="18" charset="0"/>
              </a:rPr>
              <a:t>changelogs</a:t>
            </a:r>
            <a:r>
              <a:rPr lang="pt-BR" sz="2800" dirty="0">
                <a:latin typeface="Baskerville Old Face" panose="02020602080505020303" pitchFamily="18" charset="0"/>
              </a:rPr>
              <a:t> dos aplicativos onde o usuário que recebeu o e-mail participa como </a:t>
            </a:r>
            <a:r>
              <a:rPr lang="pt-BR" sz="2800" dirty="0" err="1">
                <a:latin typeface="Baskerville Old Face" panose="02020602080505020303" pitchFamily="18" charset="0"/>
              </a:rPr>
              <a:t>tester</a:t>
            </a:r>
            <a:r>
              <a:rPr lang="pt-BR" sz="2800" dirty="0">
                <a:latin typeface="Baskerville Old Face" panose="02020602080505020303" pitchFamily="18" charset="0"/>
              </a:rPr>
              <a:t>.</a:t>
            </a:r>
            <a:endParaRPr lang="pt-BR" sz="2600" dirty="0">
              <a:latin typeface="Baskerville Old Face" panose="02020602080505020303" pitchFamily="18" charset="0"/>
            </a:endParaRPr>
          </a:p>
        </p:txBody>
      </p:sp>
      <p:pic>
        <p:nvPicPr>
          <p:cNvPr id="4" name="Imagem 3">
            <a:extLst>
              <a:ext uri="{FF2B5EF4-FFF2-40B4-BE49-F238E27FC236}">
                <a16:creationId xmlns:a16="http://schemas.microsoft.com/office/drawing/2014/main" id="{D92D6D14-25D1-40B8-9EDE-AF8A680BC1FC}"/>
              </a:ext>
            </a:extLst>
          </p:cNvPr>
          <p:cNvPicPr>
            <a:picLocks noChangeAspect="1"/>
          </p:cNvPicPr>
          <p:nvPr/>
        </p:nvPicPr>
        <p:blipFill>
          <a:blip r:embed="rId2"/>
          <a:stretch>
            <a:fillRect/>
          </a:stretch>
        </p:blipFill>
        <p:spPr>
          <a:xfrm>
            <a:off x="7610475" y="0"/>
            <a:ext cx="4581525" cy="6838950"/>
          </a:xfrm>
          <a:prstGeom prst="rect">
            <a:avLst/>
          </a:prstGeom>
        </p:spPr>
      </p:pic>
    </p:spTree>
    <p:extLst>
      <p:ext uri="{BB962C8B-B14F-4D97-AF65-F5344CB8AC3E}">
        <p14:creationId xmlns:p14="http://schemas.microsoft.com/office/powerpoint/2010/main" val="13738127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TM03457515[[fn=Exibir]]</Template>
  <TotalTime>100</TotalTime>
  <Words>405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Baskerville Old Face</vt:lpstr>
      <vt:lpstr>Berlin Sans FB Demi</vt:lpstr>
      <vt:lpstr>Century Schoolbook</vt:lpstr>
      <vt:lpstr>Wingdings 2</vt:lpstr>
      <vt:lpstr>View</vt:lpstr>
      <vt:lpstr>Apresentação do PowerPoint</vt:lpstr>
      <vt:lpstr>Por que Fabric?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Analitcs</dc:title>
  <dc:creator>Antonio Carlos</dc:creator>
  <cp:lastModifiedBy>Antonio Carlos</cp:lastModifiedBy>
  <cp:revision>97</cp:revision>
  <dcterms:created xsi:type="dcterms:W3CDTF">2017-07-05T14:19:00Z</dcterms:created>
  <dcterms:modified xsi:type="dcterms:W3CDTF">2017-07-05T15:59:34Z</dcterms:modified>
</cp:coreProperties>
</file>