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omfortaa" panose="020B0604020202020204" charset="0"/>
      <p:regular r:id="rId23"/>
      <p:bold r:id="rId24"/>
    </p:embeddedFont>
    <p:embeddedFont>
      <p:font typeface="Comfortaa Regular" panose="020B0604020202020204" charset="0"/>
      <p:regular r:id="rId25"/>
      <p:bold r:id="rId26"/>
    </p:embeddedFon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io dias de oliveira" userId="de5faefa94db40b8" providerId="LiveId" clId="{A857D103-FBA3-4996-A693-A881135E88C9}"/>
    <pc:docChg chg="modSld">
      <pc:chgData name="junio dias de oliveira" userId="de5faefa94db40b8" providerId="LiveId" clId="{A857D103-FBA3-4996-A693-A881135E88C9}" dt="2020-08-21T14:33:25.574" v="6" actId="20577"/>
      <pc:docMkLst>
        <pc:docMk/>
      </pc:docMkLst>
      <pc:sldChg chg="modSp mod">
        <pc:chgData name="junio dias de oliveira" userId="de5faefa94db40b8" providerId="LiveId" clId="{A857D103-FBA3-4996-A693-A881135E88C9}" dt="2020-08-21T14:33:25.574" v="6" actId="20577"/>
        <pc:sldMkLst>
          <pc:docMk/>
          <pc:sldMk cId="0" sldId="262"/>
        </pc:sldMkLst>
        <pc:spChg chg="mod">
          <ac:chgData name="junio dias de oliveira" userId="de5faefa94db40b8" providerId="LiveId" clId="{A857D103-FBA3-4996-A693-A881135E88C9}" dt="2020-08-21T14:33:25.574" v="6" actId="20577"/>
          <ac:spMkLst>
            <pc:docMk/>
            <pc:sldMk cId="0" sldId="262"/>
            <ac:spMk id="1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0eeeacc10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0eeeacc10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0eeeacc10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0eeeacc10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0eeeacc10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0eeeacc10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0eeeacc10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0eeeacc1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0eeeacc10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0eeeacc10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0eeeacc10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0eeeacc10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0eeeacc10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0eeeacc10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0eeeacc10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0eeeacc10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0eeeacc10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0eeeacc10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0eeeacc10_1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0eeeacc10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0eeeacc10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0eeeacc1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0eeeacc10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0eeeacc10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0eeeacc10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0eeeacc1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0eeeacc10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0eeeacc1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eeeacc10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eeeacc1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0eeeacc10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0eeeacc1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0eeeacc10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0eeeacc10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0eeeacc10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0eeeacc10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0eeeacc10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0eeeacc1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baixaki.com.br/site/dwnld53054.ht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s://plumbytes.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wjXYCrxRWqc"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ancoalgumacoisa.com.br"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rPr>
              <a:t>Segurança durante a navegação pela Internet</a:t>
            </a:r>
            <a:endParaRPr>
              <a:solidFill>
                <a:schemeClr val="dk1"/>
              </a:solidFill>
            </a:endParaRPr>
          </a:p>
        </p:txBody>
      </p:sp>
      <p:sp>
        <p:nvSpPr>
          <p:cNvPr id="87" name="Google Shape;87;p13"/>
          <p:cNvSpPr txBox="1">
            <a:spLocks noGrp="1"/>
          </p:cNvSpPr>
          <p:nvPr>
            <p:ph type="subTitle" idx="1"/>
          </p:nvPr>
        </p:nvSpPr>
        <p:spPr>
          <a:xfrm>
            <a:off x="729625" y="3172900"/>
            <a:ext cx="7688100" cy="1243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pt-BR">
                <a:solidFill>
                  <a:schemeClr val="dk1"/>
                </a:solidFill>
              </a:rPr>
              <a:t>Navegando de forma segura pela Web</a:t>
            </a:r>
            <a:endParaRPr>
              <a:solidFill>
                <a:schemeClr val="dk1"/>
              </a:solidFill>
            </a:endParaRPr>
          </a:p>
          <a:p>
            <a:pPr marL="457200" lvl="0" indent="-330200" algn="l" rtl="0">
              <a:spcBef>
                <a:spcPts val="0"/>
              </a:spcBef>
              <a:spcAft>
                <a:spcPts val="0"/>
              </a:spcAft>
              <a:buClr>
                <a:schemeClr val="dk1"/>
              </a:buClr>
              <a:buSzPts val="1600"/>
              <a:buChar char="❏"/>
            </a:pPr>
            <a:r>
              <a:rPr lang="pt-BR">
                <a:solidFill>
                  <a:schemeClr val="dk1"/>
                </a:solidFill>
              </a:rPr>
              <a:t>Como indentificar se um Site e seguro</a:t>
            </a:r>
            <a:endParaRPr>
              <a:solidFill>
                <a:schemeClr val="dk1"/>
              </a:solidFill>
            </a:endParaRPr>
          </a:p>
          <a:p>
            <a:pPr marL="457200" lvl="0" indent="-330200" algn="l" rtl="0">
              <a:spcBef>
                <a:spcPts val="0"/>
              </a:spcBef>
              <a:spcAft>
                <a:spcPts val="0"/>
              </a:spcAft>
              <a:buClr>
                <a:schemeClr val="dk1"/>
              </a:buClr>
              <a:buSzPts val="1600"/>
              <a:buChar char="❏"/>
            </a:pPr>
            <a:r>
              <a:rPr lang="pt-BR">
                <a:solidFill>
                  <a:schemeClr val="dk1"/>
                </a:solidFill>
              </a:rPr>
              <a:t>Vírus</a:t>
            </a:r>
            <a:endParaRPr>
              <a:solidFill>
                <a:schemeClr val="dk1"/>
              </a:solidFill>
            </a:endParaRPr>
          </a:p>
          <a:p>
            <a:pPr marL="457200" lvl="0" indent="-330200" algn="l" rtl="0">
              <a:spcBef>
                <a:spcPts val="0"/>
              </a:spcBef>
              <a:spcAft>
                <a:spcPts val="0"/>
              </a:spcAft>
              <a:buClr>
                <a:schemeClr val="dk1"/>
              </a:buClr>
              <a:buSzPts val="1600"/>
              <a:buChar char="❏"/>
            </a:pPr>
            <a:r>
              <a:rPr lang="pt-BR">
                <a:solidFill>
                  <a:schemeClr val="dk1"/>
                </a:solidFill>
              </a:rPr>
              <a:t>Ferramentas para melhorar a segurança da internet</a:t>
            </a:r>
            <a:endParaRPr>
              <a:solidFill>
                <a:schemeClr val="dk1"/>
              </a:solidFill>
            </a:endParaRPr>
          </a:p>
        </p:txBody>
      </p:sp>
      <p:pic>
        <p:nvPicPr>
          <p:cNvPr id="88" name="Google Shape;88;p13"/>
          <p:cNvPicPr preferRelativeResize="0"/>
          <p:nvPr/>
        </p:nvPicPr>
        <p:blipFill>
          <a:blip r:embed="rId3">
            <a:alphaModFix/>
          </a:blip>
          <a:stretch>
            <a:fillRect/>
          </a:stretch>
        </p:blipFill>
        <p:spPr>
          <a:xfrm>
            <a:off x="6748900" y="2571750"/>
            <a:ext cx="2092250" cy="2092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1000"/>
                                        <p:tgtEl>
                                          <p:spTgt spid="87"/>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fade">
                                      <p:cBhvr>
                                        <p:cTn id="15"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2"/>
          <p:cNvPicPr preferRelativeResize="0"/>
          <p:nvPr/>
        </p:nvPicPr>
        <p:blipFill>
          <a:blip r:embed="rId3">
            <a:alphaModFix/>
          </a:blip>
          <a:stretch>
            <a:fillRect/>
          </a:stretch>
        </p:blipFill>
        <p:spPr>
          <a:xfrm>
            <a:off x="2800550" y="-613050"/>
            <a:ext cx="3309475" cy="3309475"/>
          </a:xfrm>
          <a:prstGeom prst="rect">
            <a:avLst/>
          </a:prstGeom>
          <a:noFill/>
          <a:ln>
            <a:noFill/>
          </a:ln>
        </p:spPr>
      </p:pic>
      <p:sp>
        <p:nvSpPr>
          <p:cNvPr id="155" name="Google Shape;155;p22"/>
          <p:cNvSpPr/>
          <p:nvPr/>
        </p:nvSpPr>
        <p:spPr>
          <a:xfrm>
            <a:off x="450" y="2136375"/>
            <a:ext cx="9144000" cy="1851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txBox="1">
            <a:spLocks noGrp="1"/>
          </p:cNvSpPr>
          <p:nvPr>
            <p:ph type="title"/>
          </p:nvPr>
        </p:nvSpPr>
        <p:spPr>
          <a:xfrm>
            <a:off x="150" y="1876600"/>
            <a:ext cx="9144000" cy="1974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pt-BR" sz="3000" b="0">
                <a:solidFill>
                  <a:srgbClr val="660000"/>
                </a:solidFill>
                <a:latin typeface="Arial"/>
                <a:ea typeface="Arial"/>
                <a:cs typeface="Arial"/>
                <a:sym typeface="Arial"/>
              </a:rPr>
              <a:t>OBS:</a:t>
            </a:r>
            <a:endParaRPr sz="3000" b="0">
              <a:solidFill>
                <a:srgbClr val="660000"/>
              </a:solidFill>
              <a:latin typeface="Arial"/>
              <a:ea typeface="Arial"/>
              <a:cs typeface="Arial"/>
              <a:sym typeface="Arial"/>
            </a:endParaRPr>
          </a:p>
          <a:p>
            <a:pPr marL="0" lvl="0" indent="0" algn="just" rtl="0">
              <a:lnSpc>
                <a:spcPct val="115000"/>
              </a:lnSpc>
              <a:spcBef>
                <a:spcPts val="0"/>
              </a:spcBef>
              <a:spcAft>
                <a:spcPts val="0"/>
              </a:spcAft>
              <a:buNone/>
            </a:pPr>
            <a:r>
              <a:rPr lang="pt-BR" sz="2800" b="0">
                <a:latin typeface="Lato"/>
                <a:ea typeface="Lato"/>
                <a:cs typeface="Lato"/>
                <a:sym typeface="Lato"/>
              </a:rPr>
              <a:t>Analisar a estrutura do site e verificar se ele foi produzido de forma profissional  é outra medida de segurança.</a:t>
            </a:r>
            <a:endParaRPr sz="2800" b="0">
              <a:latin typeface="Lato"/>
              <a:ea typeface="Lato"/>
              <a:cs typeface="Lato"/>
              <a:sym typeface="Lato"/>
            </a:endParaRPr>
          </a:p>
        </p:txBody>
      </p:sp>
      <p:pic>
        <p:nvPicPr>
          <p:cNvPr id="157" name="Google Shape;157;p22"/>
          <p:cNvPicPr preferRelativeResize="0"/>
          <p:nvPr/>
        </p:nvPicPr>
        <p:blipFill>
          <a:blip r:embed="rId4">
            <a:alphaModFix/>
          </a:blip>
          <a:stretch>
            <a:fillRect/>
          </a:stretch>
        </p:blipFill>
        <p:spPr>
          <a:xfrm>
            <a:off x="3963275" y="410975"/>
            <a:ext cx="1122750" cy="1122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900"/>
                                        <p:tgtEl>
                                          <p:spTgt spid="154"/>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7"/>
                                        </p:tgtEl>
                                        <p:attrNameLst>
                                          <p:attrName>style.visibility</p:attrName>
                                        </p:attrNameLst>
                                      </p:cBhvr>
                                      <p:to>
                                        <p:strVal val="visible"/>
                                      </p:to>
                                    </p:set>
                                    <p:animEffect transition="in" filter="fade">
                                      <p:cBhvr>
                                        <p:cTn id="11" dur="1000"/>
                                        <p:tgtEl>
                                          <p:spTgt spid="157"/>
                                        </p:tgtEl>
                                      </p:cBhvr>
                                    </p:animEffect>
                                  </p:childTnLst>
                                </p:cTn>
                              </p:par>
                              <p:par>
                                <p:cTn id="12" presetID="8" presetClass="emph" presetSubtype="0" fill="hold" nodeType="withEffect">
                                  <p:stCondLst>
                                    <p:cond delay="0"/>
                                  </p:stCondLst>
                                  <p:childTnLst>
                                    <p:animRot by="-21600000">
                                      <p:cBhvr>
                                        <p:cTn id="13" dur="1000" fill="hold"/>
                                        <p:tgtEl>
                                          <p:spTgt spid="1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729450" y="506500"/>
            <a:ext cx="7688700" cy="7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a:solidFill>
                  <a:schemeClr val="dk1"/>
                </a:solidFill>
              </a:rPr>
              <a:t>Desconfie de Links</a:t>
            </a:r>
            <a:endParaRPr sz="3000">
              <a:solidFill>
                <a:schemeClr val="dk1"/>
              </a:solidFill>
            </a:endParaRPr>
          </a:p>
        </p:txBody>
      </p:sp>
      <p:sp>
        <p:nvSpPr>
          <p:cNvPr id="163" name="Google Shape;163;p23"/>
          <p:cNvSpPr/>
          <p:nvPr/>
        </p:nvSpPr>
        <p:spPr>
          <a:xfrm>
            <a:off x="729450" y="1389625"/>
            <a:ext cx="8415000" cy="27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txBox="1">
            <a:spLocks noGrp="1"/>
          </p:cNvSpPr>
          <p:nvPr>
            <p:ph type="body" idx="1"/>
          </p:nvPr>
        </p:nvSpPr>
        <p:spPr>
          <a:xfrm>
            <a:off x="727650" y="1389625"/>
            <a:ext cx="2822700" cy="27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700">
                <a:solidFill>
                  <a:srgbClr val="FFFFFF"/>
                </a:solidFill>
              </a:rPr>
              <a:t>Quando estiver em mídias sociais sempre desconfie de links chamativos e sem fontes confiáveis pois pode haver uma boa chance de ser de um site duvidoso. O endereço  "https://" , é uma opção segura.</a:t>
            </a:r>
            <a:endParaRPr sz="1700">
              <a:solidFill>
                <a:srgbClr val="FFFFFF"/>
              </a:solidFill>
            </a:endParaRPr>
          </a:p>
        </p:txBody>
      </p:sp>
      <p:sp>
        <p:nvSpPr>
          <p:cNvPr id="165" name="Google Shape;165;p23"/>
          <p:cNvSpPr/>
          <p:nvPr/>
        </p:nvSpPr>
        <p:spPr>
          <a:xfrm>
            <a:off x="5039600" y="1218100"/>
            <a:ext cx="3378600" cy="3067500"/>
          </a:xfrm>
          <a:prstGeom prst="rect">
            <a:avLst/>
          </a:prstGeom>
          <a:solidFill>
            <a:schemeClr val="accent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 name="Google Shape;166;p23"/>
          <p:cNvPicPr preferRelativeResize="0"/>
          <p:nvPr/>
        </p:nvPicPr>
        <p:blipFill>
          <a:blip r:embed="rId3">
            <a:alphaModFix/>
          </a:blip>
          <a:stretch>
            <a:fillRect/>
          </a:stretch>
        </p:blipFill>
        <p:spPr>
          <a:xfrm>
            <a:off x="5188451" y="1981625"/>
            <a:ext cx="3080900" cy="1540450"/>
          </a:xfrm>
          <a:prstGeom prst="rect">
            <a:avLst/>
          </a:prstGeom>
          <a:noFill/>
          <a:ln>
            <a:noFill/>
          </a:ln>
        </p:spPr>
      </p:pic>
      <p:pic>
        <p:nvPicPr>
          <p:cNvPr id="167" name="Google Shape;167;p23"/>
          <p:cNvPicPr preferRelativeResize="0"/>
          <p:nvPr/>
        </p:nvPicPr>
        <p:blipFill>
          <a:blip r:embed="rId4">
            <a:alphaModFix/>
          </a:blip>
          <a:stretch>
            <a:fillRect/>
          </a:stretch>
        </p:blipFill>
        <p:spPr>
          <a:xfrm flipH="1">
            <a:off x="5188450" y="506500"/>
            <a:ext cx="806803" cy="711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900"/>
                                        <p:tgtEl>
                                          <p:spTgt spid="165"/>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66"/>
                                        </p:tgtEl>
                                        <p:attrNameLst>
                                          <p:attrName>style.visibility</p:attrName>
                                        </p:attrNameLst>
                                      </p:cBhvr>
                                      <p:to>
                                        <p:strVal val="visible"/>
                                      </p:to>
                                    </p:set>
                                    <p:anim calcmode="lin" valueType="num">
                                      <p:cBhvr additive="base">
                                        <p:cTn id="10" dur="900"/>
                                        <p:tgtEl>
                                          <p:spTgt spid="166"/>
                                        </p:tgtEl>
                                        <p:attrNameLst>
                                          <p:attrName>ppt_y</p:attrName>
                                        </p:attrNameLst>
                                      </p:cBhvr>
                                      <p:tavLst>
                                        <p:tav tm="0">
                                          <p:val>
                                            <p:strVal val="#ppt_y-1"/>
                                          </p:val>
                                        </p:tav>
                                        <p:tav tm="100000">
                                          <p:val>
                                            <p:strVal val="#ppt_y"/>
                                          </p:val>
                                        </p:tav>
                                      </p:tavLst>
                                    </p:anim>
                                  </p:childTnLst>
                                </p:cTn>
                              </p:par>
                            </p:childTnLst>
                          </p:cTn>
                        </p:par>
                        <p:par>
                          <p:cTn id="11" fill="hold">
                            <p:stCondLst>
                              <p:cond delay="900"/>
                            </p:stCondLst>
                            <p:childTnLst>
                              <p:par>
                                <p:cTn id="12" presetID="10" presetClass="entr" presetSubtype="0" fill="hold" nodeType="afterEffect">
                                  <p:stCondLst>
                                    <p:cond delay="0"/>
                                  </p:stCondLst>
                                  <p:childTnLst>
                                    <p:set>
                                      <p:cBhvr>
                                        <p:cTn id="13" dur="1" fill="hold">
                                          <p:stCondLst>
                                            <p:cond delay="0"/>
                                          </p:stCondLst>
                                        </p:cTn>
                                        <p:tgtEl>
                                          <p:spTgt spid="167"/>
                                        </p:tgtEl>
                                        <p:attrNameLst>
                                          <p:attrName>style.visibility</p:attrName>
                                        </p:attrNameLst>
                                      </p:cBhvr>
                                      <p:to>
                                        <p:strVal val="visible"/>
                                      </p:to>
                                    </p:set>
                                    <p:animEffect transition="in" filter="fade">
                                      <p:cBhvr>
                                        <p:cTn id="14"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729450" y="540325"/>
            <a:ext cx="76887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a:solidFill>
                  <a:schemeClr val="dk1"/>
                </a:solidFill>
              </a:rPr>
              <a:t>Procure por certificado de segurança</a:t>
            </a:r>
            <a:endParaRPr sz="3000">
              <a:solidFill>
                <a:schemeClr val="dk1"/>
              </a:solidFill>
            </a:endParaRPr>
          </a:p>
        </p:txBody>
      </p:sp>
      <p:sp>
        <p:nvSpPr>
          <p:cNvPr id="173" name="Google Shape;173;p24"/>
          <p:cNvSpPr/>
          <p:nvPr/>
        </p:nvSpPr>
        <p:spPr>
          <a:xfrm>
            <a:off x="729450" y="1389625"/>
            <a:ext cx="8415000" cy="3560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txBox="1">
            <a:spLocks noGrp="1"/>
          </p:cNvSpPr>
          <p:nvPr>
            <p:ph type="body" idx="1"/>
          </p:nvPr>
        </p:nvSpPr>
        <p:spPr>
          <a:xfrm>
            <a:off x="729450" y="1389625"/>
            <a:ext cx="8415000" cy="5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FFFFFF"/>
                </a:solidFill>
              </a:rPr>
              <a:t>Certificado de segurança é uma proteção padrão e que serve para assegurar uma conexão segura com a Internet, é utilizado criptografia a fim de codificar dados originais e torná los incompreensíveis.</a:t>
            </a:r>
            <a:endParaRPr>
              <a:solidFill>
                <a:srgbClr val="FFFFFF"/>
              </a:solidFill>
            </a:endParaRPr>
          </a:p>
        </p:txBody>
      </p:sp>
      <p:sp>
        <p:nvSpPr>
          <p:cNvPr id="175" name="Google Shape;175;p24"/>
          <p:cNvSpPr txBox="1"/>
          <p:nvPr/>
        </p:nvSpPr>
        <p:spPr>
          <a:xfrm>
            <a:off x="729450" y="2127325"/>
            <a:ext cx="4809000" cy="2228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pt-BR" sz="1700">
                <a:solidFill>
                  <a:schemeClr val="accent4"/>
                </a:solidFill>
                <a:latin typeface="Lato"/>
                <a:ea typeface="Lato"/>
                <a:cs typeface="Lato"/>
                <a:sym typeface="Lato"/>
              </a:rPr>
              <a:t>Como saber se um site usa certificado de segurança ?</a:t>
            </a:r>
            <a:endParaRPr sz="1700">
              <a:solidFill>
                <a:schemeClr val="accent4"/>
              </a:solidFill>
              <a:latin typeface="Lato"/>
              <a:ea typeface="Lato"/>
              <a:cs typeface="Lato"/>
              <a:sym typeface="Lato"/>
            </a:endParaRPr>
          </a:p>
          <a:p>
            <a:pPr marL="0" marR="0" lvl="0" indent="0" algn="l" rtl="0">
              <a:lnSpc>
                <a:spcPct val="115000"/>
              </a:lnSpc>
              <a:spcBef>
                <a:spcPts val="0"/>
              </a:spcBef>
              <a:spcAft>
                <a:spcPts val="0"/>
              </a:spcAft>
              <a:buNone/>
            </a:pPr>
            <a:endParaRPr sz="1500" b="1">
              <a:solidFill>
                <a:srgbClr val="E06666"/>
              </a:solidFill>
              <a:latin typeface="Comfortaa"/>
              <a:ea typeface="Comfortaa"/>
              <a:cs typeface="Comfortaa"/>
              <a:sym typeface="Comfortaa"/>
            </a:endParaRPr>
          </a:p>
          <a:p>
            <a:pPr marL="0" marR="0" lvl="0" indent="0" algn="l" rtl="0">
              <a:lnSpc>
                <a:spcPct val="115000"/>
              </a:lnSpc>
              <a:spcBef>
                <a:spcPts val="0"/>
              </a:spcBef>
              <a:spcAft>
                <a:spcPts val="0"/>
              </a:spcAft>
              <a:buNone/>
            </a:pPr>
            <a:r>
              <a:rPr lang="pt-BR" sz="1300">
                <a:solidFill>
                  <a:srgbClr val="FFFFFF"/>
                </a:solidFill>
                <a:latin typeface="Lato"/>
                <a:ea typeface="Lato"/>
                <a:cs typeface="Lato"/>
                <a:sym typeface="Lato"/>
              </a:rPr>
              <a:t>A melhor forma de saber é verificar se o HTTP está ativo. Nesse caso, como expressamos, ele receberá o sufixo “s” (HTTPs), antecedendo a URL da página. No Google Chrome, haverá além do HTTPs um “cadeado” seguido da palavra “seguro”. Dependendo do SSL, o “seguro” será substituído pelo nome da companhia. Tudo estará em verde.</a:t>
            </a:r>
            <a:endParaRPr sz="1300">
              <a:latin typeface="Lato"/>
              <a:ea typeface="Lato"/>
              <a:cs typeface="Lato"/>
              <a:sym typeface="Lato"/>
            </a:endParaRPr>
          </a:p>
        </p:txBody>
      </p:sp>
      <p:sp>
        <p:nvSpPr>
          <p:cNvPr id="176" name="Google Shape;176;p24"/>
          <p:cNvSpPr/>
          <p:nvPr/>
        </p:nvSpPr>
        <p:spPr>
          <a:xfrm>
            <a:off x="5891650" y="2127325"/>
            <a:ext cx="3252600" cy="25836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24"/>
          <p:cNvPicPr preferRelativeResize="0"/>
          <p:nvPr/>
        </p:nvPicPr>
        <p:blipFill>
          <a:blip r:embed="rId3">
            <a:alphaModFix/>
          </a:blip>
          <a:stretch>
            <a:fillRect/>
          </a:stretch>
        </p:blipFill>
        <p:spPr>
          <a:xfrm>
            <a:off x="6127105" y="2527098"/>
            <a:ext cx="2854531" cy="1784050"/>
          </a:xfrm>
          <a:prstGeom prst="rect">
            <a:avLst/>
          </a:prstGeom>
          <a:noFill/>
          <a:ln>
            <a:noFill/>
          </a:ln>
        </p:spPr>
      </p:pic>
      <p:pic>
        <p:nvPicPr>
          <p:cNvPr id="178" name="Google Shape;178;p24"/>
          <p:cNvPicPr preferRelativeResize="0"/>
          <p:nvPr/>
        </p:nvPicPr>
        <p:blipFill>
          <a:blip r:embed="rId4">
            <a:alphaModFix/>
          </a:blip>
          <a:stretch>
            <a:fillRect/>
          </a:stretch>
        </p:blipFill>
        <p:spPr>
          <a:xfrm>
            <a:off x="0" y="3818675"/>
            <a:ext cx="1324825" cy="1324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900"/>
                                        <p:tgtEl>
                                          <p:spTgt spid="176"/>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177"/>
                                        </p:tgtEl>
                                        <p:attrNameLst>
                                          <p:attrName>style.visibility</p:attrName>
                                        </p:attrNameLst>
                                      </p:cBhvr>
                                      <p:to>
                                        <p:strVal val="visible"/>
                                      </p:to>
                                    </p:set>
                                    <p:anim calcmode="lin" valueType="num">
                                      <p:cBhvr additive="base">
                                        <p:cTn id="10" dur="900"/>
                                        <p:tgtEl>
                                          <p:spTgt spid="177"/>
                                        </p:tgtEl>
                                        <p:attrNameLst>
                                          <p:attrName>ppt_y</p:attrName>
                                        </p:attrNameLst>
                                      </p:cBhvr>
                                      <p:tavLst>
                                        <p:tav tm="0">
                                          <p:val>
                                            <p:strVal val="#ppt_y+1"/>
                                          </p:val>
                                        </p:tav>
                                        <p:tav tm="100000">
                                          <p:val>
                                            <p:strVal val="#ppt_y"/>
                                          </p:val>
                                        </p:tav>
                                      </p:tavLst>
                                    </p:anim>
                                  </p:childTnLst>
                                </p:cTn>
                              </p:par>
                            </p:childTnLst>
                          </p:cTn>
                        </p:par>
                        <p:par>
                          <p:cTn id="11" fill="hold">
                            <p:stCondLst>
                              <p:cond delay="900"/>
                            </p:stCondLst>
                            <p:childTnLst>
                              <p:par>
                                <p:cTn id="12" presetID="23" presetClass="entr" presetSubtype="16" fill="hold" nodeType="afterEffect">
                                  <p:stCondLst>
                                    <p:cond delay="0"/>
                                  </p:stCondLst>
                                  <p:childTnLst>
                                    <p:set>
                                      <p:cBhvr>
                                        <p:cTn id="13" dur="1" fill="hold">
                                          <p:stCondLst>
                                            <p:cond delay="0"/>
                                          </p:stCondLst>
                                        </p:cTn>
                                        <p:tgtEl>
                                          <p:spTgt spid="178"/>
                                        </p:tgtEl>
                                        <p:attrNameLst>
                                          <p:attrName>style.visibility</p:attrName>
                                        </p:attrNameLst>
                                      </p:cBhvr>
                                      <p:to>
                                        <p:strVal val="visible"/>
                                      </p:to>
                                    </p:set>
                                    <p:anim calcmode="lin" valueType="num">
                                      <p:cBhvr additive="base">
                                        <p:cTn id="14" dur="1000"/>
                                        <p:tgtEl>
                                          <p:spTgt spid="178"/>
                                        </p:tgtEl>
                                        <p:attrNameLst>
                                          <p:attrName>ppt_w</p:attrName>
                                        </p:attrNameLst>
                                      </p:cBhvr>
                                      <p:tavLst>
                                        <p:tav tm="0">
                                          <p:val>
                                            <p:strVal val="0"/>
                                          </p:val>
                                        </p:tav>
                                        <p:tav tm="100000">
                                          <p:val>
                                            <p:strVal val="#ppt_w"/>
                                          </p:val>
                                        </p:tav>
                                      </p:tavLst>
                                    </p:anim>
                                    <p:anim calcmode="lin" valueType="num">
                                      <p:cBhvr additive="base">
                                        <p:cTn id="15" dur="1000"/>
                                        <p:tgtEl>
                                          <p:spTgt spid="17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729450" y="1322450"/>
            <a:ext cx="7688400" cy="172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6000"/>
              <a:t>Vírus</a:t>
            </a:r>
            <a:endParaRPr sz="6000"/>
          </a:p>
        </p:txBody>
      </p:sp>
      <p:sp>
        <p:nvSpPr>
          <p:cNvPr id="184" name="Google Shape;184;p25"/>
          <p:cNvSpPr txBox="1"/>
          <p:nvPr/>
        </p:nvSpPr>
        <p:spPr>
          <a:xfrm>
            <a:off x="729500" y="3044450"/>
            <a:ext cx="7688400" cy="18186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Font typeface="Lato"/>
              <a:buChar char="❏"/>
            </a:pPr>
            <a:r>
              <a:rPr lang="pt-BR" sz="1500" b="1">
                <a:solidFill>
                  <a:srgbClr val="FFFFFF"/>
                </a:solidFill>
                <a:latin typeface="Lato"/>
                <a:ea typeface="Lato"/>
                <a:cs typeface="Lato"/>
                <a:sym typeface="Lato"/>
              </a:rPr>
              <a:t>E se o computador for infectado vírus pela internet?</a:t>
            </a:r>
            <a:endParaRPr sz="1500" b="1">
              <a:solidFill>
                <a:srgbClr val="FFFFFF"/>
              </a:solidFill>
              <a:latin typeface="Lato"/>
              <a:ea typeface="Lato"/>
              <a:cs typeface="Lato"/>
              <a:sym typeface="Lato"/>
            </a:endParaRPr>
          </a:p>
          <a:p>
            <a:pPr marL="0" lvl="0" indent="0" algn="l" rtl="0">
              <a:spcBef>
                <a:spcPts val="0"/>
              </a:spcBef>
              <a:spcAft>
                <a:spcPts val="0"/>
              </a:spcAft>
              <a:buNone/>
            </a:pPr>
            <a:endParaRPr sz="1500" b="1">
              <a:solidFill>
                <a:srgbClr val="FFFFFF"/>
              </a:solidFill>
              <a:latin typeface="Lato"/>
              <a:ea typeface="Lato"/>
              <a:cs typeface="Lato"/>
              <a:sym typeface="Lato"/>
            </a:endParaRPr>
          </a:p>
          <a:p>
            <a:pPr marL="457200" lvl="0" indent="-323850" algn="l" rtl="0">
              <a:spcBef>
                <a:spcPts val="0"/>
              </a:spcBef>
              <a:spcAft>
                <a:spcPts val="0"/>
              </a:spcAft>
              <a:buClr>
                <a:srgbClr val="FFFFFF"/>
              </a:buClr>
              <a:buSzPts val="1500"/>
              <a:buFont typeface="Lato"/>
              <a:buChar char="❏"/>
            </a:pPr>
            <a:r>
              <a:rPr lang="pt-BR" sz="1500" b="1">
                <a:solidFill>
                  <a:srgbClr val="FFFFFF"/>
                </a:solidFill>
                <a:latin typeface="Lato"/>
                <a:ea typeface="Lato"/>
                <a:cs typeface="Lato"/>
                <a:sym typeface="Lato"/>
              </a:rPr>
              <a:t>Como evitar e remover vírus e outros malwares?</a:t>
            </a:r>
            <a:endParaRPr sz="1500" b="1">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727650" y="592275"/>
            <a:ext cx="76887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300">
                <a:solidFill>
                  <a:schemeClr val="dk1"/>
                </a:solidFill>
              </a:rPr>
              <a:t>E se o computador for infectado vírus pela internet?</a:t>
            </a:r>
            <a:endParaRPr sz="2300">
              <a:solidFill>
                <a:schemeClr val="dk1"/>
              </a:solidFill>
            </a:endParaRPr>
          </a:p>
        </p:txBody>
      </p:sp>
      <p:sp>
        <p:nvSpPr>
          <p:cNvPr id="190" name="Google Shape;190;p26"/>
          <p:cNvSpPr/>
          <p:nvPr/>
        </p:nvSpPr>
        <p:spPr>
          <a:xfrm>
            <a:off x="727650" y="1291875"/>
            <a:ext cx="8416800" cy="3041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txBox="1">
            <a:spLocks noGrp="1"/>
          </p:cNvSpPr>
          <p:nvPr>
            <p:ph type="body" idx="1"/>
          </p:nvPr>
        </p:nvSpPr>
        <p:spPr>
          <a:xfrm>
            <a:off x="727650" y="1291875"/>
            <a:ext cx="8416800" cy="2835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pt-BR">
                <a:solidFill>
                  <a:srgbClr val="FFFFFF"/>
                </a:solidFill>
              </a:rPr>
              <a:t>Em uma situação como essa você perceberá uma lentidão em tarefas que antes sempre foram rápidas. A baixa no desempenho do computador é um dos primeiros sintomas. A máquina também pode começar a apresentar comandos invertidos.</a:t>
            </a:r>
            <a:endParaRPr>
              <a:solidFill>
                <a:srgbClr val="FFFFFF"/>
              </a:solidFill>
            </a:endParaRPr>
          </a:p>
          <a:p>
            <a:pPr marL="0" lvl="0" indent="0" algn="l" rtl="0">
              <a:lnSpc>
                <a:spcPct val="150000"/>
              </a:lnSpc>
              <a:spcBef>
                <a:spcPts val="2100"/>
              </a:spcBef>
              <a:spcAft>
                <a:spcPts val="2100"/>
              </a:spcAft>
              <a:buNone/>
            </a:pPr>
            <a:r>
              <a:rPr lang="pt-BR">
                <a:solidFill>
                  <a:srgbClr val="FFFFFF"/>
                </a:solidFill>
              </a:rPr>
              <a:t>Para solucionar esse problema, desconecte o PC da rede e faça uma varredura com o antivírus o quanto antes. Procure por ferramentas de remoção de vírus, como o </a:t>
            </a:r>
            <a:r>
              <a:rPr lang="pt-BR">
                <a:solidFill>
                  <a:srgbClr val="FFFFFF"/>
                </a:solidFill>
                <a:uFill>
                  <a:noFill/>
                </a:uFill>
                <a:hlinkClick r:id="rId3"/>
              </a:rPr>
              <a:t>Combofix</a:t>
            </a:r>
            <a:r>
              <a:rPr lang="pt-BR">
                <a:solidFill>
                  <a:srgbClr val="FFFFFF"/>
                </a:solidFill>
              </a:rPr>
              <a:t> e </a:t>
            </a:r>
            <a:r>
              <a:rPr lang="pt-BR">
                <a:solidFill>
                  <a:srgbClr val="FFFFFF"/>
                </a:solidFill>
                <a:uFill>
                  <a:noFill/>
                </a:uFill>
                <a:hlinkClick r:id="rId4"/>
              </a:rPr>
              <a:t>Plum Bytes</a:t>
            </a:r>
            <a:r>
              <a:rPr lang="pt-BR">
                <a:solidFill>
                  <a:srgbClr val="FFFFFF"/>
                </a:solidFill>
              </a:rPr>
              <a:t> para finalizar a remoção. Se o caso for mais complexo, a restauração do sistema será necessária. O mais indicado é que você busque apoio de um profissional especialista em tecnologia, em situações como essa. Assim, você evitará que a segurança de dados da sua empresa seja ainda mais comprometida.</a:t>
            </a:r>
            <a:endParaRPr>
              <a:solidFill>
                <a:srgbClr val="FFFFFF"/>
              </a:solidFill>
            </a:endParaRPr>
          </a:p>
        </p:txBody>
      </p:sp>
      <p:pic>
        <p:nvPicPr>
          <p:cNvPr id="192" name="Google Shape;192;p26"/>
          <p:cNvPicPr preferRelativeResize="0"/>
          <p:nvPr/>
        </p:nvPicPr>
        <p:blipFill>
          <a:blip r:embed="rId5">
            <a:alphaModFix/>
          </a:blip>
          <a:stretch>
            <a:fillRect/>
          </a:stretch>
        </p:blipFill>
        <p:spPr>
          <a:xfrm>
            <a:off x="6315321" y="3752150"/>
            <a:ext cx="851600" cy="9404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2"/>
                                        </p:tgtEl>
                                        <p:attrNameLst>
                                          <p:attrName>style.visibility</p:attrName>
                                        </p:attrNameLst>
                                      </p:cBhvr>
                                      <p:to>
                                        <p:strVal val="visible"/>
                                      </p:to>
                                    </p:set>
                                    <p:anim calcmode="lin" valueType="num">
                                      <p:cBhvr additive="base">
                                        <p:cTn id="7" dur="1000"/>
                                        <p:tgtEl>
                                          <p:spTgt spid="1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727650" y="593475"/>
            <a:ext cx="7688700" cy="6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chemeClr val="dk1"/>
                </a:solidFill>
              </a:rPr>
              <a:t>Como evitar e remover vírus e outros malwares?</a:t>
            </a:r>
            <a:endParaRPr sz="2400">
              <a:solidFill>
                <a:schemeClr val="dk1"/>
              </a:solidFill>
            </a:endParaRPr>
          </a:p>
        </p:txBody>
      </p:sp>
      <p:sp>
        <p:nvSpPr>
          <p:cNvPr id="198" name="Google Shape;198;p27"/>
          <p:cNvSpPr/>
          <p:nvPr/>
        </p:nvSpPr>
        <p:spPr>
          <a:xfrm>
            <a:off x="729450" y="1389625"/>
            <a:ext cx="8415000" cy="3060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txBox="1">
            <a:spLocks noGrp="1"/>
          </p:cNvSpPr>
          <p:nvPr>
            <p:ph type="body" idx="1"/>
          </p:nvPr>
        </p:nvSpPr>
        <p:spPr>
          <a:xfrm>
            <a:off x="727650" y="1389625"/>
            <a:ext cx="3364200" cy="27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500">
                <a:solidFill>
                  <a:srgbClr val="E06666"/>
                </a:solidFill>
              </a:rPr>
              <a:t>O que é um vírus de computador?</a:t>
            </a:r>
            <a:endParaRPr sz="1500">
              <a:solidFill>
                <a:srgbClr val="E06666"/>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pt-BR">
                <a:solidFill>
                  <a:srgbClr val="FFFFFF"/>
                </a:solidFill>
              </a:rPr>
              <a:t>Um vírus de computador é um pequeno programa de software que se espalha de um computador para outro e interfere na operação do computador. Um vírus de computador pode corromper ou excluir dados do computador, usar um programa de email para disseminar o vírus a outros computadores ou até excluir tudo no disco rígido.</a:t>
            </a:r>
            <a:endParaRPr>
              <a:solidFill>
                <a:srgbClr val="FFFFFF"/>
              </a:solidFill>
            </a:endParaRPr>
          </a:p>
        </p:txBody>
      </p:sp>
      <p:sp>
        <p:nvSpPr>
          <p:cNvPr id="200" name="Google Shape;200;p27"/>
          <p:cNvSpPr/>
          <p:nvPr/>
        </p:nvSpPr>
        <p:spPr>
          <a:xfrm>
            <a:off x="4457700" y="1205475"/>
            <a:ext cx="4686300" cy="34704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1" name="Google Shape;201;p27"/>
          <p:cNvPicPr preferRelativeResize="0"/>
          <p:nvPr/>
        </p:nvPicPr>
        <p:blipFill>
          <a:blip r:embed="rId3">
            <a:alphaModFix/>
          </a:blip>
          <a:stretch>
            <a:fillRect/>
          </a:stretch>
        </p:blipFill>
        <p:spPr>
          <a:xfrm>
            <a:off x="4707063" y="1632048"/>
            <a:ext cx="4187575" cy="261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201"/>
                                        </p:tgtEl>
                                        <p:attrNameLst>
                                          <p:attrName>style.visibility</p:attrName>
                                        </p:attrNameLst>
                                      </p:cBhvr>
                                      <p:to>
                                        <p:strVal val="visible"/>
                                      </p:to>
                                    </p:set>
                                    <p:anim calcmode="lin" valueType="num">
                                      <p:cBhvr additive="base">
                                        <p:cTn id="10" dur="1000"/>
                                        <p:tgtEl>
                                          <p:spTgt spid="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p:nvPr/>
        </p:nvSpPr>
        <p:spPr>
          <a:xfrm>
            <a:off x="727650" y="1389625"/>
            <a:ext cx="8416800" cy="27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txBox="1">
            <a:spLocks noGrp="1"/>
          </p:cNvSpPr>
          <p:nvPr>
            <p:ph type="body" idx="1"/>
          </p:nvPr>
        </p:nvSpPr>
        <p:spPr>
          <a:xfrm>
            <a:off x="727650" y="1389625"/>
            <a:ext cx="3553500" cy="219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a:solidFill>
                  <a:srgbClr val="FFFFFF"/>
                </a:solidFill>
              </a:rPr>
              <a:t>Remover um vírus ou spyware do computador pode ser difícil sem a ajuda das ferramentas de remoção de software mal-intencionado. Alguns vírus de computador e outros softwares indesejados se instalam depois que os vírus e spyware são detectados e removidos. Felizmente, com a atualização do computador e o uso de ferramentas de remoção de software mal-intencionado, você pode ajudar a remover permanentemente o software indesejado.</a:t>
            </a:r>
            <a:endParaRPr>
              <a:solidFill>
                <a:srgbClr val="FFFFFF"/>
              </a:solidFill>
            </a:endParaRPr>
          </a:p>
        </p:txBody>
      </p:sp>
      <p:sp>
        <p:nvSpPr>
          <p:cNvPr id="208" name="Google Shape;208;p28"/>
          <p:cNvSpPr/>
          <p:nvPr/>
        </p:nvSpPr>
        <p:spPr>
          <a:xfrm>
            <a:off x="5060200" y="1205475"/>
            <a:ext cx="4083900" cy="30993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5566900" y="1495125"/>
            <a:ext cx="3070500" cy="25200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txBox="1"/>
          <p:nvPr/>
        </p:nvSpPr>
        <p:spPr>
          <a:xfrm>
            <a:off x="6437200" y="2542125"/>
            <a:ext cx="1329900" cy="4260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None/>
            </a:pPr>
            <a:r>
              <a:rPr lang="pt-BR" sz="2100">
                <a:solidFill>
                  <a:srgbClr val="B7B7B7"/>
                </a:solidFill>
              </a:rPr>
              <a:t>no image</a:t>
            </a:r>
            <a:endParaRPr>
              <a:solidFill>
                <a:srgbClr val="B7B7B7"/>
              </a:solidFill>
              <a:latin typeface="Lato"/>
              <a:ea typeface="Lato"/>
              <a:cs typeface="Lato"/>
              <a:sym typeface="Lato"/>
            </a:endParaRPr>
          </a:p>
        </p:txBody>
      </p:sp>
      <p:pic>
        <p:nvPicPr>
          <p:cNvPr id="211" name="Google Shape;211;p28"/>
          <p:cNvPicPr preferRelativeResize="0"/>
          <p:nvPr/>
        </p:nvPicPr>
        <p:blipFill>
          <a:blip r:embed="rId3">
            <a:alphaModFix/>
          </a:blip>
          <a:stretch>
            <a:fillRect/>
          </a:stretch>
        </p:blipFill>
        <p:spPr>
          <a:xfrm flipH="1">
            <a:off x="7766650" y="3766150"/>
            <a:ext cx="1377350" cy="1377350"/>
          </a:xfrm>
          <a:prstGeom prst="rect">
            <a:avLst/>
          </a:prstGeom>
          <a:noFill/>
          <a:ln>
            <a:noFill/>
          </a:ln>
          <a:effectLst>
            <a:outerShdw blurRad="57150" dist="19050" dir="5400000" algn="bl" rotWithShape="0">
              <a:srgbClr val="000000">
                <a:alpha val="50000"/>
              </a:srgbClr>
            </a:outerShdw>
          </a:effectLst>
        </p:spPr>
      </p:pic>
      <p:sp>
        <p:nvSpPr>
          <p:cNvPr id="212" name="Google Shape;212;p28"/>
          <p:cNvSpPr txBox="1"/>
          <p:nvPr/>
        </p:nvSpPr>
        <p:spPr>
          <a:xfrm>
            <a:off x="8510100" y="3766150"/>
            <a:ext cx="6339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rgbClr val="FFFFFF"/>
                </a:solidFill>
                <a:latin typeface="Comfortaa Regular"/>
                <a:ea typeface="Comfortaa Regular"/>
                <a:cs typeface="Comfortaa Regular"/>
                <a:sym typeface="Comfortaa Regular"/>
              </a:rPr>
              <a:t>UÉ</a:t>
            </a:r>
            <a:endParaRPr sz="1800">
              <a:solidFill>
                <a:srgbClr val="FFFFFF"/>
              </a:solidFill>
              <a:latin typeface="Comfortaa Regular"/>
              <a:ea typeface="Comfortaa Regular"/>
              <a:cs typeface="Comfortaa Regular"/>
              <a:sym typeface="Comfortaa Regular"/>
            </a:endParaRPr>
          </a:p>
        </p:txBody>
      </p:sp>
      <p:sp>
        <p:nvSpPr>
          <p:cNvPr id="213" name="Google Shape;213;p28"/>
          <p:cNvSpPr txBox="1"/>
          <p:nvPr/>
        </p:nvSpPr>
        <p:spPr>
          <a:xfrm>
            <a:off x="750350" y="556700"/>
            <a:ext cx="7759800" cy="59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2400" b="1">
                <a:solidFill>
                  <a:schemeClr val="dk1"/>
                </a:solidFill>
                <a:latin typeface="Raleway"/>
                <a:ea typeface="Raleway"/>
                <a:cs typeface="Raleway"/>
                <a:sym typeface="Raleway"/>
              </a:rPr>
              <a:t>Removendo um Vírus</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1000"/>
                                        <p:tgtEl>
                                          <p:spTgt spid="20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09"/>
                                        </p:tgtEl>
                                        <p:attrNameLst>
                                          <p:attrName>style.visibility</p:attrName>
                                        </p:attrNameLst>
                                      </p:cBhvr>
                                      <p:to>
                                        <p:strVal val="visible"/>
                                      </p:to>
                                    </p:set>
                                    <p:anim calcmode="lin" valueType="num">
                                      <p:cBhvr additive="base">
                                        <p:cTn id="10" dur="1000"/>
                                        <p:tgtEl>
                                          <p:spTgt spid="209"/>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10"/>
                                        </p:tgtEl>
                                        <p:attrNameLst>
                                          <p:attrName>style.visibility</p:attrName>
                                        </p:attrNameLst>
                                      </p:cBhvr>
                                      <p:to>
                                        <p:strVal val="visible"/>
                                      </p:to>
                                    </p:set>
                                    <p:anim calcmode="lin" valueType="num">
                                      <p:cBhvr additive="base">
                                        <p:cTn id="13" dur="1000"/>
                                        <p:tgtEl>
                                          <p:spTgt spid="210"/>
                                        </p:tgtEl>
                                        <p:attrNameLst>
                                          <p:attrName>ppt_x</p:attrName>
                                        </p:attrNameLst>
                                      </p:cBhvr>
                                      <p:tavLst>
                                        <p:tav tm="0">
                                          <p:val>
                                            <p:strVal val="#ppt_x+1"/>
                                          </p:val>
                                        </p:tav>
                                        <p:tav tm="100000">
                                          <p:val>
                                            <p:strVal val="#ppt_x"/>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11"/>
                                        </p:tgtEl>
                                        <p:attrNameLst>
                                          <p:attrName>style.visibility</p:attrName>
                                        </p:attrNameLst>
                                      </p:cBhvr>
                                      <p:to>
                                        <p:strVal val="visible"/>
                                      </p:to>
                                    </p:set>
                                    <p:anim calcmode="lin" valueType="num">
                                      <p:cBhvr additive="base">
                                        <p:cTn id="17" dur="900"/>
                                        <p:tgtEl>
                                          <p:spTgt spid="211"/>
                                        </p:tgtEl>
                                        <p:attrNameLst>
                                          <p:attrName>ppt_y</p:attrName>
                                        </p:attrNameLst>
                                      </p:cBhvr>
                                      <p:tavLst>
                                        <p:tav tm="0">
                                          <p:val>
                                            <p:strVal val="#ppt_y+1"/>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12"/>
                                        </p:tgtEl>
                                        <p:attrNameLst>
                                          <p:attrName>style.visibility</p:attrName>
                                        </p:attrNameLst>
                                      </p:cBhvr>
                                      <p:to>
                                        <p:strVal val="visible"/>
                                      </p:to>
                                    </p:set>
                                    <p:anim calcmode="lin" valueType="num">
                                      <p:cBhvr additive="base">
                                        <p:cTn id="20" dur="900"/>
                                        <p:tgtEl>
                                          <p:spTgt spid="2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729450" y="1322450"/>
            <a:ext cx="7688400" cy="173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Ferramentas para melhorar a segurança da internet</a:t>
            </a:r>
            <a:endParaRPr/>
          </a:p>
        </p:txBody>
      </p:sp>
      <p:sp>
        <p:nvSpPr>
          <p:cNvPr id="219" name="Google Shape;219;p29"/>
          <p:cNvSpPr txBox="1"/>
          <p:nvPr/>
        </p:nvSpPr>
        <p:spPr>
          <a:xfrm>
            <a:off x="729450" y="3054950"/>
            <a:ext cx="7697700" cy="14652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Protocolo de segurança</a:t>
            </a:r>
            <a:endParaRPr sz="1500" b="1">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Software de segurança da informação</a:t>
            </a:r>
            <a:endParaRPr sz="1500" b="1">
              <a:solidFill>
                <a:schemeClr val="lt1"/>
              </a:solidFill>
              <a:latin typeface="Lato"/>
              <a:ea typeface="Lato"/>
              <a:cs typeface="Lato"/>
              <a:sym typeface="Lato"/>
            </a:endParaRPr>
          </a:p>
          <a:p>
            <a:pPr marL="914400" lvl="1"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Kaspersky</a:t>
            </a:r>
            <a:endParaRPr sz="1500" b="1">
              <a:solidFill>
                <a:schemeClr val="lt1"/>
              </a:solidFill>
              <a:latin typeface="Lato"/>
              <a:ea typeface="Lato"/>
              <a:cs typeface="Lato"/>
              <a:sym typeface="Lato"/>
            </a:endParaRPr>
          </a:p>
          <a:p>
            <a:pPr marL="914400" lvl="1"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Firewall</a:t>
            </a:r>
            <a:endParaRPr sz="1500" b="1">
              <a:solidFill>
                <a:schemeClr val="lt1"/>
              </a:solidFill>
              <a:latin typeface="Lato"/>
              <a:ea typeface="Lato"/>
              <a:cs typeface="Lato"/>
              <a:sym typeface="Lato"/>
            </a:endParaRPr>
          </a:p>
          <a:p>
            <a:pPr marL="914400" lvl="1"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NoScript</a:t>
            </a:r>
            <a:endParaRPr sz="1500" b="1">
              <a:solidFill>
                <a:schemeClr val="lt1"/>
              </a:solidFill>
              <a:latin typeface="Lato"/>
              <a:ea typeface="Lato"/>
              <a:cs typeface="Lato"/>
              <a:sym typeface="Lato"/>
            </a:endParaRPr>
          </a:p>
          <a:p>
            <a:pPr marL="914400" lvl="1"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Glubble</a:t>
            </a:r>
            <a:endParaRPr sz="1500" b="1">
              <a:solidFill>
                <a:schemeClr val="l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729450" y="550725"/>
            <a:ext cx="7688700" cy="6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a:solidFill>
                  <a:schemeClr val="dk1"/>
                </a:solidFill>
              </a:rPr>
              <a:t>Protocolos de segurança</a:t>
            </a:r>
            <a:endParaRPr sz="3000">
              <a:solidFill>
                <a:schemeClr val="dk1"/>
              </a:solidFill>
            </a:endParaRPr>
          </a:p>
        </p:txBody>
      </p:sp>
      <p:sp>
        <p:nvSpPr>
          <p:cNvPr id="225" name="Google Shape;225;p30"/>
          <p:cNvSpPr/>
          <p:nvPr/>
        </p:nvSpPr>
        <p:spPr>
          <a:xfrm>
            <a:off x="729450" y="1389625"/>
            <a:ext cx="8415000" cy="27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txBox="1">
            <a:spLocks noGrp="1"/>
          </p:cNvSpPr>
          <p:nvPr>
            <p:ph type="body" idx="1"/>
          </p:nvPr>
        </p:nvSpPr>
        <p:spPr>
          <a:xfrm>
            <a:off x="729450" y="1389625"/>
            <a:ext cx="3842400" cy="2723100"/>
          </a:xfrm>
          <a:prstGeom prst="rect">
            <a:avLst/>
          </a:prstGeom>
        </p:spPr>
        <p:txBody>
          <a:bodyPr spcFirstLastPara="1" wrap="square" lIns="91425" tIns="91425" rIns="91425" bIns="91425" anchor="t" anchorCtr="0">
            <a:noAutofit/>
          </a:bodyPr>
          <a:lstStyle/>
          <a:p>
            <a:pPr marL="0" lvl="0" indent="0" algn="just" rtl="0">
              <a:lnSpc>
                <a:spcPct val="110000"/>
              </a:lnSpc>
              <a:spcBef>
                <a:spcPts val="0"/>
              </a:spcBef>
              <a:spcAft>
                <a:spcPts val="0"/>
              </a:spcAft>
              <a:buNone/>
            </a:pPr>
            <a:r>
              <a:rPr lang="pt-BR">
                <a:solidFill>
                  <a:srgbClr val="FFFFFF"/>
                </a:solidFill>
              </a:rPr>
              <a:t>Os protocolos de segurança, por sua vez, utilizam métodos de criptografia para exercer funções de segurança específicas.</a:t>
            </a:r>
            <a:endParaRPr>
              <a:solidFill>
                <a:srgbClr val="FFFFFF"/>
              </a:solidFill>
            </a:endParaRPr>
          </a:p>
          <a:p>
            <a:pPr marL="0" lvl="0" indent="0" algn="just" rtl="0">
              <a:lnSpc>
                <a:spcPct val="110000"/>
              </a:lnSpc>
              <a:spcBef>
                <a:spcPts val="1500"/>
              </a:spcBef>
              <a:spcAft>
                <a:spcPts val="1500"/>
              </a:spcAft>
              <a:buNone/>
            </a:pPr>
            <a:r>
              <a:rPr lang="pt-BR">
                <a:solidFill>
                  <a:srgbClr val="FFFFFF"/>
                </a:solidFill>
              </a:rPr>
              <a:t>Alguns exemplos são Transport Layer Security (TLS), que protege a comunicação via internet em serviços como e-mail (SMTP) e navegação (HTTPS), e o Protocolo Ponto a Ponto (PPP), utilizado em redes físicas como telefones celulares ou conexões de acesso à internet.</a:t>
            </a:r>
            <a:endParaRPr>
              <a:solidFill>
                <a:srgbClr val="FFFFFF"/>
              </a:solidFill>
            </a:endParaRPr>
          </a:p>
        </p:txBody>
      </p:sp>
      <p:sp>
        <p:nvSpPr>
          <p:cNvPr id="227" name="Google Shape;227;p30"/>
          <p:cNvSpPr/>
          <p:nvPr/>
        </p:nvSpPr>
        <p:spPr>
          <a:xfrm>
            <a:off x="4716600" y="1247025"/>
            <a:ext cx="4427400" cy="300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8" name="Google Shape;228;p30"/>
          <p:cNvPicPr preferRelativeResize="0"/>
          <p:nvPr/>
        </p:nvPicPr>
        <p:blipFill>
          <a:blip r:embed="rId3">
            <a:alphaModFix/>
          </a:blip>
          <a:stretch>
            <a:fillRect/>
          </a:stretch>
        </p:blipFill>
        <p:spPr>
          <a:xfrm>
            <a:off x="5009100" y="1404163"/>
            <a:ext cx="3842400" cy="26914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additive="base">
                                        <p:cTn id="7" dur="1000"/>
                                        <p:tgtEl>
                                          <p:spTgt spid="22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 calcmode="lin" valueType="num">
                                      <p:cBhvr additive="base">
                                        <p:cTn id="10" dur="1000"/>
                                        <p:tgtEl>
                                          <p:spTgt spid="22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p:nvPr/>
        </p:nvSpPr>
        <p:spPr>
          <a:xfrm rot="10800000">
            <a:off x="457100" y="1293175"/>
            <a:ext cx="8697300" cy="3663300"/>
          </a:xfrm>
          <a:prstGeom prst="round1Rect">
            <a:avLst>
              <a:gd name="adj" fmla="val 16667"/>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txBox="1">
            <a:spLocks noGrp="1"/>
          </p:cNvSpPr>
          <p:nvPr>
            <p:ph type="title"/>
          </p:nvPr>
        </p:nvSpPr>
        <p:spPr>
          <a:xfrm>
            <a:off x="727800" y="518550"/>
            <a:ext cx="7719600" cy="7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a:solidFill>
                  <a:schemeClr val="dk1"/>
                </a:solidFill>
              </a:rPr>
              <a:t>Software de segurança da informação</a:t>
            </a:r>
            <a:endParaRPr sz="3000">
              <a:solidFill>
                <a:schemeClr val="dk1"/>
              </a:solidFill>
            </a:endParaRPr>
          </a:p>
        </p:txBody>
      </p:sp>
      <p:pic>
        <p:nvPicPr>
          <p:cNvPr id="235" name="Google Shape;235;p31"/>
          <p:cNvPicPr preferRelativeResize="0"/>
          <p:nvPr/>
        </p:nvPicPr>
        <p:blipFill>
          <a:blip r:embed="rId3">
            <a:alphaModFix/>
          </a:blip>
          <a:stretch>
            <a:fillRect/>
          </a:stretch>
        </p:blipFill>
        <p:spPr>
          <a:xfrm>
            <a:off x="778088" y="1393449"/>
            <a:ext cx="2931526" cy="666476"/>
          </a:xfrm>
          <a:prstGeom prst="rect">
            <a:avLst/>
          </a:prstGeom>
          <a:noFill/>
          <a:ln>
            <a:noFill/>
          </a:ln>
        </p:spPr>
      </p:pic>
      <p:pic>
        <p:nvPicPr>
          <p:cNvPr id="236" name="Google Shape;236;p31"/>
          <p:cNvPicPr preferRelativeResize="0"/>
          <p:nvPr/>
        </p:nvPicPr>
        <p:blipFill>
          <a:blip r:embed="rId4">
            <a:alphaModFix/>
          </a:blip>
          <a:stretch>
            <a:fillRect/>
          </a:stretch>
        </p:blipFill>
        <p:spPr>
          <a:xfrm>
            <a:off x="1601833" y="2059925"/>
            <a:ext cx="1284028" cy="1268176"/>
          </a:xfrm>
          <a:prstGeom prst="rect">
            <a:avLst/>
          </a:prstGeom>
          <a:noFill/>
          <a:ln>
            <a:noFill/>
          </a:ln>
        </p:spPr>
      </p:pic>
      <p:pic>
        <p:nvPicPr>
          <p:cNvPr id="237" name="Google Shape;237;p31"/>
          <p:cNvPicPr preferRelativeResize="0"/>
          <p:nvPr/>
        </p:nvPicPr>
        <p:blipFill>
          <a:blip r:embed="rId5">
            <a:alphaModFix/>
          </a:blip>
          <a:stretch>
            <a:fillRect/>
          </a:stretch>
        </p:blipFill>
        <p:spPr>
          <a:xfrm>
            <a:off x="778088" y="3534775"/>
            <a:ext cx="2931512" cy="1209175"/>
          </a:xfrm>
          <a:prstGeom prst="rect">
            <a:avLst/>
          </a:prstGeom>
          <a:noFill/>
          <a:ln>
            <a:noFill/>
          </a:ln>
        </p:spPr>
      </p:pic>
      <p:pic>
        <p:nvPicPr>
          <p:cNvPr id="238" name="Google Shape;238;p31"/>
          <p:cNvPicPr preferRelativeResize="0"/>
          <p:nvPr/>
        </p:nvPicPr>
        <p:blipFill>
          <a:blip r:embed="rId6">
            <a:alphaModFix/>
          </a:blip>
          <a:stretch>
            <a:fillRect/>
          </a:stretch>
        </p:blipFill>
        <p:spPr>
          <a:xfrm>
            <a:off x="4161950" y="1393438"/>
            <a:ext cx="4677151" cy="3350525"/>
          </a:xfrm>
          <a:prstGeom prst="rect">
            <a:avLst/>
          </a:prstGeom>
          <a:noFill/>
          <a:ln>
            <a:noFill/>
          </a:ln>
        </p:spPr>
      </p:pic>
      <p:sp>
        <p:nvSpPr>
          <p:cNvPr id="239" name="Google Shape;239;p31"/>
          <p:cNvSpPr/>
          <p:nvPr/>
        </p:nvSpPr>
        <p:spPr>
          <a:xfrm>
            <a:off x="1601825" y="3002975"/>
            <a:ext cx="1234800" cy="374100"/>
          </a:xfrm>
          <a:prstGeom prst="ribbon">
            <a:avLst>
              <a:gd name="adj1" fmla="val 11387"/>
              <a:gd name="adj2" fmla="val 75000"/>
            </a:avLst>
          </a:prstGeom>
          <a:solidFill>
            <a:schemeClr val="dk1"/>
          </a:solid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txBox="1"/>
          <p:nvPr/>
        </p:nvSpPr>
        <p:spPr>
          <a:xfrm>
            <a:off x="1823075" y="3002975"/>
            <a:ext cx="841500" cy="3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b="1">
                <a:solidFill>
                  <a:srgbClr val="EA9999"/>
                </a:solidFill>
                <a:latin typeface="Lato"/>
                <a:ea typeface="Lato"/>
                <a:cs typeface="Lato"/>
                <a:sym typeface="Lato"/>
              </a:rPr>
              <a:t>Firewall</a:t>
            </a:r>
            <a:endParaRPr b="1">
              <a:solidFill>
                <a:srgbClr val="EA9999"/>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1000"/>
                                        <p:tgtEl>
                                          <p:spTgt spid="235"/>
                                        </p:tgtEl>
                                        <p:attrNameLst>
                                          <p:attrName>ppt_w</p:attrName>
                                        </p:attrNameLst>
                                      </p:cBhvr>
                                      <p:tavLst>
                                        <p:tav tm="0">
                                          <p:val>
                                            <p:strVal val="0"/>
                                          </p:val>
                                        </p:tav>
                                        <p:tav tm="100000">
                                          <p:val>
                                            <p:strVal val="#ppt_w"/>
                                          </p:val>
                                        </p:tav>
                                      </p:tavLst>
                                    </p:anim>
                                    <p:anim calcmode="lin" valueType="num">
                                      <p:cBhvr additive="base">
                                        <p:cTn id="8" dur="1000"/>
                                        <p:tgtEl>
                                          <p:spTgt spid="23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36"/>
                                        </p:tgtEl>
                                        <p:attrNameLst>
                                          <p:attrName>style.visibility</p:attrName>
                                        </p:attrNameLst>
                                      </p:cBhvr>
                                      <p:to>
                                        <p:strVal val="visible"/>
                                      </p:to>
                                    </p:set>
                                    <p:anim calcmode="lin" valueType="num">
                                      <p:cBhvr additive="base">
                                        <p:cTn id="12" dur="1000"/>
                                        <p:tgtEl>
                                          <p:spTgt spid="236"/>
                                        </p:tgtEl>
                                        <p:attrNameLst>
                                          <p:attrName>ppt_w</p:attrName>
                                        </p:attrNameLst>
                                      </p:cBhvr>
                                      <p:tavLst>
                                        <p:tav tm="0">
                                          <p:val>
                                            <p:strVal val="0"/>
                                          </p:val>
                                        </p:tav>
                                        <p:tav tm="100000">
                                          <p:val>
                                            <p:strVal val="#ppt_w"/>
                                          </p:val>
                                        </p:tav>
                                      </p:tavLst>
                                    </p:anim>
                                    <p:anim calcmode="lin" valueType="num">
                                      <p:cBhvr additive="base">
                                        <p:cTn id="13" dur="1000"/>
                                        <p:tgtEl>
                                          <p:spTgt spid="236"/>
                                        </p:tgtEl>
                                        <p:attrNameLst>
                                          <p:attrName>ppt_h</p:attrName>
                                        </p:attrNameLst>
                                      </p:cBhvr>
                                      <p:tavLst>
                                        <p:tav tm="0">
                                          <p:val>
                                            <p:str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239"/>
                                        </p:tgtEl>
                                        <p:attrNameLst>
                                          <p:attrName>style.visibility</p:attrName>
                                        </p:attrNameLst>
                                      </p:cBhvr>
                                      <p:to>
                                        <p:strVal val="visible"/>
                                      </p:to>
                                    </p:set>
                                    <p:anim calcmode="lin" valueType="num">
                                      <p:cBhvr additive="base">
                                        <p:cTn id="16" dur="1000"/>
                                        <p:tgtEl>
                                          <p:spTgt spid="239"/>
                                        </p:tgtEl>
                                        <p:attrNameLst>
                                          <p:attrName>ppt_w</p:attrName>
                                        </p:attrNameLst>
                                      </p:cBhvr>
                                      <p:tavLst>
                                        <p:tav tm="0">
                                          <p:val>
                                            <p:strVal val="0"/>
                                          </p:val>
                                        </p:tav>
                                        <p:tav tm="100000">
                                          <p:val>
                                            <p:strVal val="#ppt_w"/>
                                          </p:val>
                                        </p:tav>
                                      </p:tavLst>
                                    </p:anim>
                                    <p:anim calcmode="lin" valueType="num">
                                      <p:cBhvr additive="base">
                                        <p:cTn id="17" dur="1000"/>
                                        <p:tgtEl>
                                          <p:spTgt spid="239"/>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240"/>
                                        </p:tgtEl>
                                        <p:attrNameLst>
                                          <p:attrName>style.visibility</p:attrName>
                                        </p:attrNameLst>
                                      </p:cBhvr>
                                      <p:to>
                                        <p:strVal val="visible"/>
                                      </p:to>
                                    </p:set>
                                    <p:anim calcmode="lin" valueType="num">
                                      <p:cBhvr additive="base">
                                        <p:cTn id="20" dur="1000"/>
                                        <p:tgtEl>
                                          <p:spTgt spid="240"/>
                                        </p:tgtEl>
                                        <p:attrNameLst>
                                          <p:attrName>ppt_w</p:attrName>
                                        </p:attrNameLst>
                                      </p:cBhvr>
                                      <p:tavLst>
                                        <p:tav tm="0">
                                          <p:val>
                                            <p:strVal val="0"/>
                                          </p:val>
                                        </p:tav>
                                        <p:tav tm="100000">
                                          <p:val>
                                            <p:strVal val="#ppt_w"/>
                                          </p:val>
                                        </p:tav>
                                      </p:tavLst>
                                    </p:anim>
                                    <p:anim calcmode="lin" valueType="num">
                                      <p:cBhvr additive="base">
                                        <p:cTn id="21" dur="1000"/>
                                        <p:tgtEl>
                                          <p:spTgt spid="240"/>
                                        </p:tgtEl>
                                        <p:attrNameLst>
                                          <p:attrName>ppt_h</p:attrName>
                                        </p:attrNameLst>
                                      </p:cBhvr>
                                      <p:tavLst>
                                        <p:tav tm="0">
                                          <p:val>
                                            <p:strVal val="0"/>
                                          </p:val>
                                        </p:tav>
                                        <p:tav tm="100000">
                                          <p:val>
                                            <p:strVal val="#ppt_h"/>
                                          </p:val>
                                        </p:tav>
                                      </p:tavLst>
                                    </p:anim>
                                  </p:childTnLst>
                                </p:cTn>
                              </p:par>
                            </p:childTnLst>
                          </p:cTn>
                        </p:par>
                        <p:par>
                          <p:cTn id="22" fill="hold">
                            <p:stCondLst>
                              <p:cond delay="2000"/>
                            </p:stCondLst>
                            <p:childTnLst>
                              <p:par>
                                <p:cTn id="23" presetID="23" presetClass="entr" presetSubtype="16" fill="hold" nodeType="afterEffect">
                                  <p:stCondLst>
                                    <p:cond delay="0"/>
                                  </p:stCondLst>
                                  <p:childTnLst>
                                    <p:set>
                                      <p:cBhvr>
                                        <p:cTn id="24" dur="1" fill="hold">
                                          <p:stCondLst>
                                            <p:cond delay="0"/>
                                          </p:stCondLst>
                                        </p:cTn>
                                        <p:tgtEl>
                                          <p:spTgt spid="237"/>
                                        </p:tgtEl>
                                        <p:attrNameLst>
                                          <p:attrName>style.visibility</p:attrName>
                                        </p:attrNameLst>
                                      </p:cBhvr>
                                      <p:to>
                                        <p:strVal val="visible"/>
                                      </p:to>
                                    </p:set>
                                    <p:anim calcmode="lin" valueType="num">
                                      <p:cBhvr additive="base">
                                        <p:cTn id="25" dur="1000"/>
                                        <p:tgtEl>
                                          <p:spTgt spid="237"/>
                                        </p:tgtEl>
                                        <p:attrNameLst>
                                          <p:attrName>ppt_w</p:attrName>
                                        </p:attrNameLst>
                                      </p:cBhvr>
                                      <p:tavLst>
                                        <p:tav tm="0">
                                          <p:val>
                                            <p:strVal val="0"/>
                                          </p:val>
                                        </p:tav>
                                        <p:tav tm="100000">
                                          <p:val>
                                            <p:strVal val="#ppt_w"/>
                                          </p:val>
                                        </p:tav>
                                      </p:tavLst>
                                    </p:anim>
                                    <p:anim calcmode="lin" valueType="num">
                                      <p:cBhvr additive="base">
                                        <p:cTn id="26" dur="1000"/>
                                        <p:tgtEl>
                                          <p:spTgt spid="237"/>
                                        </p:tgtEl>
                                        <p:attrNameLst>
                                          <p:attrName>ppt_h</p:attrName>
                                        </p:attrNameLst>
                                      </p:cBhvr>
                                      <p:tavLst>
                                        <p:tav tm="0">
                                          <p:val>
                                            <p:strVal val="0"/>
                                          </p:val>
                                        </p:tav>
                                        <p:tav tm="100000">
                                          <p:val>
                                            <p:strVal val="#ppt_h"/>
                                          </p:val>
                                        </p:tav>
                                      </p:tavLst>
                                    </p:anim>
                                  </p:childTnLst>
                                </p:cTn>
                              </p:par>
                            </p:childTnLst>
                          </p:cTn>
                        </p:par>
                        <p:par>
                          <p:cTn id="27" fill="hold">
                            <p:stCondLst>
                              <p:cond delay="3000"/>
                            </p:stCondLst>
                            <p:childTnLst>
                              <p:par>
                                <p:cTn id="28" presetID="2" presetClass="entr" presetSubtype="2" fill="hold" nodeType="afterEffect">
                                  <p:stCondLst>
                                    <p:cond delay="0"/>
                                  </p:stCondLst>
                                  <p:childTnLst>
                                    <p:set>
                                      <p:cBhvr>
                                        <p:cTn id="29" dur="1" fill="hold">
                                          <p:stCondLst>
                                            <p:cond delay="0"/>
                                          </p:stCondLst>
                                        </p:cTn>
                                        <p:tgtEl>
                                          <p:spTgt spid="238"/>
                                        </p:tgtEl>
                                        <p:attrNameLst>
                                          <p:attrName>style.visibility</p:attrName>
                                        </p:attrNameLst>
                                      </p:cBhvr>
                                      <p:to>
                                        <p:strVal val="visible"/>
                                      </p:to>
                                    </p:set>
                                    <p:anim calcmode="lin" valueType="num">
                                      <p:cBhvr additive="base">
                                        <p:cTn id="30" dur="1000"/>
                                        <p:tgtEl>
                                          <p:spTgt spid="2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22450"/>
            <a:ext cx="7688400" cy="17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Navegando de forma segura pela </a:t>
            </a:r>
            <a:r>
              <a:rPr lang="pt-BR">
                <a:solidFill>
                  <a:schemeClr val="accent4"/>
                </a:solidFill>
              </a:rPr>
              <a:t>Web</a:t>
            </a:r>
            <a:endParaRPr>
              <a:solidFill>
                <a:schemeClr val="accent4"/>
              </a:solidFill>
            </a:endParaRPr>
          </a:p>
        </p:txBody>
      </p:sp>
      <p:sp>
        <p:nvSpPr>
          <p:cNvPr id="94" name="Google Shape;94;p14"/>
          <p:cNvSpPr txBox="1"/>
          <p:nvPr/>
        </p:nvSpPr>
        <p:spPr>
          <a:xfrm>
            <a:off x="729450" y="3061450"/>
            <a:ext cx="8414700" cy="10539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Evolução</a:t>
            </a:r>
            <a:endParaRPr sz="1500" b="1">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Perigos que você pode estar exposto quando navega!</a:t>
            </a:r>
            <a:endParaRPr sz="1500" b="1">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Como navegar de forma segura?</a:t>
            </a:r>
            <a:endParaRPr sz="1500" b="1">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pt-BR" sz="1500" b="1">
                <a:solidFill>
                  <a:schemeClr val="lt1"/>
                </a:solidFill>
                <a:latin typeface="Lato"/>
                <a:ea typeface="Lato"/>
                <a:cs typeface="Lato"/>
                <a:sym typeface="Lato"/>
              </a:rPr>
              <a:t>10 Mandamentos de segurança na Web</a:t>
            </a:r>
            <a:endParaRPr sz="1500" b="1">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p:nvPr/>
        </p:nvSpPr>
        <p:spPr>
          <a:xfrm>
            <a:off x="250" y="1389625"/>
            <a:ext cx="9144000" cy="27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txBox="1">
            <a:spLocks noGrp="1"/>
          </p:cNvSpPr>
          <p:nvPr>
            <p:ph type="body" idx="1"/>
          </p:nvPr>
        </p:nvSpPr>
        <p:spPr>
          <a:xfrm>
            <a:off x="268850" y="2493175"/>
            <a:ext cx="8875500" cy="5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3000" u="sng">
                <a:solidFill>
                  <a:srgbClr val="FFFFFF"/>
                </a:solidFill>
                <a:latin typeface="Arial"/>
                <a:ea typeface="Arial"/>
                <a:cs typeface="Arial"/>
                <a:sym typeface="Arial"/>
                <a:hlinkClick r:id="rId3"/>
              </a:rPr>
              <a:t>https://www.youtube.com/watch?v=wjXYCrxRWqc</a:t>
            </a:r>
            <a:endParaRPr sz="3000" b="1">
              <a:solidFill>
                <a:srgbClr val="FFFFFF"/>
              </a:solidFill>
            </a:endParaRPr>
          </a:p>
        </p:txBody>
      </p:sp>
      <p:pic>
        <p:nvPicPr>
          <p:cNvPr id="247" name="Google Shape;247;p32"/>
          <p:cNvPicPr preferRelativeResize="0"/>
          <p:nvPr/>
        </p:nvPicPr>
        <p:blipFill>
          <a:blip r:embed="rId4">
            <a:alphaModFix/>
          </a:blip>
          <a:stretch>
            <a:fillRect/>
          </a:stretch>
        </p:blipFill>
        <p:spPr>
          <a:xfrm flipH="1">
            <a:off x="8279525" y="4326700"/>
            <a:ext cx="2194975" cy="188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05350"/>
            <a:ext cx="1875900" cy="6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a:solidFill>
                  <a:schemeClr val="dk1"/>
                </a:solidFill>
              </a:rPr>
              <a:t>Evolução</a:t>
            </a:r>
            <a:endParaRPr sz="3000">
              <a:solidFill>
                <a:schemeClr val="dk1"/>
              </a:solidFill>
            </a:endParaRPr>
          </a:p>
        </p:txBody>
      </p:sp>
      <p:sp>
        <p:nvSpPr>
          <p:cNvPr id="100" name="Google Shape;100;p15"/>
          <p:cNvSpPr/>
          <p:nvPr/>
        </p:nvSpPr>
        <p:spPr>
          <a:xfrm>
            <a:off x="729450" y="1323425"/>
            <a:ext cx="8414400" cy="3358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 name="Google Shape;101;p15"/>
          <p:cNvPicPr preferRelativeResize="0"/>
          <p:nvPr/>
        </p:nvPicPr>
        <p:blipFill>
          <a:blip r:embed="rId3">
            <a:alphaModFix/>
          </a:blip>
          <a:stretch>
            <a:fillRect/>
          </a:stretch>
        </p:blipFill>
        <p:spPr>
          <a:xfrm>
            <a:off x="4672425" y="1189025"/>
            <a:ext cx="3627599" cy="3627599"/>
          </a:xfrm>
          <a:prstGeom prst="rect">
            <a:avLst/>
          </a:prstGeom>
          <a:noFill/>
          <a:ln>
            <a:noFill/>
          </a:ln>
        </p:spPr>
      </p:pic>
      <p:sp>
        <p:nvSpPr>
          <p:cNvPr id="102" name="Google Shape;102;p15"/>
          <p:cNvSpPr txBox="1">
            <a:spLocks noGrp="1"/>
          </p:cNvSpPr>
          <p:nvPr>
            <p:ph type="body" idx="1"/>
          </p:nvPr>
        </p:nvSpPr>
        <p:spPr>
          <a:xfrm>
            <a:off x="729450" y="1323425"/>
            <a:ext cx="3206400" cy="335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a:solidFill>
                  <a:srgbClr val="FFFFFF"/>
                </a:solidFill>
              </a:rPr>
              <a:t>Com essa evolução da comunicação passamos a expor o que fazemos nas nossas vidas seja, vinculando nossa conta em um site ou nos mostrando em redes sociais, com tudo nossa segurança também fica a exposição. A segurança quando se navega pela internet e essencial e importante, pois como usamos recursos dela para facilitar nossas vidas como, acessar uma conta do banco sem enfrentar fila, conhecer novas experiências (ou até mesmo trabalhar) sem sair de casa e etc, passa a expormos mais a males dela.</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900"/>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9450" y="551825"/>
            <a:ext cx="8414700" cy="6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chemeClr val="accent3"/>
                </a:solidFill>
              </a:rPr>
              <a:t>Perigos que você pode esta exposto quando navega!</a:t>
            </a:r>
            <a:endParaRPr sz="2400">
              <a:solidFill>
                <a:schemeClr val="accent3"/>
              </a:solidFill>
            </a:endParaRPr>
          </a:p>
        </p:txBody>
      </p:sp>
      <p:sp>
        <p:nvSpPr>
          <p:cNvPr id="108" name="Google Shape;108;p16"/>
          <p:cNvSpPr/>
          <p:nvPr/>
        </p:nvSpPr>
        <p:spPr>
          <a:xfrm>
            <a:off x="729450" y="1389625"/>
            <a:ext cx="8414700" cy="3269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16"/>
          <p:cNvPicPr preferRelativeResize="0"/>
          <p:nvPr/>
        </p:nvPicPr>
        <p:blipFill>
          <a:blip r:embed="rId3">
            <a:alphaModFix/>
          </a:blip>
          <a:stretch>
            <a:fillRect/>
          </a:stretch>
        </p:blipFill>
        <p:spPr>
          <a:xfrm>
            <a:off x="525175" y="1611737"/>
            <a:ext cx="4454274" cy="2824877"/>
          </a:xfrm>
          <a:prstGeom prst="rect">
            <a:avLst/>
          </a:prstGeom>
          <a:noFill/>
          <a:ln>
            <a:noFill/>
          </a:ln>
        </p:spPr>
      </p:pic>
      <p:sp>
        <p:nvSpPr>
          <p:cNvPr id="110" name="Google Shape;110;p16"/>
          <p:cNvSpPr txBox="1">
            <a:spLocks noGrp="1"/>
          </p:cNvSpPr>
          <p:nvPr>
            <p:ph type="body" idx="1"/>
          </p:nvPr>
        </p:nvSpPr>
        <p:spPr>
          <a:xfrm>
            <a:off x="5544450" y="1509625"/>
            <a:ext cx="3358800" cy="3020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EA9999"/>
              </a:buClr>
              <a:buSzPts val="1800"/>
              <a:buFont typeface="Lato"/>
              <a:buAutoNum type="arabicPeriod"/>
            </a:pPr>
            <a:r>
              <a:rPr lang="pt-BR" sz="1800">
                <a:solidFill>
                  <a:srgbClr val="FFFFFF"/>
                </a:solidFill>
              </a:rPr>
              <a:t>Vírus. Existem vários tipos de vírus e todos eles são prejudiciais para o computador.</a:t>
            </a:r>
            <a:endParaRPr sz="1800">
              <a:solidFill>
                <a:srgbClr val="FFFFFF"/>
              </a:solidFill>
            </a:endParaRPr>
          </a:p>
          <a:p>
            <a:pPr marL="457200" lvl="0" indent="-342900" algn="l" rtl="0">
              <a:spcBef>
                <a:spcPts val="0"/>
              </a:spcBef>
              <a:spcAft>
                <a:spcPts val="0"/>
              </a:spcAft>
              <a:buClr>
                <a:srgbClr val="EA9999"/>
              </a:buClr>
              <a:buSzPts val="1800"/>
              <a:buFont typeface="Lato"/>
              <a:buAutoNum type="arabicPeriod"/>
            </a:pPr>
            <a:r>
              <a:rPr lang="pt-BR" sz="1800">
                <a:solidFill>
                  <a:srgbClr val="FFFFFF"/>
                </a:solidFill>
              </a:rPr>
              <a:t>Spams.</a:t>
            </a:r>
            <a:endParaRPr sz="1800">
              <a:solidFill>
                <a:srgbClr val="FFFFFF"/>
              </a:solidFill>
            </a:endParaRPr>
          </a:p>
          <a:p>
            <a:pPr marL="457200" lvl="0" indent="-342900" algn="l" rtl="0">
              <a:spcBef>
                <a:spcPts val="0"/>
              </a:spcBef>
              <a:spcAft>
                <a:spcPts val="0"/>
              </a:spcAft>
              <a:buClr>
                <a:srgbClr val="EA9999"/>
              </a:buClr>
              <a:buSzPts val="1800"/>
              <a:buFont typeface="Lato"/>
              <a:buAutoNum type="arabicPeriod"/>
            </a:pPr>
            <a:r>
              <a:rPr lang="pt-BR" sz="1800">
                <a:solidFill>
                  <a:srgbClr val="FFFFFF"/>
                </a:solidFill>
              </a:rPr>
              <a:t>Páginas falsas.</a:t>
            </a:r>
            <a:endParaRPr sz="1800">
              <a:solidFill>
                <a:srgbClr val="FFFFFF"/>
              </a:solidFill>
            </a:endParaRPr>
          </a:p>
          <a:p>
            <a:pPr marL="457200" lvl="0" indent="-342900" algn="l" rtl="0">
              <a:spcBef>
                <a:spcPts val="0"/>
              </a:spcBef>
              <a:spcAft>
                <a:spcPts val="0"/>
              </a:spcAft>
              <a:buClr>
                <a:srgbClr val="EA9999"/>
              </a:buClr>
              <a:buSzPts val="1800"/>
              <a:buFont typeface="Lato"/>
              <a:buAutoNum type="arabicPeriod"/>
            </a:pPr>
            <a:r>
              <a:rPr lang="pt-BR" sz="1800">
                <a:solidFill>
                  <a:srgbClr val="FFFFFF"/>
                </a:solidFill>
              </a:rPr>
              <a:t>E-mails maliciosos.</a:t>
            </a:r>
            <a:endParaRPr sz="1800">
              <a:solidFill>
                <a:srgbClr val="FFFFFF"/>
              </a:solidFill>
            </a:endParaRPr>
          </a:p>
          <a:p>
            <a:pPr marL="457200" lvl="0" indent="-342900" algn="l" rtl="0">
              <a:spcBef>
                <a:spcPts val="0"/>
              </a:spcBef>
              <a:spcAft>
                <a:spcPts val="0"/>
              </a:spcAft>
              <a:buClr>
                <a:srgbClr val="EA9999"/>
              </a:buClr>
              <a:buSzPts val="1800"/>
              <a:buFont typeface="Lato"/>
              <a:buAutoNum type="arabicPeriod"/>
            </a:pPr>
            <a:r>
              <a:rPr lang="pt-BR" sz="1800">
                <a:solidFill>
                  <a:srgbClr val="FFFFFF"/>
                </a:solidFill>
              </a:rPr>
              <a:t>Pessoas mal intencionadas.</a:t>
            </a:r>
            <a:endParaRPr sz="18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900"/>
                                        <p:tgtEl>
                                          <p:spTgt spid="1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510175"/>
            <a:ext cx="7688700" cy="663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3000">
                <a:solidFill>
                  <a:schemeClr val="dk1"/>
                </a:solidFill>
              </a:rPr>
              <a:t>Como</a:t>
            </a:r>
            <a:r>
              <a:rPr lang="pt-BR" sz="3000"/>
              <a:t> </a:t>
            </a:r>
            <a:r>
              <a:rPr lang="pt-BR" sz="3000">
                <a:solidFill>
                  <a:schemeClr val="dk1"/>
                </a:solidFill>
              </a:rPr>
              <a:t>navegar</a:t>
            </a:r>
            <a:r>
              <a:rPr lang="pt-BR" sz="3000"/>
              <a:t> </a:t>
            </a:r>
            <a:r>
              <a:rPr lang="pt-BR" sz="3000">
                <a:solidFill>
                  <a:schemeClr val="dk1"/>
                </a:solidFill>
              </a:rPr>
              <a:t>de forma segura?</a:t>
            </a:r>
            <a:endParaRPr sz="3000"/>
          </a:p>
        </p:txBody>
      </p:sp>
      <p:sp>
        <p:nvSpPr>
          <p:cNvPr id="116" name="Google Shape;116;p17"/>
          <p:cNvSpPr/>
          <p:nvPr/>
        </p:nvSpPr>
        <p:spPr>
          <a:xfrm>
            <a:off x="150" y="1389625"/>
            <a:ext cx="8418000" cy="1534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p:nvPr/>
        </p:nvSpPr>
        <p:spPr>
          <a:xfrm>
            <a:off x="729450" y="1389625"/>
            <a:ext cx="3456300" cy="1534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1700">
                <a:solidFill>
                  <a:srgbClr val="FFFFFF"/>
                </a:solidFill>
                <a:latin typeface="Lato"/>
                <a:ea typeface="Lato"/>
                <a:cs typeface="Lato"/>
                <a:sym typeface="Lato"/>
              </a:rPr>
              <a:t>10 dicas de nos navegarmos com cuidado e perceber perigos que nos cercam, dicas essas que e fácil de você saber.</a:t>
            </a:r>
            <a:endParaRPr sz="1700">
              <a:solidFill>
                <a:srgbClr val="FFFFFF"/>
              </a:solidFill>
              <a:latin typeface="Lato"/>
              <a:ea typeface="Lato"/>
              <a:cs typeface="Lato"/>
              <a:sym typeface="Lato"/>
            </a:endParaRPr>
          </a:p>
        </p:txBody>
      </p:sp>
      <p:pic>
        <p:nvPicPr>
          <p:cNvPr id="118" name="Google Shape;118;p17"/>
          <p:cNvPicPr preferRelativeResize="0"/>
          <p:nvPr/>
        </p:nvPicPr>
        <p:blipFill>
          <a:blip r:embed="rId3">
            <a:alphaModFix/>
          </a:blip>
          <a:stretch>
            <a:fillRect/>
          </a:stretch>
        </p:blipFill>
        <p:spPr>
          <a:xfrm>
            <a:off x="5385050" y="1389637"/>
            <a:ext cx="2856474" cy="2856474"/>
          </a:xfrm>
          <a:prstGeom prst="rect">
            <a:avLst/>
          </a:prstGeom>
          <a:noFill/>
          <a:ln>
            <a:noFill/>
          </a:ln>
        </p:spPr>
      </p:pic>
      <p:pic>
        <p:nvPicPr>
          <p:cNvPr id="119" name="Google Shape;119;p17"/>
          <p:cNvPicPr preferRelativeResize="0"/>
          <p:nvPr/>
        </p:nvPicPr>
        <p:blipFill>
          <a:blip r:embed="rId4">
            <a:alphaModFix/>
          </a:blip>
          <a:stretch>
            <a:fillRect/>
          </a:stretch>
        </p:blipFill>
        <p:spPr>
          <a:xfrm rot="-788888">
            <a:off x="741477" y="3507406"/>
            <a:ext cx="1368220" cy="13682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900"/>
                                        <p:tgtEl>
                                          <p:spTgt spid="118"/>
                                        </p:tgtEl>
                                        <p:attrNameLst>
                                          <p:attrName>ppt_y</p:attrName>
                                        </p:attrNameLst>
                                      </p:cBhvr>
                                      <p:tavLst>
                                        <p:tav tm="0">
                                          <p:val>
                                            <p:strVal val="#ppt_y+1"/>
                                          </p:val>
                                        </p:tav>
                                        <p:tav tm="100000">
                                          <p:val>
                                            <p:strVal val="#ppt_y"/>
                                          </p:val>
                                        </p:tav>
                                      </p:tavLst>
                                    </p:anim>
                                  </p:childTnLst>
                                </p:cTn>
                              </p:par>
                            </p:childTnLst>
                          </p:cTn>
                        </p:par>
                        <p:par>
                          <p:cTn id="8" fill="hold">
                            <p:stCondLst>
                              <p:cond delay="900"/>
                            </p:stCondLst>
                            <p:childTnLst>
                              <p:par>
                                <p:cTn id="9" presetID="23" presetClass="entr" presetSubtype="16"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 calcmode="lin" valueType="num">
                                      <p:cBhvr additive="base">
                                        <p:cTn id="11" dur="400"/>
                                        <p:tgtEl>
                                          <p:spTgt spid="119"/>
                                        </p:tgtEl>
                                        <p:attrNameLst>
                                          <p:attrName>ppt_w</p:attrName>
                                        </p:attrNameLst>
                                      </p:cBhvr>
                                      <p:tavLst>
                                        <p:tav tm="0">
                                          <p:val>
                                            <p:strVal val="0"/>
                                          </p:val>
                                        </p:tav>
                                        <p:tav tm="100000">
                                          <p:val>
                                            <p:strVal val="#ppt_w"/>
                                          </p:val>
                                        </p:tav>
                                      </p:tavLst>
                                    </p:anim>
                                    <p:anim calcmode="lin" valueType="num">
                                      <p:cBhvr additive="base">
                                        <p:cTn id="12" dur="400"/>
                                        <p:tgtEl>
                                          <p:spTgt spid="119"/>
                                        </p:tgtEl>
                                        <p:attrNameLst>
                                          <p:attrName>ppt_h</p:attrName>
                                        </p:attrNameLst>
                                      </p:cBhvr>
                                      <p:tavLst>
                                        <p:tav tm="0">
                                          <p:val>
                                            <p:strVal val="0"/>
                                          </p:val>
                                        </p:tav>
                                        <p:tav tm="100000">
                                          <p:val>
                                            <p:strVal val="#ppt_h"/>
                                          </p:val>
                                        </p:tav>
                                      </p:tavLst>
                                    </p:anim>
                                  </p:childTnLst>
                                </p:cTn>
                              </p:par>
                            </p:childTnLst>
                          </p:cTn>
                        </p:par>
                        <p:par>
                          <p:cTn id="13" fill="hold">
                            <p:stCondLst>
                              <p:cond delay="1300"/>
                            </p:stCondLst>
                            <p:childTnLst>
                              <p:par>
                                <p:cTn id="14" presetID="8" presetClass="emph" presetSubtype="0" fill="hold" nodeType="afterEffect">
                                  <p:stCondLst>
                                    <p:cond delay="0"/>
                                  </p:stCondLst>
                                  <p:childTnLst>
                                    <p:animRot by="-21600000">
                                      <p:cBhvr>
                                        <p:cTn id="15" dur="700" fill="hold"/>
                                        <p:tgtEl>
                                          <p:spTgt spid="119"/>
                                        </p:tgtEl>
                                        <p:attrNameLst>
                                          <p:attrName>r</p:attrName>
                                        </p:attrNameLst>
                                      </p:cBhvr>
                                    </p:animRo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fade">
                                      <p:cBhvr>
                                        <p:cTn id="19"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771100" y="504325"/>
            <a:ext cx="7688700" cy="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a:solidFill>
                  <a:schemeClr val="dk1"/>
                </a:solidFill>
              </a:rPr>
              <a:t>10 mandamentos de segurança na Web</a:t>
            </a:r>
            <a:endParaRPr sz="3000">
              <a:solidFill>
                <a:schemeClr val="dk1"/>
              </a:solidFill>
            </a:endParaRPr>
          </a:p>
          <a:p>
            <a:pPr marL="0" lvl="0" indent="0" algn="l" rtl="0">
              <a:spcBef>
                <a:spcPts val="0"/>
              </a:spcBef>
              <a:spcAft>
                <a:spcPts val="0"/>
              </a:spcAft>
              <a:buNone/>
            </a:pPr>
            <a:endParaRPr sz="3000">
              <a:solidFill>
                <a:schemeClr val="dk1"/>
              </a:solidFill>
            </a:endParaRPr>
          </a:p>
        </p:txBody>
      </p:sp>
      <p:sp>
        <p:nvSpPr>
          <p:cNvPr id="125" name="Google Shape;125;p18"/>
          <p:cNvSpPr/>
          <p:nvPr/>
        </p:nvSpPr>
        <p:spPr>
          <a:xfrm>
            <a:off x="729450" y="1389625"/>
            <a:ext cx="8414700" cy="3269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a:spLocks noGrp="1"/>
          </p:cNvSpPr>
          <p:nvPr>
            <p:ph type="body" idx="1"/>
          </p:nvPr>
        </p:nvSpPr>
        <p:spPr>
          <a:xfrm>
            <a:off x="1187575" y="1389525"/>
            <a:ext cx="6579600" cy="3269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EA9999"/>
              </a:buClr>
              <a:buSzPts val="1800"/>
              <a:buAutoNum type="arabicPeriod"/>
            </a:pPr>
            <a:r>
              <a:rPr lang="pt-BR" sz="1800">
                <a:solidFill>
                  <a:srgbClr val="FFFFFF"/>
                </a:solidFill>
              </a:rPr>
              <a:t>Evite anúncios suspeitos</a:t>
            </a:r>
            <a:endParaRPr sz="1800">
              <a:solidFill>
                <a:srgbClr val="FFFFFF"/>
              </a:solidFill>
            </a:endParaRPr>
          </a:p>
          <a:p>
            <a:pPr marL="457200" marR="0" lvl="0" indent="-342900" algn="just" rtl="0">
              <a:lnSpc>
                <a:spcPct val="115000"/>
              </a:lnSpc>
              <a:spcBef>
                <a:spcPts val="0"/>
              </a:spcBef>
              <a:spcAft>
                <a:spcPts val="0"/>
              </a:spcAft>
              <a:buClr>
                <a:srgbClr val="EA9999"/>
              </a:buClr>
              <a:buSzPts val="1800"/>
              <a:buAutoNum type="arabicPeriod"/>
            </a:pPr>
            <a:r>
              <a:rPr lang="pt-BR" sz="1800">
                <a:solidFill>
                  <a:srgbClr val="FFFFFF"/>
                </a:solidFill>
              </a:rPr>
              <a:t>Cuidado com conteúdos de E-mail</a:t>
            </a:r>
            <a:endParaRPr sz="1800">
              <a:solidFill>
                <a:srgbClr val="FFFFFF"/>
              </a:solidFill>
            </a:endParaRPr>
          </a:p>
          <a:p>
            <a:pPr marL="457200" lvl="0" indent="-342900" algn="just" rtl="0">
              <a:spcBef>
                <a:spcPts val="0"/>
              </a:spcBef>
              <a:spcAft>
                <a:spcPts val="0"/>
              </a:spcAft>
              <a:buClr>
                <a:srgbClr val="EA9999"/>
              </a:buClr>
              <a:buSzPts val="1800"/>
              <a:buAutoNum type="arabicPeriod"/>
            </a:pPr>
            <a:r>
              <a:rPr lang="pt-BR" sz="1800">
                <a:solidFill>
                  <a:srgbClr val="FFFFFF"/>
                </a:solidFill>
              </a:rPr>
              <a:t>Tenha um bom Anti-Vírus</a:t>
            </a:r>
            <a:endParaRPr sz="1800">
              <a:solidFill>
                <a:srgbClr val="FFFFFF"/>
              </a:solidFill>
            </a:endParaRPr>
          </a:p>
          <a:p>
            <a:pPr marL="457200" lvl="0" indent="-342900" algn="just" rtl="0">
              <a:spcBef>
                <a:spcPts val="0"/>
              </a:spcBef>
              <a:spcAft>
                <a:spcPts val="0"/>
              </a:spcAft>
              <a:buClr>
                <a:srgbClr val="EA9999"/>
              </a:buClr>
              <a:buSzPts val="1800"/>
              <a:buAutoNum type="arabicPeriod"/>
            </a:pPr>
            <a:r>
              <a:rPr lang="pt-BR" sz="1800">
                <a:solidFill>
                  <a:srgbClr val="FFFFFF"/>
                </a:solidFill>
              </a:rPr>
              <a:t>Troque sua senha periodicamente</a:t>
            </a:r>
            <a:endParaRPr sz="1800">
              <a:solidFill>
                <a:srgbClr val="FFFFFF"/>
              </a:solidFill>
            </a:endParaRPr>
          </a:p>
          <a:p>
            <a:pPr marL="457200" lvl="0" indent="-342900" algn="just" rtl="0">
              <a:spcBef>
                <a:spcPts val="0"/>
              </a:spcBef>
              <a:spcAft>
                <a:spcPts val="0"/>
              </a:spcAft>
              <a:buClr>
                <a:srgbClr val="EA9999"/>
              </a:buClr>
              <a:buSzPts val="1800"/>
              <a:buAutoNum type="arabicPeriod"/>
            </a:pPr>
            <a:r>
              <a:rPr lang="pt-BR" sz="1800">
                <a:solidFill>
                  <a:srgbClr val="FFFFFF"/>
                </a:solidFill>
              </a:rPr>
              <a:t>Atenção aos Downloads</a:t>
            </a:r>
            <a:endParaRPr sz="1800">
              <a:solidFill>
                <a:srgbClr val="FFFFFF"/>
              </a:solidFill>
            </a:endParaRPr>
          </a:p>
          <a:p>
            <a:pPr marL="457200" marR="0" lvl="0" indent="-342900" algn="just" rtl="0">
              <a:lnSpc>
                <a:spcPct val="115000"/>
              </a:lnSpc>
              <a:spcBef>
                <a:spcPts val="0"/>
              </a:spcBef>
              <a:spcAft>
                <a:spcPts val="0"/>
              </a:spcAft>
              <a:buClr>
                <a:srgbClr val="EA9999"/>
              </a:buClr>
              <a:buSzPts val="1800"/>
              <a:buAutoNum type="arabicPeriod"/>
            </a:pPr>
            <a:r>
              <a:rPr lang="pt-BR" sz="1800">
                <a:solidFill>
                  <a:srgbClr val="FFFFFF"/>
                </a:solidFill>
              </a:rPr>
              <a:t>Bloqueie pop-ups</a:t>
            </a:r>
            <a:endParaRPr sz="1800">
              <a:solidFill>
                <a:srgbClr val="FFFFFF"/>
              </a:solidFill>
            </a:endParaRPr>
          </a:p>
          <a:p>
            <a:pPr marL="457200" marR="0" lvl="0" indent="-342900" algn="just" rtl="0">
              <a:lnSpc>
                <a:spcPct val="115000"/>
              </a:lnSpc>
              <a:spcBef>
                <a:spcPts val="0"/>
              </a:spcBef>
              <a:spcAft>
                <a:spcPts val="0"/>
              </a:spcAft>
              <a:buClr>
                <a:srgbClr val="EA9999"/>
              </a:buClr>
              <a:buSzPts val="1800"/>
              <a:buAutoNum type="arabicPeriod"/>
            </a:pPr>
            <a:r>
              <a:rPr lang="pt-BR" sz="1800">
                <a:solidFill>
                  <a:srgbClr val="FFFFFF"/>
                </a:solidFill>
              </a:rPr>
              <a:t>Tenha mais atenção ao acessar redes públicas de Wifi</a:t>
            </a:r>
            <a:endParaRPr sz="1800">
              <a:solidFill>
                <a:srgbClr val="FFFFFF"/>
              </a:solidFill>
            </a:endParaRPr>
          </a:p>
          <a:p>
            <a:pPr marL="457200" marR="0" lvl="0" indent="-342900" algn="just" rtl="0">
              <a:lnSpc>
                <a:spcPct val="115000"/>
              </a:lnSpc>
              <a:spcBef>
                <a:spcPts val="0"/>
              </a:spcBef>
              <a:spcAft>
                <a:spcPts val="0"/>
              </a:spcAft>
              <a:buClr>
                <a:srgbClr val="EA9999"/>
              </a:buClr>
              <a:buSzPts val="1800"/>
              <a:buAutoNum type="arabicPeriod"/>
            </a:pPr>
            <a:r>
              <a:rPr lang="pt-BR" sz="1800">
                <a:solidFill>
                  <a:srgbClr val="FFFFFF"/>
                </a:solidFill>
              </a:rPr>
              <a:t>Realize operações mais importantes em um computador</a:t>
            </a:r>
            <a:endParaRPr sz="1800">
              <a:solidFill>
                <a:srgbClr val="FFFFFF"/>
              </a:solidFill>
            </a:endParaRPr>
          </a:p>
          <a:p>
            <a:pPr marL="457200" marR="0" lvl="0" indent="-342900" algn="just" rtl="0">
              <a:lnSpc>
                <a:spcPct val="115000"/>
              </a:lnSpc>
              <a:spcBef>
                <a:spcPts val="0"/>
              </a:spcBef>
              <a:spcAft>
                <a:spcPts val="0"/>
              </a:spcAft>
              <a:buClr>
                <a:srgbClr val="EA9999"/>
              </a:buClr>
              <a:buSzPts val="1800"/>
              <a:buAutoNum type="arabicPeriod"/>
            </a:pPr>
            <a:r>
              <a:rPr lang="pt-BR" sz="1800">
                <a:solidFill>
                  <a:srgbClr val="FFFFFF"/>
                </a:solidFill>
              </a:rPr>
              <a:t>Assista vídeos em apenas em sites conhecidos</a:t>
            </a:r>
            <a:endParaRPr sz="1800">
              <a:solidFill>
                <a:srgbClr val="FFFFFF"/>
              </a:solidFill>
            </a:endParaRPr>
          </a:p>
          <a:p>
            <a:pPr marL="457200" marR="0" lvl="0" indent="-342900" algn="just" rtl="0">
              <a:lnSpc>
                <a:spcPct val="115000"/>
              </a:lnSpc>
              <a:spcBef>
                <a:spcPts val="0"/>
              </a:spcBef>
              <a:spcAft>
                <a:spcPts val="0"/>
              </a:spcAft>
              <a:buClr>
                <a:srgbClr val="EA9999"/>
              </a:buClr>
              <a:buSzPts val="1800"/>
              <a:buAutoNum type="arabicPeriod"/>
            </a:pPr>
            <a:r>
              <a:rPr lang="pt-BR" sz="1800">
                <a:solidFill>
                  <a:srgbClr val="FFFFFF"/>
                </a:solidFill>
              </a:rPr>
              <a:t>Mantenha seus sistemas atualizados</a:t>
            </a:r>
            <a:endParaRPr sz="18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729450" y="1322450"/>
            <a:ext cx="7688400" cy="16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Como indentificar se um Site é seguro</a:t>
            </a:r>
            <a:endParaRPr/>
          </a:p>
        </p:txBody>
      </p:sp>
      <p:sp>
        <p:nvSpPr>
          <p:cNvPr id="132" name="Google Shape;132;p19"/>
          <p:cNvSpPr txBox="1"/>
          <p:nvPr/>
        </p:nvSpPr>
        <p:spPr>
          <a:xfrm>
            <a:off x="729350" y="3065325"/>
            <a:ext cx="8414700" cy="1411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Font typeface="Lato"/>
              <a:buChar char="❏"/>
            </a:pPr>
            <a:r>
              <a:rPr lang="pt-BR" sz="1500" b="1" dirty="0">
                <a:solidFill>
                  <a:srgbClr val="FFFFFF"/>
                </a:solidFill>
                <a:latin typeface="Lato"/>
                <a:ea typeface="Lato"/>
                <a:cs typeface="Lato"/>
                <a:sym typeface="Lato"/>
              </a:rPr>
              <a:t>Verificação de extensão do Site</a:t>
            </a:r>
            <a:endParaRPr sz="1500" b="1" dirty="0">
              <a:solidFill>
                <a:srgbClr val="FFFFFF"/>
              </a:solidFill>
              <a:latin typeface="Lato"/>
              <a:ea typeface="Lato"/>
              <a:cs typeface="Lato"/>
              <a:sym typeface="Lato"/>
            </a:endParaRPr>
          </a:p>
          <a:p>
            <a:pPr marL="457200" lvl="0" indent="-323850" algn="l" rtl="0">
              <a:spcBef>
                <a:spcPts val="0"/>
              </a:spcBef>
              <a:spcAft>
                <a:spcPts val="0"/>
              </a:spcAft>
              <a:buClr>
                <a:srgbClr val="FFFFFF"/>
              </a:buClr>
              <a:buSzPts val="1500"/>
              <a:buFont typeface="Lato"/>
              <a:buChar char="❏"/>
            </a:pPr>
            <a:r>
              <a:rPr lang="pt-BR" sz="1500" b="1" dirty="0">
                <a:solidFill>
                  <a:srgbClr val="FFFFFF"/>
                </a:solidFill>
                <a:latin typeface="Lato"/>
                <a:ea typeface="Lato"/>
                <a:cs typeface="Lato"/>
                <a:sym typeface="Lato"/>
              </a:rPr>
              <a:t>Procurar pelo criador </a:t>
            </a:r>
            <a:r>
              <a:rPr lang="pt-BR" sz="1500" b="1">
                <a:solidFill>
                  <a:srgbClr val="FFFFFF"/>
                </a:solidFill>
                <a:latin typeface="Lato"/>
                <a:ea typeface="Lato"/>
                <a:cs typeface="Lato"/>
                <a:sym typeface="Lato"/>
              </a:rPr>
              <a:t>do Site</a:t>
            </a:r>
            <a:endParaRPr sz="1500" b="1" dirty="0">
              <a:solidFill>
                <a:srgbClr val="FFFFFF"/>
              </a:solidFill>
              <a:latin typeface="Lato"/>
              <a:ea typeface="Lato"/>
              <a:cs typeface="Lato"/>
              <a:sym typeface="Lato"/>
            </a:endParaRPr>
          </a:p>
          <a:p>
            <a:pPr marL="457200" lvl="0" indent="-323850" algn="l" rtl="0">
              <a:spcBef>
                <a:spcPts val="0"/>
              </a:spcBef>
              <a:spcAft>
                <a:spcPts val="0"/>
              </a:spcAft>
              <a:buClr>
                <a:srgbClr val="FFFFFF"/>
              </a:buClr>
              <a:buSzPts val="1500"/>
              <a:buFont typeface="Lato"/>
              <a:buChar char="❏"/>
            </a:pPr>
            <a:r>
              <a:rPr lang="pt-BR" sz="1500" b="1" dirty="0">
                <a:solidFill>
                  <a:srgbClr val="FFFFFF"/>
                </a:solidFill>
                <a:latin typeface="Lato"/>
                <a:ea typeface="Lato"/>
                <a:cs typeface="Lato"/>
                <a:sym typeface="Lato"/>
              </a:rPr>
              <a:t>Desconfie de Links</a:t>
            </a:r>
            <a:endParaRPr sz="1500" b="1" dirty="0">
              <a:solidFill>
                <a:srgbClr val="FFFFFF"/>
              </a:solidFill>
              <a:latin typeface="Lato"/>
              <a:ea typeface="Lato"/>
              <a:cs typeface="Lato"/>
              <a:sym typeface="Lato"/>
            </a:endParaRPr>
          </a:p>
          <a:p>
            <a:pPr marL="457200" lvl="0" indent="-323850" algn="l" rtl="0">
              <a:spcBef>
                <a:spcPts val="0"/>
              </a:spcBef>
              <a:spcAft>
                <a:spcPts val="0"/>
              </a:spcAft>
              <a:buClr>
                <a:srgbClr val="FFFFFF"/>
              </a:buClr>
              <a:buSzPts val="1500"/>
              <a:buFont typeface="Lato"/>
              <a:buChar char="❏"/>
            </a:pPr>
            <a:r>
              <a:rPr lang="pt-BR" sz="1500" b="1" dirty="0">
                <a:solidFill>
                  <a:srgbClr val="FFFFFF"/>
                </a:solidFill>
                <a:latin typeface="Lato"/>
                <a:ea typeface="Lato"/>
                <a:cs typeface="Lato"/>
                <a:sym typeface="Lato"/>
              </a:rPr>
              <a:t>Procure por certificado de segurança</a:t>
            </a:r>
            <a:endParaRPr sz="1500" b="1" dirty="0">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29450" y="510175"/>
            <a:ext cx="7688700" cy="7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a:solidFill>
                  <a:schemeClr val="dk1"/>
                </a:solidFill>
              </a:rPr>
              <a:t>Verificação de extensão do Site</a:t>
            </a:r>
            <a:endParaRPr sz="3000">
              <a:solidFill>
                <a:schemeClr val="dk1"/>
              </a:solidFill>
            </a:endParaRPr>
          </a:p>
        </p:txBody>
      </p:sp>
      <p:sp>
        <p:nvSpPr>
          <p:cNvPr id="138" name="Google Shape;138;p20"/>
          <p:cNvSpPr/>
          <p:nvPr/>
        </p:nvSpPr>
        <p:spPr>
          <a:xfrm>
            <a:off x="729450" y="1389625"/>
            <a:ext cx="8414700" cy="27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txBox="1">
            <a:spLocks noGrp="1"/>
          </p:cNvSpPr>
          <p:nvPr>
            <p:ph type="body" idx="1"/>
          </p:nvPr>
        </p:nvSpPr>
        <p:spPr>
          <a:xfrm>
            <a:off x="729450" y="1389725"/>
            <a:ext cx="3154200" cy="2723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a:solidFill>
                  <a:schemeClr val="lt1"/>
                </a:solidFill>
              </a:rPr>
              <a:t>Se o site que você estiver visitando for estranho e, não tiver por exemplo um </a:t>
            </a:r>
            <a:r>
              <a:rPr lang="pt-BR" u="sng">
                <a:solidFill>
                  <a:schemeClr val="accent4"/>
                </a:solidFill>
                <a:hlinkClick r:id="rId3"/>
              </a:rPr>
              <a:t>www.bancoalgumacoisa.com.br</a:t>
            </a:r>
            <a:r>
              <a:rPr lang="pt-BR">
                <a:solidFill>
                  <a:schemeClr val="lt1"/>
                </a:solidFill>
              </a:rPr>
              <a:t> existe possibilidade de que seja fraudulento. Uma boa maneira de identificar a extensão do site é ver extensões como EDU (educação), MILI (militar) ou GOV (de governo), pois esses tipos de extensão precisam de permissão para serem utilizados, pois são analisados antes de serem publicados na web.</a:t>
            </a:r>
            <a:endParaRPr>
              <a:solidFill>
                <a:schemeClr val="lt1"/>
              </a:solidFill>
            </a:endParaRPr>
          </a:p>
        </p:txBody>
      </p:sp>
      <p:pic>
        <p:nvPicPr>
          <p:cNvPr id="140" name="Google Shape;140;p20"/>
          <p:cNvPicPr preferRelativeResize="0"/>
          <p:nvPr/>
        </p:nvPicPr>
        <p:blipFill>
          <a:blip r:embed="rId4">
            <a:alphaModFix/>
          </a:blip>
          <a:stretch>
            <a:fillRect/>
          </a:stretch>
        </p:blipFill>
        <p:spPr>
          <a:xfrm>
            <a:off x="4290275" y="1501875"/>
            <a:ext cx="4703240" cy="2498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900"/>
                                        <p:tgtEl>
                                          <p:spTgt spid="1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727650" y="510175"/>
            <a:ext cx="7688700" cy="70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a:solidFill>
                  <a:schemeClr val="dk1"/>
                </a:solidFill>
              </a:rPr>
              <a:t>Procurar pelo criador do Site</a:t>
            </a:r>
            <a:endParaRPr sz="3000">
              <a:solidFill>
                <a:schemeClr val="dk1"/>
              </a:solidFill>
            </a:endParaRPr>
          </a:p>
        </p:txBody>
      </p:sp>
      <p:sp>
        <p:nvSpPr>
          <p:cNvPr id="146" name="Google Shape;146;p21"/>
          <p:cNvSpPr/>
          <p:nvPr/>
        </p:nvSpPr>
        <p:spPr>
          <a:xfrm>
            <a:off x="727650" y="1389625"/>
            <a:ext cx="8416800" cy="27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txBox="1">
            <a:spLocks noGrp="1"/>
          </p:cNvSpPr>
          <p:nvPr>
            <p:ph type="body" idx="1"/>
          </p:nvPr>
        </p:nvSpPr>
        <p:spPr>
          <a:xfrm>
            <a:off x="842175" y="1459950"/>
            <a:ext cx="2368800" cy="22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700">
                <a:solidFill>
                  <a:srgbClr val="FFFFFF"/>
                </a:solidFill>
              </a:rPr>
              <a:t>Um site cujo o autor tiver colocado seu nome  pode ser de confiança, pesquisar o nome do autor na web e procurar saber de sua popularidade pode ajudar também.</a:t>
            </a:r>
            <a:endParaRPr sz="1700">
              <a:solidFill>
                <a:srgbClr val="FFFFFF"/>
              </a:solidFill>
            </a:endParaRPr>
          </a:p>
        </p:txBody>
      </p:sp>
      <p:sp>
        <p:nvSpPr>
          <p:cNvPr id="148" name="Google Shape;148;p21"/>
          <p:cNvSpPr/>
          <p:nvPr/>
        </p:nvSpPr>
        <p:spPr>
          <a:xfrm>
            <a:off x="4572000" y="1218175"/>
            <a:ext cx="3844200" cy="30423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txBox="1"/>
          <p:nvPr/>
        </p:nvSpPr>
        <p:spPr>
          <a:xfrm>
            <a:off x="4748650" y="1389625"/>
            <a:ext cx="3470400" cy="272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700">
                <a:solidFill>
                  <a:srgbClr val="FFFFFF"/>
                </a:solidFill>
                <a:latin typeface="Lato"/>
                <a:ea typeface="Lato"/>
                <a:cs typeface="Lato"/>
                <a:sym typeface="Lato"/>
              </a:rPr>
              <a:t>Mais detalhes :</a:t>
            </a:r>
            <a:endParaRPr sz="1700">
              <a:solidFill>
                <a:srgbClr val="FFFFFF"/>
              </a:solidFill>
              <a:latin typeface="Lato"/>
              <a:ea typeface="Lato"/>
              <a:cs typeface="Lato"/>
              <a:sym typeface="Lato"/>
            </a:endParaRPr>
          </a:p>
          <a:p>
            <a:pPr marL="0" lvl="0" indent="0" algn="l" rtl="0">
              <a:lnSpc>
                <a:spcPct val="115000"/>
              </a:lnSpc>
              <a:spcBef>
                <a:spcPts val="0"/>
              </a:spcBef>
              <a:spcAft>
                <a:spcPts val="0"/>
              </a:spcAft>
              <a:buNone/>
            </a:pPr>
            <a:endParaRPr sz="1700">
              <a:solidFill>
                <a:srgbClr val="FFFFFF"/>
              </a:solidFill>
              <a:latin typeface="Lato"/>
              <a:ea typeface="Lato"/>
              <a:cs typeface="Lato"/>
              <a:sym typeface="Lato"/>
            </a:endParaRPr>
          </a:p>
          <a:p>
            <a:pPr marL="0" lvl="0" indent="0" algn="l" rtl="0">
              <a:lnSpc>
                <a:spcPct val="115000"/>
              </a:lnSpc>
              <a:spcBef>
                <a:spcPts val="0"/>
              </a:spcBef>
              <a:spcAft>
                <a:spcPts val="0"/>
              </a:spcAft>
              <a:buNone/>
            </a:pPr>
            <a:r>
              <a:rPr lang="pt-BR" sz="1700">
                <a:solidFill>
                  <a:srgbClr val="FFFFFF"/>
                </a:solidFill>
                <a:latin typeface="Lato"/>
                <a:ea typeface="Lato"/>
                <a:cs typeface="Lato"/>
                <a:sym typeface="Lato"/>
              </a:rPr>
              <a:t>  Procurar saber se o site está relacionado com outros sites que tem boa reputação, um bom exemplo são sites que estão associados com portais.</a:t>
            </a:r>
            <a:endParaRPr sz="1700">
              <a:solidFill>
                <a:srgbClr val="FFFFFF"/>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additive="base">
                                        <p:cTn id="7" dur="900"/>
                                        <p:tgtEl>
                                          <p:spTgt spid="14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 calcmode="lin" valueType="num">
                                      <p:cBhvr additive="base">
                                        <p:cTn id="10" dur="900"/>
                                        <p:tgtEl>
                                          <p:spTgt spid="1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Apresentação na tela (16:9)</PresentationFormat>
  <Paragraphs>80</Paragraphs>
  <Slides>20</Slides>
  <Notes>20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Lato</vt:lpstr>
      <vt:lpstr>Comfortaa</vt:lpstr>
      <vt:lpstr>Raleway</vt:lpstr>
      <vt:lpstr>Arial</vt:lpstr>
      <vt:lpstr>Comfortaa Regular</vt:lpstr>
      <vt:lpstr>Streamline</vt:lpstr>
      <vt:lpstr>Segurança durante a navegação pela Internet</vt:lpstr>
      <vt:lpstr>Navegando de forma segura pela Web</vt:lpstr>
      <vt:lpstr>Evolução</vt:lpstr>
      <vt:lpstr>Perigos que você pode esta exposto quando navega!</vt:lpstr>
      <vt:lpstr>Como navegar de forma segura?</vt:lpstr>
      <vt:lpstr>10 mandamentos de segurança na Web </vt:lpstr>
      <vt:lpstr>Como indentificar se um Site é seguro</vt:lpstr>
      <vt:lpstr>Verificação de extensão do Site</vt:lpstr>
      <vt:lpstr>Procurar pelo criador do Site</vt:lpstr>
      <vt:lpstr>OBS: Analisar a estrutura do site e verificar se ele foi produzido de forma profissional  é outra medida de segurança.</vt:lpstr>
      <vt:lpstr>Desconfie de Links</vt:lpstr>
      <vt:lpstr>Procure por certificado de segurança</vt:lpstr>
      <vt:lpstr>Vírus</vt:lpstr>
      <vt:lpstr>E se o computador for infectado vírus pela internet?</vt:lpstr>
      <vt:lpstr>Como evitar e remover vírus e outros malwares?</vt:lpstr>
      <vt:lpstr>Apresentação do PowerPoint</vt:lpstr>
      <vt:lpstr>Ferramentas para melhorar a segurança da internet</vt:lpstr>
      <vt:lpstr>Protocolos de segurança</vt:lpstr>
      <vt:lpstr>Software de segurança da informação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durante a navegação pela Internet</dc:title>
  <cp:lastModifiedBy>junio dias de oliveira</cp:lastModifiedBy>
  <cp:revision>1</cp:revision>
  <dcterms:modified xsi:type="dcterms:W3CDTF">2020-08-21T14:33:39Z</dcterms:modified>
</cp:coreProperties>
</file>