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7" r:id="rId4"/>
    <p:sldId id="277" r:id="rId5"/>
    <p:sldId id="268" r:id="rId6"/>
    <p:sldId id="269" r:id="rId7"/>
    <p:sldId id="270" r:id="rId8"/>
    <p:sldId id="278" r:id="rId9"/>
    <p:sldId id="271" r:id="rId10"/>
    <p:sldId id="272" r:id="rId11"/>
    <p:sldId id="273" r:id="rId12"/>
    <p:sldId id="274" r:id="rId13"/>
    <p:sldId id="276" r:id="rId14"/>
    <p:sldId id="275" r:id="rId15"/>
    <p:sldId id="280" r:id="rId16"/>
    <p:sldId id="279" r:id="rId1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980" autoAdjust="0"/>
  </p:normalViewPr>
  <p:slideViewPr>
    <p:cSldViewPr>
      <p:cViewPr varScale="1">
        <p:scale>
          <a:sx n="77" d="100"/>
          <a:sy n="77" d="100"/>
        </p:scale>
        <p:origin x="-127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24AC55B-1FAD-4F45-AA2E-010C52D56DA3}" type="datetimeFigureOut">
              <a:rPr lang="pt-BR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2EB93B-DD07-461B-8789-BECA9098260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pt-BR" smtClean="0"/>
              <a:t>JMBLogView: ferramenta visualizadora de Logs baseada no framework Log4j</a:t>
            </a:r>
          </a:p>
          <a:p>
            <a:pPr algn="ctr" eaLnBrk="1" hangingPunct="1">
              <a:spcBef>
                <a:spcPct val="0"/>
              </a:spcBef>
            </a:pPr>
            <a:endParaRPr lang="pt-BR" smtClean="0"/>
          </a:p>
          <a:p>
            <a:pPr algn="ctr" eaLnBrk="1" hangingPunct="1">
              <a:spcBef>
                <a:spcPct val="0"/>
              </a:spcBef>
            </a:pPr>
            <a:endParaRPr lang="pt-BR" smtClean="0"/>
          </a:p>
          <a:p>
            <a:pPr algn="ctr" eaLnBrk="1" hangingPunct="1">
              <a:spcBef>
                <a:spcPct val="0"/>
              </a:spcBef>
            </a:pPr>
            <a:r>
              <a:rPr lang="pt-BR" smtClean="0"/>
              <a:t>Monografia de Conclusão do Curso de Bacharelado em Ciência da Computação e Sistemas de Informação da Universidade Católica de Brasília</a:t>
            </a:r>
          </a:p>
          <a:p>
            <a:pPr algn="ctr" eaLnBrk="1" hangingPunct="1">
              <a:spcBef>
                <a:spcPct val="0"/>
              </a:spcBef>
            </a:pPr>
            <a:r>
              <a:rPr lang="pt-BR" smtClean="0"/>
              <a:t>Orientador: Prof° Giovanni Almeida Santos</a:t>
            </a:r>
          </a:p>
          <a:p>
            <a:pPr algn="ctr" eaLnBrk="1" hangingPunct="1">
              <a:spcBef>
                <a:spcPct val="0"/>
              </a:spcBef>
            </a:pPr>
            <a:endParaRPr lang="pt-BR" smtClean="0"/>
          </a:p>
          <a:p>
            <a:pPr algn="ctr" eaLnBrk="1" hangingPunct="1">
              <a:spcBef>
                <a:spcPct val="0"/>
              </a:spcBef>
            </a:pPr>
            <a:endParaRPr lang="pt-BR" smtClean="0"/>
          </a:p>
          <a:p>
            <a:pPr algn="ctr" eaLnBrk="1" hangingPunct="1">
              <a:spcBef>
                <a:spcPct val="0"/>
              </a:spcBef>
            </a:pPr>
            <a:r>
              <a:rPr lang="pt-BR" smtClean="0"/>
              <a:t>Integrantes:</a:t>
            </a:r>
          </a:p>
          <a:p>
            <a:pPr algn="ctr" eaLnBrk="1" hangingPunct="1">
              <a:spcBef>
                <a:spcPct val="0"/>
              </a:spcBef>
            </a:pPr>
            <a:r>
              <a:rPr lang="pt-BR" smtClean="0"/>
              <a:t>Bruno Guedes Frei</a:t>
            </a:r>
          </a:p>
          <a:p>
            <a:pPr algn="ctr" eaLnBrk="1" hangingPunct="1">
              <a:spcBef>
                <a:spcPct val="0"/>
              </a:spcBef>
            </a:pPr>
            <a:r>
              <a:rPr lang="pt-BR" smtClean="0"/>
              <a:t>Junio Martins de Araújo</a:t>
            </a:r>
          </a:p>
          <a:p>
            <a:pPr algn="ctr" eaLnBrk="1" hangingPunct="1">
              <a:spcBef>
                <a:spcPct val="0"/>
              </a:spcBef>
            </a:pPr>
            <a:r>
              <a:rPr lang="pt-BR" smtClean="0"/>
              <a:t>Matheus Motta Alves</a:t>
            </a:r>
          </a:p>
          <a:p>
            <a:pPr algn="ctr" eaLnBrk="1" hangingPunct="1">
              <a:spcBef>
                <a:spcPct val="0"/>
              </a:spcBef>
            </a:pPr>
            <a:endParaRPr lang="pt-BR" smtClean="0"/>
          </a:p>
          <a:p>
            <a:pPr algn="ctr"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E0A5588-B3AE-44BC-BDAD-1D8A6B2AC4BC}" type="slidenum">
              <a:rPr lang="pt-BR" smtClean="0"/>
              <a:pPr/>
              <a:t>1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899E87-0E14-40D3-9C4F-DE47EE82F3E4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pPr>
              <a:defRPr/>
            </a:pPr>
            <a:fld id="{FCF69ECE-835A-42BC-ADAF-1C711C841280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55D4B-835F-4DAB-89AB-157A27A48F90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10E8D1-78CA-4C5E-8327-C0FC6DF2C12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664DB7-D930-4342-BA90-AB43BF6AD404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3630C2-4947-43E5-B718-F9FD10EDD819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A119D6-6CE3-40EC-BF21-8DF71F562C67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pPr>
              <a:defRPr/>
            </a:pPr>
            <a:fld id="{478B5C04-7542-4093-A891-091D47D7CCB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7E0605-265C-4998-A60F-90C69E9BF2BE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EED596-E906-4079-8C13-A3DB6BDC8FF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F68558-9ACA-44CF-AF88-8758E412C9F9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761CBA-78D9-460A-99AE-3BDCFA122BCC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610260-705F-4494-9A40-38B608FC4944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pPr>
              <a:defRPr/>
            </a:pPr>
            <a:fld id="{0F7180F5-8390-43F8-A331-5B4F2FD9EE52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6F4A7A-F226-4F07-9F4D-5CBA918025B4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F227BD-07BB-4256-922E-6E39FCEF2BD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EA8E98-7DBD-41CA-A19B-A847F89F39BD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80CDC-D182-4433-A771-A8C50285B0C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B6CFB6-AF00-4452-84B1-8CC96A491A6E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12A488-9BE0-4075-A8D8-D0FC81C257C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5D6F0E-A1DC-463E-A2E0-12BBF177B887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3EE78-7D06-4D6F-8DEE-7C7D2C40222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47013A8D-C532-4E57-B50D-AFC1746B279B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EBF35F62-1845-485E-B1AB-92920DACB8A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6.jpeg"/><Relationship Id="rId7" Type="http://schemas.openxmlformats.org/officeDocument/2006/relationships/image" Target="../media/image10.gif"/><Relationship Id="rId12" Type="http://schemas.openxmlformats.org/officeDocument/2006/relationships/image" Target="../media/image15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gif"/><Relationship Id="rId10" Type="http://schemas.openxmlformats.org/officeDocument/2006/relationships/image" Target="../media/image13.gif"/><Relationship Id="rId4" Type="http://schemas.openxmlformats.org/officeDocument/2006/relationships/image" Target="../media/image7.jpeg"/><Relationship Id="rId9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06" y="214290"/>
            <a:ext cx="8929718" cy="1470025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UCB – Universidade Católica de Brasília</a:t>
            </a:r>
            <a:br>
              <a:rPr lang="pt-BR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BACHARELADO em Ciência da Computação e Sistemas de Informação</a:t>
            </a:r>
          </a:p>
        </p:txBody>
      </p:sp>
      <p:sp>
        <p:nvSpPr>
          <p:cNvPr id="2052" name="CaixaDeTexto 5"/>
          <p:cNvSpPr txBox="1">
            <a:spLocks noChangeArrowheads="1"/>
          </p:cNvSpPr>
          <p:nvPr/>
        </p:nvSpPr>
        <p:spPr bwMode="auto">
          <a:xfrm>
            <a:off x="0" y="2428868"/>
            <a:ext cx="892971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800" dirty="0" smtClean="0"/>
              <a:t>JMB </a:t>
            </a:r>
            <a:r>
              <a:rPr lang="pt-BR" sz="2800" dirty="0" err="1" smtClean="0"/>
              <a:t>LogView</a:t>
            </a:r>
            <a:r>
              <a:rPr lang="pt-BR" sz="2800" dirty="0"/>
              <a:t/>
            </a:r>
            <a:br>
              <a:rPr lang="pt-BR" sz="2800" dirty="0"/>
            </a:br>
            <a:r>
              <a:rPr lang="pt-BR" sz="1400" dirty="0" smtClean="0"/>
              <a:t>Ferramenta </a:t>
            </a:r>
            <a:r>
              <a:rPr lang="pt-BR" sz="1400" dirty="0"/>
              <a:t>visualizadora de </a:t>
            </a:r>
            <a:r>
              <a:rPr lang="pt-BR" sz="1400" dirty="0" err="1" smtClean="0"/>
              <a:t>Logs</a:t>
            </a:r>
            <a:r>
              <a:rPr lang="pt-BR" sz="1400" dirty="0" smtClean="0"/>
              <a:t> baseado </a:t>
            </a:r>
            <a:r>
              <a:rPr lang="pt-BR" sz="1400" dirty="0"/>
              <a:t>no framework Log4j</a:t>
            </a:r>
          </a:p>
        </p:txBody>
      </p:sp>
      <p:sp>
        <p:nvSpPr>
          <p:cNvPr id="2053" name="CaixaDeTexto 5"/>
          <p:cNvSpPr txBox="1">
            <a:spLocks noChangeArrowheads="1"/>
          </p:cNvSpPr>
          <p:nvPr/>
        </p:nvSpPr>
        <p:spPr bwMode="auto">
          <a:xfrm>
            <a:off x="1643042" y="3714752"/>
            <a:ext cx="728667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endParaRPr lang="pt-BR" dirty="0" smtClean="0"/>
          </a:p>
          <a:p>
            <a:pPr algn="r"/>
            <a:endParaRPr lang="pt-BR" dirty="0"/>
          </a:p>
          <a:p>
            <a:pPr algn="r"/>
            <a:r>
              <a:rPr lang="pt-BR" dirty="0"/>
              <a:t>Bruno Guedes Frei</a:t>
            </a:r>
          </a:p>
          <a:p>
            <a:pPr algn="r"/>
            <a:r>
              <a:rPr lang="pt-BR" dirty="0" err="1"/>
              <a:t>Junio</a:t>
            </a:r>
            <a:r>
              <a:rPr lang="pt-BR" dirty="0"/>
              <a:t> Martins de Araújo</a:t>
            </a:r>
          </a:p>
          <a:p>
            <a:pPr algn="r"/>
            <a:r>
              <a:rPr lang="pt-BR" dirty="0"/>
              <a:t>Matheus Motta Alves</a:t>
            </a:r>
          </a:p>
        </p:txBody>
      </p:sp>
      <p:sp>
        <p:nvSpPr>
          <p:cNvPr id="2054" name="CaixaDeTexto 6"/>
          <p:cNvSpPr txBox="1">
            <a:spLocks noChangeArrowheads="1"/>
          </p:cNvSpPr>
          <p:nvPr/>
        </p:nvSpPr>
        <p:spPr bwMode="auto">
          <a:xfrm>
            <a:off x="4286250" y="5643563"/>
            <a:ext cx="10182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b="1" dirty="0"/>
              <a:t>Brasília</a:t>
            </a:r>
          </a:p>
          <a:p>
            <a:pPr algn="ctr"/>
            <a:r>
              <a:rPr lang="pt-BR" dirty="0"/>
              <a:t>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Melhorias Futuras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Aprendizado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Protótipo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Colocar url ou imagens do protótipo?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Conclusão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Dificuldades;</a:t>
            </a:r>
          </a:p>
          <a:p>
            <a:endParaRPr lang="pt-BR" dirty="0" smtClean="0"/>
          </a:p>
          <a:p>
            <a:r>
              <a:rPr lang="pt-BR" dirty="0" smtClean="0"/>
              <a:t>Aprendizado;</a:t>
            </a:r>
          </a:p>
          <a:p>
            <a:endParaRPr lang="pt-BR" dirty="0" smtClean="0"/>
          </a:p>
          <a:p>
            <a:r>
              <a:rPr lang="pt-BR" dirty="0" smtClean="0"/>
              <a:t>Melhorias Futuras (Limitações pode ser encaixado neste slide?)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Agradecimentos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Perguntas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Fim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Obrigado a todos pela presença!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Índice </a:t>
            </a: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>
          <a:xfrm>
            <a:off x="357158" y="1285860"/>
            <a:ext cx="4429156" cy="5286412"/>
          </a:xfrm>
        </p:spPr>
        <p:txBody>
          <a:bodyPr/>
          <a:lstStyle/>
          <a:p>
            <a:pPr eaLnBrk="1" hangingPunct="1"/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Conceitos</a:t>
            </a:r>
          </a:p>
          <a:p>
            <a:pPr eaLnBrk="1" hangingPunct="1"/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Proposta do trabalho;</a:t>
            </a:r>
          </a:p>
          <a:p>
            <a:pPr eaLnBrk="1" hangingPunct="1"/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Cenário atual;</a:t>
            </a:r>
          </a:p>
          <a:p>
            <a:pPr eaLnBrk="1" hangingPunct="1"/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Arquitetura da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Solução;</a:t>
            </a:r>
          </a:p>
          <a:p>
            <a:pPr eaLnBrk="1" hangingPunct="1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Limitações</a:t>
            </a:r>
          </a:p>
          <a:p>
            <a:pPr eaLnBrk="1" hangingPunct="1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Melhorias futuras</a:t>
            </a:r>
          </a:p>
          <a:p>
            <a:pPr eaLnBrk="1" hangingPunct="1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Protótipo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214942" y="1285860"/>
            <a:ext cx="3714776" cy="52864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Aprendizado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Conclusão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Agradecimentos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pt-BR" sz="3200" dirty="0" smtClean="0">
                <a:latin typeface="Times New Roman" pitchFamily="18" charset="0"/>
                <a:cs typeface="Times New Roman" pitchFamily="18" charset="0"/>
              </a:rPr>
              <a:t>Perguntas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Conceitos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são </a:t>
            </a:r>
            <a:r>
              <a:rPr lang="pt-BR" i="1" dirty="0" err="1" smtClean="0"/>
              <a:t>logs</a:t>
            </a:r>
            <a:r>
              <a:rPr lang="pt-BR" dirty="0" smtClean="0"/>
              <a:t>?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Por que são utilizados?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 Log4j</a:t>
            </a:r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Conceitos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Proposta do Trabalho</a:t>
            </a:r>
          </a:p>
        </p:txBody>
      </p:sp>
      <p:sp>
        <p:nvSpPr>
          <p:cNvPr id="614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Localizar eventos com agilidade;</a:t>
            </a:r>
          </a:p>
          <a:p>
            <a:endParaRPr lang="pt-BR" dirty="0" smtClean="0"/>
          </a:p>
          <a:p>
            <a:r>
              <a:rPr lang="pt-BR" dirty="0" smtClean="0"/>
              <a:t>Portabilidade;e</a:t>
            </a:r>
          </a:p>
          <a:p>
            <a:endParaRPr lang="pt-BR" dirty="0" smtClean="0"/>
          </a:p>
          <a:p>
            <a:r>
              <a:rPr lang="pt-BR" dirty="0" smtClean="0"/>
              <a:t>Flexibilidade (configuração).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Cenário Atual</a:t>
            </a:r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dirty="0" smtClean="0"/>
              <a:t>Utilização de </a:t>
            </a:r>
            <a:r>
              <a:rPr lang="pt-BR" i="1" dirty="0" err="1" smtClean="0"/>
              <a:t>logs</a:t>
            </a:r>
            <a:r>
              <a:rPr lang="pt-BR" dirty="0" smtClean="0"/>
              <a:t> para o monitoramento de sistemas;</a:t>
            </a:r>
          </a:p>
          <a:p>
            <a:pPr>
              <a:lnSpc>
                <a:spcPct val="110000"/>
              </a:lnSpc>
            </a:pPr>
            <a:r>
              <a:rPr lang="pt-BR" dirty="0" smtClean="0"/>
              <a:t>Utilização de </a:t>
            </a:r>
            <a:r>
              <a:rPr lang="pt-BR" i="1" dirty="0" err="1" smtClean="0"/>
              <a:t>logs</a:t>
            </a:r>
            <a:r>
              <a:rPr lang="pt-BR" dirty="0" smtClean="0"/>
              <a:t> como recursos de auditorias;</a:t>
            </a:r>
          </a:p>
          <a:p>
            <a:pPr>
              <a:lnSpc>
                <a:spcPct val="110000"/>
              </a:lnSpc>
            </a:pPr>
            <a:r>
              <a:rPr lang="pt-BR" dirty="0" smtClean="0"/>
              <a:t>Localização dos eventos de forma manual;e</a:t>
            </a:r>
          </a:p>
          <a:p>
            <a:pPr>
              <a:lnSpc>
                <a:spcPct val="110000"/>
              </a:lnSpc>
            </a:pPr>
            <a:r>
              <a:rPr lang="pt-BR" dirty="0" smtClean="0"/>
              <a:t>Carência de ferramentas do gênero que funcionem através da </a:t>
            </a:r>
            <a:r>
              <a:rPr lang="pt-BR" i="1" dirty="0" smtClean="0"/>
              <a:t>web.</a:t>
            </a:r>
            <a:r>
              <a:rPr lang="pt-BR" dirty="0" smtClean="0"/>
              <a:t> </a:t>
            </a:r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da Solução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>
          <a:xfrm>
            <a:off x="5357818" y="2071678"/>
            <a:ext cx="3471858" cy="292895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pt-BR" dirty="0" smtClean="0"/>
              <a:t>Recursos atuais:</a:t>
            </a:r>
          </a:p>
          <a:p>
            <a:r>
              <a:rPr lang="pt-BR" sz="2000" dirty="0" smtClean="0"/>
              <a:t>Log4j 1.2</a:t>
            </a:r>
          </a:p>
          <a:p>
            <a:r>
              <a:rPr lang="pt-BR" sz="2000" dirty="0" err="1" smtClean="0"/>
              <a:t>IReport</a:t>
            </a:r>
            <a:endParaRPr lang="pt-BR" sz="2000" dirty="0" smtClean="0"/>
          </a:p>
          <a:p>
            <a:r>
              <a:rPr lang="pt-BR" sz="2000" dirty="0" err="1" smtClean="0"/>
              <a:t>JasperReports</a:t>
            </a:r>
            <a:endParaRPr lang="pt-BR" sz="2000" dirty="0" smtClean="0"/>
          </a:p>
          <a:p>
            <a:r>
              <a:rPr lang="pt-BR" sz="2000" dirty="0" err="1" smtClean="0"/>
              <a:t>JFreeChart</a:t>
            </a:r>
            <a:endParaRPr lang="pt-BR" sz="2000" dirty="0" smtClean="0"/>
          </a:p>
          <a:p>
            <a:r>
              <a:rPr lang="pt-BR" sz="2000" dirty="0" smtClean="0"/>
              <a:t>JSF 1.2 + ADF Faces</a:t>
            </a:r>
          </a:p>
        </p:txBody>
      </p:sp>
      <p:sp>
        <p:nvSpPr>
          <p:cNvPr id="57" name="Espaço Reservado para Conteúdo 2"/>
          <p:cNvSpPr txBox="1">
            <a:spLocks/>
          </p:cNvSpPr>
          <p:nvPr/>
        </p:nvSpPr>
        <p:spPr>
          <a:xfrm>
            <a:off x="500034" y="1928802"/>
            <a:ext cx="4286280" cy="2928958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q"/>
              <a:tabLst/>
              <a:defRPr/>
            </a:pPr>
            <a:r>
              <a:rPr lang="pt-BR" sz="3200" noProof="0" dirty="0" smtClean="0">
                <a:solidFill>
                  <a:schemeClr val="tx2"/>
                </a:solidFill>
                <a:latin typeface="+mn-lt"/>
              </a:rPr>
              <a:t>Provê: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pt-BR" sz="2000" dirty="0" smtClean="0">
                <a:solidFill>
                  <a:schemeClr val="tx2"/>
                </a:solidFill>
                <a:latin typeface="+mn-lt"/>
              </a:rPr>
              <a:t>Visualização dos registros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pt-BR" sz="2000" noProof="0" dirty="0" smtClean="0">
                <a:solidFill>
                  <a:schemeClr val="tx2"/>
                </a:solidFill>
                <a:latin typeface="+mn-lt"/>
              </a:rPr>
              <a:t>Classificação das ocorrências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Pesquisa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ocorrências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pt-BR" sz="2000" b="1" dirty="0" smtClean="0">
                <a:solidFill>
                  <a:schemeClr val="tx2"/>
                </a:solidFill>
                <a:latin typeface="+mn-lt"/>
              </a:rPr>
              <a:t>Relatório gráfico quantitativo</a:t>
            </a:r>
            <a:endParaRPr kumimoji="0" lang="pt-B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Relatório impresso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pt-BR" sz="2000" noProof="0" dirty="0" smtClean="0">
                <a:solidFill>
                  <a:schemeClr val="tx2"/>
                </a:solidFill>
                <a:latin typeface="+mn-lt"/>
              </a:rPr>
              <a:t>Interface amigável e auto-explicativa</a:t>
            </a:r>
            <a:endParaRPr kumimoji="0" lang="pt-BR" sz="20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000636"/>
            <a:ext cx="176995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 descr="http://localhost:8080/logview/Web/data/users/5321D1F9E88A619D28DACBE28A79B17D/IMG_GRF_BAR_EVEN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46" y="5072074"/>
            <a:ext cx="2428892" cy="13573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luxograma: Conector 42"/>
          <p:cNvSpPr/>
          <p:nvPr/>
        </p:nvSpPr>
        <p:spPr>
          <a:xfrm>
            <a:off x="6429388" y="2071678"/>
            <a:ext cx="2571736" cy="2500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Fluxograma: Conector 41"/>
          <p:cNvSpPr/>
          <p:nvPr/>
        </p:nvSpPr>
        <p:spPr>
          <a:xfrm>
            <a:off x="428596" y="5357826"/>
            <a:ext cx="1571636" cy="1428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Arquitetura da Solução</a:t>
            </a:r>
          </a:p>
        </p:txBody>
      </p:sp>
      <p:pic>
        <p:nvPicPr>
          <p:cNvPr id="4" name="Imagem 3" descr="ireport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0" y="6024963"/>
            <a:ext cx="571504" cy="771530"/>
          </a:xfrm>
          <a:prstGeom prst="rect">
            <a:avLst/>
          </a:prstGeom>
        </p:spPr>
      </p:pic>
      <p:pic>
        <p:nvPicPr>
          <p:cNvPr id="5" name="Imagem 4" descr="jav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571612"/>
            <a:ext cx="928694" cy="928694"/>
          </a:xfrm>
          <a:prstGeom prst="rect">
            <a:avLst/>
          </a:prstGeom>
        </p:spPr>
      </p:pic>
      <p:pic>
        <p:nvPicPr>
          <p:cNvPr id="6" name="Imagem 5" descr="logo_log4j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290" y="1571612"/>
            <a:ext cx="1383019" cy="928694"/>
          </a:xfrm>
          <a:prstGeom prst="rect">
            <a:avLst/>
          </a:prstGeom>
        </p:spPr>
      </p:pic>
      <p:pic>
        <p:nvPicPr>
          <p:cNvPr id="7" name="Imagem 6" descr="ogo_jasper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562" y="6000768"/>
            <a:ext cx="1000132" cy="795725"/>
          </a:xfrm>
          <a:prstGeom prst="rect">
            <a:avLst/>
          </a:prstGeom>
        </p:spPr>
      </p:pic>
      <p:pic>
        <p:nvPicPr>
          <p:cNvPr id="8" name="Imagem 7" descr="rel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4744" y="3000372"/>
            <a:ext cx="1643074" cy="1739725"/>
          </a:xfrm>
          <a:prstGeom prst="rect">
            <a:avLst/>
          </a:prstGeom>
        </p:spPr>
      </p:pic>
      <p:pic>
        <p:nvPicPr>
          <p:cNvPr id="9" name="Imagem 8" descr="adf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3438" y="1500174"/>
            <a:ext cx="1714512" cy="663682"/>
          </a:xfrm>
          <a:prstGeom prst="rect">
            <a:avLst/>
          </a:prstGeom>
        </p:spPr>
      </p:pic>
      <p:cxnSp>
        <p:nvCxnSpPr>
          <p:cNvPr id="11" name="Conector de seta reta 10"/>
          <p:cNvCxnSpPr/>
          <p:nvPr/>
        </p:nvCxnSpPr>
        <p:spPr>
          <a:xfrm rot="5400000">
            <a:off x="4107653" y="5393545"/>
            <a:ext cx="1071572" cy="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16200000" flipH="1">
            <a:off x="4107653" y="2536025"/>
            <a:ext cx="642942" cy="14287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 descr="IO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4414" y="3500438"/>
            <a:ext cx="1000132" cy="1000132"/>
          </a:xfrm>
          <a:prstGeom prst="rect">
            <a:avLst/>
          </a:prstGeom>
        </p:spPr>
      </p:pic>
      <p:cxnSp>
        <p:nvCxnSpPr>
          <p:cNvPr id="14" name="Conector de seta reta 13"/>
          <p:cNvCxnSpPr/>
          <p:nvPr/>
        </p:nvCxnSpPr>
        <p:spPr>
          <a:xfrm rot="16200000" flipH="1">
            <a:off x="964381" y="2964653"/>
            <a:ext cx="857256" cy="7143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rot="5400000">
            <a:off x="4464843" y="2464587"/>
            <a:ext cx="642942" cy="28575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 descr="pdf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348" y="5643578"/>
            <a:ext cx="996163" cy="943734"/>
          </a:xfrm>
          <a:prstGeom prst="rect">
            <a:avLst/>
          </a:prstGeom>
        </p:spPr>
      </p:pic>
      <p:cxnSp>
        <p:nvCxnSpPr>
          <p:cNvPr id="18" name="Conector de seta reta 17"/>
          <p:cNvCxnSpPr/>
          <p:nvPr/>
        </p:nvCxnSpPr>
        <p:spPr>
          <a:xfrm rot="10800000">
            <a:off x="2214546" y="6143644"/>
            <a:ext cx="1500198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m 18" descr="duke.gi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71934" y="1428736"/>
            <a:ext cx="523875" cy="647700"/>
          </a:xfrm>
          <a:prstGeom prst="rect">
            <a:avLst/>
          </a:prstGeom>
        </p:spPr>
      </p:pic>
      <p:cxnSp>
        <p:nvCxnSpPr>
          <p:cNvPr id="20" name="Conector de seta reta 19"/>
          <p:cNvCxnSpPr>
            <a:stCxn id="8" idx="1"/>
          </p:cNvCxnSpPr>
          <p:nvPr/>
        </p:nvCxnSpPr>
        <p:spPr>
          <a:xfrm rot="10800000" flipV="1">
            <a:off x="2357422" y="3870234"/>
            <a:ext cx="1357322" cy="5883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m 27" descr="jfree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58082" y="6143644"/>
            <a:ext cx="1543061" cy="428628"/>
          </a:xfrm>
          <a:prstGeom prst="rect">
            <a:avLst/>
          </a:prstGeom>
        </p:spPr>
      </p:pic>
      <p:cxnSp>
        <p:nvCxnSpPr>
          <p:cNvPr id="36" name="Conector de seta reta 35"/>
          <p:cNvCxnSpPr/>
          <p:nvPr/>
        </p:nvCxnSpPr>
        <p:spPr>
          <a:xfrm rot="16200000" flipH="1">
            <a:off x="5464975" y="4393413"/>
            <a:ext cx="1285884" cy="121444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Imagem 38" descr="jfreechart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6578" y="2500306"/>
            <a:ext cx="1856764" cy="1629310"/>
          </a:xfrm>
          <a:prstGeom prst="rect">
            <a:avLst/>
          </a:prstGeom>
        </p:spPr>
      </p:pic>
      <p:cxnSp>
        <p:nvCxnSpPr>
          <p:cNvPr id="41" name="Conector de seta reta 40"/>
          <p:cNvCxnSpPr/>
          <p:nvPr/>
        </p:nvCxnSpPr>
        <p:spPr>
          <a:xfrm rot="5400000" flipH="1" flipV="1">
            <a:off x="7251719" y="5178437"/>
            <a:ext cx="928694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Limitações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ferramenta </a:t>
            </a:r>
            <a:r>
              <a:rPr lang="pt-BR" b="1" dirty="0" smtClean="0"/>
              <a:t>não</a:t>
            </a:r>
            <a:r>
              <a:rPr lang="pt-BR" dirty="0" smtClean="0"/>
              <a:t> suporta todos os campos do Log4j;</a:t>
            </a:r>
          </a:p>
          <a:p>
            <a:endParaRPr lang="pt-BR" dirty="0" smtClean="0"/>
          </a:p>
          <a:p>
            <a:r>
              <a:rPr lang="pt-BR" dirty="0" smtClean="0"/>
              <a:t>É necessária a utilização de delimitadores para formar uma máscara; e</a:t>
            </a:r>
          </a:p>
          <a:p>
            <a:endParaRPr lang="pt-BR" dirty="0" smtClean="0"/>
          </a:p>
          <a:p>
            <a:r>
              <a:rPr lang="pt-BR" dirty="0" smtClean="0"/>
              <a:t>A duplicidade de campos </a:t>
            </a:r>
            <a:r>
              <a:rPr lang="pt-BR" b="1" dirty="0" smtClean="0"/>
              <a:t>não</a:t>
            </a:r>
            <a:r>
              <a:rPr lang="pt-BR" dirty="0" smtClean="0"/>
              <a:t> serão tratados na interface.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678</TotalTime>
  <Words>261</Words>
  <Application>Microsoft Office PowerPoint</Application>
  <PresentationFormat>Apresentação na tela (4:3)</PresentationFormat>
  <Paragraphs>91</Paragraphs>
  <Slides>16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Viagem</vt:lpstr>
      <vt:lpstr>UCB – Universidade Católica de Brasília  BACHARELADO em Ciência da Computação e Sistemas de Informação</vt:lpstr>
      <vt:lpstr>Índice </vt:lpstr>
      <vt:lpstr>Conceitos</vt:lpstr>
      <vt:lpstr>Conceitos</vt:lpstr>
      <vt:lpstr>Proposta do Trabalho</vt:lpstr>
      <vt:lpstr>Cenário Atual</vt:lpstr>
      <vt:lpstr>Arquitetura da Solução</vt:lpstr>
      <vt:lpstr>Arquitetura da Solução</vt:lpstr>
      <vt:lpstr>Limitações</vt:lpstr>
      <vt:lpstr>Melhorias Futuras</vt:lpstr>
      <vt:lpstr>Aprendizado</vt:lpstr>
      <vt:lpstr>Protótipo</vt:lpstr>
      <vt:lpstr>Conclusão</vt:lpstr>
      <vt:lpstr>Agradecimentos</vt:lpstr>
      <vt:lpstr>Perguntas</vt:lpstr>
      <vt:lpstr>Fim</vt:lpstr>
    </vt:vector>
  </TitlesOfParts>
  <Company>AGU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JMBLogViewer: ferramenta para  visualização de Logs baseado no framework Log4J</dc:title>
  <dc:creator>advocacia geral</dc:creator>
  <cp:lastModifiedBy>advocacia geral</cp:lastModifiedBy>
  <cp:revision>105</cp:revision>
  <dcterms:created xsi:type="dcterms:W3CDTF">2009-06-11T17:11:14Z</dcterms:created>
  <dcterms:modified xsi:type="dcterms:W3CDTF">2009-06-18T13:41:17Z</dcterms:modified>
</cp:coreProperties>
</file>