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11DA35-A273-E2E8-03E5-8675C3C6FE37}" v="58" dt="2022-02-27T12:47:43.900"/>
    <p1510:client id="{7160CCAD-124A-D687-A98C-A3E7F700AA2F}" v="6" dt="2022-02-27T13:44:41.144"/>
    <p1510:client id="{BCAFB347-ADD0-4009-9F50-E27016F3FDDE}" v="1381" dt="2022-02-27T00:04:17.552"/>
    <p1510:client id="{CBE21A70-6086-DA0C-0668-78FC2091AF28}" v="30" dt="2022-02-27T12:43:20.9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53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1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4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0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9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30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3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34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998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69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19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4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1" r:id="rId6"/>
    <p:sldLayoutId id="2147483857" r:id="rId7"/>
    <p:sldLayoutId id="2147483858" r:id="rId8"/>
    <p:sldLayoutId id="2147483859" r:id="rId9"/>
    <p:sldLayoutId id="2147483860" r:id="rId10"/>
    <p:sldLayoutId id="21474838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snimnews.com/en/news/2016/07/03/1120940/germany-s-daimler-says-to-resume-truck-business-in-ira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56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684" y="1680339"/>
            <a:ext cx="5975549" cy="30041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3000" b="1" dirty="0">
                <a:ea typeface="+mj-lt"/>
                <a:cs typeface="+mj-lt"/>
              </a:rPr>
              <a:t>CLASSIFICAÇÃO PARAMETRIZADA DO TRÂNSITO DE CAMINHÕES </a:t>
            </a:r>
            <a:br>
              <a:rPr lang="pt-BR" sz="3000" b="1" dirty="0">
                <a:ea typeface="+mj-lt"/>
                <a:cs typeface="+mj-lt"/>
              </a:rPr>
            </a:br>
            <a:r>
              <a:rPr lang="pt-BR" sz="3000" b="1" i="1" dirty="0">
                <a:ea typeface="+mj-lt"/>
                <a:cs typeface="+mj-lt"/>
              </a:rPr>
              <a:t>EN LASTRE</a:t>
            </a:r>
            <a:r>
              <a:rPr lang="pt-BR" sz="3000" b="1" dirty="0">
                <a:ea typeface="+mj-lt"/>
                <a:cs typeface="+mj-lt"/>
              </a:rPr>
              <a:t> </a:t>
            </a:r>
            <a:br>
              <a:rPr lang="pt-BR" sz="3000" b="1" dirty="0">
                <a:ea typeface="+mj-lt"/>
                <a:cs typeface="+mj-lt"/>
              </a:rPr>
            </a:br>
            <a:r>
              <a:rPr lang="pt-BR" sz="3000" b="1" dirty="0">
                <a:ea typeface="+mj-lt"/>
                <a:cs typeface="+mj-lt"/>
              </a:rPr>
              <a:t>COM BASE EM REGISTROS DE PASSAGENS</a:t>
            </a:r>
            <a:endParaRPr lang="en-US" sz="3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4076" y="813079"/>
            <a:ext cx="6704858" cy="81151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b="1" dirty="0"/>
          </a:p>
          <a:p>
            <a:r>
              <a:rPr lang="en-US" sz="2100" dirty="0" err="1"/>
              <a:t>Pontifícia</a:t>
            </a:r>
            <a:r>
              <a:rPr lang="en-US" sz="2100" dirty="0"/>
              <a:t> </a:t>
            </a:r>
            <a:r>
              <a:rPr lang="en-US" sz="2100" dirty="0" err="1"/>
              <a:t>Universidade</a:t>
            </a:r>
            <a:r>
              <a:rPr lang="en-US" sz="2100" dirty="0"/>
              <a:t> </a:t>
            </a:r>
            <a:r>
              <a:rPr lang="en-US" sz="2100" dirty="0" err="1"/>
              <a:t>Católica</a:t>
            </a:r>
            <a:r>
              <a:rPr lang="en-US" sz="2100" dirty="0"/>
              <a:t> de Minas Gerais</a:t>
            </a:r>
            <a:endParaRPr lang="en-US"/>
          </a:p>
        </p:txBody>
      </p:sp>
      <p:sp>
        <p:nvSpPr>
          <p:cNvPr id="80" name="Freeform: Shape 5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Freeform: Shape 6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604440E0-2B17-4661-9B5F-A22EC9CE99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209" r="14040"/>
          <a:stretch/>
        </p:blipFill>
        <p:spPr>
          <a:xfrm>
            <a:off x="6595884" y="57974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82" name="Freeform: Shape 6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Freeform: Shape 6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4" descr="Logo&#10;&#10;Description automatically generated">
            <a:extLst>
              <a:ext uri="{FF2B5EF4-FFF2-40B4-BE49-F238E27FC236}">
                <a16:creationId xmlns:a16="http://schemas.microsoft.com/office/drawing/2014/main" id="{503794EF-BD3E-40E7-9D36-FC0C88A94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012" y="-696"/>
            <a:ext cx="1223623" cy="1259434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4247A2BE-C594-4AB1-9AE8-191A9A298BD3}"/>
              </a:ext>
            </a:extLst>
          </p:cNvPr>
          <p:cNvSpPr txBox="1">
            <a:spLocks/>
          </p:cNvSpPr>
          <p:nvPr/>
        </p:nvSpPr>
        <p:spPr>
          <a:xfrm>
            <a:off x="177864" y="4760239"/>
            <a:ext cx="6032774" cy="96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Trabalho</a:t>
            </a:r>
            <a:r>
              <a:rPr lang="en-US" sz="2200" dirty="0"/>
              <a:t> de </a:t>
            </a:r>
            <a:r>
              <a:rPr lang="en-US" sz="2200" dirty="0" err="1"/>
              <a:t>Conclusão</a:t>
            </a:r>
            <a:r>
              <a:rPr lang="en-US" sz="2200" dirty="0"/>
              <a:t> de </a:t>
            </a:r>
            <a:r>
              <a:rPr lang="en-US" sz="2200" dirty="0" err="1"/>
              <a:t>Curso</a:t>
            </a:r>
            <a:endParaRPr lang="en-US" sz="2200"/>
          </a:p>
          <a:p>
            <a:r>
              <a:rPr lang="en-US" sz="2200" b="1" i="1" dirty="0" err="1"/>
              <a:t>Especialização</a:t>
            </a:r>
            <a:r>
              <a:rPr lang="en-US" sz="2200" b="1" i="1" dirty="0"/>
              <a:t> </a:t>
            </a:r>
            <a:r>
              <a:rPr lang="en-US" sz="2200" b="1" i="1" dirty="0" err="1"/>
              <a:t>em</a:t>
            </a:r>
            <a:r>
              <a:rPr lang="en-US" sz="2200" b="1" dirty="0"/>
              <a:t> </a:t>
            </a:r>
            <a:r>
              <a:rPr lang="en-US" sz="2200" b="1" i="1" dirty="0"/>
              <a:t>Ciência de Dados e Big Data</a:t>
            </a:r>
            <a:endParaRPr lang="en-US" dirty="0"/>
          </a:p>
        </p:txBody>
      </p:sp>
      <p:sp>
        <p:nvSpPr>
          <p:cNvPr id="68" name="TextBox 1">
            <a:extLst>
              <a:ext uri="{FF2B5EF4-FFF2-40B4-BE49-F238E27FC236}">
                <a16:creationId xmlns:a16="http://schemas.microsoft.com/office/drawing/2014/main" id="{D38AC60A-EF98-4271-984D-254A5CC3D45C}"/>
              </a:ext>
            </a:extLst>
          </p:cNvPr>
          <p:cNvSpPr txBox="1"/>
          <p:nvPr/>
        </p:nvSpPr>
        <p:spPr>
          <a:xfrm>
            <a:off x="1552956" y="5992368"/>
            <a:ext cx="339852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>
                <a:ea typeface="+mn-lt"/>
                <a:cs typeface="+mn-lt"/>
              </a:rPr>
              <a:t>Osmar B. de C. Junior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B5B4-D929-4427-AFC5-8E98A83B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proposto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1927-AEFB-407E-8533-CB17D058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Impossibilidade</a:t>
            </a:r>
            <a:r>
              <a:rPr lang="en-US" dirty="0"/>
              <a:t> de </a:t>
            </a:r>
            <a:r>
              <a:rPr lang="en-US" dirty="0" err="1"/>
              <a:t>fiscalização</a:t>
            </a:r>
            <a:r>
              <a:rPr lang="en-US" dirty="0"/>
              <a:t> integral de </a:t>
            </a:r>
            <a:r>
              <a:rPr lang="en-US" dirty="0" err="1"/>
              <a:t>caminhões</a:t>
            </a:r>
            <a:r>
              <a:rPr lang="en-US" dirty="0"/>
              <a:t> </a:t>
            </a:r>
            <a:r>
              <a:rPr lang="en-US" i="1" dirty="0" err="1"/>
              <a:t>en</a:t>
            </a:r>
            <a:r>
              <a:rPr lang="en-US" i="1" dirty="0"/>
              <a:t> </a:t>
            </a:r>
            <a:r>
              <a:rPr lang="en-US" i="1" dirty="0" err="1"/>
              <a:t>lastre</a:t>
            </a:r>
            <a:r>
              <a:rPr lang="en-US" i="1" dirty="0"/>
              <a:t> </a:t>
            </a:r>
            <a:r>
              <a:rPr lang="en-US" dirty="0" err="1"/>
              <a:t>devido</a:t>
            </a:r>
            <a:r>
              <a:rPr lang="en-US" dirty="0"/>
              <a:t> à </a:t>
            </a:r>
            <a:r>
              <a:rPr lang="en-US" dirty="0" err="1"/>
              <a:t>quantidade</a:t>
            </a:r>
            <a:r>
              <a:rPr lang="en-US" dirty="0"/>
              <a:t> de </a:t>
            </a:r>
            <a:r>
              <a:rPr lang="en-US" dirty="0" err="1"/>
              <a:t>veículos</a:t>
            </a:r>
            <a:r>
              <a:rPr lang="en-US" dirty="0"/>
              <a:t> e à </a:t>
            </a:r>
            <a:r>
              <a:rPr lang="en-US" dirty="0" err="1"/>
              <a:t>falta</a:t>
            </a:r>
            <a:r>
              <a:rPr lang="en-US" dirty="0"/>
              <a:t> de </a:t>
            </a:r>
            <a:r>
              <a:rPr lang="en-US" dirty="0" err="1"/>
              <a:t>pessoal</a:t>
            </a:r>
            <a:r>
              <a:rPr lang="en-US" dirty="0"/>
              <a:t>,  </a:t>
            </a:r>
            <a:r>
              <a:rPr lang="en-US" dirty="0" err="1"/>
              <a:t>vulnerabilizando</a:t>
            </a:r>
            <a:r>
              <a:rPr lang="en-US" dirty="0"/>
              <a:t> 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 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controles</a:t>
            </a:r>
            <a:r>
              <a:rPr lang="en-US" dirty="0"/>
              <a:t> </a:t>
            </a:r>
            <a:r>
              <a:rPr lang="en-US" dirty="0" err="1"/>
              <a:t>internos</a:t>
            </a:r>
            <a:r>
              <a:rPr lang="en-US" dirty="0"/>
              <a:t> do </a:t>
            </a:r>
            <a:r>
              <a:rPr lang="en-US" dirty="0" err="1"/>
              <a:t>país</a:t>
            </a:r>
            <a:r>
              <a:rPr lang="en-US" dirty="0"/>
              <a:t>.  </a:t>
            </a:r>
          </a:p>
        </p:txBody>
      </p:sp>
      <p:pic>
        <p:nvPicPr>
          <p:cNvPr id="5" name="Picture 14" descr="Logo&#10;&#10;Description automatically generated">
            <a:extLst>
              <a:ext uri="{FF2B5EF4-FFF2-40B4-BE49-F238E27FC236}">
                <a16:creationId xmlns:a16="http://schemas.microsoft.com/office/drawing/2014/main" id="{FD24F255-28E9-4F96-AD69-E64C05348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623" y="367060"/>
            <a:ext cx="1223623" cy="125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558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A76B2D3-DE01-4A78-9344-9693C14CF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949545"/>
              </p:ext>
            </p:extLst>
          </p:nvPr>
        </p:nvGraphicFramePr>
        <p:xfrm>
          <a:off x="4760814" y="1375646"/>
          <a:ext cx="6735443" cy="4079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5443">
                  <a:extLst>
                    <a:ext uri="{9D8B030D-6E8A-4147-A177-3AD203B41FA5}">
                      <a16:colId xmlns:a16="http://schemas.microsoft.com/office/drawing/2014/main" val="526330826"/>
                    </a:ext>
                  </a:extLst>
                </a:gridCol>
              </a:tblGrid>
              <a:tr h="679993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>
                          <a:effectLst/>
                        </a:rPr>
                        <a:t>SUMÁRIO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9831521"/>
                  </a:ext>
                </a:extLst>
              </a:tr>
              <a:tr h="679993">
                <a:tc>
                  <a:txBody>
                    <a:bodyPr/>
                    <a:lstStyle/>
                    <a:p>
                      <a:r>
                        <a:rPr lang="pt-BR" sz="3100" dirty="0">
                          <a:effectLst/>
                        </a:rPr>
                        <a:t>Workflow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2221923"/>
                  </a:ext>
                </a:extLst>
              </a:tr>
              <a:tr h="679993">
                <a:tc>
                  <a:txBody>
                    <a:bodyPr/>
                    <a:lstStyle/>
                    <a:p>
                      <a:r>
                        <a:rPr lang="pt-BR" sz="3100" dirty="0">
                          <a:effectLst/>
                        </a:rPr>
                        <a:t>Processamento e Tratamento Dados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64273948"/>
                  </a:ext>
                </a:extLst>
              </a:tr>
              <a:tr h="679993">
                <a:tc>
                  <a:txBody>
                    <a:bodyPr/>
                    <a:lstStyle/>
                    <a:p>
                      <a:r>
                        <a:rPr lang="pt-BR" sz="3100" dirty="0">
                          <a:effectLst/>
                        </a:rPr>
                        <a:t>Análise Exploração Dados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75138907"/>
                  </a:ext>
                </a:extLst>
              </a:tr>
              <a:tr h="679993">
                <a:tc>
                  <a:txBody>
                    <a:bodyPr/>
                    <a:lstStyle/>
                    <a:p>
                      <a:r>
                        <a:rPr lang="pt-BR" sz="3100" dirty="0">
                          <a:effectLst/>
                        </a:rPr>
                        <a:t>Modelo: definição e teste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59416804"/>
                  </a:ext>
                </a:extLst>
              </a:tr>
              <a:tr h="679993">
                <a:tc>
                  <a:txBody>
                    <a:bodyPr/>
                    <a:lstStyle/>
                    <a:p>
                      <a:r>
                        <a:rPr lang="pt-BR" sz="3100" dirty="0">
                          <a:effectLst/>
                        </a:rPr>
                        <a:t>Resultado - Relatórios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23284831"/>
                  </a:ext>
                </a:extLst>
              </a:tr>
            </a:tbl>
          </a:graphicData>
        </a:graphic>
      </p:graphicFrame>
      <p:pic>
        <p:nvPicPr>
          <p:cNvPr id="11" name="Picture 12" descr="Logo&#10;&#10;Description automatically generated">
            <a:extLst>
              <a:ext uri="{FF2B5EF4-FFF2-40B4-BE49-F238E27FC236}">
                <a16:creationId xmlns:a16="http://schemas.microsoft.com/office/drawing/2014/main" id="{4A85EFF1-94C2-4E94-8BEE-9443D4502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79" y="2341245"/>
            <a:ext cx="21240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718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AC23ABF-98FD-4F09-BCDC-46AB71157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348" y="112992"/>
            <a:ext cx="5690048" cy="6632018"/>
          </a:xfrm>
          <a:prstGeom prst="rect">
            <a:avLst/>
          </a:prstGeom>
        </p:spPr>
      </p:pic>
      <p:pic>
        <p:nvPicPr>
          <p:cNvPr id="2" name="Picture 14" descr="Logo&#10;&#10;Description automatically generated">
            <a:extLst>
              <a:ext uri="{FF2B5EF4-FFF2-40B4-BE49-F238E27FC236}">
                <a16:creationId xmlns:a16="http://schemas.microsoft.com/office/drawing/2014/main" id="{B90B592E-CC6E-46F0-8B3C-5735AA3FE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431" y="403636"/>
            <a:ext cx="1223623" cy="125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06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794F-3B38-4C8B-86FA-90EBEEEBA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E1B60-6B39-4C68-8120-884B140F9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/>
              <a:t>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apresentou</a:t>
            </a:r>
            <a:r>
              <a:rPr lang="en-US" dirty="0"/>
              <a:t> </a:t>
            </a:r>
            <a:r>
              <a:rPr lang="en-US" dirty="0" err="1"/>
              <a:t>acurácia</a:t>
            </a:r>
            <a:r>
              <a:rPr lang="en-US" dirty="0"/>
              <a:t> de 0.9954 (99,54%) e um score de </a:t>
            </a:r>
            <a:r>
              <a:rPr lang="en-US" dirty="0" err="1"/>
              <a:t>acerto</a:t>
            </a:r>
            <a:r>
              <a:rPr lang="en-US" dirty="0"/>
              <a:t> da </a:t>
            </a:r>
            <a:r>
              <a:rPr lang="en-US" dirty="0" err="1"/>
              <a:t>predição</a:t>
            </a:r>
            <a:r>
              <a:rPr lang="en-US" dirty="0"/>
              <a:t> do dataset de teste de </a:t>
            </a:r>
            <a:r>
              <a:rPr lang="en-US" dirty="0" err="1"/>
              <a:t>aproximadamente</a:t>
            </a:r>
            <a:r>
              <a:rPr lang="en-US" dirty="0"/>
              <a:t> 0.9981 (99,81%). Sendo, </a:t>
            </a:r>
            <a:r>
              <a:rPr lang="en-US" dirty="0" err="1"/>
              <a:t>portanto</a:t>
            </a:r>
            <a:r>
              <a:rPr lang="en-US" dirty="0"/>
              <a:t>, </a:t>
            </a:r>
            <a:r>
              <a:rPr lang="en-US" dirty="0" err="1"/>
              <a:t>considerado</a:t>
            </a:r>
            <a:r>
              <a:rPr lang="en-US" dirty="0"/>
              <a:t> </a:t>
            </a:r>
            <a:r>
              <a:rPr lang="en-US" dirty="0" err="1"/>
              <a:t>satisfatório</a:t>
            </a:r>
            <a:r>
              <a:rPr lang="en-US" dirty="0"/>
              <a:t> o </a:t>
            </a:r>
            <a:r>
              <a:rPr lang="en-US" dirty="0" err="1"/>
              <a:t>experimento</a:t>
            </a:r>
            <a:r>
              <a:rPr lang="en-US" dirty="0"/>
              <a:t> com </a:t>
            </a:r>
            <a:r>
              <a:rPr lang="en-US" dirty="0" err="1"/>
              <a:t>atingimento</a:t>
            </a:r>
            <a:r>
              <a:rPr lang="en-US" dirty="0"/>
              <a:t> do </a:t>
            </a:r>
            <a:r>
              <a:rPr lang="en-US" dirty="0" err="1"/>
              <a:t>objetivo</a:t>
            </a:r>
            <a:r>
              <a:rPr lang="en-US" dirty="0"/>
              <a:t> </a:t>
            </a:r>
            <a:r>
              <a:rPr lang="en-US" dirty="0" err="1"/>
              <a:t>proposto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que a </a:t>
            </a:r>
            <a:r>
              <a:rPr lang="en-US" dirty="0" err="1"/>
              <a:t>classificação</a:t>
            </a:r>
            <a:r>
              <a:rPr lang="en-US" dirty="0"/>
              <a:t> </a:t>
            </a:r>
            <a:r>
              <a:rPr lang="en-US" dirty="0" err="1"/>
              <a:t>feita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seletividade</a:t>
            </a:r>
            <a:r>
              <a:rPr lang="en-US" dirty="0"/>
              <a:t> </a:t>
            </a:r>
            <a:r>
              <a:rPr lang="en-US" dirty="0" err="1"/>
              <a:t>baseada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, </a:t>
            </a:r>
            <a:r>
              <a:rPr lang="en-US" dirty="0" err="1"/>
              <a:t>mitigando</a:t>
            </a:r>
            <a:r>
              <a:rPr lang="en-US" dirty="0"/>
              <a:t> o </a:t>
            </a:r>
            <a:r>
              <a:rPr lang="en-US" dirty="0" err="1"/>
              <a:t>problema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14" descr="Logo&#10;&#10;Description automatically generated">
            <a:extLst>
              <a:ext uri="{FF2B5EF4-FFF2-40B4-BE49-F238E27FC236}">
                <a16:creationId xmlns:a16="http://schemas.microsoft.com/office/drawing/2014/main" id="{8B642E8D-DB6A-4C54-9771-1FCA630A8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5606" y="363446"/>
            <a:ext cx="1223623" cy="125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9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7E4D-0FA6-4178-883F-6560072B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Agradecimento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E9865-A830-49B5-8C5D-AC3637F84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Externo</a:t>
            </a:r>
            <a:r>
              <a:rPr lang="en-US" dirty="0"/>
              <a:t> </a:t>
            </a:r>
            <a:r>
              <a:rPr lang="en-US" dirty="0" err="1"/>
              <a:t>sincero</a:t>
            </a:r>
            <a:r>
              <a:rPr lang="en-US" dirty="0"/>
              <a:t> </a:t>
            </a:r>
            <a:r>
              <a:rPr lang="en-US" dirty="0" err="1"/>
              <a:t>agradecimento</a:t>
            </a:r>
            <a:r>
              <a:rPr lang="en-US" dirty="0"/>
              <a:t> à </a:t>
            </a:r>
            <a:r>
              <a:rPr lang="en-US" dirty="0" err="1"/>
              <a:t>equipe</a:t>
            </a:r>
            <a:r>
              <a:rPr lang="en-US" dirty="0"/>
              <a:t> </a:t>
            </a:r>
            <a:r>
              <a:rPr lang="en-US" dirty="0" err="1"/>
              <a:t>administrativa</a:t>
            </a:r>
            <a:r>
              <a:rPr lang="en-US" dirty="0"/>
              <a:t> da PUC Minas e, </a:t>
            </a:r>
            <a:r>
              <a:rPr lang="en-US" dirty="0" err="1"/>
              <a:t>em</a:t>
            </a:r>
            <a:r>
              <a:rPr lang="en-US" dirty="0"/>
              <a:t> especial,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corpo</a:t>
            </a:r>
            <a:r>
              <a:rPr lang="en-US" dirty="0"/>
              <a:t> </a:t>
            </a:r>
            <a:r>
              <a:rPr lang="en-US" dirty="0" err="1"/>
              <a:t>docente</a:t>
            </a:r>
            <a:r>
              <a:rPr lang="en-US" dirty="0"/>
              <a:t>, que me </a:t>
            </a:r>
            <a:r>
              <a:rPr lang="en-US" dirty="0" err="1"/>
              <a:t>guiou</a:t>
            </a:r>
            <a:r>
              <a:rPr lang="en-US" dirty="0"/>
              <a:t> </a:t>
            </a:r>
            <a:r>
              <a:rPr lang="en-US" dirty="0" err="1"/>
              <a:t>nesta</a:t>
            </a:r>
            <a:r>
              <a:rPr lang="en-US" dirty="0"/>
              <a:t> </a:t>
            </a:r>
            <a:r>
              <a:rPr lang="en-US" dirty="0" err="1"/>
              <a:t>incipiente</a:t>
            </a:r>
            <a:r>
              <a:rPr lang="en-US" dirty="0"/>
              <a:t> jornada </a:t>
            </a:r>
            <a:r>
              <a:rPr lang="en-US" dirty="0" err="1"/>
              <a:t>rumo</a:t>
            </a:r>
            <a:r>
              <a:rPr lang="en-US" dirty="0"/>
              <a:t> à </a:t>
            </a:r>
            <a:r>
              <a:rPr lang="en-US" i="1" dirty="0"/>
              <a:t>Ciência de Dados e Big Data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dirty="0" err="1"/>
              <a:t>Muitíssimo</a:t>
            </a:r>
            <a:r>
              <a:rPr lang="en-US" sz="3200" b="1" dirty="0"/>
              <a:t> </a:t>
            </a:r>
            <a:r>
              <a:rPr lang="en-US" sz="3200" b="1" dirty="0" err="1"/>
              <a:t>obrigado</a:t>
            </a:r>
            <a:r>
              <a:rPr lang="en-US" sz="3200" b="1" dirty="0"/>
              <a:t>!</a:t>
            </a:r>
            <a:endParaRPr lang="en-US" dirty="0"/>
          </a:p>
        </p:txBody>
      </p:sp>
      <p:pic>
        <p:nvPicPr>
          <p:cNvPr id="5" name="Picture 14" descr="Logo&#10;&#10;Description automatically generated">
            <a:extLst>
              <a:ext uri="{FF2B5EF4-FFF2-40B4-BE49-F238E27FC236}">
                <a16:creationId xmlns:a16="http://schemas.microsoft.com/office/drawing/2014/main" id="{B96172E2-8FFF-4251-8210-47ACF3A54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694" y="366682"/>
            <a:ext cx="1223623" cy="125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57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ShapesVTI</vt:lpstr>
      <vt:lpstr>CLASSIFICAÇÃO PARAMETRIZADA DO TRÂNSITO DE CAMINHÕES  EN LASTRE  COM BASE EM REGISTROS DE PASSAGENS</vt:lpstr>
      <vt:lpstr>Problema proposto</vt:lpstr>
      <vt:lpstr>PowerPoint Presentation</vt:lpstr>
      <vt:lpstr>PowerPoint Presentation</vt:lpstr>
      <vt:lpstr>Resultado</vt:lpstr>
      <vt:lpstr>Agradecimento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480</cp:revision>
  <dcterms:created xsi:type="dcterms:W3CDTF">2022-02-26T17:01:31Z</dcterms:created>
  <dcterms:modified xsi:type="dcterms:W3CDTF">2022-02-27T13:45:01Z</dcterms:modified>
</cp:coreProperties>
</file>