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7" r:id="rId9"/>
    <p:sldId id="268" r:id="rId10"/>
    <p:sldId id="269" r:id="rId11"/>
    <p:sldId id="261" r:id="rId12"/>
    <p:sldId id="262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A88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65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2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3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1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45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26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1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5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20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21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4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dBlac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extLst>
              <p:ext uri="{D42A27DB-BD31-4B8C-83A1-F6EECF244321}">
                <p14:modId xmlns:p14="http://schemas.microsoft.com/office/powerpoint/2010/main" val="1315207562"/>
              </p:ext>
            </p:extLst>
          </p:nvPr>
        </p:nvSpPr>
        <p:spPr>
          <a:xfrm>
            <a:off x="161925" y="4229100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t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Red-Black-Tree</a:t>
            </a:r>
            <a:endParaRPr dirty="0" err="1"/>
          </a:p>
        </p:txBody>
      </p:sp>
      <p:sp>
        <p:nvSpPr>
          <p:cNvPr id="58" name="Shape 58"/>
          <p:cNvSpPr/>
          <p:nvPr>
            <p:extLst>
              <p:ext uri="{D42A27DB-BD31-4B8C-83A1-F6EECF244321}">
                <p14:modId xmlns:p14="http://schemas.microsoft.com/office/powerpoint/2010/main" val="1402368439"/>
              </p:ext>
            </p:extLst>
          </p:nvPr>
        </p:nvSpPr>
        <p:spPr>
          <a:xfrm>
            <a:off x="121919" y="6289546"/>
            <a:ext cx="12760962" cy="240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t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dirty="0"/>
              <a:t>Equipe – </a:t>
            </a:r>
            <a:r>
              <a:rPr sz="4000" dirty="0"/>
              <a:t>Adalberto Lima, Gabriel Cerqueira, Jardel Costa, Pedro Marinho, Valdir Junior.</a:t>
            </a:r>
            <a:endParaRPr lang="pt-BR" sz="40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https://github.com/junior1407/AlgoritmoHuffman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Casos</a:t>
            </a:r>
            <a:r>
              <a:rPr dirty="0"/>
              <a:t> de </a:t>
            </a:r>
            <a:r>
              <a:rPr dirty="0" err="1"/>
              <a:t>Inserção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439594318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AddCase5(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B9BCD1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color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'b'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color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'r'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if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==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left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&amp;&amp;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parent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==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left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RotateRight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else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RotateLeft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endParaRPr lang="pt-BR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72984850"/>
              </p:ext>
            </p:ext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Demonstração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536978617"/>
              </p:ext>
            </p:extLst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pt-BR" dirty="0">
                <a:hlinkClick r:id="rId3"/>
              </a:rPr>
              <a:t>https://www.cs.usfca.edu/~galles/visualization/RedBlack.html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08453229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Como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visto</a:t>
            </a:r>
            <a:r>
              <a:rPr dirty="0"/>
              <a:t>, </a:t>
            </a:r>
            <a:r>
              <a:rPr dirty="0" err="1"/>
              <a:t>ela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outros </a:t>
            </a:r>
            <a:r>
              <a:rPr dirty="0" err="1"/>
              <a:t>meios</a:t>
            </a:r>
            <a:r>
              <a:rPr dirty="0"/>
              <a:t> de se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balanceada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 </a:t>
            </a:r>
            <a:r>
              <a:rPr dirty="0" err="1"/>
              <a:t>dependendo</a:t>
            </a:r>
            <a:r>
              <a:rPr dirty="0"/>
              <a:t> </a:t>
            </a:r>
            <a:r>
              <a:rPr dirty="0" err="1"/>
              <a:t>unicamente</a:t>
            </a:r>
            <a:r>
              <a:rPr dirty="0"/>
              <a:t> de </a:t>
            </a:r>
            <a:r>
              <a:rPr dirty="0" err="1"/>
              <a:t>rotações</a:t>
            </a:r>
            <a:r>
              <a:rPr dirty="0"/>
              <a:t>, e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um </a:t>
            </a:r>
            <a:r>
              <a:rPr dirty="0" err="1"/>
              <a:t>fator</a:t>
            </a:r>
            <a:r>
              <a:rPr dirty="0"/>
              <a:t> de </a:t>
            </a:r>
            <a:r>
              <a:rPr dirty="0" err="1"/>
              <a:t>balanceamento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permissivo</a:t>
            </a:r>
            <a:r>
              <a:rPr dirty="0"/>
              <a:t>, </a:t>
            </a:r>
            <a:r>
              <a:rPr dirty="0" err="1"/>
              <a:t>acaba</a:t>
            </a:r>
            <a:r>
              <a:rPr dirty="0"/>
              <a:t> </a:t>
            </a:r>
            <a:r>
              <a:rPr dirty="0" err="1"/>
              <a:t>resultando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operações</a:t>
            </a:r>
            <a:r>
              <a:rPr dirty="0"/>
              <a:t> de </a:t>
            </a:r>
            <a:r>
              <a:rPr dirty="0" err="1"/>
              <a:t>rotação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037173278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Precisamos de um tipo de árvore de busca </a:t>
            </a:r>
            <a:r>
              <a:rPr lang="pt-BR" dirty="0"/>
              <a:t>binária</a:t>
            </a:r>
            <a:r>
              <a:rPr dirty="0"/>
              <a:t> onde, inserções e </a:t>
            </a:r>
            <a:r>
              <a:rPr lang="pt-BR" dirty="0"/>
              <a:t>remoções</a:t>
            </a:r>
            <a:r>
              <a:rPr dirty="0"/>
              <a:t> são frequentes.</a:t>
            </a:r>
            <a:endParaRPr lang="pt-BR" dirty="0"/>
          </a:p>
          <a:p>
            <a:r>
              <a:rPr dirty="0" err="1"/>
              <a:t>Inserção</a:t>
            </a:r>
            <a:r>
              <a:rPr dirty="0"/>
              <a:t>: O(Log n)</a:t>
            </a:r>
          </a:p>
          <a:p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: O(Log n)</a:t>
            </a:r>
          </a:p>
          <a:p>
            <a:r>
              <a:rPr lang="en-US" dirty="0" err="1">
                <a:solidFill>
                  <a:schemeClr val="tx1"/>
                </a:solidFill>
              </a:rPr>
              <a:t>Remoção</a:t>
            </a:r>
            <a:r>
              <a:rPr lang="en-US" dirty="0">
                <a:solidFill>
                  <a:schemeClr val="tx1"/>
                </a:solidFill>
              </a:rPr>
              <a:t>: O(Log n)</a:t>
            </a:r>
            <a:r>
              <a:rPr dirty="0">
                <a:solidFill>
                  <a:schemeClr val="tx1"/>
                </a:solidFill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Estrutura de Dados / Algoritmo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301198784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É um tipo de Árvore de Busca Binária Balanceada, onde possuem uma informação extra da cor do </a:t>
            </a:r>
            <a:r>
              <a:rPr dirty="0" err="1"/>
              <a:t>nó</a:t>
            </a:r>
            <a:r>
              <a:rPr dirty="0"/>
              <a:t>.</a:t>
            </a:r>
            <a:endParaRPr lang="pt-BR" dirty="0"/>
          </a:p>
          <a:p>
            <a:endParaRPr dirty="0"/>
          </a:p>
          <a:p>
            <a:r>
              <a:rPr dirty="0"/>
              <a:t>É </a:t>
            </a:r>
            <a:r>
              <a:rPr dirty="0" err="1"/>
              <a:t>utilizada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para </a:t>
            </a:r>
            <a:r>
              <a:rPr dirty="0" err="1"/>
              <a:t>armazenar</a:t>
            </a:r>
            <a:r>
              <a:rPr dirty="0"/>
              <a:t> dados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da </a:t>
            </a:r>
            <a:r>
              <a:rPr dirty="0" err="1"/>
              <a:t>maneira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inteligente</a:t>
            </a:r>
            <a:r>
              <a:rPr dirty="0"/>
              <a:t> </a:t>
            </a:r>
            <a:r>
              <a:rPr dirty="0" err="1"/>
              <a:t>possível</a:t>
            </a:r>
            <a:r>
              <a:rPr dirty="0"/>
              <a:t>, </a:t>
            </a:r>
            <a:r>
              <a:rPr dirty="0">
                <a:solidFill>
                  <a:schemeClr val="tx1"/>
                </a:solidFill>
              </a:rPr>
              <a:t>com</a:t>
            </a:r>
            <a:r>
              <a:rPr dirty="0"/>
              <a:t> </a:t>
            </a:r>
            <a:r>
              <a:rPr dirty="0" err="1">
                <a:solidFill>
                  <a:schemeClr val="tx1"/>
                </a:solidFill>
              </a:rPr>
              <a:t>busca</a:t>
            </a:r>
            <a:r>
              <a:rPr dirty="0"/>
              <a:t> </a:t>
            </a:r>
            <a:r>
              <a:rPr dirty="0" err="1">
                <a:solidFill>
                  <a:schemeClr val="tx1"/>
                </a:solidFill>
              </a:rPr>
              <a:t>facilitada</a:t>
            </a:r>
            <a:r>
              <a:rPr dirty="0">
                <a:solidFill>
                  <a:schemeClr val="tx1"/>
                </a:solidFill>
              </a:rPr>
              <a:t>.</a:t>
            </a:r>
          </a:p>
          <a:p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029200"/>
            <a:ext cx="8584915" cy="4137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928944217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pt-BR" dirty="0"/>
              <a:t>Cada nó da árvore tem uma informação extra que é interpretada com cor (vermelho-preta), onde são usados como parâmetro de balanceamento.</a:t>
            </a:r>
            <a:endParaRPr dirty="0" err="1"/>
          </a:p>
          <a:p>
            <a:endParaRPr dirty="0" err="1"/>
          </a:p>
          <a:p>
            <a:pPr lvl="1"/>
            <a:r>
              <a:rPr dirty="0" err="1"/>
              <a:t>Propriedades</a:t>
            </a:r>
            <a:r>
              <a:rPr dirty="0"/>
              <a:t>:</a:t>
            </a:r>
          </a:p>
          <a:p>
            <a:pPr lvl="1"/>
            <a:r>
              <a:rPr dirty="0"/>
              <a:t>1 : </a:t>
            </a:r>
            <a:r>
              <a:rPr dirty="0" err="1"/>
              <a:t>Todo</a:t>
            </a:r>
            <a:r>
              <a:rPr dirty="0"/>
              <a:t> </a:t>
            </a:r>
            <a:r>
              <a:rPr dirty="0" err="1"/>
              <a:t>nó</a:t>
            </a:r>
            <a:r>
              <a:rPr dirty="0"/>
              <a:t> é </a:t>
            </a:r>
            <a:r>
              <a:rPr dirty="0" err="1"/>
              <a:t>vermelho</a:t>
            </a:r>
            <a:r>
              <a:rPr dirty="0"/>
              <a:t> </a:t>
            </a:r>
            <a:r>
              <a:rPr b="1" dirty="0"/>
              <a:t>OU </a:t>
            </a:r>
            <a:r>
              <a:rPr dirty="0" err="1"/>
              <a:t>preto</a:t>
            </a:r>
            <a:r>
              <a:rPr dirty="0"/>
              <a:t>.</a:t>
            </a:r>
          </a:p>
          <a:p>
            <a:pPr lvl="1"/>
            <a:r>
              <a:rPr dirty="0"/>
              <a:t>2 : A </a:t>
            </a:r>
            <a:r>
              <a:rPr dirty="0" err="1"/>
              <a:t>raiz</a:t>
            </a:r>
            <a:r>
              <a:rPr dirty="0"/>
              <a:t> é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preta</a:t>
            </a:r>
            <a:r>
              <a:rPr dirty="0"/>
              <a:t>.</a:t>
            </a:r>
          </a:p>
          <a:p>
            <a:pPr lvl="1"/>
            <a:r>
              <a:rPr dirty="0"/>
              <a:t>3 : </a:t>
            </a:r>
            <a:r>
              <a:rPr dirty="0" err="1"/>
              <a:t>Todas</a:t>
            </a:r>
            <a:r>
              <a:rPr dirty="0"/>
              <a:t> </a:t>
            </a:r>
            <a:r>
              <a:rPr dirty="0" err="1"/>
              <a:t>folhas</a:t>
            </a:r>
            <a:r>
              <a:rPr dirty="0"/>
              <a:t>(NIL)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pretas</a:t>
            </a:r>
            <a:r>
              <a:rPr dirty="0"/>
              <a:t>.</a:t>
            </a:r>
          </a:p>
          <a:p>
            <a:pPr lvl="1"/>
            <a:r>
              <a:rPr dirty="0"/>
              <a:t>4 :  </a:t>
            </a:r>
            <a:r>
              <a:rPr dirty="0" err="1"/>
              <a:t>Nós</a:t>
            </a:r>
            <a:r>
              <a:rPr dirty="0"/>
              <a:t> </a:t>
            </a:r>
            <a:r>
              <a:rPr dirty="0" err="1"/>
              <a:t>vermelhos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</a:t>
            </a:r>
            <a:r>
              <a:rPr dirty="0" err="1"/>
              <a:t>filhos</a:t>
            </a:r>
            <a:r>
              <a:rPr dirty="0"/>
              <a:t> </a:t>
            </a:r>
            <a:r>
              <a:rPr dirty="0" err="1"/>
              <a:t>pretos</a:t>
            </a:r>
            <a:r>
              <a:rPr dirty="0"/>
              <a:t>.</a:t>
            </a:r>
          </a:p>
          <a:p>
            <a:pPr lvl="1"/>
            <a:r>
              <a:rPr dirty="0"/>
              <a:t>5:  </a:t>
            </a:r>
            <a:r>
              <a:rPr dirty="0" err="1"/>
              <a:t>Todo</a:t>
            </a:r>
            <a:r>
              <a:rPr dirty="0"/>
              <a:t> </a:t>
            </a:r>
            <a:r>
              <a:rPr dirty="0" err="1"/>
              <a:t>caminho</a:t>
            </a:r>
            <a:r>
              <a:rPr dirty="0"/>
              <a:t> de um </a:t>
            </a:r>
            <a:r>
              <a:rPr dirty="0" err="1"/>
              <a:t>nó</a:t>
            </a:r>
            <a:r>
              <a:rPr dirty="0"/>
              <a:t> para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folha</a:t>
            </a:r>
            <a:r>
              <a:rPr dirty="0"/>
              <a:t>(NIL) </a:t>
            </a:r>
            <a:r>
              <a:rPr dirty="0" err="1"/>
              <a:t>contem</a:t>
            </a:r>
            <a:r>
              <a:rPr dirty="0"/>
              <a:t> 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nós</a:t>
            </a:r>
            <a:r>
              <a:rPr dirty="0"/>
              <a:t> </a:t>
            </a:r>
            <a:r>
              <a:rPr dirty="0" err="1"/>
              <a:t>pretos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816126802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sz="3200" dirty="0"/>
              <a:t>Filho</a:t>
            </a:r>
            <a:endParaRPr lang="pt-BR" dirty="0"/>
          </a:p>
          <a:p>
            <a:pPr marL="342900" lvl="1" indent="0">
              <a:buNone/>
            </a:pPr>
            <a:r>
              <a:rPr sz="2800" dirty="0" err="1"/>
              <a:t>Nós</a:t>
            </a:r>
            <a:r>
              <a:rPr sz="2800" dirty="0"/>
              <a:t> </a:t>
            </a:r>
            <a:r>
              <a:rPr sz="2800" dirty="0" err="1"/>
              <a:t>diretamente</a:t>
            </a:r>
            <a:r>
              <a:rPr sz="2800" dirty="0"/>
              <a:t> a </a:t>
            </a:r>
            <a:r>
              <a:rPr sz="2800" dirty="0" err="1"/>
              <a:t>esquerda</a:t>
            </a:r>
            <a:r>
              <a:rPr sz="2800" dirty="0"/>
              <a:t> e a </a:t>
            </a:r>
            <a:r>
              <a:rPr sz="2800" dirty="0" err="1"/>
              <a:t>direita</a:t>
            </a:r>
            <a:r>
              <a:rPr sz="2800" dirty="0"/>
              <a:t> de um </a:t>
            </a:r>
            <a:r>
              <a:rPr sz="2800" dirty="0" err="1"/>
              <a:t>nó</a:t>
            </a:r>
            <a:r>
              <a:rPr sz="2800" dirty="0"/>
              <a:t>.</a:t>
            </a:r>
          </a:p>
          <a:p>
            <a:r>
              <a:rPr sz="3200" dirty="0" err="1"/>
              <a:t>Pai</a:t>
            </a:r>
          </a:p>
          <a:p>
            <a:pPr marL="342900" lvl="1" indent="0">
              <a:buNone/>
            </a:pPr>
            <a:r>
              <a:rPr sz="2800" dirty="0"/>
              <a:t>O </a:t>
            </a:r>
            <a:r>
              <a:rPr sz="2800" dirty="0" err="1"/>
              <a:t>nó</a:t>
            </a:r>
            <a:r>
              <a:rPr sz="2800" dirty="0"/>
              <a:t> </a:t>
            </a:r>
            <a:r>
              <a:rPr sz="2800" dirty="0" err="1"/>
              <a:t>diretamente</a:t>
            </a:r>
            <a:r>
              <a:rPr sz="2800" dirty="0"/>
              <a:t> </a:t>
            </a:r>
            <a:r>
              <a:rPr sz="2800" dirty="0" err="1"/>
              <a:t>acima</a:t>
            </a:r>
            <a:r>
              <a:rPr sz="2800" dirty="0"/>
              <a:t> de um </a:t>
            </a:r>
            <a:r>
              <a:rPr sz="2800" dirty="0" err="1"/>
              <a:t>nó</a:t>
            </a:r>
            <a:r>
              <a:rPr sz="2800" dirty="0"/>
              <a:t>.</a:t>
            </a:r>
            <a:endParaRPr dirty="0"/>
          </a:p>
          <a:p>
            <a:r>
              <a:rPr lang="en-US" sz="2800" dirty="0" err="1" smtClean="0">
                <a:solidFill>
                  <a:schemeClr val="tx1"/>
                </a:solidFill>
              </a:rPr>
              <a:t>Irmão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    O outro </a:t>
            </a:r>
            <a:r>
              <a:rPr lang="en-US" sz="2800" dirty="0" err="1">
                <a:solidFill>
                  <a:schemeClr val="tx1"/>
                </a:solidFill>
              </a:rPr>
              <a:t>filho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pai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Tio</a:t>
            </a: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</a:rPr>
              <a:t>O </a:t>
            </a:r>
            <a:r>
              <a:rPr lang="en-US" sz="2800" dirty="0" err="1">
                <a:solidFill>
                  <a:schemeClr val="tx1"/>
                </a:solidFill>
              </a:rPr>
              <a:t>irmão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pai</a:t>
            </a:r>
            <a:r>
              <a:rPr lang="en-US" sz="2800" dirty="0">
                <a:solidFill>
                  <a:schemeClr val="tx1"/>
                </a:solidFill>
              </a:rPr>
              <a:t> de um </a:t>
            </a:r>
            <a:r>
              <a:rPr lang="en-US" sz="2800" dirty="0" err="1">
                <a:solidFill>
                  <a:schemeClr val="tx1"/>
                </a:solidFill>
              </a:rPr>
              <a:t>nó</a:t>
            </a:r>
            <a:r>
              <a:rPr lang="en-US" sz="2800" dirty="0">
                <a:solidFill>
                  <a:schemeClr val="tx1"/>
                </a:solidFill>
              </a:rPr>
              <a:t>. </a:t>
            </a:r>
            <a:endParaRPr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Avô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endParaRPr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</a:rPr>
              <a:t>    O </a:t>
            </a:r>
            <a:r>
              <a:rPr lang="en-US" sz="2800" dirty="0" err="1">
                <a:solidFill>
                  <a:schemeClr val="tx1"/>
                </a:solidFill>
              </a:rPr>
              <a:t>pai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pai</a:t>
            </a:r>
            <a:r>
              <a:rPr lang="en-US" sz="2800" dirty="0">
                <a:solidFill>
                  <a:schemeClr val="tx1"/>
                </a:solidFill>
              </a:rPr>
              <a:t> de um </a:t>
            </a:r>
            <a:r>
              <a:rPr lang="en-US" sz="2800" dirty="0" err="1">
                <a:solidFill>
                  <a:schemeClr val="tx1"/>
                </a:solidFill>
              </a:rPr>
              <a:t>nó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42900"/>
            <a:endParaRPr lang="en-US" sz="2800" dirty="0"/>
          </a:p>
          <a:p>
            <a:pPr lvl="1" indent="0">
              <a:buNone/>
            </a:pPr>
            <a:endParaRPr sz="2800" dirty="0"/>
          </a:p>
          <a:p>
            <a:endParaRPr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95" y="3400588"/>
            <a:ext cx="7508258" cy="41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49841241"/>
              </p:ext>
            </p:ext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TAD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195141271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struct </a:t>
            </a:r>
            <a:r>
              <a:rPr lang="en-US" sz="3300" dirty="0" err="1">
                <a:solidFill>
                  <a:srgbClr val="B5B6E3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B5B6E3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 err="1">
                <a:solidFill>
                  <a:srgbClr val="CC7832"/>
                </a:solidFill>
                <a:latin typeface="Courier New"/>
                <a:cs typeface="Courier New"/>
              </a:rPr>
              <a:t>int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value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char 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color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 </a:t>
            </a: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// r = Red, b = Black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struct </a:t>
            </a:r>
            <a:r>
              <a:rPr lang="en-US" sz="3300" dirty="0" err="1">
                <a:solidFill>
                  <a:srgbClr val="B5B6E3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parent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struct </a:t>
            </a:r>
            <a:r>
              <a:rPr lang="en-US" sz="3300" dirty="0" err="1">
                <a:solidFill>
                  <a:srgbClr val="B5B6E3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B5B6E3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right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struct </a:t>
            </a:r>
            <a:r>
              <a:rPr lang="en-US" sz="3300" dirty="0" err="1">
                <a:solidFill>
                  <a:srgbClr val="B5B6E3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B5B6E3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left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endParaRPr lang="pt-BR" dirty="0"/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};</a:t>
            </a:r>
            <a:endParaRPr sz="3348" dirty="0"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struct </a:t>
            </a:r>
            <a:r>
              <a:rPr lang="en-US" sz="3300" dirty="0">
                <a:solidFill>
                  <a:srgbClr val="B5B6E3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{</a:t>
            </a:r>
            <a:endParaRPr sz="3300" dirty="0"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    </a:t>
            </a:r>
            <a:r>
              <a:rPr lang="en-US" sz="3300" dirty="0" err="1">
                <a:solidFill>
                  <a:srgbClr val="B9BCD1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endParaRPr sz="3300" dirty="0"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};</a:t>
            </a:r>
            <a:endParaRPr sz="3300" dirty="0">
              <a:solidFill>
                <a:schemeClr val="tx1"/>
              </a:solidFill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endParaRPr lang="en-US" sz="3300" dirty="0">
              <a:solidFill>
                <a:srgbClr val="B9BCD1"/>
              </a:solidFill>
              <a:latin typeface="Courier New"/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endParaRPr lang="en-US" sz="3300" dirty="0">
              <a:solidFill>
                <a:srgbClr val="A9B7C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TAD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105240848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330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AddRedBlackTree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b="1" dirty="0" err="1">
                <a:solidFill>
                  <a:srgbClr val="CC7832"/>
                </a:solidFill>
                <a:latin typeface="Courier New"/>
                <a:cs typeface="Courier New"/>
              </a:rPr>
              <a:t>int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value);</a:t>
            </a:r>
            <a:endParaRPr sz="3348" dirty="0"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endParaRPr lang="en-US" sz="330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 err="1">
                <a:solidFill>
                  <a:srgbClr val="CC7832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*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SearchNode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b="1" dirty="0" err="1">
                <a:solidFill>
                  <a:srgbClr val="CC7832"/>
                </a:solidFill>
                <a:latin typeface="Courier New"/>
                <a:cs typeface="Courier New"/>
              </a:rPr>
              <a:t>int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value);</a:t>
            </a:r>
          </a:p>
          <a:p>
            <a:pPr defTabSz="543305">
              <a:spcBef>
                <a:spcPts val="900"/>
              </a:spcBef>
              <a:buNone/>
              <a:defRPr sz="3348"/>
            </a:pPr>
            <a:endParaRPr lang="en-US" sz="330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DeleteRedBlack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b="1" dirty="0" err="1">
                <a:solidFill>
                  <a:srgbClr val="CC7832"/>
                </a:solidFill>
                <a:latin typeface="Courier New"/>
                <a:cs typeface="Courier New"/>
              </a:rPr>
              <a:t>int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value</a:t>
            </a:r>
            <a:r>
              <a:rPr lang="en-US" sz="3300" dirty="0" smtClean="0">
                <a:solidFill>
                  <a:srgbClr val="A9B7C6"/>
                </a:solidFill>
                <a:latin typeface="Courier New"/>
                <a:cs typeface="Courier New"/>
              </a:rPr>
              <a:t>);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27779187"/>
              </p:ext>
            </p:ext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Casos</a:t>
            </a:r>
            <a:r>
              <a:rPr dirty="0"/>
              <a:t> de </a:t>
            </a:r>
            <a:r>
              <a:rPr dirty="0" err="1"/>
              <a:t>Inserção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053976617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 fontScale="92500" lnSpcReduction="10000"/>
          </a:bodyPr>
          <a:lstStyle/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AddCase1(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B9BCD1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 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 err="1">
                <a:solidFill>
                  <a:srgbClr val="808080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if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parent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== </a:t>
            </a:r>
            <a:r>
              <a:rPr lang="en-US" sz="3300" dirty="0">
                <a:solidFill>
                  <a:srgbClr val="908B25"/>
                </a:solidFill>
                <a:latin typeface="Courier New"/>
                <a:cs typeface="Courier New"/>
              </a:rPr>
              <a:t>NULL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color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'b'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else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AddCase2(root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AddCase2(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RedBlack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rb)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if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(rb-&gt;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en-US" sz="3300" dirty="0">
                <a:solidFill>
                  <a:srgbClr val="9373A5"/>
                </a:solidFill>
                <a:latin typeface="Courier New"/>
                <a:cs typeface="Courier New"/>
              </a:rPr>
              <a:t>color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==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'b'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return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else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AddCase3(root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rb)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Casos</a:t>
            </a:r>
            <a:r>
              <a:rPr dirty="0"/>
              <a:t> de </a:t>
            </a:r>
            <a:r>
              <a:rPr dirty="0" err="1"/>
              <a:t>Inserção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3959522995"/>
              </p:ext>
            </p:extLst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 fontScale="70000" lnSpcReduction="20000"/>
          </a:bodyPr>
          <a:lstStyle/>
          <a:p>
            <a:pPr defTabSz="543305">
              <a:spcBef>
                <a:spcPts val="900"/>
              </a:spcBef>
              <a:buNone/>
              <a:defRPr sz="3348"/>
            </a:pP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AddCase3(</a:t>
            </a:r>
            <a:r>
              <a:rPr lang="en-US" sz="3300" dirty="0">
                <a:solidFill>
                  <a:srgbClr val="B9BCD1"/>
                </a:solidFill>
                <a:latin typeface="Courier New"/>
                <a:cs typeface="Courier New"/>
              </a:rPr>
              <a:t>Root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*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if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(Color(Uncle(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)) ==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'b'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AddCase4(root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  </a:t>
            </a: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en-US" sz="3300" dirty="0" err="1">
                <a:solidFill>
                  <a:srgbClr val="808080"/>
                </a:solidFill>
                <a:latin typeface="Courier New"/>
                <a:cs typeface="Courier New"/>
              </a:rPr>
              <a:t>Caso</a:t>
            </a: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lang="en-US" sz="3300" dirty="0" err="1">
                <a:solidFill>
                  <a:srgbClr val="808080"/>
                </a:solidFill>
                <a:latin typeface="Courier New"/>
                <a:cs typeface="Courier New"/>
              </a:rPr>
              <a:t>Rotacao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else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{  </a:t>
            </a: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en-US" sz="3300" dirty="0" err="1">
                <a:solidFill>
                  <a:srgbClr val="808080"/>
                </a:solidFill>
                <a:latin typeface="Courier New"/>
                <a:cs typeface="Courier New"/>
              </a:rPr>
              <a:t>Caso</a:t>
            </a: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lang="en-US" sz="3300" dirty="0" err="1">
                <a:solidFill>
                  <a:srgbClr val="808080"/>
                </a:solidFill>
                <a:latin typeface="Courier New"/>
                <a:cs typeface="Courier New"/>
              </a:rPr>
              <a:t>Recolorir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-&gt;parent-&gt;color 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'b'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Uncle(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)-&gt;color 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'b'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)-&gt;color = </a:t>
            </a:r>
            <a:r>
              <a:rPr lang="en-US" sz="3300" dirty="0">
                <a:solidFill>
                  <a:srgbClr val="6A8759"/>
                </a:solidFill>
                <a:latin typeface="Courier New"/>
                <a:cs typeface="Courier New"/>
              </a:rPr>
              <a:t>'r'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AddCase1(root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void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AddCase4(Root * 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RedBlack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*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if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==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-&gt;parent-&gt;right &amp;&amp;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 ==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)-&gt;left) { </a:t>
            </a: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// ED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808080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RotateLeft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-&gt;left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 </a:t>
            </a:r>
            <a:r>
              <a:rPr lang="en-US" sz="3300" b="1" dirty="0">
                <a:solidFill>
                  <a:srgbClr val="CC7832"/>
                </a:solidFill>
                <a:latin typeface="Courier New"/>
                <a:cs typeface="Courier New"/>
              </a:rPr>
              <a:t>else if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==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-&gt;parent-&gt;left &amp;&amp;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 ==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GrandParent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)-&gt;right) {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RotateRight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-&gt;parent)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    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 =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-&gt;right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}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    AddCase5(root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3300" dirty="0" err="1">
                <a:solidFill>
                  <a:srgbClr val="A9B7C6"/>
                </a:solidFill>
                <a:latin typeface="Courier New"/>
                <a:cs typeface="Courier New"/>
              </a:rPr>
              <a:t>rb</a:t>
            </a:r>
            <a:r>
              <a:rPr lang="en-US" sz="3300" dirty="0">
                <a:solidFill>
                  <a:srgbClr val="A9B7C6"/>
                </a:solidFill>
                <a:latin typeface="Courier New"/>
                <a:cs typeface="Courier New"/>
              </a:rPr>
              <a:t>)</a:t>
            </a: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;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rgbClr val="CC7832"/>
                </a:solidFill>
                <a:latin typeface="Courier New"/>
                <a:cs typeface="Courier New"/>
              </a:rPr>
              <a:t>}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198</Words>
  <Application>Microsoft Office PowerPoint</Application>
  <PresentationFormat>Personalizar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 Narrow</vt:lpstr>
      <vt:lpstr>Calibri</vt:lpstr>
      <vt:lpstr>Courier New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Estrutura de Dados / Algoritmo</vt:lpstr>
      <vt:lpstr>Definições</vt:lpstr>
      <vt:lpstr>Definições</vt:lpstr>
      <vt:lpstr>TAD</vt:lpstr>
      <vt:lpstr>TAD</vt:lpstr>
      <vt:lpstr>Casos de Inserção</vt:lpstr>
      <vt:lpstr>Casos de Inserção</vt:lpstr>
      <vt:lpstr>Casos de Inserção</vt:lpstr>
      <vt:lpstr>Demonstração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Valdir Souza Junior</dc:creator>
  <cp:lastModifiedBy>Valdir Souza Junior</cp:lastModifiedBy>
  <cp:revision>10</cp:revision>
  <dcterms:modified xsi:type="dcterms:W3CDTF">2017-05-10T02:03:28Z</dcterms:modified>
</cp:coreProperties>
</file>