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/>
              <a:t>Desing thinking (pensamiento del diseño)  metodología basada en innovacion basada en el usuario</a:t>
            </a:r>
            <a:endParaRPr/>
          </a:p>
        </p:txBody>
      </p:sp>
      <p:sp>
        <p:nvSpPr>
          <p:cNvPr id="105" name="Google Shape;10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3"/>
          <p:cNvPicPr preferRelativeResize="0"/>
          <p:nvPr/>
        </p:nvPicPr>
        <p:blipFill rotWithShape="1">
          <a:blip r:embed="rId4">
            <a:alphaModFix/>
          </a:blip>
          <a:srcRect l="6195" t="21236" r="45522" b="66015"/>
          <a:stretch/>
        </p:blipFill>
        <p:spPr>
          <a:xfrm>
            <a:off x="1305348" y="2561889"/>
            <a:ext cx="5886557" cy="874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3"/>
          <p:cNvPicPr preferRelativeResize="0"/>
          <p:nvPr/>
        </p:nvPicPr>
        <p:blipFill rotWithShape="1">
          <a:blip r:embed="rId4">
            <a:alphaModFix/>
          </a:blip>
          <a:srcRect l="6194" t="39178" r="45524" b="55050"/>
          <a:stretch/>
        </p:blipFill>
        <p:spPr>
          <a:xfrm>
            <a:off x="1171145" y="3529341"/>
            <a:ext cx="5886557" cy="3957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4"/>
          <p:cNvPicPr preferRelativeResize="0"/>
          <p:nvPr/>
        </p:nvPicPr>
        <p:blipFill rotWithShape="1">
          <a:blip r:embed="rId4">
            <a:alphaModFix/>
          </a:blip>
          <a:srcRect t="88695" r="58913"/>
          <a:stretch/>
        </p:blipFill>
        <p:spPr>
          <a:xfrm>
            <a:off x="0" y="6082748"/>
            <a:ext cx="5009322" cy="775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4"/>
          <p:cNvPicPr preferRelativeResize="0"/>
          <p:nvPr/>
        </p:nvPicPr>
        <p:blipFill rotWithShape="1">
          <a:blip r:embed="rId5">
            <a:alphaModFix/>
          </a:blip>
          <a:srcRect l="65445" t="90575"/>
          <a:stretch/>
        </p:blipFill>
        <p:spPr>
          <a:xfrm>
            <a:off x="7979098" y="6211668"/>
            <a:ext cx="4212901" cy="646332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4"/>
          <p:cNvPicPr preferRelativeResize="0"/>
          <p:nvPr/>
        </p:nvPicPr>
        <p:blipFill rotWithShape="1">
          <a:blip r:embed="rId6">
            <a:alphaModFix/>
          </a:blip>
          <a:srcRect l="67283" b="85121"/>
          <a:stretch/>
        </p:blipFill>
        <p:spPr>
          <a:xfrm>
            <a:off x="8203095" y="0"/>
            <a:ext cx="3988904" cy="1020417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4"/>
          <p:cNvSpPr txBox="1"/>
          <p:nvPr/>
        </p:nvSpPr>
        <p:spPr>
          <a:xfrm>
            <a:off x="4860916" y="4571967"/>
            <a:ext cx="6217200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AutoNum type="arabicPeriod"/>
            </a:pPr>
            <a:r>
              <a:rPr lang="es-ES" sz="2400" b="1" dirty="0" err="1">
                <a:solidFill>
                  <a:srgbClr val="262626"/>
                </a:solidFill>
              </a:rPr>
              <a:t>Item</a:t>
            </a:r>
            <a:r>
              <a:rPr lang="es-ES" sz="2400" b="1" dirty="0">
                <a:solidFill>
                  <a:srgbClr val="262626"/>
                </a:solidFill>
              </a:rPr>
              <a:t> 1</a:t>
            </a:r>
            <a:endParaRPr sz="2400" b="1" dirty="0">
              <a:solidFill>
                <a:srgbClr val="262626"/>
              </a:solidFill>
            </a:endParaRPr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AutoNum type="arabicPeriod"/>
            </a:pPr>
            <a:r>
              <a:rPr lang="es-ES" sz="2400" b="1" dirty="0" err="1">
                <a:solidFill>
                  <a:srgbClr val="262626"/>
                </a:solidFill>
              </a:rPr>
              <a:t>Item</a:t>
            </a:r>
            <a:r>
              <a:rPr lang="es-ES" sz="2400" b="1" dirty="0">
                <a:solidFill>
                  <a:srgbClr val="262626"/>
                </a:solidFill>
              </a:rPr>
              <a:t> 2</a:t>
            </a:r>
            <a:endParaRPr lang="es-PE" sz="2400" b="1" dirty="0">
              <a:solidFill>
                <a:srgbClr val="262626"/>
              </a:solidFill>
            </a:endParaRPr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AutoNum type="arabicPeriod"/>
            </a:pPr>
            <a:r>
              <a:rPr lang="es-ES" sz="2400" b="1" dirty="0" err="1">
                <a:solidFill>
                  <a:srgbClr val="262626"/>
                </a:solidFill>
              </a:rPr>
              <a:t>Item</a:t>
            </a:r>
            <a:r>
              <a:rPr lang="es-ES" sz="2400" b="1" dirty="0">
                <a:solidFill>
                  <a:srgbClr val="262626"/>
                </a:solidFill>
              </a:rPr>
              <a:t> 3</a:t>
            </a:r>
            <a:endParaRPr sz="2400" b="1" dirty="0">
              <a:solidFill>
                <a:srgbClr val="262626"/>
              </a:solidFill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521175" y="1777100"/>
            <a:ext cx="11470800" cy="22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6900" b="1">
                <a:solidFill>
                  <a:srgbClr val="86113B"/>
                </a:solidFill>
                <a:latin typeface="Cambria"/>
                <a:ea typeface="Cambria"/>
                <a:cs typeface="Cambria"/>
                <a:sym typeface="Cambria"/>
              </a:rPr>
              <a:t>WEBINAR </a:t>
            </a:r>
            <a:endParaRPr sz="6900" b="1">
              <a:solidFill>
                <a:srgbClr val="86113B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6900" b="1">
                <a:solidFill>
                  <a:srgbClr val="86113B"/>
                </a:solidFill>
                <a:latin typeface="Cambria"/>
                <a:ea typeface="Cambria"/>
                <a:cs typeface="Cambria"/>
                <a:sym typeface="Cambria"/>
              </a:rPr>
              <a:t>"Diseñar el Cambio"</a:t>
            </a:r>
            <a:endParaRPr sz="6900" b="1">
              <a:solidFill>
                <a:srgbClr val="86113B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grpSp>
        <p:nvGrpSpPr>
          <p:cNvPr id="99" name="Google Shape;99;p14"/>
          <p:cNvGrpSpPr/>
          <p:nvPr/>
        </p:nvGrpSpPr>
        <p:grpSpPr>
          <a:xfrm>
            <a:off x="76527" y="121466"/>
            <a:ext cx="4680000" cy="900000"/>
            <a:chOff x="447869" y="178971"/>
            <a:chExt cx="4680000" cy="900000"/>
          </a:xfrm>
        </p:grpSpPr>
        <p:sp>
          <p:nvSpPr>
            <p:cNvPr id="100" name="Google Shape;100;p14"/>
            <p:cNvSpPr/>
            <p:nvPr/>
          </p:nvSpPr>
          <p:spPr>
            <a:xfrm>
              <a:off x="447869" y="178971"/>
              <a:ext cx="4680000" cy="900000"/>
            </a:xfrm>
            <a:prstGeom prst="parallelogram">
              <a:avLst>
                <a:gd name="adj" fmla="val 25000"/>
              </a:avLst>
            </a:prstGeom>
            <a:solidFill>
              <a:srgbClr val="86113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14"/>
            <p:cNvSpPr/>
            <p:nvPr/>
          </p:nvSpPr>
          <p:spPr>
            <a:xfrm>
              <a:off x="819604" y="317260"/>
              <a:ext cx="184731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2" name="Google Shape;102;p14"/>
          <p:cNvSpPr txBox="1"/>
          <p:nvPr/>
        </p:nvSpPr>
        <p:spPr>
          <a:xfrm>
            <a:off x="760175" y="4291050"/>
            <a:ext cx="38220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700" b="1" dirty="0">
                <a:solidFill>
                  <a:srgbClr val="A61C00"/>
                </a:solidFill>
              </a:rPr>
              <a:t>Ponentes del módulo</a:t>
            </a:r>
            <a:r>
              <a:rPr lang="es-PE" sz="2700" dirty="0">
                <a:solidFill>
                  <a:srgbClr val="A61C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2700" dirty="0">
              <a:solidFill>
                <a:srgbClr val="A61C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5"/>
          <p:cNvPicPr preferRelativeResize="0"/>
          <p:nvPr/>
        </p:nvPicPr>
        <p:blipFill rotWithShape="1">
          <a:blip r:embed="rId3">
            <a:alphaModFix/>
          </a:blip>
          <a:srcRect t="88695" r="58913"/>
          <a:stretch/>
        </p:blipFill>
        <p:spPr>
          <a:xfrm>
            <a:off x="0" y="6082748"/>
            <a:ext cx="5009322" cy="775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5"/>
          <p:cNvPicPr preferRelativeResize="0"/>
          <p:nvPr/>
        </p:nvPicPr>
        <p:blipFill rotWithShape="1">
          <a:blip r:embed="rId4">
            <a:alphaModFix/>
          </a:blip>
          <a:srcRect l="65445" t="90575"/>
          <a:stretch/>
        </p:blipFill>
        <p:spPr>
          <a:xfrm>
            <a:off x="7979098" y="6211668"/>
            <a:ext cx="4212901" cy="6463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5"/>
          <p:cNvPicPr preferRelativeResize="0"/>
          <p:nvPr/>
        </p:nvPicPr>
        <p:blipFill rotWithShape="1">
          <a:blip r:embed="rId5">
            <a:alphaModFix/>
          </a:blip>
          <a:srcRect l="67283" b="85121"/>
          <a:stretch/>
        </p:blipFill>
        <p:spPr>
          <a:xfrm>
            <a:off x="8203095" y="-55418"/>
            <a:ext cx="3988904" cy="102041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0" name="Google Shape;110;p15"/>
          <p:cNvGrpSpPr/>
          <p:nvPr/>
        </p:nvGrpSpPr>
        <p:grpSpPr>
          <a:xfrm>
            <a:off x="164643" y="120376"/>
            <a:ext cx="5863104" cy="1080899"/>
            <a:chOff x="164661" y="120377"/>
            <a:chExt cx="4680000" cy="1080899"/>
          </a:xfrm>
        </p:grpSpPr>
        <p:grpSp>
          <p:nvGrpSpPr>
            <p:cNvPr id="111" name="Google Shape;111;p15"/>
            <p:cNvGrpSpPr/>
            <p:nvPr/>
          </p:nvGrpSpPr>
          <p:grpSpPr>
            <a:xfrm>
              <a:off x="164661" y="120377"/>
              <a:ext cx="4680000" cy="1080899"/>
              <a:chOff x="4926908" y="2736916"/>
              <a:chExt cx="4680000" cy="1080899"/>
            </a:xfrm>
          </p:grpSpPr>
          <p:sp>
            <p:nvSpPr>
              <p:cNvPr id="112" name="Google Shape;112;p15"/>
              <p:cNvSpPr/>
              <p:nvPr/>
            </p:nvSpPr>
            <p:spPr>
              <a:xfrm>
                <a:off x="4926908" y="2736916"/>
                <a:ext cx="4680000" cy="900000"/>
              </a:xfrm>
              <a:prstGeom prst="parallelogram">
                <a:avLst>
                  <a:gd name="adj" fmla="val 25000"/>
                </a:avLst>
              </a:prstGeom>
              <a:solidFill>
                <a:srgbClr val="86113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5"/>
              <p:cNvSpPr/>
              <p:nvPr/>
            </p:nvSpPr>
            <p:spPr>
              <a:xfrm>
                <a:off x="5130836" y="2881815"/>
                <a:ext cx="4257900" cy="936000"/>
              </a:xfrm>
              <a:prstGeom prst="parallelogram">
                <a:avLst>
                  <a:gd name="adj" fmla="val 25000"/>
                </a:avLst>
              </a:prstGeom>
              <a:solidFill>
                <a:srgbClr val="26262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4" name="Google Shape;114;p15"/>
            <p:cNvSpPr txBox="1"/>
            <p:nvPr/>
          </p:nvSpPr>
          <p:spPr>
            <a:xfrm>
              <a:off x="622661" y="468076"/>
              <a:ext cx="37605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2800">
                  <a:solidFill>
                    <a:schemeClr val="lt1"/>
                  </a:solidFill>
                </a:rPr>
                <a:t>¿Que es?</a:t>
              </a:r>
              <a:endParaRPr sz="2800">
                <a:solidFill>
                  <a:schemeClr val="lt1"/>
                </a:solidFill>
              </a:endParaRPr>
            </a:p>
          </p:txBody>
        </p:sp>
      </p:grpSp>
      <p:sp>
        <p:nvSpPr>
          <p:cNvPr id="115" name="Google Shape;115;p15"/>
          <p:cNvSpPr txBox="1"/>
          <p:nvPr/>
        </p:nvSpPr>
        <p:spPr>
          <a:xfrm>
            <a:off x="1458412" y="2627937"/>
            <a:ext cx="8911200" cy="1415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 dirty="0" err="1">
                <a:solidFill>
                  <a:srgbClr val="141414"/>
                </a:solidFill>
                <a:highlight>
                  <a:srgbClr val="FFFFFF"/>
                </a:highlight>
              </a:rPr>
              <a:t>ssdsfdgd</a:t>
            </a:r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b="1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Wendy 01">
      <a:dk1>
        <a:srgbClr val="000000"/>
      </a:dk1>
      <a:lt1>
        <a:srgbClr val="FFFFFF"/>
      </a:lt1>
      <a:dk2>
        <a:srgbClr val="810000"/>
      </a:dk2>
      <a:lt2>
        <a:srgbClr val="865858"/>
      </a:lt2>
      <a:accent1>
        <a:srgbClr val="8E7F7F"/>
      </a:accent1>
      <a:accent2>
        <a:srgbClr val="B7657B"/>
      </a:accent2>
      <a:accent3>
        <a:srgbClr val="F2B4B4"/>
      </a:accent3>
      <a:accent4>
        <a:srgbClr val="FFAB73"/>
      </a:accent4>
      <a:accent5>
        <a:srgbClr val="FFD384"/>
      </a:accent5>
      <a:accent6>
        <a:srgbClr val="EF8D32"/>
      </a:accent6>
      <a:hlink>
        <a:srgbClr val="D57149"/>
      </a:hlink>
      <a:folHlink>
        <a:srgbClr val="ED666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</Words>
  <Application>Microsoft Office PowerPoint</Application>
  <PresentationFormat>Panorámica</PresentationFormat>
  <Paragraphs>11</Paragraphs>
  <Slides>3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Cambria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edwar gadea coro</cp:lastModifiedBy>
  <cp:revision>1</cp:revision>
  <dcterms:modified xsi:type="dcterms:W3CDTF">2021-11-11T21:49:16Z</dcterms:modified>
</cp:coreProperties>
</file>