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0"/>
    <p:restoredTop sz="94689"/>
  </p:normalViewPr>
  <p:slideViewPr>
    <p:cSldViewPr>
      <p:cViewPr varScale="1">
        <p:scale>
          <a:sx n="147" d="100"/>
          <a:sy n="147" d="100"/>
        </p:scale>
        <p:origin x="10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50068" y="326136"/>
            <a:ext cx="1409661" cy="379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933" y="200067"/>
            <a:ext cx="936814" cy="6266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110" y="316737"/>
            <a:ext cx="7736204" cy="508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667" y="1412240"/>
            <a:ext cx="11062970" cy="280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917" y="2273554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Times New Roman"/>
                <a:cs typeface="Times New Roman"/>
              </a:rPr>
              <a:t>Lead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Score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Case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Study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066" y="4910454"/>
            <a:ext cx="2643734" cy="11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25299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Submitted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by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spc="-50" dirty="0">
                <a:latin typeface="Times New Roman"/>
                <a:cs typeface="Times New Roman"/>
              </a:rPr>
              <a:t>:</a:t>
            </a:r>
            <a:endParaRPr lang="en-US" sz="1500" b="1" spc="-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500" spc="-50" dirty="0">
                <a:latin typeface="Times New Roman"/>
                <a:cs typeface="Times New Roman"/>
              </a:rPr>
              <a:t>Ankita </a:t>
            </a:r>
            <a:r>
              <a:rPr lang="en-IN" sz="1500" spc="-50" dirty="0" err="1">
                <a:latin typeface="Times New Roman"/>
                <a:cs typeface="Times New Roman"/>
              </a:rPr>
              <a:t>Garag</a:t>
            </a:r>
            <a:endParaRPr lang="en-IN" sz="1500" spc="-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500" spc="-50" dirty="0">
                <a:latin typeface="Times New Roman"/>
                <a:cs typeface="Times New Roman"/>
              </a:rPr>
              <a:t>Ankur Gangwar</a:t>
            </a:r>
          </a:p>
          <a:p>
            <a:pPr marL="298450" marR="5080" indent="-2857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500" spc="-50" dirty="0" err="1">
                <a:latin typeface="Times New Roman"/>
                <a:cs typeface="Times New Roman"/>
              </a:rPr>
              <a:t>Ansaj</a:t>
            </a:r>
            <a:r>
              <a:rPr lang="en-IN" sz="1500" spc="-50" dirty="0">
                <a:latin typeface="Times New Roman"/>
                <a:cs typeface="Times New Roman"/>
              </a:rPr>
              <a:t> Singh </a:t>
            </a:r>
            <a:r>
              <a:rPr lang="en-IN" sz="1500" spc="-50" dirty="0" err="1">
                <a:latin typeface="Times New Roman"/>
                <a:cs typeface="Times New Roman"/>
              </a:rPr>
              <a:t>Bhadauriya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953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spc="-70" dirty="0"/>
              <a:t> </a:t>
            </a:r>
            <a:r>
              <a:rPr dirty="0"/>
              <a:t>Evaluation-</a:t>
            </a:r>
            <a:r>
              <a:rPr spc="-75" dirty="0"/>
              <a:t> </a:t>
            </a:r>
            <a:r>
              <a:rPr dirty="0"/>
              <a:t>Precision</a:t>
            </a:r>
            <a:r>
              <a:rPr spc="-5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Recall</a:t>
            </a:r>
            <a:r>
              <a:rPr spc="-55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spc="-20" dirty="0"/>
              <a:t>Train</a:t>
            </a:r>
            <a:r>
              <a:rPr spc="-6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2833" y="3905250"/>
            <a:ext cx="1576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Precision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79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Recall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71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6268" y="2097023"/>
            <a:ext cx="1310640" cy="1310640"/>
            <a:chOff x="6716268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2" y="0"/>
                  </a:moveTo>
                  <a:lnTo>
                    <a:pt x="0" y="147065"/>
                  </a:lnTo>
                  <a:lnTo>
                    <a:pt x="263652" y="294132"/>
                  </a:lnTo>
                  <a:lnTo>
                    <a:pt x="527304" y="147065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2364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2224"/>
                  </a:lnTo>
                  <a:lnTo>
                    <a:pt x="8181" y="562766"/>
                  </a:lnTo>
                  <a:lnTo>
                    <a:pt x="30495" y="595868"/>
                  </a:lnTo>
                  <a:lnTo>
                    <a:pt x="63597" y="618182"/>
                  </a:lnTo>
                  <a:lnTo>
                    <a:pt x="104139" y="626363"/>
                  </a:lnTo>
                  <a:lnTo>
                    <a:pt x="520700" y="626363"/>
                  </a:lnTo>
                  <a:lnTo>
                    <a:pt x="561242" y="618182"/>
                  </a:lnTo>
                  <a:lnTo>
                    <a:pt x="594344" y="595868"/>
                  </a:lnTo>
                  <a:lnTo>
                    <a:pt x="616658" y="562766"/>
                  </a:lnTo>
                  <a:lnTo>
                    <a:pt x="624839" y="522224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5972" y="2103119"/>
              <a:ext cx="624840" cy="626745"/>
            </a:xfrm>
            <a:custGeom>
              <a:avLst/>
              <a:gdLst/>
              <a:ahLst/>
              <a:cxnLst/>
              <a:rect l="l" t="t" r="r" b="b"/>
              <a:pathLst>
                <a:path w="624840" h="626744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2224"/>
                  </a:lnTo>
                  <a:lnTo>
                    <a:pt x="616658" y="562766"/>
                  </a:lnTo>
                  <a:lnTo>
                    <a:pt x="594344" y="595868"/>
                  </a:lnTo>
                  <a:lnTo>
                    <a:pt x="561242" y="618182"/>
                  </a:lnTo>
                  <a:lnTo>
                    <a:pt x="520700" y="626363"/>
                  </a:lnTo>
                  <a:lnTo>
                    <a:pt x="104139" y="626363"/>
                  </a:lnTo>
                  <a:lnTo>
                    <a:pt x="63597" y="618182"/>
                  </a:lnTo>
                  <a:lnTo>
                    <a:pt x="30495" y="595868"/>
                  </a:lnTo>
                  <a:lnTo>
                    <a:pt x="8181" y="562766"/>
                  </a:lnTo>
                  <a:lnTo>
                    <a:pt x="0" y="522224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2364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5972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9430" y="2932302"/>
            <a:ext cx="1056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000" algn="l"/>
              </a:tabLst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725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1737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6148" y="1655140"/>
            <a:ext cx="1385570" cy="87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5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tabLst>
                <a:tab pos="1028700" algn="l"/>
              </a:tabLst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3397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461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613" y="1655140"/>
            <a:ext cx="517017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0.42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Precision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imes New Roman"/>
                <a:cs typeface="Times New Roman"/>
              </a:rPr>
              <a:t>Recall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64" y="2496539"/>
            <a:ext cx="3598161" cy="2347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23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spc="-70" dirty="0"/>
              <a:t> </a:t>
            </a:r>
            <a:r>
              <a:rPr dirty="0"/>
              <a:t>Evaluation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Sensitivity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Specificity</a:t>
            </a:r>
            <a:r>
              <a:rPr spc="-55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spc="-30" dirty="0"/>
              <a:t>Test</a:t>
            </a:r>
            <a:r>
              <a:rPr spc="-5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3592448"/>
            <a:ext cx="1728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Accuracy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79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0445" y="1810257"/>
            <a:ext cx="1311275" cy="803910"/>
            <a:chOff x="1790445" y="1810257"/>
            <a:chExt cx="1311275" cy="803910"/>
          </a:xfrm>
        </p:grpSpPr>
        <p:sp>
          <p:nvSpPr>
            <p:cNvPr id="5" name="object 5"/>
            <p:cNvSpPr/>
            <p:nvPr/>
          </p:nvSpPr>
          <p:spPr>
            <a:xfrm>
              <a:off x="2182367" y="2318003"/>
              <a:ext cx="527685" cy="295910"/>
            </a:xfrm>
            <a:custGeom>
              <a:avLst/>
              <a:gdLst/>
              <a:ahLst/>
              <a:cxnLst/>
              <a:rect l="l" t="t" r="r" b="b"/>
              <a:pathLst>
                <a:path w="527685" h="295910">
                  <a:moveTo>
                    <a:pt x="263651" y="0"/>
                  </a:moveTo>
                  <a:lnTo>
                    <a:pt x="0" y="147828"/>
                  </a:lnTo>
                  <a:lnTo>
                    <a:pt x="263651" y="295656"/>
                  </a:lnTo>
                  <a:lnTo>
                    <a:pt x="527304" y="147828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6795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0403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93189" y="1972182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1394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90445" y="2483866"/>
            <a:ext cx="637540" cy="637540"/>
            <a:chOff x="1790445" y="2483866"/>
            <a:chExt cx="637540" cy="637540"/>
          </a:xfrm>
        </p:grpSpPr>
        <p:sp>
          <p:nvSpPr>
            <p:cNvPr id="12" name="object 12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40" y="520700"/>
                  </a:lnTo>
                  <a:lnTo>
                    <a:pt x="624840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6795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40" y="104139"/>
                  </a:lnTo>
                  <a:lnTo>
                    <a:pt x="624840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3480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218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64307" y="2484120"/>
            <a:ext cx="637540" cy="637540"/>
            <a:chOff x="2464307" y="2484120"/>
            <a:chExt cx="637540" cy="637540"/>
          </a:xfrm>
        </p:grpSpPr>
        <p:sp>
          <p:nvSpPr>
            <p:cNvPr id="16" name="object 16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0403" y="249021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6454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797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0088" y="1249426"/>
            <a:ext cx="1384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76835" indent="-228600">
              <a:lnSpc>
                <a:spcPts val="1620"/>
              </a:lnSpc>
              <a:spcBef>
                <a:spcPts val="30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/>
              <a:t>While</a:t>
            </a:r>
            <a:r>
              <a:rPr spc="-4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checked</a:t>
            </a:r>
            <a:r>
              <a:rPr spc="-15" dirty="0"/>
              <a:t> </a:t>
            </a:r>
            <a:r>
              <a:rPr dirty="0"/>
              <a:t>both</a:t>
            </a:r>
            <a:r>
              <a:rPr spc="-35" dirty="0"/>
              <a:t> </a:t>
            </a:r>
            <a:r>
              <a:rPr dirty="0"/>
              <a:t>Sensitivity-Specificity</a:t>
            </a:r>
            <a:r>
              <a:rPr spc="-4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well</a:t>
            </a:r>
            <a:r>
              <a:rPr spc="-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Precision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Recall</a:t>
            </a:r>
            <a:r>
              <a:rPr spc="-10" dirty="0"/>
              <a:t> </a:t>
            </a:r>
            <a:r>
              <a:rPr dirty="0"/>
              <a:t>Metrics,</a:t>
            </a:r>
            <a:r>
              <a:rPr spc="-3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considered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optimal</a:t>
            </a:r>
            <a:r>
              <a:rPr spc="-30" dirty="0"/>
              <a:t> </a:t>
            </a:r>
            <a:r>
              <a:rPr dirty="0"/>
              <a:t>cut</a:t>
            </a:r>
            <a:r>
              <a:rPr spc="-30" dirty="0"/>
              <a:t> </a:t>
            </a:r>
            <a:r>
              <a:rPr dirty="0"/>
              <a:t>off</a:t>
            </a:r>
            <a:r>
              <a:rPr spc="-25" dirty="0"/>
              <a:t> </a:t>
            </a:r>
            <a:r>
              <a:rPr dirty="0"/>
              <a:t>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Sensitivity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Specificity</a:t>
            </a:r>
            <a:r>
              <a:rPr spc="-4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calculating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final</a:t>
            </a:r>
            <a:r>
              <a:rPr spc="-20" dirty="0"/>
              <a:t> </a:t>
            </a:r>
            <a:r>
              <a:rPr dirty="0"/>
              <a:t>prediction.</a:t>
            </a:r>
            <a:r>
              <a:rPr spc="-10" dirty="0"/>
              <a:t> </a:t>
            </a:r>
            <a:r>
              <a:rPr spc="-50" dirty="0"/>
              <a:t>–</a:t>
            </a:r>
          </a:p>
          <a:p>
            <a:pPr marL="240665" indent="-227965">
              <a:lnSpc>
                <a:spcPts val="1710"/>
              </a:lnSpc>
              <a:spcBef>
                <a:spcPts val="790"/>
              </a:spcBef>
              <a:buFont typeface="Wingdings"/>
              <a:buChar char=""/>
              <a:tabLst>
                <a:tab pos="240665" algn="l"/>
              </a:tabLst>
            </a:pPr>
            <a:r>
              <a:rPr spc="-10" dirty="0"/>
              <a:t>Accuracy,</a:t>
            </a:r>
            <a:r>
              <a:rPr spc="-15" dirty="0"/>
              <a:t> </a:t>
            </a:r>
            <a:r>
              <a:rPr dirty="0"/>
              <a:t>Sensitivity</a:t>
            </a:r>
            <a:r>
              <a:rPr spc="-4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Specificity</a:t>
            </a:r>
            <a:r>
              <a:rPr spc="-60" dirty="0"/>
              <a:t> </a:t>
            </a:r>
            <a:r>
              <a:rPr dirty="0"/>
              <a:t>values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test</a:t>
            </a:r>
            <a:r>
              <a:rPr spc="-2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around</a:t>
            </a:r>
            <a:r>
              <a:rPr spc="-40" dirty="0"/>
              <a:t> </a:t>
            </a:r>
            <a:r>
              <a:rPr dirty="0"/>
              <a:t>81%,</a:t>
            </a:r>
            <a:r>
              <a:rPr spc="-20" dirty="0"/>
              <a:t> </a:t>
            </a:r>
            <a:r>
              <a:rPr dirty="0"/>
              <a:t>79%</a:t>
            </a:r>
            <a:r>
              <a:rPr spc="-3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82%</a:t>
            </a:r>
            <a:r>
              <a:rPr spc="-35" dirty="0"/>
              <a:t> </a:t>
            </a:r>
            <a:r>
              <a:rPr dirty="0"/>
              <a:t>which</a:t>
            </a:r>
            <a:r>
              <a:rPr spc="-1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approximately</a:t>
            </a:r>
            <a:r>
              <a:rPr spc="-45" dirty="0"/>
              <a:t> </a:t>
            </a:r>
            <a:r>
              <a:rPr dirty="0"/>
              <a:t>closer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respective</a:t>
            </a:r>
            <a:r>
              <a:rPr spc="30" dirty="0"/>
              <a:t> </a:t>
            </a:r>
            <a:r>
              <a:rPr spc="-10" dirty="0"/>
              <a:t>values</a:t>
            </a:r>
          </a:p>
          <a:p>
            <a:pPr marL="241300">
              <a:lnSpc>
                <a:spcPts val="1710"/>
              </a:lnSpc>
            </a:pPr>
            <a:r>
              <a:rPr dirty="0"/>
              <a:t>calculated</a:t>
            </a:r>
            <a:r>
              <a:rPr spc="-5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trained</a:t>
            </a:r>
            <a:r>
              <a:rPr spc="-25" dirty="0"/>
              <a:t> </a:t>
            </a:r>
            <a:r>
              <a:rPr spc="-20" dirty="0"/>
              <a:t>set.</a:t>
            </a:r>
          </a:p>
          <a:p>
            <a:pPr marL="240665" indent="-227965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/>
              <a:t>Also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lead</a:t>
            </a:r>
            <a:r>
              <a:rPr spc="-5" dirty="0"/>
              <a:t> </a:t>
            </a:r>
            <a:r>
              <a:rPr dirty="0"/>
              <a:t>score</a:t>
            </a:r>
            <a:r>
              <a:rPr spc="-35" dirty="0"/>
              <a:t> </a:t>
            </a:r>
            <a:r>
              <a:rPr dirty="0"/>
              <a:t>calculated</a:t>
            </a:r>
            <a:r>
              <a:rPr spc="-10" dirty="0"/>
              <a:t> </a:t>
            </a:r>
            <a:r>
              <a:rPr dirty="0"/>
              <a:t>shows</a:t>
            </a:r>
            <a:r>
              <a:rPr spc="-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conversion</a:t>
            </a:r>
            <a:r>
              <a:rPr spc="-40" dirty="0"/>
              <a:t> </a:t>
            </a:r>
            <a:r>
              <a:rPr dirty="0"/>
              <a:t>rate</a:t>
            </a:r>
            <a:r>
              <a:rPr spc="-1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final</a:t>
            </a:r>
            <a:r>
              <a:rPr spc="-20" dirty="0"/>
              <a:t> </a:t>
            </a:r>
            <a:r>
              <a:rPr dirty="0"/>
              <a:t>predicted</a:t>
            </a:r>
            <a:r>
              <a:rPr spc="-3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is around</a:t>
            </a:r>
            <a:r>
              <a:rPr spc="-30" dirty="0"/>
              <a:t> </a:t>
            </a:r>
            <a:r>
              <a:rPr dirty="0"/>
              <a:t>80%</a:t>
            </a:r>
            <a:r>
              <a:rPr spc="-30" dirty="0"/>
              <a:t> </a:t>
            </a:r>
            <a:r>
              <a:rPr dirty="0"/>
              <a:t>(in</a:t>
            </a:r>
            <a:r>
              <a:rPr spc="-20" dirty="0"/>
              <a:t> </a:t>
            </a:r>
            <a:r>
              <a:rPr dirty="0"/>
              <a:t>train</a:t>
            </a:r>
            <a:r>
              <a:rPr spc="-15" dirty="0"/>
              <a:t> </a:t>
            </a:r>
            <a:r>
              <a:rPr dirty="0"/>
              <a:t>set)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79%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test</a:t>
            </a:r>
            <a:r>
              <a:rPr spc="-25" dirty="0"/>
              <a:t> set</a:t>
            </a: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top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variables</a:t>
            </a:r>
            <a:r>
              <a:rPr spc="-20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contribute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lead</a:t>
            </a:r>
            <a:r>
              <a:rPr spc="-25" dirty="0"/>
              <a:t> </a:t>
            </a:r>
            <a:r>
              <a:rPr dirty="0"/>
              <a:t>getting</a:t>
            </a:r>
            <a:r>
              <a:rPr spc="-30" dirty="0"/>
              <a:t> </a:t>
            </a:r>
            <a:r>
              <a:rPr dirty="0"/>
              <a:t>converted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spc="-25" dirty="0"/>
              <a:t>are</a:t>
            </a: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697865" algn="l"/>
              </a:tabLst>
            </a:pPr>
            <a:r>
              <a:rPr sz="1500" spc="-10" dirty="0">
                <a:latin typeface="Times New Roman"/>
                <a:cs typeface="Times New Roman"/>
              </a:rPr>
              <a:t>Total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time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697865" algn="l"/>
              </a:tabLst>
            </a:pPr>
            <a:r>
              <a:rPr sz="1500" spc="-10" dirty="0">
                <a:latin typeface="Times New Roman"/>
                <a:cs typeface="Times New Roman"/>
              </a:rPr>
              <a:t>Lead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Origin</a:t>
            </a:r>
            <a:endParaRPr sz="15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697865" algn="l"/>
              </a:tabLst>
            </a:pPr>
            <a:r>
              <a:rPr sz="1500" dirty="0">
                <a:latin typeface="Times New Roman"/>
                <a:cs typeface="Times New Roman"/>
              </a:rPr>
              <a:t>Had 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Conversation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Notable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Activity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/>
              <a:t>Hence</a:t>
            </a:r>
            <a:r>
              <a:rPr spc="-15" dirty="0"/>
              <a:t> </a:t>
            </a:r>
            <a:r>
              <a:rPr dirty="0"/>
              <a:t>overall</a:t>
            </a:r>
            <a:r>
              <a:rPr spc="-4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seems</a:t>
            </a:r>
            <a:r>
              <a:rPr spc="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good.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232662"/>
            <a:ext cx="10523220" cy="515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Problem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Statement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700">
              <a:latin typeface="Times New Roman"/>
              <a:cs typeface="Times New Roman"/>
            </a:endParaRPr>
          </a:p>
          <a:p>
            <a:pPr marL="36830" marR="106680">
              <a:lnSpc>
                <a:spcPts val="1620"/>
              </a:lnSpc>
            </a:pPr>
            <a:r>
              <a:rPr sz="1500" dirty="0">
                <a:latin typeface="Times New Roman"/>
                <a:cs typeface="Times New Roman"/>
              </a:rPr>
              <a:t>X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sells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online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courses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industry</a:t>
            </a:r>
            <a:r>
              <a:rPr sz="1500" spc="-10" dirty="0">
                <a:latin typeface="Times New Roman"/>
                <a:cs typeface="Times New Roman"/>
              </a:rPr>
              <a:t> professionals.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markets its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courses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several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websites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search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engines</a:t>
            </a:r>
            <a:r>
              <a:rPr sz="1500" spc="-20" dirty="0">
                <a:latin typeface="Times New Roman"/>
                <a:cs typeface="Times New Roman"/>
              </a:rPr>
              <a:t> like </a:t>
            </a:r>
            <a:r>
              <a:rPr sz="1500" spc="-10" dirty="0">
                <a:latin typeface="Times New Roman"/>
                <a:cs typeface="Times New Roman"/>
              </a:rPr>
              <a:t>Google.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500">
              <a:latin typeface="Times New Roman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sz="1500" dirty="0">
                <a:latin typeface="Times New Roman"/>
                <a:cs typeface="Times New Roman"/>
              </a:rPr>
              <a:t>Once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these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website,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might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browse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courses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course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watch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some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videos.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these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providing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their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 address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number,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classified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lead.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Moreover,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also</a:t>
            </a:r>
            <a:r>
              <a:rPr sz="1500" spc="-20" dirty="0">
                <a:latin typeface="Times New Roman"/>
                <a:cs typeface="Times New Roman"/>
              </a:rPr>
              <a:t> gets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past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referrals.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500">
              <a:latin typeface="Times New Roman"/>
              <a:cs typeface="Times New Roman"/>
            </a:endParaRPr>
          </a:p>
          <a:p>
            <a:pPr marL="36830" marR="215265">
              <a:lnSpc>
                <a:spcPts val="162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Once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these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acquired,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employees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sales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team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start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making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calls,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etc.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process,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some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 not.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typical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X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around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30%.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Times New Roman"/>
                <a:cs typeface="Times New Roman"/>
              </a:rPr>
              <a:t>Business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Goal</a:t>
            </a:r>
            <a:r>
              <a:rPr sz="1700" spc="-2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7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X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selecting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promising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i.e.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likely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paying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customers.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500">
              <a:latin typeface="Times New Roman"/>
              <a:cs typeface="Times New Roman"/>
            </a:endParaRPr>
          </a:p>
          <a:p>
            <a:pPr marL="36830" marR="5080">
              <a:lnSpc>
                <a:spcPts val="162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wherein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you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assigned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such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have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lower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lower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chance.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CEO,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particular,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ballpark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target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around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80%.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063" y="337515"/>
            <a:ext cx="4834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2954" algn="l"/>
              </a:tabLst>
            </a:pPr>
            <a:r>
              <a:rPr dirty="0"/>
              <a:t>Lead</a:t>
            </a:r>
            <a:r>
              <a:rPr spc="-40" dirty="0"/>
              <a:t> </a:t>
            </a:r>
            <a:r>
              <a:rPr dirty="0"/>
              <a:t>Score</a:t>
            </a:r>
            <a:r>
              <a:rPr spc="-40" dirty="0"/>
              <a:t> </a:t>
            </a:r>
            <a:r>
              <a:rPr dirty="0"/>
              <a:t>Case</a:t>
            </a:r>
            <a:r>
              <a:rPr spc="-45" dirty="0"/>
              <a:t> </a:t>
            </a:r>
            <a:r>
              <a:rPr dirty="0"/>
              <a:t>Study</a:t>
            </a:r>
            <a:r>
              <a:rPr spc="-35" dirty="0"/>
              <a:t> </a:t>
            </a:r>
            <a:r>
              <a:rPr spc="-25" dirty="0"/>
              <a:t>for</a:t>
            </a:r>
            <a:r>
              <a:rPr dirty="0"/>
              <a:t>	X </a:t>
            </a:r>
            <a:r>
              <a:rPr spc="-10" dirty="0"/>
              <a:t>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969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533271"/>
            <a:ext cx="79648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analysis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Clean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prepare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Exploratory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Data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Analysis.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Feature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Scaling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Splitting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Train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dataset.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Building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logistic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Regression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 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calculate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Score.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Evaluating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different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metrics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Precision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Recall.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Applying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Test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Metrics.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solving</a:t>
            </a:r>
            <a:r>
              <a:rPr spc="-85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3563"/>
            <a:ext cx="2441575" cy="269748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71805" marR="92075" indent="-375285">
              <a:lnSpc>
                <a:spcPct val="100000"/>
              </a:lnSpc>
              <a:spcBef>
                <a:spcPts val="12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Sourcing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Cleaning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 marL="391160" indent="-286385">
              <a:lnSpc>
                <a:spcPct val="100000"/>
              </a:lnSpc>
              <a:spcBef>
                <a:spcPts val="2190"/>
              </a:spcBef>
              <a:buFont typeface="Arial MT"/>
              <a:buChar char="•"/>
              <a:tabLst>
                <a:tab pos="39116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marL="377825" marR="10350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suitable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Outlier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3563"/>
            <a:ext cx="2441575" cy="23456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73990" marR="168275" indent="1270" algn="ctr">
              <a:lnSpc>
                <a:spcPct val="100000"/>
              </a:lnSpc>
              <a:spcBef>
                <a:spcPts val="14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spcBef>
                <a:spcPts val="2190"/>
              </a:spcBef>
              <a:buFont typeface="Arial MT"/>
              <a:buChar char="•"/>
              <a:tabLst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endParaRPr sz="14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378460" marR="3956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7" y="0"/>
                  </a:moveTo>
                  <a:lnTo>
                    <a:pt x="406907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907" y="788669"/>
                  </a:lnTo>
                  <a:lnTo>
                    <a:pt x="406907" y="1051559"/>
                  </a:lnTo>
                  <a:lnTo>
                    <a:pt x="813815" y="525779"/>
                  </a:lnTo>
                  <a:lnTo>
                    <a:pt x="4069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7" y="262889"/>
                  </a:lnTo>
                  <a:lnTo>
                    <a:pt x="406907" y="0"/>
                  </a:lnTo>
                  <a:lnTo>
                    <a:pt x="813815" y="525779"/>
                  </a:lnTo>
                  <a:lnTo>
                    <a:pt x="406907" y="1051559"/>
                  </a:lnTo>
                  <a:lnTo>
                    <a:pt x="406907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89532"/>
            <a:ext cx="826135" cy="1064260"/>
            <a:chOff x="6571488" y="1589532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908" y="0"/>
                  </a:moveTo>
                  <a:lnTo>
                    <a:pt x="406908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908" y="788670"/>
                  </a:lnTo>
                  <a:lnTo>
                    <a:pt x="406908" y="1051560"/>
                  </a:lnTo>
                  <a:lnTo>
                    <a:pt x="813816" y="525780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5628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908" y="262889"/>
                  </a:lnTo>
                  <a:lnTo>
                    <a:pt x="406908" y="0"/>
                  </a:lnTo>
                  <a:lnTo>
                    <a:pt x="813816" y="525780"/>
                  </a:lnTo>
                  <a:lnTo>
                    <a:pt x="406908" y="1051560"/>
                  </a:lnTo>
                  <a:lnTo>
                    <a:pt x="406908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spcBef>
                <a:spcPts val="2190"/>
              </a:spcBef>
              <a:buFont typeface="Arial MT"/>
              <a:buChar char="•"/>
              <a:tabLst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4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378460" marR="9398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like accuracy,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sensitivity,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precision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7684"/>
            <a:ext cx="1146175" cy="814069"/>
            <a:chOff x="8351519" y="3567684"/>
            <a:chExt cx="1146175" cy="814069"/>
          </a:xfrm>
        </p:grpSpPr>
        <p:sp>
          <p:nvSpPr>
            <p:cNvPr id="13" name="object 13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850391" y="0"/>
                  </a:moveTo>
                  <a:lnTo>
                    <a:pt x="283463" y="0"/>
                  </a:lnTo>
                  <a:lnTo>
                    <a:pt x="283463" y="400812"/>
                  </a:lnTo>
                  <a:lnTo>
                    <a:pt x="0" y="400812"/>
                  </a:lnTo>
                  <a:lnTo>
                    <a:pt x="566927" y="801624"/>
                  </a:lnTo>
                  <a:lnTo>
                    <a:pt x="1133855" y="400812"/>
                  </a:lnTo>
                  <a:lnTo>
                    <a:pt x="850391" y="400812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3780"/>
              <a:ext cx="1134110" cy="802005"/>
            </a:xfrm>
            <a:custGeom>
              <a:avLst/>
              <a:gdLst/>
              <a:ahLst/>
              <a:cxnLst/>
              <a:rect l="l" t="t" r="r" b="b"/>
              <a:pathLst>
                <a:path w="1134109" h="802004">
                  <a:moveTo>
                    <a:pt x="0" y="400812"/>
                  </a:moveTo>
                  <a:lnTo>
                    <a:pt x="283463" y="400812"/>
                  </a:lnTo>
                  <a:lnTo>
                    <a:pt x="283463" y="0"/>
                  </a:lnTo>
                  <a:lnTo>
                    <a:pt x="850391" y="0"/>
                  </a:lnTo>
                  <a:lnTo>
                    <a:pt x="850391" y="400812"/>
                  </a:lnTo>
                  <a:lnTo>
                    <a:pt x="1133855" y="400812"/>
                  </a:lnTo>
                  <a:lnTo>
                    <a:pt x="566927" y="801624"/>
                  </a:lnTo>
                  <a:lnTo>
                    <a:pt x="0" y="400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60747"/>
            <a:ext cx="3571240" cy="19983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378460" marR="328295" indent="-287020">
              <a:lnSpc>
                <a:spcPct val="100000"/>
              </a:lnSpc>
              <a:spcBef>
                <a:spcPts val="2190"/>
              </a:spcBef>
              <a:buFont typeface="Arial MT"/>
              <a:buChar char="•"/>
              <a:tabLst>
                <a:tab pos="37846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80%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400">
              <a:latin typeface="Calibri"/>
              <a:cs typeface="Calibri"/>
            </a:endParaRPr>
          </a:p>
          <a:p>
            <a:pPr marL="378460" marR="14922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test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threshold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/>
              <a:t>Exploratory</a:t>
            </a:r>
            <a:r>
              <a:rPr spc="-85" dirty="0"/>
              <a:t> </a:t>
            </a:r>
            <a:r>
              <a:rPr spc="-20" dirty="0"/>
              <a:t>Data</a:t>
            </a:r>
            <a:r>
              <a:rPr spc="-1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1640585"/>
            <a:ext cx="35356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Times New Roman"/>
                <a:cs typeface="Times New Roman"/>
              </a:rPr>
              <a:t>We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around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39%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Total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442" y="537372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389" y="1631950"/>
            <a:ext cx="71348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Total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Visits,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Total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Time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Website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Views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Visit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54" y="2325365"/>
            <a:ext cx="1158906" cy="2985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332" y="2865232"/>
            <a:ext cx="7187884" cy="1669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12" y="941578"/>
            <a:ext cx="5197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maximum conversion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Page </a:t>
            </a:r>
            <a:r>
              <a:rPr sz="1500" spc="-1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301" y="4051554"/>
            <a:ext cx="395795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Major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Google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941578"/>
            <a:ext cx="5014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Major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Calls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made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21" y="1528089"/>
            <a:ext cx="4586755" cy="24297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157" y="4470875"/>
            <a:ext cx="6781048" cy="2255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9177" y="1369990"/>
            <a:ext cx="1966148" cy="26537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1272" y="1359338"/>
            <a:ext cx="1950487" cy="2634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4004309"/>
            <a:ext cx="4222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Sent'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conversion.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861" y="920241"/>
            <a:ext cx="4681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unemployed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067" y="917194"/>
            <a:ext cx="4656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much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impact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Search,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digital </a:t>
            </a:r>
            <a:r>
              <a:rPr sz="1500" dirty="0">
                <a:latin typeface="Times New Roman"/>
                <a:cs typeface="Times New Roman"/>
              </a:rPr>
              <a:t>advertisements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recommendations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891" y="1446496"/>
            <a:ext cx="4927596" cy="22674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2987" y="1475232"/>
            <a:ext cx="5818505" cy="2331720"/>
            <a:chOff x="132987" y="1475232"/>
            <a:chExt cx="5818505" cy="2331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87" y="1518766"/>
              <a:ext cx="1893299" cy="22333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1493520"/>
              <a:ext cx="2031491" cy="2289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80" y="1475232"/>
              <a:ext cx="2110740" cy="2331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2941" y="4314442"/>
            <a:ext cx="5716930" cy="2467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Variables</a:t>
            </a:r>
            <a:r>
              <a:rPr sz="2000" spc="-45" dirty="0"/>
              <a:t> </a:t>
            </a:r>
            <a:r>
              <a:rPr sz="2000" dirty="0"/>
              <a:t>Impacting</a:t>
            </a:r>
            <a:r>
              <a:rPr sz="2000" spc="-50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Conversion</a:t>
            </a:r>
            <a:r>
              <a:rPr sz="2000" spc="-50" dirty="0"/>
              <a:t> </a:t>
            </a:r>
            <a:r>
              <a:rPr sz="2000" spc="-20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9539" y="1275715"/>
            <a:ext cx="4117975" cy="43300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Do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10" dirty="0">
                <a:latin typeface="Times New Roman"/>
                <a:cs typeface="Times New Roman"/>
              </a:rPr>
              <a:t> Email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20" dirty="0">
                <a:latin typeface="Times New Roman"/>
                <a:cs typeface="Times New Roman"/>
              </a:rPr>
              <a:t>Total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Visits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20" dirty="0">
                <a:latin typeface="Times New Roman"/>
                <a:cs typeface="Times New Roman"/>
              </a:rPr>
              <a:t>Total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Time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Spent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Lead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-20" dirty="0">
                <a:latin typeface="Times New Roman"/>
                <a:cs typeface="Times New Roman"/>
              </a:rPr>
              <a:t> Form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Olark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Chat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Last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Welingak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Website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0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Bounced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0" dirty="0">
                <a:latin typeface="Times New Roman"/>
                <a:cs typeface="Times New Roman"/>
              </a:rPr>
              <a:t>Last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 </a:t>
            </a:r>
            <a:r>
              <a:rPr sz="1500" spc="-20" dirty="0">
                <a:latin typeface="Times New Roman"/>
                <a:cs typeface="Times New Roman"/>
              </a:rPr>
              <a:t>Sure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0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Olark Chat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0" dirty="0">
                <a:latin typeface="Times New Roman"/>
                <a:cs typeface="Times New Roman"/>
              </a:rPr>
              <a:t>Last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Sent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Current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Occupation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Current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Occupation –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Working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Professional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Last </a:t>
            </a:r>
            <a:r>
              <a:rPr sz="1500" spc="-10" dirty="0">
                <a:latin typeface="Times New Roman"/>
                <a:cs typeface="Times New Roman"/>
              </a:rPr>
              <a:t>Notable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dirty="0">
                <a:latin typeface="Times New Roman"/>
                <a:cs typeface="Times New Roman"/>
              </a:rPr>
              <a:t>Last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Notable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Unreachable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spc="-60" dirty="0"/>
              <a:t> </a:t>
            </a:r>
            <a:r>
              <a:rPr dirty="0"/>
              <a:t>Evaluation</a:t>
            </a:r>
            <a:r>
              <a:rPr spc="-6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Sensitivity</a:t>
            </a:r>
            <a:r>
              <a:rPr spc="-5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Specificity</a:t>
            </a:r>
            <a:r>
              <a:rPr spc="-40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spc="-20" dirty="0"/>
              <a:t>Train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743" y="1455801"/>
            <a:ext cx="48914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0.37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Accuracy,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Specificity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958" y="3692779"/>
            <a:ext cx="27755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Accuracy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5" dirty="0">
                <a:latin typeface="Times New Roman"/>
                <a:cs typeface="Times New Roman"/>
              </a:rPr>
              <a:t> 81%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82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False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18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Predictive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74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500" dirty="0">
                <a:latin typeface="Times New Roman"/>
                <a:cs typeface="Times New Roman"/>
              </a:rPr>
              <a:t>Positive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Predictive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86%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6958" y="1416811"/>
            <a:ext cx="1384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092" y="2329220"/>
            <a:ext cx="3903573" cy="26686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08038" y="1897126"/>
            <a:ext cx="1311275" cy="803910"/>
            <a:chOff x="6908038" y="1897126"/>
            <a:chExt cx="1311275" cy="803910"/>
          </a:xfrm>
        </p:grpSpPr>
        <p:sp>
          <p:nvSpPr>
            <p:cNvPr id="8" name="object 8"/>
            <p:cNvSpPr/>
            <p:nvPr/>
          </p:nvSpPr>
          <p:spPr>
            <a:xfrm>
              <a:off x="7299960" y="2406396"/>
              <a:ext cx="527685" cy="294640"/>
            </a:xfrm>
            <a:custGeom>
              <a:avLst/>
              <a:gdLst/>
              <a:ahLst/>
              <a:cxnLst/>
              <a:rect l="l" t="t" r="r" b="b"/>
              <a:pathLst>
                <a:path w="527684" h="294639">
                  <a:moveTo>
                    <a:pt x="263651" y="0"/>
                  </a:moveTo>
                  <a:lnTo>
                    <a:pt x="0" y="147065"/>
                  </a:lnTo>
                  <a:lnTo>
                    <a:pt x="263651" y="294131"/>
                  </a:lnTo>
                  <a:lnTo>
                    <a:pt x="527304" y="14706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4388" y="1903476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7996" y="1903476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1416" y="2059304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3161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697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8292" y="2570988"/>
            <a:ext cx="1310640" cy="637540"/>
            <a:chOff x="6908292" y="2570988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522223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2223" y="624839"/>
                  </a:lnTo>
                  <a:lnTo>
                    <a:pt x="562766" y="616658"/>
                  </a:lnTo>
                  <a:lnTo>
                    <a:pt x="595868" y="594344"/>
                  </a:lnTo>
                  <a:lnTo>
                    <a:pt x="618182" y="561242"/>
                  </a:lnTo>
                  <a:lnTo>
                    <a:pt x="626363" y="520700"/>
                  </a:lnTo>
                  <a:lnTo>
                    <a:pt x="626363" y="104139"/>
                  </a:lnTo>
                  <a:lnTo>
                    <a:pt x="618182" y="63597"/>
                  </a:lnTo>
                  <a:lnTo>
                    <a:pt x="595868" y="30495"/>
                  </a:lnTo>
                  <a:lnTo>
                    <a:pt x="562766" y="8181"/>
                  </a:lnTo>
                  <a:lnTo>
                    <a:pt x="5222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4388" y="2577084"/>
              <a:ext cx="626745" cy="624840"/>
            </a:xfrm>
            <a:custGeom>
              <a:avLst/>
              <a:gdLst/>
              <a:ahLst/>
              <a:cxnLst/>
              <a:rect l="l" t="t" r="r" b="b"/>
              <a:pathLst>
                <a:path w="626745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2223" y="0"/>
                  </a:lnTo>
                  <a:lnTo>
                    <a:pt x="562766" y="8181"/>
                  </a:lnTo>
                  <a:lnTo>
                    <a:pt x="595868" y="30495"/>
                  </a:lnTo>
                  <a:lnTo>
                    <a:pt x="618182" y="63597"/>
                  </a:lnTo>
                  <a:lnTo>
                    <a:pt x="626363" y="104139"/>
                  </a:lnTo>
                  <a:lnTo>
                    <a:pt x="626363" y="520700"/>
                  </a:lnTo>
                  <a:lnTo>
                    <a:pt x="618182" y="561242"/>
                  </a:lnTo>
                  <a:lnTo>
                    <a:pt x="595868" y="594344"/>
                  </a:lnTo>
                  <a:lnTo>
                    <a:pt x="562766" y="616658"/>
                  </a:lnTo>
                  <a:lnTo>
                    <a:pt x="522223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42" y="616658"/>
                  </a:lnTo>
                  <a:lnTo>
                    <a:pt x="594344" y="594344"/>
                  </a:lnTo>
                  <a:lnTo>
                    <a:pt x="616658" y="561242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658" y="63597"/>
                  </a:lnTo>
                  <a:lnTo>
                    <a:pt x="594344" y="30495"/>
                  </a:lnTo>
                  <a:lnTo>
                    <a:pt x="561242" y="8181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7996" y="2577084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42" y="8181"/>
                  </a:lnTo>
                  <a:lnTo>
                    <a:pt x="594344" y="30495"/>
                  </a:lnTo>
                  <a:lnTo>
                    <a:pt x="616658" y="63597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658" y="561242"/>
                  </a:lnTo>
                  <a:lnTo>
                    <a:pt x="594344" y="594344"/>
                  </a:lnTo>
                  <a:lnTo>
                    <a:pt x="561242" y="616658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1707" y="2732658"/>
            <a:ext cx="1057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974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1965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878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Wingdings</vt:lpstr>
      <vt:lpstr>Office Theme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Dimple Gangwani</dc:creator>
  <cp:lastModifiedBy>Ankur Gangwar</cp:lastModifiedBy>
  <cp:revision>1</cp:revision>
  <dcterms:created xsi:type="dcterms:W3CDTF">2024-08-18T14:35:33Z</dcterms:created>
  <dcterms:modified xsi:type="dcterms:W3CDTF">2024-08-18T14:39:07Z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2024-08-18T00:00:00Z</vt:filetime>
  </property>
  <property fmtid="{D5CDD505-2E9C-101B-9397-08002B2CF9AE}" pid="5" name="Producer">
    <vt:lpwstr>Microsoft® PowerPoint® 2013</vt:lpwstr>
  </property>
</Properties>
</file>