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97" r:id="rId4"/>
    <p:sldId id="330" r:id="rId5"/>
    <p:sldId id="296" r:id="rId6"/>
    <p:sldId id="331" r:id="rId7"/>
    <p:sldId id="294" r:id="rId8"/>
    <p:sldId id="295" r:id="rId9"/>
    <p:sldId id="311" r:id="rId10"/>
    <p:sldId id="291" r:id="rId11"/>
    <p:sldId id="332" r:id="rId12"/>
    <p:sldId id="293" r:id="rId13"/>
    <p:sldId id="312" r:id="rId14"/>
    <p:sldId id="292" r:id="rId15"/>
    <p:sldId id="302" r:id="rId16"/>
    <p:sldId id="301" r:id="rId17"/>
    <p:sldId id="300" r:id="rId18"/>
    <p:sldId id="313" r:id="rId19"/>
    <p:sldId id="304" r:id="rId20"/>
    <p:sldId id="303" r:id="rId21"/>
    <p:sldId id="314" r:id="rId22"/>
    <p:sldId id="333" r:id="rId23"/>
    <p:sldId id="316" r:id="rId24"/>
    <p:sldId id="318" r:id="rId25"/>
    <p:sldId id="319" r:id="rId26"/>
    <p:sldId id="320" r:id="rId27"/>
    <p:sldId id="321" r:id="rId28"/>
    <p:sldId id="322" r:id="rId29"/>
    <p:sldId id="324" r:id="rId30"/>
    <p:sldId id="323" r:id="rId31"/>
    <p:sldId id="325" r:id="rId32"/>
    <p:sldId id="326" r:id="rId33"/>
    <p:sldId id="308" r:id="rId34"/>
    <p:sldId id="329" r:id="rId35"/>
    <p:sldId id="307" r:id="rId36"/>
    <p:sldId id="282" r:id="rId37"/>
    <p:sldId id="277" r:id="rId38"/>
    <p:sldId id="265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dXTsVbnQVQqVIfnGXu0bzBv7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B29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82851" autoAdjust="0"/>
  </p:normalViewPr>
  <p:slideViewPr>
    <p:cSldViewPr snapToGrid="0" snapToObjects="1">
      <p:cViewPr varScale="1">
        <p:scale>
          <a:sx n="77" d="100"/>
          <a:sy n="77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cat 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root ALL=(ALL) 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username ALL=(ALL) ALL </a:t>
            </a:r>
          </a:p>
          <a:p>
            <a:pPr marL="158750" indent="0"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0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 la</a:t>
            </a:r>
            <a:r>
              <a:rPr lang="es-PE" baseline="0" dirty="0" smtClean="0"/>
              <a:t>  clave </a:t>
            </a:r>
            <a:r>
              <a:rPr lang="es-PE" dirty="0" smtClean="0"/>
              <a:t>265146as41d6sa5d1as54das1d456</a:t>
            </a:r>
            <a:br>
              <a:rPr lang="es-PE" dirty="0" smtClean="0"/>
            </a:br>
            <a:r>
              <a:rPr lang="es-PE" dirty="0" smtClean="0"/>
              <a:t>se puede romper</a:t>
            </a:r>
            <a:r>
              <a:rPr lang="es-PE" baseline="0" dirty="0" smtClean="0"/>
              <a:t> transformando las claves comunes hasta que coincida:</a:t>
            </a:r>
          </a:p>
          <a:p>
            <a:pPr marL="387350" indent="-228600">
              <a:buAutoNum type="arabicPlain" startAt="1234"/>
            </a:pPr>
            <a:r>
              <a:rPr lang="es-PE" baseline="0" dirty="0" smtClean="0"/>
              <a:t>: </a:t>
            </a:r>
            <a:r>
              <a:rPr lang="es-PE" dirty="0" smtClean="0"/>
              <a:t>265146as41d6sa5d1as54da123</a:t>
            </a:r>
          </a:p>
          <a:p>
            <a:pPr marL="158750" indent="0">
              <a:buNone/>
            </a:pPr>
            <a:r>
              <a:rPr lang="es-PE" dirty="0" smtClean="0"/>
              <a:t>PERU2023:</a:t>
            </a:r>
            <a:r>
              <a:rPr lang="es-PE" baseline="0" dirty="0" smtClean="0"/>
              <a:t> </a:t>
            </a:r>
            <a:r>
              <a:rPr lang="es-PE" dirty="0" smtClean="0"/>
              <a:t>265146as41d6sa5d1as54da123</a:t>
            </a:r>
          </a:p>
          <a:p>
            <a:pPr marL="158750" indent="0">
              <a:buNone/>
            </a:pPr>
            <a:r>
              <a:rPr lang="es-PE" dirty="0" smtClean="0"/>
              <a:t>12345678: 265146as41d6sa5d1as54da123</a:t>
            </a:r>
          </a:p>
          <a:p>
            <a:pPr marL="158750" indent="0">
              <a:buNone/>
            </a:pPr>
            <a:endParaRPr lang="es-PE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cat 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PE" dirty="0" smtClean="0"/>
              <a:t/>
            </a:r>
            <a:br>
              <a:rPr lang="es-P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6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cat 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PE" dirty="0" smtClean="0"/>
              <a:t> la</a:t>
            </a:r>
            <a:r>
              <a:rPr lang="es-PE" baseline="0" dirty="0" smtClean="0"/>
              <a:t>  clave </a:t>
            </a:r>
            <a:r>
              <a:rPr lang="es-PE" dirty="0" smtClean="0"/>
              <a:t>265146as41d6sa5d1as54das1d456</a:t>
            </a:r>
            <a:br>
              <a:rPr lang="es-PE" dirty="0" smtClean="0"/>
            </a:br>
            <a:r>
              <a:rPr lang="es-PE" dirty="0" smtClean="0"/>
              <a:t>se puede romper</a:t>
            </a:r>
            <a:r>
              <a:rPr lang="es-PE" baseline="0" dirty="0" smtClean="0"/>
              <a:t> transformando las claves comunes hasta que coincida:</a:t>
            </a:r>
          </a:p>
          <a:p>
            <a:pPr marL="387350" indent="-228600">
              <a:buAutoNum type="arabicPlain" startAt="1234"/>
            </a:pPr>
            <a:r>
              <a:rPr lang="es-PE" baseline="0" dirty="0" smtClean="0"/>
              <a:t>: </a:t>
            </a:r>
            <a:r>
              <a:rPr lang="es-PE" dirty="0" smtClean="0"/>
              <a:t>265146as41d6sa5d1as54da123</a:t>
            </a:r>
          </a:p>
          <a:p>
            <a:pPr marL="158750" indent="0">
              <a:buNone/>
            </a:pPr>
            <a:r>
              <a:rPr lang="es-PE" dirty="0" smtClean="0"/>
              <a:t>PERU2023:</a:t>
            </a:r>
            <a:r>
              <a:rPr lang="es-PE" baseline="0" dirty="0" smtClean="0"/>
              <a:t> </a:t>
            </a:r>
            <a:r>
              <a:rPr lang="es-PE" dirty="0" smtClean="0"/>
              <a:t>265146as41d6sa5d1as54da123</a:t>
            </a:r>
          </a:p>
          <a:p>
            <a:pPr marL="158750" indent="0">
              <a:buNone/>
            </a:pPr>
            <a:r>
              <a:rPr lang="es-PE" dirty="0" smtClean="0"/>
              <a:t>12345678: 265146as41d6sa5d1as54da123</a:t>
            </a:r>
          </a:p>
          <a:p>
            <a:pPr marL="158750" indent="0">
              <a:buNone/>
            </a:pPr>
            <a:r>
              <a:rPr lang="es-PE" dirty="0" smtClean="0"/>
              <a:t/>
            </a:r>
            <a:br>
              <a:rPr lang="es-PE" dirty="0" smtClean="0"/>
            </a:br>
            <a:endParaRPr lang="en-US" dirty="0" smtClean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07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30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12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41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454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52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NOTA:</a:t>
            </a:r>
            <a:r>
              <a:rPr lang="es-PE" baseline="0" dirty="0" smtClean="0"/>
              <a:t> MODIFICAR SOLO A GIDS QUE NO ESTÉN ASIGNADOS</a:t>
            </a: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6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6db2c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2656db2c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# NO SE PUEDE BORRAR</a:t>
            </a:r>
            <a:r>
              <a:rPr lang="es-PE" baseline="0" dirty="0" smtClean="0"/>
              <a:t> GRUPOS QUE YA TIENE ASIGNADOS UN USUARIO</a:t>
            </a: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207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47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50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-R </a:t>
            </a:r>
            <a:r>
              <a:rPr lang="en-US" dirty="0" err="1" smtClean="0"/>
              <a:t>o+wx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RECURSIVO </a:t>
            </a: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62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setfacl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-m u:usuario1:rwx file1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fontAlgn="base"/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setfacl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Invokes the program to manage permissions.</a:t>
            </a:r>
          </a:p>
          <a:p>
            <a:pPr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This flag is used to Modify permissions.</a:t>
            </a:r>
          </a:p>
          <a:p>
            <a:pPr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u:linuxhint2:rwx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Specifies the user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linuxhint2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(u:linuxhint2) and grants him reading, writing, and execution permissions (: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rwx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file1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target file to which permissions are modified/applied.</a:t>
            </a:r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399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292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</a:rPr>
              <a:t>VSZ</a:t>
            </a:r>
            <a:r>
              <a:rPr lang="en-US" dirty="0" smtClean="0">
                <a:effectLst/>
              </a:rPr>
              <a:t>  Virtual memory used by this process (in bytes).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RSS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Tamaño del conjunto residente, la memoria física SWAP utilizada por este proceso (en KiB)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TTY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: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Terminal desde donde se inicia este proceso 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(?)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representa que este proceso no se inicia desde una terminal.</a:t>
            </a: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16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676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PE" dirty="0" err="1" smtClean="0"/>
              <a:t>Nohup</a:t>
            </a:r>
            <a:r>
              <a:rPr lang="es-PE" dirty="0" smtClean="0"/>
              <a:t>  :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 desea mantener un comando o proceso en ejecución incluso si sale del </a:t>
            </a:r>
            <a:r>
              <a:rPr lang="es-E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shell</a:t>
            </a: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78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TRAER A PRIMER PLANO ES</a:t>
            </a:r>
            <a:r>
              <a:rPr lang="es-PE" baseline="0" dirty="0" smtClean="0"/>
              <a:t> DECIR EN EJECUCIÓN DE PANTALLA</a:t>
            </a: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13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68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 (STDIN), 1(STDOUT) , 2(STDRR)</a:t>
            </a: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547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450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964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431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866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212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56db2c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2656db2c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395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~ contiene la ruta al directorio de inicio del usuario actual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echo 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~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4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err="1" smtClean="0"/>
              <a:t>Tar</a:t>
            </a:r>
            <a:r>
              <a:rPr lang="es-PE" dirty="0" smtClean="0"/>
              <a:t> debe comprimir archivos mas no directorios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vacios</a:t>
            </a:r>
            <a:endParaRPr lang="es-PE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err="1" smtClean="0"/>
              <a:t>Tar</a:t>
            </a:r>
            <a:r>
              <a:rPr lang="es-PE" baseline="0" dirty="0" smtClean="0"/>
              <a:t> –</a:t>
            </a:r>
            <a:r>
              <a:rPr lang="es-PE" baseline="0" dirty="0" err="1" smtClean="0"/>
              <a:t>cvf</a:t>
            </a:r>
            <a:r>
              <a:rPr lang="es-PE" baseline="0" dirty="0" smtClean="0"/>
              <a:t> /ruta/destino /ruta/a/comprimir.tar &gt; comprimir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err="1" smtClean="0"/>
              <a:t>tar</a:t>
            </a:r>
            <a:r>
              <a:rPr lang="es-PE" baseline="0" dirty="0" smtClean="0"/>
              <a:t> –</a:t>
            </a:r>
            <a:r>
              <a:rPr lang="es-PE" baseline="0" dirty="0" err="1" smtClean="0"/>
              <a:t>tvf</a:t>
            </a:r>
            <a:r>
              <a:rPr lang="es-PE" baseline="0" dirty="0" smtClean="0"/>
              <a:t>  /ruta/destino.tar    &gt; Listar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err="1" smtClean="0"/>
              <a:t>Tar</a:t>
            </a:r>
            <a:r>
              <a:rPr lang="es-PE" baseline="0" dirty="0" smtClean="0"/>
              <a:t> –</a:t>
            </a:r>
            <a:r>
              <a:rPr lang="es-PE" baseline="0" dirty="0" err="1" smtClean="0"/>
              <a:t>xvf</a:t>
            </a:r>
            <a:r>
              <a:rPr lang="es-PE" baseline="0" dirty="0" smtClean="0"/>
              <a:t> /ruta/a/comprimir.tar &gt;descomprimir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smtClean="0"/>
              <a:t>MOVER A LA RUTA A DESCOMPRIMIR</a:t>
            </a: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77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err="1" smtClean="0"/>
              <a:t>Tar</a:t>
            </a:r>
            <a:r>
              <a:rPr lang="es-PE" dirty="0" smtClean="0"/>
              <a:t> debe comprimir archivos mas no directorios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vacios</a:t>
            </a:r>
            <a:endParaRPr lang="es-PE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err="1" smtClean="0"/>
              <a:t>Tar</a:t>
            </a:r>
            <a:r>
              <a:rPr lang="es-PE" baseline="0" dirty="0" smtClean="0"/>
              <a:t> –</a:t>
            </a:r>
            <a:r>
              <a:rPr lang="es-PE" baseline="0" dirty="0" err="1" smtClean="0"/>
              <a:t>cvf</a:t>
            </a:r>
            <a:r>
              <a:rPr lang="es-PE" baseline="0" dirty="0" smtClean="0"/>
              <a:t> /ruta/destino /ruta/a/comprimir.tar &gt; comprimir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err="1" smtClean="0"/>
              <a:t>tar</a:t>
            </a:r>
            <a:r>
              <a:rPr lang="es-PE" baseline="0" dirty="0" smtClean="0"/>
              <a:t> –</a:t>
            </a:r>
            <a:r>
              <a:rPr lang="es-PE" baseline="0" dirty="0" err="1" smtClean="0"/>
              <a:t>tvf</a:t>
            </a:r>
            <a:r>
              <a:rPr lang="es-PE" baseline="0" dirty="0" smtClean="0"/>
              <a:t>  /ruta/destino.tar    &gt; Listar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err="1" smtClean="0"/>
              <a:t>Tar</a:t>
            </a:r>
            <a:r>
              <a:rPr lang="es-PE" baseline="0" dirty="0" smtClean="0"/>
              <a:t> –</a:t>
            </a:r>
            <a:r>
              <a:rPr lang="es-PE" baseline="0" dirty="0" err="1" smtClean="0"/>
              <a:t>xvf</a:t>
            </a:r>
            <a:r>
              <a:rPr lang="es-PE" baseline="0" dirty="0" smtClean="0"/>
              <a:t> /ruta/a/comprimir.tar &gt;descomprimir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aseline="0" dirty="0" smtClean="0"/>
              <a:t>MOVER A LA RUTA A DESCOMPRIMIR</a:t>
            </a:r>
            <a:endParaRPr lang="es-P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17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s-E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Groups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te lista todos los grupos existentes en el sistema </a:t>
            </a:r>
            <a:r>
              <a:rPr lang="es-E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opereativo</a:t>
            </a:r>
            <a:endParaRPr lang="es-E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* Un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grupo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 conoce tradicionalmente como un grupo UNIX.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Cada grupo debe tener un nombre, un número de identificación de 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grupo (GID)</a:t>
            </a:r>
            <a:endParaRPr lang="es-E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63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grupo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 conoce tradicionalmente como un grupo UNIX.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Cada grupo debe tener un nombre, un número de identificación de </a:t>
            </a:r>
            <a:r>
              <a:rPr lang="es-E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grupo (GID)</a:t>
            </a:r>
            <a:endParaRPr b="1"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29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56db2c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Adduser</a:t>
            </a:r>
            <a:r>
              <a:rPr lang="en-US" b="1" baseline="0" dirty="0" smtClean="0"/>
              <a:t> usuario1</a:t>
            </a:r>
            <a:endParaRPr b="1" dirty="0"/>
          </a:p>
        </p:txBody>
      </p:sp>
      <p:sp>
        <p:nvSpPr>
          <p:cNvPr id="126" name="Google Shape;126;g12656db2c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40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ystemd-by-example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inuxtotal.com.mx/index.php?cont=redireccionamiento-en-linux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igofacilito.com/articulos/pipes" TargetMode="External"/><Relationship Id="rId5" Type="http://schemas.openxmlformats.org/officeDocument/2006/relationships/hyperlink" Target="https://www.geeksforgeeks.org/usermod-command-in-linux-with-examples/" TargetMode="External"/><Relationship Id="rId4" Type="http://schemas.openxmlformats.org/officeDocument/2006/relationships/hyperlink" Target="https://web.mit.edu/rhel-doc/4/RH-DOCS/rhel-isa-es-4/s1-acctsgrps-rhlspec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" y="0"/>
            <a:ext cx="12189632" cy="68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3281234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7500"/>
              <a:buFont typeface="Calibri"/>
              <a:buNone/>
            </a:pPr>
            <a:r>
              <a:rPr lang="es-PE" sz="3200" b="1" dirty="0">
                <a:solidFill>
                  <a:srgbClr val="5EBCD2"/>
                </a:solidFill>
                <a:latin typeface="Arial"/>
                <a:ea typeface="Arial"/>
                <a:cs typeface="Arial"/>
                <a:sym typeface="Arial"/>
              </a:rPr>
              <a:t>Introducción a GNU/Linux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45545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s-P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Francis De la Cruz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Usuarios</a:t>
            </a:r>
            <a:r>
              <a:rPr lang="en-US" dirty="0"/>
              <a:t> - </a:t>
            </a:r>
            <a:r>
              <a:rPr lang="en-US" dirty="0" err="1"/>
              <a:t>Crear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 rapida: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useradd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usuario1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adduser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usuario2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new value, or press ENTER for the default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Full Name []: 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Other []: 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 information correct? [Y/n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Loguearse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su – usuario1 (sudo su –</a:t>
            </a:r>
            <a:r>
              <a:rPr lang="es-PE" sz="20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2C7595-F528-7E1E-882B-158A9329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validamos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Usuarios</a:t>
            </a:r>
            <a:r>
              <a:rPr lang="en-US" dirty="0"/>
              <a:t> - Leer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 /etc/passwd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usuario1:x:1002:1002::/home/usuario1:/bin/bash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indica que tiene clave.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34DAD8-31E0-4954-DAF8-6CDF746A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/etc/passwd columns on Linux">
            <a:extLst>
              <a:ext uri="{FF2B5EF4-FFF2-40B4-BE49-F238E27FC236}">
                <a16:creationId xmlns:a16="http://schemas.microsoft.com/office/drawing/2014/main" id="{414866F6-4C16-0DF6-151B-CDBFDB2FA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0"/>
          <a:stretch/>
        </p:blipFill>
        <p:spPr bwMode="auto">
          <a:xfrm>
            <a:off x="838199" y="3655097"/>
            <a:ext cx="6294130" cy="24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Dónde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las claves?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386204" y="2282149"/>
            <a:ext cx="9950492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Contiene el hash de cada clave del usuario y solo puede leerlo el superusuario: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sudo cat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/etc/shadow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ubuntu: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hash-clave-123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:19116:0: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99999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:7:::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clave-cifrada  ultimo-cambio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minimo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maximo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expiración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el archivo mas buscado para romper claves usando fuerza bruta como john the ripper, hashcat, etc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C3E64C-63A8-833A-396D-B2135133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38" y="2943333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Usuarios</a:t>
            </a:r>
            <a:r>
              <a:rPr lang="en-US" dirty="0"/>
              <a:t> - </a:t>
            </a:r>
            <a:r>
              <a:rPr lang="en-US" dirty="0" err="1"/>
              <a:t>Modificar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clave: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passwd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ID a 1006: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usermod -u 1006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usermod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-d /tmp/ usuario1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Agregar al grupo admin: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usermod -aG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 usuario1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shell: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usermod -s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/bin/bash usuario1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C3E64C-63A8-833A-396D-B2135133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667" y="2715923"/>
            <a:ext cx="834333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Usuarios</a:t>
            </a:r>
            <a:r>
              <a:rPr lang="en-US" dirty="0"/>
              <a:t> - </a:t>
            </a:r>
            <a:r>
              <a:rPr lang="en-US" dirty="0" err="1"/>
              <a:t>Eliminar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 rapida: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userdel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usuario2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deluser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usuario2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Removing user `usuario2' ...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Warning: group `usuario2' has no more members.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C3E64C-63A8-833A-396D-B2135133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Grupos</a:t>
            </a:r>
            <a:r>
              <a:rPr lang="en-US" dirty="0"/>
              <a:t> - </a:t>
            </a:r>
            <a:r>
              <a:rPr lang="en-US" dirty="0" err="1"/>
              <a:t>Crear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 rapida: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groupadd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gerencia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addgroup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ventas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new value, or press ENTER for the default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Full Name []: 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Other []: 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the information correct? [Y/n]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2C7595-F528-7E1E-882B-158A9329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Grupos</a:t>
            </a:r>
            <a:r>
              <a:rPr lang="en-US" dirty="0"/>
              <a:t> - Leer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 /etc/group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usuario1:x:1002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del grupo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tiene password?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usuarios pertenecientes al grupo.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34DAD8-31E0-4954-DAF8-6CDF746A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Grupo </a:t>
            </a:r>
            <a:r>
              <a:rPr lang="en-US" dirty="0" err="1"/>
              <a:t>mediante</a:t>
            </a:r>
            <a:r>
              <a:rPr lang="en-US" dirty="0"/>
              <a:t> Clave: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9271959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gpasswd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 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(setear una clave)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 /etc/gshadow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gerencia:hash-clave::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: hash gid : usuarios pertenecientes al grupo.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Probar: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su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usuario1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newgrp gerencia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(escribir la clave)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uid=1001(usuario1) gid=1002(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groups=1002(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),…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34DAD8-31E0-4954-DAF8-6CDF746A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248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groupmod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-g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1005 usuario1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nombre a grupo3: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groupmod -n grupo3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C3E64C-63A8-833A-396D-B2135133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2656db2cfc_0_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2656db2cfc_0_35"/>
          <p:cNvSpPr txBox="1"/>
          <p:nvPr/>
        </p:nvSpPr>
        <p:spPr>
          <a:xfrm>
            <a:off x="367937" y="1027906"/>
            <a:ext cx="5016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836C7-1AD3-3F75-8CE3-01352994A4E5}"/>
              </a:ext>
            </a:extLst>
          </p:cNvPr>
          <p:cNvSpPr txBox="1"/>
          <p:nvPr/>
        </p:nvSpPr>
        <p:spPr>
          <a:xfrm>
            <a:off x="511629" y="1915886"/>
            <a:ext cx="103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E" dirty="0"/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7ADB703A-2C30-6623-79A2-DA6673FDAEE2}"/>
              </a:ext>
            </a:extLst>
          </p:cNvPr>
          <p:cNvSpPr txBox="1"/>
          <p:nvPr/>
        </p:nvSpPr>
        <p:spPr>
          <a:xfrm>
            <a:off x="822180" y="1916708"/>
            <a:ext cx="7602900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Rutas: Relativas vs Absolutas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Superusuario y Usuarios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Ejecutar como root mediante sudo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Grupos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Permisos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 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 &amp; Pipes</a:t>
            </a:r>
          </a:p>
          <a:p>
            <a:pPr marL="355600" lvl="0" indent="-3429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Servicios y 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Grupos</a:t>
            </a:r>
            <a:r>
              <a:rPr lang="en-US" dirty="0"/>
              <a:t> - </a:t>
            </a:r>
            <a:r>
              <a:rPr lang="en-US" dirty="0" err="1"/>
              <a:t>Eliminar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207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 rapida: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groupdel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Detallado: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delgroup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ventas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2C7595-F528-7E1E-882B-158A9329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Permisos</a:t>
            </a:r>
            <a:r>
              <a:rPr lang="en-US" dirty="0"/>
              <a:t>: User, Group, Other</a:t>
            </a:r>
            <a:endParaRPr dirty="0"/>
          </a:p>
        </p:txBody>
      </p:sp>
      <p:pic>
        <p:nvPicPr>
          <p:cNvPr id="1026" name="Picture 2" descr="Files permissions and ownership basics in Linux">
            <a:extLst>
              <a:ext uri="{FF2B5EF4-FFF2-40B4-BE49-F238E27FC236}">
                <a16:creationId xmlns:a16="http://schemas.microsoft.com/office/drawing/2014/main" id="{24E24CBC-7847-D903-6918-3115F4B8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0538"/>
            <a:ext cx="9125310" cy="398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13702-69E0-3A43-491E-A9775F4D3668}"/>
              </a:ext>
            </a:extLst>
          </p:cNvPr>
          <p:cNvSpPr/>
          <p:nvPr/>
        </p:nvSpPr>
        <p:spPr>
          <a:xfrm>
            <a:off x="1354348" y="5003321"/>
            <a:ext cx="1095556" cy="500332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CCB29"/>
                </a:solidFill>
              </a:rPr>
              <a:t>User</a:t>
            </a:r>
            <a:endParaRPr lang="en-PE" dirty="0">
              <a:solidFill>
                <a:srgbClr val="FCCB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7" y="958164"/>
            <a:ext cx="9648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Permisos</a:t>
            </a:r>
            <a:r>
              <a:rPr lang="en-US" dirty="0"/>
              <a:t>: </a:t>
            </a:r>
            <a:r>
              <a:rPr lang="en-US" dirty="0" err="1"/>
              <a:t>rwx</a:t>
            </a:r>
            <a:r>
              <a:rPr lang="en-US" dirty="0"/>
              <a:t> vs </a:t>
            </a:r>
            <a:r>
              <a:rPr lang="en-US" dirty="0" err="1"/>
              <a:t>numeros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5257801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 = 4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= 2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1</a:t>
            </a:r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6280029" y="2260145"/>
            <a:ext cx="5073771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&amp; Write: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rw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= 6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&amp; Execute: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5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&amp; Execute: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3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rwx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7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71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Seteando</a:t>
            </a:r>
            <a:r>
              <a:rPr lang="en-US" dirty="0"/>
              <a:t> </a:t>
            </a:r>
            <a:r>
              <a:rPr lang="en-US" dirty="0" err="1"/>
              <a:t>Permisos</a:t>
            </a:r>
            <a:r>
              <a:rPr lang="en-US" dirty="0"/>
              <a:t> con </a:t>
            </a:r>
            <a:r>
              <a:rPr lang="en-US" dirty="0" err="1" smtClean="0"/>
              <a:t>Letras</a:t>
            </a:r>
            <a:r>
              <a:rPr lang="es-PE" dirty="0" smtClean="0"/>
              <a:t> (+ , - )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5257801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User/Owner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u+rw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u+x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u-x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g+rw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g+x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g-x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6280029" y="2260145"/>
            <a:ext cx="5073771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>
              <a:lnSpc>
                <a:spcPct val="134375"/>
              </a:lnSpc>
            </a:pP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s-PE" sz="20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o+rw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o+x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o-x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En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a+rwx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a-x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Seteando</a:t>
            </a:r>
            <a:r>
              <a:rPr lang="en-US" dirty="0"/>
              <a:t> </a:t>
            </a:r>
            <a:r>
              <a:rPr lang="en-US" dirty="0" err="1"/>
              <a:t>Permisos</a:t>
            </a:r>
            <a:r>
              <a:rPr lang="en-US" dirty="0"/>
              <a:t> con </a:t>
            </a:r>
            <a:r>
              <a:rPr lang="en-US" dirty="0" err="1"/>
              <a:t>Números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5257801" cy="166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Archivos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0600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0760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0755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carpeta1/hi.txt</a:t>
            </a:r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6280029" y="2260145"/>
            <a:ext cx="5073771" cy="166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Carpetas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0755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carpeta1/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0755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-R carpeta1/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(recursivo)</a:t>
            </a:r>
          </a:p>
        </p:txBody>
      </p:sp>
    </p:spTree>
    <p:extLst>
      <p:ext uri="{BB962C8B-B14F-4D97-AF65-F5344CB8AC3E}">
        <p14:creationId xmlns:p14="http://schemas.microsoft.com/office/powerpoint/2010/main" val="19448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Cambiando</a:t>
            </a:r>
            <a:r>
              <a:rPr lang="en-US" dirty="0"/>
              <a:t> User &amp; Group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477078" y="2282150"/>
            <a:ext cx="6352449" cy="248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chown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chown usuario1 -R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carpeta1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chown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usuario1:dmc-group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-R carpeta1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7055282" y="2309953"/>
            <a:ext cx="5362472" cy="166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>
              <a:lnSpc>
                <a:spcPct val="134375"/>
              </a:lnSpc>
            </a:pPr>
            <a:r>
              <a:rPr lang="es-PE" sz="20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chgrp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 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chgrp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usuario1 -R carpeta1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77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Procesos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5257801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 -eH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 por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 -u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Detalles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ls -l /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/&lt;process-id&gt;/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</a:t>
            </a:r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6280029" y="2260145"/>
            <a:ext cx="5362472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por nombre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ps aux |grep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&lt;nombre-app&gt;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kill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&lt;process-id&gt;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kill -9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&lt;process-id&gt;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killall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&lt;nombre-app&gt;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263" y="5051213"/>
            <a:ext cx="3448142" cy="16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1022229" y="77541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background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5257801" cy="340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archivo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demo.sh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r>
              <a:rPr lang="en-US" sz="2000" dirty="0"/>
              <a:t>#!/bin/bash</a:t>
            </a:r>
          </a:p>
          <a:p>
            <a:r>
              <a:rPr lang="en-US" sz="2000" dirty="0"/>
              <a:t>while [ true ]; do</a:t>
            </a:r>
          </a:p>
          <a:p>
            <a:r>
              <a:rPr lang="en-US" sz="2000" dirty="0"/>
              <a:t>    echo "</a:t>
            </a:r>
            <a:r>
              <a:rPr lang="en-US" sz="2000" dirty="0" err="1"/>
              <a:t>Escribiendo</a:t>
            </a:r>
            <a:r>
              <a:rPr lang="en-US" sz="2000" dirty="0"/>
              <a:t>"</a:t>
            </a:r>
          </a:p>
          <a:p>
            <a:r>
              <a:rPr lang="en-US" sz="2000" dirty="0"/>
              <a:t>    echo "hi" &gt;&gt; hi.log</a:t>
            </a:r>
          </a:p>
          <a:p>
            <a:r>
              <a:rPr lang="en-US" sz="2000" dirty="0"/>
              <a:t>    sleep 2</a:t>
            </a:r>
          </a:p>
          <a:p>
            <a:r>
              <a:rPr lang="en-US" sz="2000" dirty="0" smtClean="0"/>
              <a:t>done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Setear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permiso de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ejecucion: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chmod +x demo.sh</a:t>
            </a:r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6280029" y="2260145"/>
            <a:ext cx="5362472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Ejecutar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./demo.sh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&lt;process-id&gt;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Escribiendo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kill &lt;proccess-id&gt;</a:t>
            </a:r>
          </a:p>
        </p:txBody>
      </p:sp>
    </p:spTree>
    <p:extLst>
      <p:ext uri="{BB962C8B-B14F-4D97-AF65-F5344CB8AC3E}">
        <p14:creationId xmlns:p14="http://schemas.microsoft.com/office/powerpoint/2010/main" val="15115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Suspender </a:t>
            </a:r>
            <a:r>
              <a:rPr lang="en-US" dirty="0" err="1"/>
              <a:t>Proceso</a:t>
            </a:r>
            <a:r>
              <a:rPr lang="en-US" dirty="0"/>
              <a:t> y </a:t>
            </a:r>
            <a:r>
              <a:rPr lang="en-US" dirty="0" err="1"/>
              <a:t>traer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background: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8" y="2282150"/>
            <a:ext cx="10427900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script y suspender para obtener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./demo.sh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Presionar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Ctrl + z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 +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&lt;process-id&gt;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suspended  ./demo.sh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los procesos y sus identificadores: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suspended  ./demo.sh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Reiniciar el proceso mediante su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identificador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bg %1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 + &lt;process-id&gt; continued  ./demo.sh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kill &lt;process-id&gt;</a:t>
            </a: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48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Rutas</a:t>
            </a:r>
            <a:r>
              <a:rPr lang="en-US" dirty="0"/>
              <a:t>: </a:t>
            </a:r>
            <a:r>
              <a:rPr lang="en-US" dirty="0" err="1"/>
              <a:t>absolutas</a:t>
            </a:r>
            <a:r>
              <a:rPr lang="en-US" dirty="0"/>
              <a:t> vs </a:t>
            </a:r>
            <a:r>
              <a:rPr lang="en-US" dirty="0" err="1"/>
              <a:t>relativas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5073771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Absolutas: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/home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/home/ubuntu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/home/ubuntu/carpeta2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/home/ubuntu/carpeta1/hi.txt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/tmp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TIP: NO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 donde estas ubicado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Siempre inicia con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159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Suspender </a:t>
            </a:r>
            <a:r>
              <a:rPr lang="en-US" dirty="0" err="1"/>
              <a:t>Proceso</a:t>
            </a:r>
            <a:r>
              <a:rPr lang="en-US" dirty="0"/>
              <a:t> y </a:t>
            </a:r>
            <a:r>
              <a:rPr lang="en-US" dirty="0" err="1"/>
              <a:t>traer</a:t>
            </a:r>
            <a:r>
              <a:rPr lang="en-US" dirty="0"/>
              <a:t> a </a:t>
            </a:r>
            <a:r>
              <a:rPr lang="en-US" dirty="0" smtClean="0"/>
              <a:t>foreground: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8" y="2282150"/>
            <a:ext cx="10427900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script y suspender para obtener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./demo.sh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Presionar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Ctrl + z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 +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&lt;process-id&gt;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suspended  ./demo.sh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los procesos y sus identificadores: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suspended  ./demo.sh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Reiniciar el proceso mediante su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identificador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fg %1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 + &lt;process-id&gt; continued  ./demo.sh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Presionar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Ctrl + c</a:t>
            </a:r>
          </a:p>
        </p:txBody>
      </p:sp>
    </p:spTree>
    <p:extLst>
      <p:ext uri="{BB962C8B-B14F-4D97-AF65-F5344CB8AC3E}">
        <p14:creationId xmlns:p14="http://schemas.microsoft.com/office/powerpoint/2010/main" val="948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Pipes working on stream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624314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hay un solo programa que haga todo, entonces reusamos la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salida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un proceso para que sea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entrada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otro proceso. 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Ejemplos: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ls -l | tee file.txt | less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history |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grep –o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xD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&gt;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error.log</a:t>
            </a: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uniq &lt;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hi.log</a:t>
            </a:r>
          </a:p>
          <a:p>
            <a:pPr marL="35560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hi.log |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5600" lvl="0" indent="-342900">
              <a:lnSpc>
                <a:spcPct val="134375"/>
              </a:lnSpc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tee diagrama">
            <a:extLst>
              <a:ext uri="{FF2B5EF4-FFF2-40B4-BE49-F238E27FC236}">
                <a16:creationId xmlns:a16="http://schemas.microsoft.com/office/drawing/2014/main" id="{BF8A97FD-E695-DB64-8465-83D152AD5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4" t="20551" r="24549" b="17054"/>
          <a:stretch/>
        </p:blipFill>
        <p:spPr bwMode="auto">
          <a:xfrm>
            <a:off x="6448245" y="3352800"/>
            <a:ext cx="4028536" cy="2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Pipes: stderr, </a:t>
            </a:r>
            <a:r>
              <a:rPr lang="en-US" dirty="0" smtClean="0"/>
              <a:t>2 (canal de logs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falla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844754"/>
            <a:ext cx="5847273" cy="125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Guardar solo error: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jeje 2&gt; error.log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cat archivo-inexistente.txt 2&gt;&gt; error.log</a:t>
            </a:r>
          </a:p>
        </p:txBody>
      </p:sp>
    </p:spTree>
    <p:extLst>
      <p:ext uri="{BB962C8B-B14F-4D97-AF65-F5344CB8AC3E}">
        <p14:creationId xmlns:p14="http://schemas.microsoft.com/office/powerpoint/2010/main" val="28554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Servicios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91386"/>
            <a:ext cx="5153129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 que inician al encender el SO y se ejecutan en background.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Listar todos: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--status-all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status: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(Primero instalamos nginx)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apt update &amp;&amp; apt install nginx -y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04;g12656db2cfc_0_5">
            <a:extLst>
              <a:ext uri="{FF2B5EF4-FFF2-40B4-BE49-F238E27FC236}">
                <a16:creationId xmlns:a16="http://schemas.microsoft.com/office/drawing/2014/main" id="{92C99C23-36FA-7C70-3AD4-3E6503437DF5}"/>
              </a:ext>
            </a:extLst>
          </p:cNvPr>
          <p:cNvSpPr txBox="1"/>
          <p:nvPr/>
        </p:nvSpPr>
        <p:spPr>
          <a:xfrm>
            <a:off x="6518568" y="2698891"/>
            <a:ext cx="5362472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Restart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restart</a:t>
            </a: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 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1270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stop 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67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Servicios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5153129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journalctl -fu nginx</a:t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-la /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/log/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Desactivar/Activar al iniciar SO: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systemctl disable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systemctl enable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13148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Streams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148689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proceso se inicia con 3 canales de datos: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Input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Output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Error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Tambien son archivos: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ls -l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/dev/std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ls -l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/proc/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147940/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982505-0B24-436F-43A2-8AE293D9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63" y="1422400"/>
            <a:ext cx="3795599" cy="21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agram to help visualize the standard streams (stdin, stdout, stderr) and their file descriptors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41" y="3273164"/>
            <a:ext cx="4725364" cy="35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Preguntas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3339B1-11C7-1397-6DC3-B102ADAA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10" y="2634890"/>
            <a:ext cx="14986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2656db2cfc_0_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656db2cfc_0_43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Bibliografía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7A50A172-99EC-28C1-D7BD-46AE79306066}"/>
              </a:ext>
            </a:extLst>
          </p:cNvPr>
          <p:cNvSpPr txBox="1"/>
          <p:nvPr/>
        </p:nvSpPr>
        <p:spPr>
          <a:xfrm>
            <a:off x="838199" y="2282150"/>
            <a:ext cx="10515599" cy="199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Administracion de Sistemas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https://web.mit.edu/rhel-doc/4/RH-DOCS/rhel-isa-es-4/s1-acctsgrps-rhlspec.html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Usermod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https://www.geeksforgeeks.org/usermod-command-in-linux-with-examples/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Pipes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https://codigofacilito.com/articulos/pipes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Redireccionamiento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https://www.linuxtotal.com.mx/index.php?cont=redireccionamiento-en-linux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69900" lvl="0" indent="-457200">
              <a:lnSpc>
                <a:spcPct val="134375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Systemd 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/>
              </a:rPr>
              <a:t>https://systemd-by-example.com/</a:t>
            </a:r>
            <a:r>
              <a:rPr lang="es-PE" sz="1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7" name="Google Shape;14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726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Rutas</a:t>
            </a:r>
            <a:r>
              <a:rPr lang="en-US" dirty="0"/>
              <a:t>: </a:t>
            </a:r>
            <a:r>
              <a:rPr lang="en-US" dirty="0" err="1"/>
              <a:t>absolutas</a:t>
            </a:r>
            <a:r>
              <a:rPr lang="en-US" dirty="0"/>
              <a:t> vs </a:t>
            </a:r>
            <a:r>
              <a:rPr lang="en-US" dirty="0" err="1"/>
              <a:t>relativas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2124365" y="2260145"/>
            <a:ext cx="9229436" cy="413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Relativas: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Actual: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.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./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./carpeta2/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Atras: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../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Dos atrás: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../../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TIP: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importa donde estas ubicado actualmente.</a:t>
            </a:r>
          </a:p>
        </p:txBody>
      </p:sp>
    </p:spTree>
    <p:extLst>
      <p:ext uri="{BB962C8B-B14F-4D97-AF65-F5344CB8AC3E}">
        <p14:creationId xmlns:p14="http://schemas.microsoft.com/office/powerpoint/2010/main" val="18068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228601" y="1203325"/>
            <a:ext cx="11887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 err="1" smtClean="0"/>
              <a:t>Ejemplo</a:t>
            </a:r>
            <a:r>
              <a:rPr lang="en-US" dirty="0" smtClean="0"/>
              <a:t>(</a:t>
            </a:r>
            <a:r>
              <a:rPr lang="en-US" dirty="0" err="1" smtClean="0"/>
              <a:t>Comprimir</a:t>
            </a:r>
            <a:r>
              <a:rPr lang="en-US" dirty="0" smtClean="0"/>
              <a:t> </a:t>
            </a:r>
            <a:r>
              <a:rPr lang="es-PE" sz="36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carpeta5</a:t>
            </a:r>
            <a:r>
              <a:rPr lang="es-PE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dirty="0" smtClean="0"/>
              <a:t>con </a:t>
            </a:r>
            <a:r>
              <a:rPr lang="en-US" dirty="0" err="1" smtClean="0"/>
              <a:t>ruta</a:t>
            </a:r>
            <a:r>
              <a:rPr lang="en-US" dirty="0" smtClean="0"/>
              <a:t> </a:t>
            </a:r>
            <a:r>
              <a:rPr lang="en-US" dirty="0" err="1" smtClean="0"/>
              <a:t>Absoluta</a:t>
            </a:r>
            <a:r>
              <a:rPr lang="en-US" dirty="0" smtClean="0"/>
              <a:t>):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10040" y="2282150"/>
            <a:ext cx="10724322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Absolutas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mkdir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/carpeta5</a:t>
            </a:r>
          </a:p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touch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/carpeta5/hola.txt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mkdir -p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/ruta/absoluta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tar -cvf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/ruta/absoluta/output.tar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/carpeta5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cd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/ruta/absoluta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tar -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xvf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output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.tar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70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182216" y="973100"/>
            <a:ext cx="11198087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 err="1" smtClean="0"/>
              <a:t>Ejemplo</a:t>
            </a:r>
            <a:r>
              <a:rPr lang="en-US" dirty="0" smtClean="0"/>
              <a:t>(</a:t>
            </a:r>
            <a:r>
              <a:rPr lang="en-US" dirty="0" err="1" smtClean="0"/>
              <a:t>comprimir</a:t>
            </a:r>
            <a:r>
              <a:rPr lang="en-US" dirty="0" smtClean="0"/>
              <a:t> </a:t>
            </a:r>
            <a:r>
              <a:rPr lang="es-PE" sz="36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carpeta5</a:t>
            </a:r>
            <a:r>
              <a:rPr lang="en-US" dirty="0" smtClean="0"/>
              <a:t> con </a:t>
            </a:r>
            <a:r>
              <a:rPr lang="en-US" dirty="0" err="1" smtClean="0"/>
              <a:t>ruta</a:t>
            </a:r>
            <a:r>
              <a:rPr lang="en-US" dirty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):</a:t>
            </a:r>
            <a:endParaRPr dirty="0"/>
          </a:p>
        </p:txBody>
      </p:sp>
      <p:sp>
        <p:nvSpPr>
          <p:cNvPr id="5" name="Google Shape;104;g12656db2cfc_0_5">
            <a:extLst>
              <a:ext uri="{FF2B5EF4-FFF2-40B4-BE49-F238E27FC236}">
                <a16:creationId xmlns:a16="http://schemas.microsoft.com/office/drawing/2014/main" id="{273EC7D6-0C0E-5E83-975C-7CDBEE03A2CB}"/>
              </a:ext>
            </a:extLst>
          </p:cNvPr>
          <p:cNvSpPr txBox="1"/>
          <p:nvPr/>
        </p:nvSpPr>
        <p:spPr>
          <a:xfrm>
            <a:off x="1216891" y="2260145"/>
            <a:ext cx="10246103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Relativas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mkdir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-p 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/ruta/relativa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mkdir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-p /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/comprimido</a:t>
            </a:r>
          </a:p>
          <a:p>
            <a:pPr marL="12700" lvl="0">
              <a:lnSpc>
                <a:spcPct val="134375"/>
              </a:lnSpc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s-PE" sz="2000" b="1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tmp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/ruta/relativa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cvf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../../comprimido/output.tar ../../../home/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/carpeta5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 ../../comprimido/ </a:t>
            </a: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 -</a:t>
            </a:r>
            <a:r>
              <a:rPr lang="es-PE" sz="2000" dirty="0" err="1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xvf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output.tar</a:t>
            </a:r>
          </a:p>
          <a:p>
            <a:pPr marL="12700" lvl="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 -la home/</a:t>
            </a:r>
          </a:p>
        </p:txBody>
      </p:sp>
    </p:spTree>
    <p:extLst>
      <p:ext uri="{BB962C8B-B14F-4D97-AF65-F5344CB8AC3E}">
        <p14:creationId xmlns:p14="http://schemas.microsoft.com/office/powerpoint/2010/main" val="25139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Usuarios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814095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Conocido tambien como usuarios comunes,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pueden modificar la configuración del SO. Su home esta en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/home/&lt;nombre_usuario&gt;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empieza desde 1000: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uid=1000(ubuntu) gid=1000(ubuntu) groups=100(ubuntu)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reconocerlo nos fijamos en el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usuario normal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CC3255-7C3C-4F2C-E438-0DD17100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69" y="3066468"/>
            <a:ext cx="2801762" cy="18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Superusuario</a:t>
            </a:r>
            <a:r>
              <a:rPr lang="en-US" dirty="0"/>
              <a:t> / root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658820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Puede modificar la config. del SO. Su home es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/root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GID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0: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uid=0(root) gid=0(root) groups=0(root)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ejecutar como root usando: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</a:p>
          <a:p>
            <a:pPr marL="12700" lvl="0">
              <a:lnSpc>
                <a:spcPct val="134375"/>
              </a:lnSpc>
            </a:pP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/</a:t>
            </a:r>
            <a:r>
              <a:rPr lang="es-PE" sz="2000" b="1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 quien pertenece ?</a:t>
            </a:r>
          </a:p>
          <a:p>
            <a:pPr marL="46990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reconocerlo nos fijamos en el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usuario root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usuario normal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C01CBD-8A65-1603-6AD1-E089A3580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05" y="3428999"/>
            <a:ext cx="3026995" cy="17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2656db2cfc_0_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656db2cfc_0_30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sudo</a:t>
            </a:r>
            <a:endParaRPr dirty="0"/>
          </a:p>
        </p:txBody>
      </p:sp>
      <p:sp>
        <p:nvSpPr>
          <p:cNvPr id="6" name="Google Shape;104;g12656db2cfc_0_5">
            <a:extLst>
              <a:ext uri="{FF2B5EF4-FFF2-40B4-BE49-F238E27FC236}">
                <a16:creationId xmlns:a16="http://schemas.microsoft.com/office/drawing/2014/main" id="{01EAF884-0486-2CF3-F64D-3E626486ABD6}"/>
              </a:ext>
            </a:extLst>
          </p:cNvPr>
          <p:cNvSpPr txBox="1"/>
          <p:nvPr/>
        </p:nvSpPr>
        <p:spPr>
          <a:xfrm>
            <a:off x="838199" y="2282150"/>
            <a:ext cx="7658820" cy="4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Puede ejecutar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root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uid=0(root) gid=0(root) groups=0(root)</a:t>
            </a:r>
            <a:endParaRPr lang="es-PE" sz="2000" b="1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Cambiar a root: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su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# id</a:t>
            </a:r>
          </a:p>
          <a:p>
            <a:pPr marL="469900" lvl="0" indent="-457200">
              <a:lnSpc>
                <a:spcPct val="134375"/>
              </a:lnSpc>
              <a:buFont typeface="+mj-lt"/>
              <a:buAutoNum type="arabicPeriod"/>
            </a:pP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para ejecutar como otro usuario:</a:t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su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usuario1 </a:t>
            </a:r>
            <a:r>
              <a:rPr lang="es-PE" sz="2000" b="1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 "id"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su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usuario1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sudo su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usuario1 </a:t>
            </a:r>
            <a:r>
              <a:rPr lang="es-PE" sz="2000" b="1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 /bin/sh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$ echo $SHELL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C01CBD-8A65-1603-6AD1-E089A3580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05" y="3428999"/>
            <a:ext cx="3026995" cy="17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2058</Words>
  <Application>Microsoft Office PowerPoint</Application>
  <PresentationFormat>Panorámica</PresentationFormat>
  <Paragraphs>226</Paragraphs>
  <Slides>38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Calibri</vt:lpstr>
      <vt:lpstr>Century Gothic</vt:lpstr>
      <vt:lpstr>Arial</vt:lpstr>
      <vt:lpstr>Tema de Office</vt:lpstr>
      <vt:lpstr>     Introducción a GNU/Linux</vt:lpstr>
      <vt:lpstr>Presentación de PowerPoint</vt:lpstr>
      <vt:lpstr>Rutas: absolutas vs relativas:</vt:lpstr>
      <vt:lpstr>Rutas: absolutas vs relativas:</vt:lpstr>
      <vt:lpstr>Ejemplo(Comprimir carpeta5 con ruta Absoluta):</vt:lpstr>
      <vt:lpstr>Ejemplo(comprimir carpeta5 con ruta relativa):</vt:lpstr>
      <vt:lpstr>Usuarios</vt:lpstr>
      <vt:lpstr>Superusuario / root</vt:lpstr>
      <vt:lpstr>sudo</vt:lpstr>
      <vt:lpstr>Usuarios - Crear</vt:lpstr>
      <vt:lpstr>Donde validamos los usuarios creados ? </vt:lpstr>
      <vt:lpstr>Usuarios - Leer</vt:lpstr>
      <vt:lpstr>Dónde se almacenan las claves?</vt:lpstr>
      <vt:lpstr>Usuarios - Modificar</vt:lpstr>
      <vt:lpstr>Usuarios - Eliminar</vt:lpstr>
      <vt:lpstr>Grupos - Crear</vt:lpstr>
      <vt:lpstr>Grupos - Leer</vt:lpstr>
      <vt:lpstr>Acceso como Grupo mediante Clave:</vt:lpstr>
      <vt:lpstr>Modificar los grupos a los usuarios</vt:lpstr>
      <vt:lpstr>Grupos - Eliminar</vt:lpstr>
      <vt:lpstr>Permisos: User, Group, Other</vt:lpstr>
      <vt:lpstr>Presentación de PowerPoint</vt:lpstr>
      <vt:lpstr>Permisos: rwx vs numeros</vt:lpstr>
      <vt:lpstr>Seteando Permisos con Letras (+ , - )</vt:lpstr>
      <vt:lpstr>Seteando Permisos con Números</vt:lpstr>
      <vt:lpstr>Cambiando User &amp; Group</vt:lpstr>
      <vt:lpstr>Procesos</vt:lpstr>
      <vt:lpstr>Procesos en background</vt:lpstr>
      <vt:lpstr>Suspender Proceso y traer en background:</vt:lpstr>
      <vt:lpstr>Suspender Proceso y traer a foreground:</vt:lpstr>
      <vt:lpstr>Pipes working on stream</vt:lpstr>
      <vt:lpstr>Pipes: stderr, 2 (canal de logs en caso de falla)</vt:lpstr>
      <vt:lpstr>Servicios</vt:lpstr>
      <vt:lpstr>Servicios</vt:lpstr>
      <vt:lpstr>Streams</vt:lpstr>
      <vt:lpstr>Preguntas?</vt:lpstr>
      <vt:lpstr>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Essentials</dc:title>
  <dc:creator>pc1</dc:creator>
  <cp:lastModifiedBy>Usuario</cp:lastModifiedBy>
  <cp:revision>677</cp:revision>
  <dcterms:created xsi:type="dcterms:W3CDTF">2021-02-09T22:31:30Z</dcterms:created>
  <dcterms:modified xsi:type="dcterms:W3CDTF">2023-06-13T23:33:14Z</dcterms:modified>
</cp:coreProperties>
</file>