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61" r:id="rId3"/>
    <p:sldId id="341" r:id="rId4"/>
    <p:sldId id="342" r:id="rId5"/>
    <p:sldId id="343" r:id="rId6"/>
    <p:sldId id="346" r:id="rId7"/>
    <p:sldId id="347" r:id="rId8"/>
    <p:sldId id="348" r:id="rId9"/>
    <p:sldId id="349" r:id="rId10"/>
    <p:sldId id="294" r:id="rId11"/>
    <p:sldId id="295" r:id="rId12"/>
    <p:sldId id="309" r:id="rId13"/>
    <p:sldId id="307" r:id="rId14"/>
    <p:sldId id="313" r:id="rId15"/>
    <p:sldId id="308" r:id="rId16"/>
    <p:sldId id="310" r:id="rId17"/>
    <p:sldId id="314" r:id="rId18"/>
    <p:sldId id="358" r:id="rId19"/>
    <p:sldId id="315" r:id="rId20"/>
    <p:sldId id="311" r:id="rId21"/>
    <p:sldId id="360" r:id="rId22"/>
    <p:sldId id="361" r:id="rId23"/>
    <p:sldId id="316" r:id="rId24"/>
    <p:sldId id="296" r:id="rId25"/>
    <p:sldId id="312" r:id="rId26"/>
    <p:sldId id="317" r:id="rId27"/>
    <p:sldId id="325" r:id="rId28"/>
    <p:sldId id="326" r:id="rId29"/>
    <p:sldId id="335" r:id="rId30"/>
    <p:sldId id="338" r:id="rId31"/>
    <p:sldId id="282" r:id="rId32"/>
    <p:sldId id="277" r:id="rId33"/>
    <p:sldId id="356" r:id="rId34"/>
    <p:sldId id="357" r:id="rId35"/>
    <p:sldId id="351" r:id="rId36"/>
    <p:sldId id="352" r:id="rId37"/>
    <p:sldId id="353" r:id="rId38"/>
    <p:sldId id="354" r:id="rId39"/>
    <p:sldId id="355" r:id="rId40"/>
    <p:sldId id="327" r:id="rId41"/>
    <p:sldId id="339" r:id="rId42"/>
    <p:sldId id="265" r:id="rId43"/>
  </p:sldIdLst>
  <p:sldSz cx="12192000" cy="6858000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entury Gothic" panose="020B050202020202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hdXTsVbnQVQqVIfnGXu0bzBv7d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73833" autoAdjust="0"/>
  </p:normalViewPr>
  <p:slideViewPr>
    <p:cSldViewPr snapToGrid="0" snapToObjects="1">
      <p:cViewPr varScale="1">
        <p:scale>
          <a:sx n="68" d="100"/>
          <a:sy n="68" d="100"/>
        </p:scale>
        <p:origin x="12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customschemas.google.com/relationships/presentationmetadata" Target="meta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825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930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 err="1" smtClean="0"/>
              <a:t>scriptpy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#!/</a:t>
            </a:r>
            <a:r>
              <a:rPr lang="es-PE" sz="11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usr</a:t>
            </a:r>
            <a:r>
              <a:rPr lang="es-PE" sz="11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s-PE" sz="11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</a:t>
            </a:r>
            <a:r>
              <a:rPr lang="es-PE" sz="11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/python3</a:t>
            </a:r>
            <a:br>
              <a:rPr lang="es-PE" sz="11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11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</a:t>
            </a:r>
            <a:r>
              <a:rPr lang="es-PE" sz="11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(“hola mundo”)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PE" sz="1100" dirty="0" smtClean="0">
              <a:solidFill>
                <a:srgbClr val="2C3943"/>
              </a:solidFill>
              <a:latin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 dirty="0" smtClean="0">
                <a:solidFill>
                  <a:srgbClr val="2C3943"/>
                </a:solidFill>
                <a:latin typeface="Century Gothic"/>
                <a:sym typeface="Century Gothic"/>
              </a:rPr>
              <a:t>./</a:t>
            </a:r>
            <a:r>
              <a:rPr lang="en-US" dirty="0" err="1" smtClean="0"/>
              <a:t>scriptpy</a:t>
            </a:r>
            <a:endParaRPr lang="es-PE" sz="1100" dirty="0" smtClean="0">
              <a:solidFill>
                <a:srgbClr val="2C3943"/>
              </a:solidFill>
              <a:latin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 dirty="0" err="1" smtClean="0">
                <a:solidFill>
                  <a:srgbClr val="2C3943"/>
                </a:solidFill>
                <a:latin typeface="Century Gothic"/>
                <a:sym typeface="Century Gothic"/>
              </a:rPr>
              <a:t>sh</a:t>
            </a:r>
            <a:r>
              <a:rPr lang="es-PE" sz="1100" dirty="0" smtClean="0">
                <a:solidFill>
                  <a:srgbClr val="2C3943"/>
                </a:solidFill>
                <a:latin typeface="Century Gothic"/>
                <a:sym typeface="Century Gothic"/>
              </a:rPr>
              <a:t> </a:t>
            </a:r>
            <a:r>
              <a:rPr lang="en-US" dirty="0" err="1" smtClean="0"/>
              <a:t>scriptpy</a:t>
            </a:r>
            <a:endParaRPr dirty="0"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224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2341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738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smtClean="0"/>
              <a:t>$@ : </a:t>
            </a:r>
            <a:r>
              <a:rPr lang="es-PE" sz="1100" b="1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valor1 valor2 valor3 </a:t>
            </a:r>
            <a:r>
              <a:rPr lang="es-PE" sz="1100" b="1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xD</a:t>
            </a:r>
            <a:endParaRPr lang="es-PE" sz="1100" b="1" dirty="0" smtClean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 b="1" dirty="0" smtClean="0">
                <a:solidFill>
                  <a:srgbClr val="2C3943"/>
                </a:solidFill>
                <a:latin typeface="Century Gothic"/>
                <a:sym typeface="Century Gothic"/>
              </a:rPr>
              <a:t>$#</a:t>
            </a:r>
            <a:r>
              <a:rPr lang="es-PE" sz="1100" b="1" baseline="0" dirty="0" smtClean="0">
                <a:solidFill>
                  <a:srgbClr val="2C3943"/>
                </a:solidFill>
                <a:latin typeface="Century Gothic"/>
                <a:sym typeface="Century Gothic"/>
              </a:rPr>
              <a:t> : cantidad de parámetros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0130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Una ventaja de [[ es que no divide palabras (caso especial) por lo que [[ $</a:t>
            </a:r>
            <a:r>
              <a:rPr lang="es-E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unquoted_var</a:t>
            </a:r>
            <a:r>
              <a:rPr lang="es-E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E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]] es seguro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3511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/>
              <a:t>: --z: unary operator expected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smtClean="0"/>
              <a:t>Tener cuidado al usar un guion</a:t>
            </a:r>
            <a:r>
              <a:rPr lang="es-PE" baseline="0" dirty="0" smtClean="0"/>
              <a:t> o doble guion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Una ventaja de [[ es que no divide palabras (caso especial) por lo que [[ $</a:t>
            </a:r>
            <a:r>
              <a:rPr lang="es-E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unquoted_var</a:t>
            </a:r>
            <a:r>
              <a:rPr lang="es-E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E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]] es seguro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1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^[0-9]+$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1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^-?[0-9]+$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1" i="0" u="none" strike="noStrike" cap="none" baseline="0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^ </a:t>
            </a:r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para buscar las</a:t>
            </a:r>
            <a:r>
              <a:rPr lang="es-E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cadenas que inicien con números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+ similar a * busca lo precedente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$ termina la lógica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-? </a:t>
            </a:r>
            <a:r>
              <a:rPr lang="es-ES" sz="1100" b="1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Optional</a:t>
            </a:r>
            <a:r>
              <a:rPr lang="es-ES" sz="1100" b="1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símbolo negativo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^inicio </a:t>
            </a:r>
            <a:r>
              <a:rPr lang="es-E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$ fin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PE" b="1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https://tecadmin.net/resolved-unary-operator-expected-error-in-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bash/#:~:text=The%20%E2%80%9Cunary%20operator%20expected%E2%80%9D%20error%20in%20Bash%20indicates%20that%20a,operators%20for%20testing%20string%20lengths.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0536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https://www.regextester.com/</a:t>
            </a:r>
          </a:p>
          <a:p>
            <a:pPr marL="158750" indent="0">
              <a:buNone/>
            </a:pPr>
            <a:endParaRPr lang="en-US" sz="1100" b="1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[[ "$string" =~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regex_pattern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]]; 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then</a:t>
            </a:r>
          </a:p>
          <a:p>
            <a:pPr marL="158750" indent="0">
              <a:buNone/>
            </a:pPr>
            <a:endParaRPr lang="es-PE" sz="1100" b="1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! [[ "$string" =~ [0-9] ]]; 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then</a:t>
            </a:r>
          </a:p>
          <a:p>
            <a:pPr marL="158750" indent="0">
              <a:buNone/>
            </a:pPr>
            <a:endParaRPr lang="es-PE" sz="1100" b="1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^[0-9]+$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1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^-?[0-9]+$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1" i="0" u="none" strike="noStrike" cap="none" baseline="0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^ </a:t>
            </a:r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para buscar las</a:t>
            </a:r>
            <a:r>
              <a:rPr lang="es-E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cadenas que inicien con números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+ similar a * busca lo precedente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$ termina la lógica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-? </a:t>
            </a:r>
            <a:r>
              <a:rPr lang="es-ES" sz="1100" b="1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Optional</a:t>
            </a:r>
            <a:r>
              <a:rPr lang="es-ES" sz="1100" b="1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símbolo negativo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^inicio </a:t>
            </a:r>
            <a:r>
              <a:rPr lang="es-E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$ fin 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00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8417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56db2c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2656db2c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7440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https://www.regextester.com/</a:t>
            </a:r>
          </a:p>
          <a:p>
            <a:pPr marL="158750" indent="0">
              <a:buNone/>
            </a:pPr>
            <a:endParaRPr lang="en-US" sz="1100" b="1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[[ "$string" =~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regex_pattern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]]; 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then</a:t>
            </a:r>
          </a:p>
          <a:p>
            <a:pPr marL="158750" indent="0">
              <a:buNone/>
            </a:pPr>
            <a:endParaRPr lang="es-PE" sz="1100" b="1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! [[ "$string" =~ [0-9] ]]; 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then</a:t>
            </a:r>
          </a:p>
          <a:p>
            <a:pPr marL="158750" indent="0">
              <a:buNone/>
            </a:pPr>
            <a:endParaRPr lang="en-US" sz="1100" b="1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awk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'{print $1}'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0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493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smtClean="0"/>
              <a:t>COMO VEO EL CODIGO DE ERROR</a:t>
            </a:r>
            <a:r>
              <a:rPr lang="es-PE" baseline="0" dirty="0" smtClean="0"/>
              <a:t> DE UN SCRIPT 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baseline="0" dirty="0" err="1" smtClean="0"/>
              <a:t>jeje</a:t>
            </a:r>
            <a:endParaRPr lang="es-PE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b="1" baseline="0" dirty="0" smtClean="0"/>
              <a:t>Echo $?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b="1" baseline="0" dirty="0" err="1" smtClean="0"/>
              <a:t>Ls</a:t>
            </a:r>
            <a:r>
              <a:rPr lang="es-PE" b="1" baseline="0" dirty="0" smtClean="0"/>
              <a:t> –l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b="1" baseline="0" dirty="0" smtClean="0"/>
              <a:t>Echo $?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1873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8179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0965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err="1" smtClean="0"/>
              <a:t>Which</a:t>
            </a:r>
            <a:r>
              <a:rPr lang="es-PE" dirty="0" smtClean="0"/>
              <a:t> </a:t>
            </a:r>
            <a:r>
              <a:rPr lang="es-PE" dirty="0" err="1" smtClean="0"/>
              <a:t>htop</a:t>
            </a:r>
            <a:endParaRPr lang="es-PE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smtClean="0"/>
              <a:t>File /</a:t>
            </a:r>
            <a:r>
              <a:rPr lang="es-PE" dirty="0" err="1" smtClean="0"/>
              <a:t>usr</a:t>
            </a:r>
            <a:r>
              <a:rPr lang="es-PE" dirty="0" smtClean="0"/>
              <a:t>/</a:t>
            </a:r>
            <a:r>
              <a:rPr lang="es-PE" dirty="0" err="1" smtClean="0"/>
              <a:t>bin</a:t>
            </a:r>
            <a:r>
              <a:rPr lang="es-PE" dirty="0" smtClean="0"/>
              <a:t>/</a:t>
            </a:r>
            <a:r>
              <a:rPr lang="es-PE" dirty="0" err="1" smtClean="0"/>
              <a:t>htop</a:t>
            </a:r>
            <a:endParaRPr lang="es-PE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err="1" smtClean="0"/>
              <a:t>Arch</a:t>
            </a:r>
            <a:endParaRPr lang="es-PE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err="1" smtClean="0"/>
              <a:t>Htop</a:t>
            </a:r>
            <a:r>
              <a:rPr lang="es-PE" dirty="0" smtClean="0"/>
              <a:t> -p</a:t>
            </a:r>
            <a:endParaRPr dirty="0"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8319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1165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84050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4256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68717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56db2cf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2656db2cf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32124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656db2cf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2656db2cf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3959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19014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5278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20167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3087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0732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06716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14650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10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0019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38754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sudo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apt-get --purge remove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htop</a:t>
            </a:r>
            <a:endParaRPr dirty="0"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2119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871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7180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https://crontab.cronhub.io/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HANDLER</a:t>
            </a:r>
            <a:b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*/1 * * * * /home/ubuntu/scripts2/crontab.sh 2&gt; /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tmp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/error.log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*/1 * * * * /home/ubuntu/scripts2/crontab.sh 2&gt;&gt; /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tmp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/error.log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796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880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eekflare.com/es/process-cpu-memory-monitoring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juncotic.com/mount-montando-sistemas-de-archivo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ekland.eu/consumo-de-memoria-ram-en-linux/" TargetMode="External"/><Relationship Id="rId11" Type="http://schemas.openxmlformats.org/officeDocument/2006/relationships/hyperlink" Target="https://www.freecodecamp.org/news/shell-scripting-crash-course-how-to-write-bash-scripts-in-linux/" TargetMode="External"/><Relationship Id="rId5" Type="http://schemas.openxmlformats.org/officeDocument/2006/relationships/hyperlink" Target="https://www.softzone.es/linux/programas/comando-apt/" TargetMode="External"/><Relationship Id="rId10" Type="http://schemas.openxmlformats.org/officeDocument/2006/relationships/hyperlink" Target="https://www.redeszone.net/tutoriales/servidores/cron-crontab-linux-programar-tareas/" TargetMode="External"/><Relationship Id="rId4" Type="http://schemas.openxmlformats.org/officeDocument/2006/relationships/hyperlink" Target="https://www.solvetic.com/tutoriales/article/4364-como-usar-comando-apt-linux/" TargetMode="External"/><Relationship Id="rId9" Type="http://schemas.openxmlformats.org/officeDocument/2006/relationships/hyperlink" Target="https://www.federico-toledo.com/tutorial-de-nmon-para-monitorizar-linux-y-aix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s://docs.conda.io/en/latest/miniconda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ubuntu.pkgs.org/20.04/ubuntu-main-amd64/htop_2.2.0-2build1_amd64.deb.html" TargetMode="External"/><Relationship Id="rId4" Type="http://schemas.openxmlformats.org/officeDocument/2006/relationships/hyperlink" Target="https://pkgs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8" y="0"/>
            <a:ext cx="12189632" cy="685933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524000" y="3281234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 b="1" dirty="0">
              <a:solidFill>
                <a:srgbClr val="5EBCD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 b="1" dirty="0">
              <a:solidFill>
                <a:srgbClr val="5EBCD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 b="1" dirty="0">
              <a:solidFill>
                <a:srgbClr val="5EBCD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 b="1" dirty="0">
              <a:solidFill>
                <a:srgbClr val="5EBCD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 b="1" dirty="0">
              <a:solidFill>
                <a:srgbClr val="5EBCD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7500"/>
              <a:buFont typeface="Calibri"/>
              <a:buNone/>
            </a:pPr>
            <a:r>
              <a:rPr lang="es-PE" sz="3200" b="1" dirty="0">
                <a:solidFill>
                  <a:srgbClr val="5EBCD2"/>
                </a:solidFill>
                <a:latin typeface="Arial"/>
                <a:ea typeface="Arial"/>
                <a:cs typeface="Arial"/>
                <a:sym typeface="Arial"/>
              </a:rPr>
              <a:t>Introducción a GNU/Linux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524000" y="455458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Docente: </a:t>
            </a:r>
            <a:r>
              <a:rPr lang="es-P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Francis De </a:t>
            </a:r>
            <a:r>
              <a:rPr lang="es-P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Cruz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-270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1893276" y="33947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Variables de </a:t>
            </a:r>
            <a:r>
              <a:rPr lang="en-US" dirty="0" err="1"/>
              <a:t>Entorno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940607" y="1461534"/>
            <a:ext cx="7148689" cy="483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Imprimir todas de la sesión actual:</a:t>
            </a:r>
            <a:b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18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env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mas importantes:</a:t>
            </a:r>
            <a:b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18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$USER</a:t>
            </a: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-&gt; usuario actual</a:t>
            </a:r>
            <a:b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18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$SHELL</a:t>
            </a: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-&gt; el shell actual</a:t>
            </a:r>
            <a:b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18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$PWD</a:t>
            </a: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-&gt; ruta actual</a:t>
            </a:r>
            <a:b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18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$HOME</a:t>
            </a: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-&gt; el directorio home del usuario</a:t>
            </a:r>
            <a:b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18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$PATH</a:t>
            </a: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-&gt; dirs para buscar binarios</a:t>
            </a:r>
            <a:b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18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$LD_LIBRARY_PATH </a:t>
            </a: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dirs para buscar libraries.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Crear:</a:t>
            </a:r>
            <a:b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1800" b="1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export</a:t>
            </a: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18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MIVAR</a:t>
            </a: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="</a:t>
            </a:r>
            <a:r>
              <a:rPr lang="es-PE" sz="18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myvalue</a:t>
            </a: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$ </a:t>
            </a:r>
            <a:r>
              <a:rPr lang="es-PE" sz="1800" b="1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unset</a:t>
            </a: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$</a:t>
            </a:r>
            <a:r>
              <a:rPr lang="es-PE" sz="1800" b="1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MIVAR</a:t>
            </a: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echo </a:t>
            </a:r>
            <a:r>
              <a:rPr lang="es-PE" sz="18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$MIVAR</a:t>
            </a:r>
          </a:p>
        </p:txBody>
      </p:sp>
      <p:pic>
        <p:nvPicPr>
          <p:cNvPr id="7" name="Picture 8" descr="Kernel Linux 4.11">
            <a:extLst>
              <a:ext uri="{FF2B5EF4-FFF2-40B4-BE49-F238E27FC236}">
                <a16:creationId xmlns:a16="http://schemas.microsoft.com/office/drawing/2014/main" id="{FE973C24-902A-C5DB-D68C-E6A5A1234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84" y="2572084"/>
            <a:ext cx="4291718" cy="20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71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Shell Scripting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248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 permite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automatizar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diferentes tareas escribiendo los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 un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aplicando las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reglas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interprete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(bash, sh, ksh, csh, etc)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Normalmente tiene extensión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.sh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Requiere permisos de ejecución: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chmod +x demo.sh</a:t>
            </a:r>
          </a:p>
        </p:txBody>
      </p:sp>
      <p:pic>
        <p:nvPicPr>
          <p:cNvPr id="7" name="Picture 8" descr="Kernel Linux 4.11">
            <a:extLst>
              <a:ext uri="{FF2B5EF4-FFF2-40B4-BE49-F238E27FC236}">
                <a16:creationId xmlns:a16="http://schemas.microsoft.com/office/drawing/2014/main" id="{536C8ED0-5298-DF5B-D83A-29025716F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754" y="4159004"/>
            <a:ext cx="4291718" cy="20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5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Shell scripting: Shebang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331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Linea inicial donde se declara la ubicación del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interprete:</a:t>
            </a:r>
            <a:b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#!/bin/sh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#!/bin/csh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#!/bin/ksh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#!/bin/bash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#!/usr/bin/python3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#!/bin/env python</a:t>
            </a:r>
          </a:p>
        </p:txBody>
      </p:sp>
      <p:pic>
        <p:nvPicPr>
          <p:cNvPr id="7" name="Picture 8" descr="Kernel Linux 4.11">
            <a:extLst>
              <a:ext uri="{FF2B5EF4-FFF2-40B4-BE49-F238E27FC236}">
                <a16:creationId xmlns:a16="http://schemas.microsoft.com/office/drawing/2014/main" id="{536C8ED0-5298-DF5B-D83A-29025716F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84" y="2572084"/>
            <a:ext cx="4291718" cy="20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22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Bash Scripting: Variables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455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Son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mutables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 se declaran sin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pero se asignan valores usando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nano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script1.sh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s-PE" sz="2000" dirty="0" smtClean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#!/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bash</a:t>
            </a:r>
            <a:endParaRPr lang="es-PE" sz="2000" dirty="0" smtClean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lvl="0">
              <a:lnSpc>
                <a:spcPct val="134375"/>
              </a:lnSpc>
            </a:pP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mivar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="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oldValue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echo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mivar</a:t>
            </a:r>
            <a:endParaRPr lang="es-PE" sz="2000" dirty="0" smtClean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lvl="0">
              <a:lnSpc>
                <a:spcPct val="134375"/>
              </a:lnSpc>
            </a:pP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mivar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="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newValue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echo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</a:t>
            </a:r>
            <a:r>
              <a:rPr lang="es-PE" sz="2000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mivar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./script1.sh</a:t>
            </a:r>
          </a:p>
        </p:txBody>
      </p:sp>
      <p:pic>
        <p:nvPicPr>
          <p:cNvPr id="7" name="Picture 8" descr="Kernel Linux 4.11">
            <a:extLst>
              <a:ext uri="{FF2B5EF4-FFF2-40B4-BE49-F238E27FC236}">
                <a16:creationId xmlns:a16="http://schemas.microsoft.com/office/drawing/2014/main" id="{536C8ED0-5298-DF5B-D83A-29025716F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737" y="3952794"/>
            <a:ext cx="4291718" cy="20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71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Bash Scripting: </a:t>
            </a:r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aritmeticas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446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>
              <a:lnSpc>
                <a:spcPct val="134375"/>
              </a:lnSpc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nano </a:t>
            </a:r>
            <a:r>
              <a:rPr lang="es-PE" sz="18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script2.sh</a:t>
            </a: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#!/bin/bash</a:t>
            </a:r>
            <a:b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suma=$((6+2))</a:t>
            </a:r>
            <a:b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echo "suma: "$sumar</a:t>
            </a:r>
            <a:b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resta=$((6-2))</a:t>
            </a:r>
            <a:b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echo "resta: "$resta</a:t>
            </a:r>
            <a:b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multi=$((6*2))</a:t>
            </a:r>
            <a:b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echo "multiplicacion: "$multi</a:t>
            </a:r>
            <a:b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div=$((6/2))</a:t>
            </a:r>
            <a:b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echo "division: "$div</a:t>
            </a:r>
            <a:b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exp=$((6**2))</a:t>
            </a:r>
            <a:b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echo "exp: "$exp</a:t>
            </a:r>
            <a:endParaRPr lang="es-PE" sz="1800" b="1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8" descr="Kernel Linux 4.11">
            <a:extLst>
              <a:ext uri="{FF2B5EF4-FFF2-40B4-BE49-F238E27FC236}">
                <a16:creationId xmlns:a16="http://schemas.microsoft.com/office/drawing/2014/main" id="{536C8ED0-5298-DF5B-D83A-29025716F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737" y="3952794"/>
            <a:ext cx="4291718" cy="20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59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Bash Scripting: User inputs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372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Son los parametros pasados a un script: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nano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script3.sh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#!/bin/bash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echo $1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echo $2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echo "numero de params: "$#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echo "params: "$@</a:t>
            </a:r>
          </a:p>
          <a:p>
            <a:pPr marL="12700" lvl="0">
              <a:lnSpc>
                <a:spcPct val="134375"/>
              </a:lnSpc>
            </a:pPr>
            <a:endParaRPr lang="es-PE" sz="2000" b="1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lvl="0">
              <a:lnSpc>
                <a:spcPct val="134375"/>
              </a:lnSpc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./script3.sh valor1 valor2 valor3 xD</a:t>
            </a: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8" descr="Kernel Linux 4.11">
            <a:extLst>
              <a:ext uri="{FF2B5EF4-FFF2-40B4-BE49-F238E27FC236}">
                <a16:creationId xmlns:a16="http://schemas.microsoft.com/office/drawing/2014/main" id="{536C8ED0-5298-DF5B-D83A-29025716F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84" y="2572084"/>
            <a:ext cx="4291718" cy="20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307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Bash Scripting: </a:t>
            </a:r>
            <a:r>
              <a:rPr lang="en-US" dirty="0" err="1"/>
              <a:t>Condicionales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446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>
              <a:lnSpc>
                <a:spcPct val="134375"/>
              </a:lnSpc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nano </a:t>
            </a:r>
            <a:r>
              <a:rPr lang="es-PE" sz="18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script4.sh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#!/bin/bash</a:t>
            </a:r>
          </a:p>
          <a:p>
            <a:pPr marL="12700" lvl="0">
              <a:lnSpc>
                <a:spcPct val="134375"/>
              </a:lnSpc>
            </a:pPr>
            <a:r>
              <a:rPr lang="es-PE" sz="1800" b="1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"$</a:t>
            </a: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1" == "</a:t>
            </a: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hola</a:t>
            </a: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 ]; </a:t>
            </a:r>
            <a:r>
              <a:rPr lang="es-PE" sz="18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then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echo "Bienvenido "$USER</a:t>
            </a:r>
          </a:p>
          <a:p>
            <a:pPr marL="12700" lvl="0">
              <a:lnSpc>
                <a:spcPct val="134375"/>
              </a:lnSpc>
            </a:pPr>
            <a:r>
              <a:rPr lang="es-PE" sz="1800" b="1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elif</a:t>
            </a:r>
            <a:r>
              <a:rPr lang="es-PE" sz="18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"$</a:t>
            </a: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1" == "</a:t>
            </a:r>
            <a:r>
              <a:rPr lang="es-PE" sz="18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adios</a:t>
            </a: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 ]; </a:t>
            </a:r>
            <a:r>
              <a:rPr lang="es-PE" sz="18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then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echo "Hasta </a:t>
            </a:r>
            <a:r>
              <a:rPr lang="es-PE" sz="18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pronto"$USER</a:t>
            </a:r>
            <a:endParaRPr lang="es-PE" sz="1800" dirty="0" smtClean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lvl="0">
              <a:lnSpc>
                <a:spcPct val="134375"/>
              </a:lnSpc>
            </a:pPr>
            <a:r>
              <a:rPr lang="es-PE" sz="1800" b="1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</a:t>
            </a:r>
            <a:endParaRPr lang="es-PE" sz="1800" b="1" dirty="0" smtClean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lvl="0">
              <a:lnSpc>
                <a:spcPct val="134375"/>
              </a:lnSpc>
            </a:pP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echo "</a:t>
            </a:r>
            <a:r>
              <a:rPr lang="es-PE" sz="18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Option</a:t>
            </a: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18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</a:t>
            </a: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18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found</a:t>
            </a: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</a:p>
          <a:p>
            <a:pPr marL="12700" lvl="0">
              <a:lnSpc>
                <a:spcPct val="134375"/>
              </a:lnSpc>
            </a:pPr>
            <a:r>
              <a:rPr lang="es-PE" sz="1800" b="1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./script4.sh hola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./script4.sh adios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./script4.sh</a:t>
            </a:r>
          </a:p>
        </p:txBody>
      </p:sp>
      <p:pic>
        <p:nvPicPr>
          <p:cNvPr id="7" name="Picture 8" descr="Kernel Linux 4.11">
            <a:extLst>
              <a:ext uri="{FF2B5EF4-FFF2-40B4-BE49-F238E27FC236}">
                <a16:creationId xmlns:a16="http://schemas.microsoft.com/office/drawing/2014/main" id="{536C8ED0-5298-DF5B-D83A-29025716F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84" y="2572084"/>
            <a:ext cx="4291718" cy="20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11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Bash Scripting: </a:t>
            </a:r>
            <a:r>
              <a:rPr lang="en-US" dirty="0" err="1"/>
              <a:t>Comparación</a:t>
            </a:r>
            <a:r>
              <a:rPr lang="en-US" dirty="0"/>
              <a:t> </a:t>
            </a:r>
            <a:r>
              <a:rPr lang="en-US" dirty="0" err="1"/>
              <a:t>numérica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70861"/>
            <a:ext cx="7148689" cy="446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>
              <a:lnSpc>
                <a:spcPct val="134375"/>
              </a:lnSpc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nano </a:t>
            </a:r>
            <a:r>
              <a:rPr lang="es-PE" sz="18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script5.sh</a:t>
            </a: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#!/bin/bash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[ $1 </a:t>
            </a:r>
            <a:r>
              <a:rPr lang="es-PE" sz="18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-gt</a:t>
            </a: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$2 ]; then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echo X is greater than Y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elif [ $1 </a:t>
            </a:r>
            <a:r>
              <a:rPr lang="es-PE" sz="18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-lt</a:t>
            </a: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$2 ]; then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echo X is less than Y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elif [ $1 </a:t>
            </a:r>
            <a:r>
              <a:rPr lang="es-PE" sz="18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-eq</a:t>
            </a: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$2 ]; then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echo X is equal to Y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</a:t>
            </a:r>
          </a:p>
          <a:p>
            <a:pPr marL="12700" lvl="0">
              <a:lnSpc>
                <a:spcPct val="134375"/>
              </a:lnSpc>
            </a:pPr>
            <a:r>
              <a:rPr lang="es-PE" sz="18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./script5.sh 5 6</a:t>
            </a:r>
            <a:br>
              <a:rPr lang="es-PE" sz="18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18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./script5.sh 8 2</a:t>
            </a:r>
            <a:br>
              <a:rPr lang="es-PE" sz="18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18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./script5.sh 4 4</a:t>
            </a:r>
          </a:p>
        </p:txBody>
      </p:sp>
      <p:pic>
        <p:nvPicPr>
          <p:cNvPr id="7" name="Picture 8" descr="Kernel Linux 4.11">
            <a:extLst>
              <a:ext uri="{FF2B5EF4-FFF2-40B4-BE49-F238E27FC236}">
                <a16:creationId xmlns:a16="http://schemas.microsoft.com/office/drawing/2014/main" id="{536C8ED0-5298-DF5B-D83A-29025716F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84" y="2572084"/>
            <a:ext cx="4291718" cy="20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85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Calcular</a:t>
            </a:r>
            <a:r>
              <a:rPr lang="en-US" dirty="0" smtClean="0"/>
              <a:t> el mayor de 3 </a:t>
            </a:r>
            <a:r>
              <a:rPr lang="en-US" dirty="0" err="1" smtClean="0"/>
              <a:t>numeros</a:t>
            </a:r>
            <a:r>
              <a:rPr lang="en-US" dirty="0" smtClean="0"/>
              <a:t> </a:t>
            </a:r>
            <a:r>
              <a:rPr lang="en-US" dirty="0" err="1" smtClean="0"/>
              <a:t>ingresados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la el script .</a:t>
            </a:r>
            <a:r>
              <a:rPr lang="en-US" dirty="0" err="1" smtClean="0"/>
              <a:t>sh</a:t>
            </a:r>
            <a:endParaRPr lang="en-US" dirty="0" smtClean="0"/>
          </a:p>
          <a:p>
            <a:r>
              <a:rPr lang="en-US" dirty="0" err="1" smtClean="0"/>
              <a:t>Adicional</a:t>
            </a:r>
            <a:r>
              <a:rPr lang="en-US" dirty="0" smtClean="0"/>
              <a:t> a </a:t>
            </a:r>
            <a:r>
              <a:rPr lang="en-US" dirty="0" err="1" smtClean="0"/>
              <a:t>ello</a:t>
            </a:r>
            <a:r>
              <a:rPr lang="en-US" dirty="0" smtClean="0"/>
              <a:t> </a:t>
            </a:r>
            <a:r>
              <a:rPr lang="en-US" dirty="0" err="1" smtClean="0"/>
              <a:t>validar</a:t>
            </a:r>
            <a:r>
              <a:rPr lang="en-US" dirty="0" smtClean="0"/>
              <a:t> que solo se </a:t>
            </a:r>
            <a:r>
              <a:rPr lang="en-US" dirty="0" err="1" smtClean="0"/>
              <a:t>ingresen</a:t>
            </a:r>
            <a:r>
              <a:rPr lang="en-US" dirty="0" smtClean="0"/>
              <a:t> </a:t>
            </a:r>
            <a:r>
              <a:rPr lang="en-US" dirty="0" err="1" smtClean="0"/>
              <a:t>numeros</a:t>
            </a:r>
            <a:r>
              <a:rPr lang="en-US" dirty="0"/>
              <a:t> </a:t>
            </a:r>
            <a:r>
              <a:rPr lang="en-US" dirty="0" err="1" smtClean="0"/>
              <a:t>positivos</a:t>
            </a:r>
            <a:r>
              <a:rPr lang="en-US" dirty="0" smtClean="0"/>
              <a:t>. regex (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=~</a:t>
            </a:r>
            <a:r>
              <a:rPr lang="en-US" dirty="0" smtClean="0"/>
              <a:t>)</a:t>
            </a:r>
          </a:p>
          <a:p>
            <a:r>
              <a:rPr lang="es-PE" dirty="0" smtClean="0"/>
              <a:t>Asegurar con un código exitoso el script.</a:t>
            </a:r>
          </a:p>
          <a:p>
            <a:r>
              <a:rPr lang="es-PE" dirty="0" smtClean="0"/>
              <a:t>validar si el proceso sigue activo en caso contrario generar un código de error.</a:t>
            </a:r>
          </a:p>
        </p:txBody>
      </p:sp>
    </p:spTree>
    <p:extLst>
      <p:ext uri="{BB962C8B-B14F-4D97-AF65-F5344CB8AC3E}">
        <p14:creationId xmlns:p14="http://schemas.microsoft.com/office/powerpoint/2010/main" val="2156929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55467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1039602" y="58450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Bash Scripting: Case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416168" y="1673144"/>
            <a:ext cx="7148689" cy="521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>
              <a:lnSpc>
                <a:spcPct val="134375"/>
              </a:lnSpc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nano </a:t>
            </a:r>
            <a:r>
              <a:rPr lang="es-PE" sz="18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script6.sh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#!/</a:t>
            </a:r>
            <a:r>
              <a:rPr lang="es-PE" sz="18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</a:t>
            </a: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s-PE" sz="18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bash</a:t>
            </a:r>
            <a:endParaRPr lang="es-PE" sz="1800" dirty="0" smtClean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lvl="0">
              <a:lnSpc>
                <a:spcPct val="134375"/>
              </a:lnSpc>
            </a:pP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case $1 in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"hola")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echo "Bienvenido "$USER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;;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"</a:t>
            </a:r>
            <a:r>
              <a:rPr lang="es-PE" sz="18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adios</a:t>
            </a: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 | "</a:t>
            </a:r>
            <a:r>
              <a:rPr lang="es-PE" sz="18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bye</a:t>
            </a: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")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echo "Hasta pronto "$USER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;;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*)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echo "</a:t>
            </a:r>
            <a:r>
              <a:rPr lang="es-PE" sz="18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Option</a:t>
            </a: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18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</a:t>
            </a: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18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found</a:t>
            </a: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</a:p>
          <a:p>
            <a:pPr marL="12700">
              <a:lnSpc>
                <a:spcPct val="134375"/>
              </a:lnSpc>
            </a:pP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;;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esac</a:t>
            </a:r>
            <a:endParaRPr lang="es-PE" sz="1800" dirty="0" smtClean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lvl="0">
              <a:lnSpc>
                <a:spcPct val="134375"/>
              </a:lnSpc>
            </a:pPr>
            <a:r>
              <a:rPr lang="es-PE" sz="18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./script6.sh bye</a:t>
            </a:r>
          </a:p>
        </p:txBody>
      </p:sp>
      <p:pic>
        <p:nvPicPr>
          <p:cNvPr id="7" name="Picture 8" descr="Kernel Linux 4.11">
            <a:extLst>
              <a:ext uri="{FF2B5EF4-FFF2-40B4-BE49-F238E27FC236}">
                <a16:creationId xmlns:a16="http://schemas.microsoft.com/office/drawing/2014/main" id="{536C8ED0-5298-DF5B-D83A-29025716F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84" y="2572084"/>
            <a:ext cx="4291718" cy="20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36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12656db2cfc_0_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2656db2cfc_0_35"/>
          <p:cNvSpPr txBox="1"/>
          <p:nvPr/>
        </p:nvSpPr>
        <p:spPr>
          <a:xfrm>
            <a:off x="367937" y="1027906"/>
            <a:ext cx="50163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24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836C7-1AD3-3F75-8CE3-01352994A4E5}"/>
              </a:ext>
            </a:extLst>
          </p:cNvPr>
          <p:cNvSpPr txBox="1"/>
          <p:nvPr/>
        </p:nvSpPr>
        <p:spPr>
          <a:xfrm>
            <a:off x="511629" y="1915886"/>
            <a:ext cx="10352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E" dirty="0"/>
          </a:p>
        </p:txBody>
      </p:sp>
      <p:sp>
        <p:nvSpPr>
          <p:cNvPr id="5" name="Google Shape;104;g12656db2cfc_0_5">
            <a:extLst>
              <a:ext uri="{FF2B5EF4-FFF2-40B4-BE49-F238E27FC236}">
                <a16:creationId xmlns:a16="http://schemas.microsoft.com/office/drawing/2014/main" id="{7ADB703A-2C30-6623-79A2-DA6673FDAEE2}"/>
              </a:ext>
            </a:extLst>
          </p:cNvPr>
          <p:cNvSpPr txBox="1"/>
          <p:nvPr/>
        </p:nvSpPr>
        <p:spPr>
          <a:xfrm>
            <a:off x="822180" y="1916708"/>
            <a:ext cx="7602900" cy="290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indent="-3429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Gestión 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</a:t>
            </a: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55600" indent="-3429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Tareas 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programadas </a:t>
            </a:r>
          </a:p>
          <a:p>
            <a:pPr marL="355600" indent="-3429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Administración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Paquetes</a:t>
            </a:r>
          </a:p>
          <a:p>
            <a:pPr marL="355600" lvl="0" indent="-3429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Variables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entorno</a:t>
            </a: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55600" lvl="0" indent="-3429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Bash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scripting</a:t>
            </a:r>
          </a:p>
          <a:p>
            <a:pPr marL="355600" indent="-3429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Networking</a:t>
            </a: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55600" lvl="0" indent="-3429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Demos: conda + jupyterlab + systemd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Bash Scripting: </a:t>
            </a:r>
            <a:r>
              <a:rPr lang="en-US" dirty="0" err="1"/>
              <a:t>Bucles</a:t>
            </a:r>
            <a:r>
              <a:rPr lang="en-US" dirty="0"/>
              <a:t> For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430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>
              <a:lnSpc>
                <a:spcPct val="134375"/>
              </a:lnSpc>
            </a:pPr>
            <a:r>
              <a:rPr lang="es-PE" sz="16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nano script7.sh</a:t>
            </a:r>
          </a:p>
          <a:p>
            <a:pPr marL="12700" lvl="0">
              <a:lnSpc>
                <a:spcPct val="134375"/>
              </a:lnSpc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#!/bin/bash</a:t>
            </a:r>
          </a:p>
          <a:p>
            <a:pPr marL="12700" lvl="1">
              <a:lnSpc>
                <a:spcPct val="134375"/>
              </a:lnSpc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i in {1..5}; do</a:t>
            </a:r>
          </a:p>
          <a:p>
            <a:pPr marL="12700" lvl="1">
              <a:lnSpc>
                <a:spcPct val="134375"/>
              </a:lnSpc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echo $i</a:t>
            </a:r>
          </a:p>
          <a:p>
            <a:pPr marL="12700" lvl="1">
              <a:lnSpc>
                <a:spcPct val="134375"/>
              </a:lnSpc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done</a:t>
            </a:r>
          </a:p>
          <a:p>
            <a:pPr marL="12700" lvl="0">
              <a:lnSpc>
                <a:spcPct val="134375"/>
              </a:lnSpc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c in cyan magenta yellow; do</a:t>
            </a:r>
          </a:p>
          <a:p>
            <a:pPr marL="12700" lvl="0">
              <a:lnSpc>
                <a:spcPct val="134375"/>
              </a:lnSpc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echo $c</a:t>
            </a:r>
          </a:p>
          <a:p>
            <a:pPr marL="12700" lvl="0">
              <a:lnSpc>
                <a:spcPct val="134375"/>
              </a:lnSpc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done</a:t>
            </a:r>
          </a:p>
          <a:p>
            <a:pPr marL="12700" lvl="0">
              <a:lnSpc>
                <a:spcPct val="134375"/>
              </a:lnSpc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numbers=( one two three )</a:t>
            </a:r>
          </a:p>
          <a:p>
            <a:pPr marL="12700" lvl="0">
              <a:lnSpc>
                <a:spcPct val="134375"/>
              </a:lnSpc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n in ${numbers[@]}; do</a:t>
            </a:r>
          </a:p>
          <a:p>
            <a:pPr marL="12700" lvl="0">
              <a:lnSpc>
                <a:spcPct val="134375"/>
              </a:lnSpc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echo $n</a:t>
            </a:r>
          </a:p>
          <a:p>
            <a:pPr marL="12700" lvl="0">
              <a:lnSpc>
                <a:spcPct val="134375"/>
              </a:lnSpc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done</a:t>
            </a:r>
          </a:p>
          <a:p>
            <a:pPr marL="12700" lvl="0">
              <a:lnSpc>
                <a:spcPct val="134375"/>
              </a:lnSpc>
            </a:pPr>
            <a:r>
              <a:rPr lang="es-PE" sz="16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./script7.sh</a:t>
            </a:r>
          </a:p>
        </p:txBody>
      </p:sp>
      <p:pic>
        <p:nvPicPr>
          <p:cNvPr id="7" name="Picture 8" descr="Kernel Linux 4.11">
            <a:extLst>
              <a:ext uri="{FF2B5EF4-FFF2-40B4-BE49-F238E27FC236}">
                <a16:creationId xmlns:a16="http://schemas.microsoft.com/office/drawing/2014/main" id="{536C8ED0-5298-DF5B-D83A-29025716F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84" y="2572084"/>
            <a:ext cx="4291718" cy="20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9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76911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PE" dirty="0" smtClean="0"/>
              <a:t>Simular 10 procesos en </a:t>
            </a:r>
            <a:r>
              <a:rPr lang="es-PE" dirty="0" err="1" smtClean="0"/>
              <a:t>backgound</a:t>
            </a:r>
            <a:r>
              <a:rPr lang="es-PE" dirty="0" smtClean="0"/>
              <a:t> (</a:t>
            </a:r>
            <a:r>
              <a:rPr lang="es-PE" dirty="0" err="1" smtClean="0"/>
              <a:t>simil</a:t>
            </a:r>
            <a:r>
              <a:rPr lang="es-PE" dirty="0" smtClean="0"/>
              <a:t> app </a:t>
            </a:r>
            <a:r>
              <a:rPr lang="es-PE" dirty="0" err="1" smtClean="0"/>
              <a:t>realtime</a:t>
            </a:r>
            <a:r>
              <a:rPr lang="es-PE" dirty="0" smtClean="0"/>
              <a:t> y </a:t>
            </a:r>
            <a:r>
              <a:rPr lang="es-PE" dirty="0" err="1" smtClean="0"/>
              <a:t>batch</a:t>
            </a:r>
            <a:r>
              <a:rPr lang="es-PE" dirty="0" smtClean="0"/>
              <a:t>)</a:t>
            </a:r>
            <a:endParaRPr lang="en-US" dirty="0" smtClean="0"/>
          </a:p>
          <a:p>
            <a:r>
              <a:rPr lang="en-US" dirty="0" smtClean="0"/>
              <a:t>Se 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ingresar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r>
              <a:rPr lang="en-US" dirty="0" smtClean="0"/>
              <a:t> a </a:t>
            </a:r>
            <a:r>
              <a:rPr lang="en-US" dirty="0" err="1" smtClean="0"/>
              <a:t>eliminar</a:t>
            </a:r>
            <a:r>
              <a:rPr lang="en-US" dirty="0" smtClean="0"/>
              <a:t>.</a:t>
            </a:r>
          </a:p>
          <a:p>
            <a:r>
              <a:rPr lang="es-PE" dirty="0" smtClean="0"/>
              <a:t>El script debe eliminar de forma recursiva</a:t>
            </a:r>
            <a:endParaRPr lang="en-US" dirty="0" smtClean="0"/>
          </a:p>
          <a:p>
            <a:r>
              <a:rPr lang="en-US" dirty="0" err="1" smtClean="0"/>
              <a:t>Generar</a:t>
            </a:r>
            <a:r>
              <a:rPr lang="en-US" dirty="0" smtClean="0"/>
              <a:t> un c</a:t>
            </a:r>
            <a:r>
              <a:rPr lang="es-PE" dirty="0" err="1" smtClean="0"/>
              <a:t>ódigo</a:t>
            </a:r>
            <a:r>
              <a:rPr lang="es-PE" dirty="0" smtClean="0"/>
              <a:t> de error en caso falle el script.(</a:t>
            </a:r>
            <a:r>
              <a:rPr lang="es-PE" dirty="0" err="1" smtClean="0"/>
              <a:t>ejm</a:t>
            </a:r>
            <a:r>
              <a:rPr lang="es-PE" dirty="0" smtClean="0"/>
              <a:t> </a:t>
            </a:r>
            <a:r>
              <a:rPr lang="es-PE" dirty="0" err="1" smtClean="0"/>
              <a:t>code</a:t>
            </a:r>
            <a:r>
              <a:rPr lang="es-PE" dirty="0" smtClean="0"/>
              <a:t> 10)</a:t>
            </a:r>
          </a:p>
          <a:p>
            <a:r>
              <a:rPr lang="es-PE" dirty="0" smtClean="0"/>
              <a:t>Asegurar con un código exitoso el script.  (</a:t>
            </a:r>
            <a:r>
              <a:rPr lang="es-PE" dirty="0" err="1" smtClean="0"/>
              <a:t>ejm</a:t>
            </a:r>
            <a:r>
              <a:rPr lang="es-PE" dirty="0" smtClean="0"/>
              <a:t>: </a:t>
            </a:r>
            <a:r>
              <a:rPr lang="es-PE" dirty="0" err="1" smtClean="0"/>
              <a:t>code</a:t>
            </a:r>
            <a:r>
              <a:rPr lang="es-PE" dirty="0" smtClean="0"/>
              <a:t> 0)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418" y="1124675"/>
            <a:ext cx="3688116" cy="490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47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35" y="101972"/>
            <a:ext cx="8102598" cy="646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92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Bash Scripting: </a:t>
            </a:r>
            <a:r>
              <a:rPr lang="en-US" dirty="0" err="1"/>
              <a:t>Bucles</a:t>
            </a:r>
            <a:r>
              <a:rPr lang="en-US" dirty="0"/>
              <a:t> While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331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algn="just">
              <a:lnSpc>
                <a:spcPct val="134375"/>
              </a:lnSpc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nano script8.sh</a:t>
            </a:r>
          </a:p>
          <a:p>
            <a:pPr marL="12700" lvl="0" algn="just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#!/bin/bash</a:t>
            </a:r>
          </a:p>
          <a:p>
            <a:pPr marL="12700" lvl="0" algn="just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i=1</a:t>
            </a:r>
          </a:p>
          <a:p>
            <a:pPr marL="12700" lvl="0" algn="just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while [[ $i -le 10 ]] ; do</a:t>
            </a:r>
          </a:p>
          <a:p>
            <a:pPr marL="12700" lvl="0" algn="just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echo "$i"</a:t>
            </a:r>
          </a:p>
          <a:p>
            <a:pPr marL="12700" lvl="0" algn="just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(( i += 1 ))</a:t>
            </a:r>
          </a:p>
          <a:p>
            <a:pPr marL="12700" lvl="0" algn="just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done</a:t>
            </a:r>
          </a:p>
          <a:p>
            <a:pPr marL="12700" algn="just">
              <a:lnSpc>
                <a:spcPct val="134375"/>
              </a:lnSpc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./script8.sh</a:t>
            </a:r>
          </a:p>
        </p:txBody>
      </p:sp>
      <p:pic>
        <p:nvPicPr>
          <p:cNvPr id="7" name="Picture 8" descr="Kernel Linux 4.11">
            <a:extLst>
              <a:ext uri="{FF2B5EF4-FFF2-40B4-BE49-F238E27FC236}">
                <a16:creationId xmlns:a16="http://schemas.microsoft.com/office/drawing/2014/main" id="{536C8ED0-5298-DF5B-D83A-29025716F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84" y="2572084"/>
            <a:ext cx="4291718" cy="20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332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Bash Scripting: flags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372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 cambiar el comportamiento de ejecución del script.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Detener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 al primer error (errexit):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 -e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Modo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verbose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s-PE" sz="2000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xtrace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debugging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 -x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Imprimir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todos los flags: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 -o</a:t>
            </a:r>
          </a:p>
          <a:p>
            <a:pPr marL="469900" lvl="0" indent="-457200" algn="just">
              <a:lnSpc>
                <a:spcPct val="134375"/>
              </a:lnSpc>
              <a:buFont typeface="+mj-lt"/>
              <a:buAutoNum type="arabicPeriod"/>
            </a:pP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8" descr="Kernel Linux 4.11">
            <a:extLst>
              <a:ext uri="{FF2B5EF4-FFF2-40B4-BE49-F238E27FC236}">
                <a16:creationId xmlns:a16="http://schemas.microsoft.com/office/drawing/2014/main" id="{60C7C49E-EC19-FB5B-D8D1-C299AED6A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84" y="2572084"/>
            <a:ext cx="4291718" cy="20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036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Bash Scripting: sourcing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372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 cargar ejecutar otros scripts en el mismo shell o uno nuevo.</a:t>
            </a:r>
          </a:p>
          <a:p>
            <a:pPr marL="12700" lvl="0">
              <a:lnSpc>
                <a:spcPct val="134375"/>
              </a:lnSpc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nano script9.sh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#!/bin/bash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 -e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export var1="value1"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echo $var1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script10.sh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./script10.sh</a:t>
            </a: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8" descr="Kernel Linux 4.11">
            <a:extLst>
              <a:ext uri="{FF2B5EF4-FFF2-40B4-BE49-F238E27FC236}">
                <a16:creationId xmlns:a16="http://schemas.microsoft.com/office/drawing/2014/main" id="{536C8ED0-5298-DF5B-D83A-29025716F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082" y="3106991"/>
            <a:ext cx="4291718" cy="20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698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Bash Scripting: sourcing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372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>
              <a:lnSpc>
                <a:spcPct val="134375"/>
              </a:lnSpc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nano script10.sh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#!/bin/bash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echo "script10"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 -o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echo $var1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echo $1</a:t>
            </a:r>
          </a:p>
          <a:p>
            <a:pPr marL="12700" lvl="0">
              <a:lnSpc>
                <a:spcPct val="134375"/>
              </a:lnSpc>
            </a:pP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>
              <a:lnSpc>
                <a:spcPct val="134375"/>
              </a:lnSpc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./script9.sh</a:t>
            </a:r>
          </a:p>
          <a:p>
            <a:pPr marL="1270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Buscar el valor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errexit</a:t>
            </a:r>
          </a:p>
        </p:txBody>
      </p:sp>
      <p:pic>
        <p:nvPicPr>
          <p:cNvPr id="7" name="Picture 8" descr="Kernel Linux 4.11">
            <a:extLst>
              <a:ext uri="{FF2B5EF4-FFF2-40B4-BE49-F238E27FC236}">
                <a16:creationId xmlns:a16="http://schemas.microsoft.com/office/drawing/2014/main" id="{536C8ED0-5298-DF5B-D83A-29025716F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84" y="2572084"/>
            <a:ext cx="4291718" cy="20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193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Recursos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372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CPU: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top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htop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htop -p &lt;proccess-id&gt;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Memory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free -m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vmstat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cat /proc/meminfo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C9E20C-CCA0-7FF2-C4F0-3B94570AE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20" y="2975514"/>
            <a:ext cx="3371533" cy="176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853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1665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Recursos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290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Disk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lsblk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df -h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fdisk -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</a:t>
            </a: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Interfaces de Red: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ip addr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ifconfig -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A8E3E3D-81E3-EC35-5A36-B68026BD4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696" y="2902265"/>
            <a:ext cx="20574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433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Networking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413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Ip address: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apt install net-tools -y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ifconfig -a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Routing: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route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Dns servers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cat /etc/resolv.conf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Netplan: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netplan get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netplan apply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7B1E2E0-E5F1-881A-BCAB-82A59BE93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15" y="3142520"/>
            <a:ext cx="2266762" cy="226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83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Administración</a:t>
            </a:r>
            <a:r>
              <a:rPr lang="en-US" dirty="0"/>
              <a:t> de </a:t>
            </a:r>
            <a:r>
              <a:rPr lang="en-US" dirty="0" err="1"/>
              <a:t>Paquetes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413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Catalogo: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apt update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Búsqueda e información: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apt search htop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Información antes de instalar: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apt show htop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apt install htop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Eliminar: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apt remove htop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D356331-C30C-AC7B-006A-890E3FB2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471" y="2760577"/>
            <a:ext cx="1778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188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Networking: Ports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413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Reservado solo para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root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hasta el port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1024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netcat -lnvp 1024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Listado: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netstat -lntp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Filtrado por puerto: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lsof -i :53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Escaneo: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localhost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Conexión: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telnet localhost 80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5504DC1-ED85-FBF7-0394-9C3F59165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15" y="3142520"/>
            <a:ext cx="2266762" cy="226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556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12656db2cfc_0_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2656db2cfc_0_48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Preguntas</a:t>
            </a:r>
            <a:r>
              <a:rPr lang="en-US" dirty="0"/>
              <a:t>?</a:t>
            </a:r>
            <a:endParaRPr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8167B7E-68EB-4CD1-1BDD-99FAC8AFF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610" y="2634890"/>
            <a:ext cx="14986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773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12656db2cfc_0_4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2656db2cfc_0_43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Bibliografía</a:t>
            </a:r>
            <a:endParaRPr dirty="0"/>
          </a:p>
        </p:txBody>
      </p:sp>
      <p:sp>
        <p:nvSpPr>
          <p:cNvPr id="4" name="Google Shape;104;g12656db2cfc_0_5">
            <a:extLst>
              <a:ext uri="{FF2B5EF4-FFF2-40B4-BE49-F238E27FC236}">
                <a16:creationId xmlns:a16="http://schemas.microsoft.com/office/drawing/2014/main" id="{7A50A172-99EC-28C1-D7BD-46AE79306066}"/>
              </a:ext>
            </a:extLst>
          </p:cNvPr>
          <p:cNvSpPr txBox="1"/>
          <p:nvPr/>
        </p:nvSpPr>
        <p:spPr>
          <a:xfrm>
            <a:off x="838199" y="2282150"/>
            <a:ext cx="10515599" cy="331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Apt 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https://www.solvetic.com/tutoriales/article/4364-como-usar-comando-apt-linux/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https://www.softzone.es/linux/programas/comando-apt/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Memoria ram 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https://geekland.eu/consumo-de-memoria-ram-en-linux/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Montado de discos 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/>
              </a:rPr>
              <a:t>https://juncotic.com/mount-montando-sistemas-de-archivos/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Monitoreo 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  <a:hlinkClick r:id="rId8"/>
              </a:rPr>
              <a:t>https://geekflare.com/es/process-cpu-memory-monitoring/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b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  <a:hlinkClick r:id="rId9"/>
              </a:rPr>
              <a:t>https://www.federico-toledo.com/tutorial-de-nmon-para-monitorizar-linux-y-aix/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Tareas programadas 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  <a:hlinkClick r:id="rId10"/>
              </a:rPr>
              <a:t>https://www.redeszone.net/tutoriales/servidores/cron-crontab-linux-programar-tareas/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Shell scripting 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  <a:hlinkClick r:id="rId11"/>
              </a:rPr>
              <a:t>https://www.freecodecamp.org/news/shell-scripting-crash-course-how-to-write-bash-scripts-in-linux/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82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Networking: </a:t>
            </a:r>
            <a:r>
              <a:rPr lang="en-US" dirty="0" err="1"/>
              <a:t>netplan</a:t>
            </a:r>
            <a:r>
              <a:rPr lang="en-US" dirty="0"/>
              <a:t> config </a:t>
            </a:r>
            <a:r>
              <a:rPr lang="en-US" dirty="0" err="1"/>
              <a:t>dhcp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413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vim /etc/netplan/50-cloud-init.yaml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network: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ethernets: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eth0: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dhcp4: true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dhcp6: false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match: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macaddress: 0a:cb:33:47:02:8c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set-name: eth0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version: 2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DECA38-043D-CD4E-96B3-B1AE3C2F2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15" y="3142520"/>
            <a:ext cx="2266762" cy="226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588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Networking: </a:t>
            </a:r>
            <a:r>
              <a:rPr lang="en-US" dirty="0" err="1"/>
              <a:t>netplan</a:t>
            </a:r>
            <a:r>
              <a:rPr lang="en-US" dirty="0"/>
              <a:t> config static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8173599" cy="430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>
              <a:lnSpc>
                <a:spcPct val="134375"/>
              </a:lnSpc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vim /etc/netplan/50-cloud-init.yaml</a:t>
            </a:r>
            <a:b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network:</a:t>
            </a:r>
          </a:p>
          <a:p>
            <a:pPr marL="12700" lvl="0">
              <a:lnSpc>
                <a:spcPct val="134375"/>
              </a:lnSpc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ethernets:</a:t>
            </a:r>
          </a:p>
          <a:p>
            <a:pPr marL="12700" lvl="0">
              <a:lnSpc>
                <a:spcPct val="134375"/>
              </a:lnSpc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eth0:</a:t>
            </a:r>
          </a:p>
          <a:p>
            <a:pPr marL="12700" lvl="0">
              <a:lnSpc>
                <a:spcPct val="134375"/>
              </a:lnSpc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optional: false</a:t>
            </a:r>
          </a:p>
          <a:p>
            <a:pPr marL="12700" lvl="0">
              <a:lnSpc>
                <a:spcPct val="134375"/>
              </a:lnSpc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dhcp4: false</a:t>
            </a:r>
          </a:p>
          <a:p>
            <a:pPr marL="12700" lvl="0">
              <a:lnSpc>
                <a:spcPct val="134375"/>
              </a:lnSpc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addresses: [192.168.1.10/24]</a:t>
            </a:r>
            <a:b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routes:</a:t>
            </a:r>
          </a:p>
          <a:p>
            <a:pPr marL="12700" lvl="0">
              <a:lnSpc>
                <a:spcPct val="134375"/>
              </a:lnSpc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- to: default</a:t>
            </a:r>
          </a:p>
          <a:p>
            <a:pPr marL="12700" lvl="0">
              <a:lnSpc>
                <a:spcPct val="134375"/>
              </a:lnSpc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via: 192.168.1.1</a:t>
            </a:r>
          </a:p>
          <a:p>
            <a:pPr marL="12700" lvl="0">
              <a:lnSpc>
                <a:spcPct val="134375"/>
              </a:lnSpc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nameservers:</a:t>
            </a:r>
          </a:p>
          <a:p>
            <a:pPr marL="12700" lvl="0">
              <a:lnSpc>
                <a:spcPct val="134375"/>
              </a:lnSpc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addresses: [8.8.8.8,8.8.4.4]</a:t>
            </a:r>
          </a:p>
          <a:p>
            <a:pPr marL="12700" lvl="0">
              <a:lnSpc>
                <a:spcPct val="134375"/>
              </a:lnSpc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version: 2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CE730CE-8653-BE86-6C1C-55B6E3A01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15" y="3142520"/>
            <a:ext cx="2266762" cy="226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310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Demo: </a:t>
            </a:r>
            <a:r>
              <a:rPr lang="en-US" dirty="0" err="1"/>
              <a:t>Instalación</a:t>
            </a:r>
            <a:r>
              <a:rPr lang="en-US" dirty="0"/>
              <a:t> de </a:t>
            </a:r>
            <a:r>
              <a:rPr lang="en-US" dirty="0" err="1"/>
              <a:t>Conda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10515600" cy="455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Copiar link de descarga desde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https://docs.conda.io/en/latest/miniconda.html</a:t>
            </a: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wget https://repo.anaconda.com/miniconda/Miniconda3-latest-Linux-x86_64.sh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 Miniconda3-latest-Linux-x86_64.sh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Enter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yes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Enter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yes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source $HOME/.bashrc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conda env list</a:t>
            </a:r>
          </a:p>
        </p:txBody>
      </p:sp>
      <p:pic>
        <p:nvPicPr>
          <p:cNvPr id="14340" name="Picture 4" descr="anaconda navigator y jupyterlab en linux">
            <a:extLst>
              <a:ext uri="{FF2B5EF4-FFF2-40B4-BE49-F238E27FC236}">
                <a16:creationId xmlns:a16="http://schemas.microsoft.com/office/drawing/2014/main" id="{2D4ECA91-F089-2044-D2D8-3330C8A18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019" y="4477564"/>
            <a:ext cx="5306458" cy="194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260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Demo: </a:t>
            </a:r>
            <a:r>
              <a:rPr lang="en-US" dirty="0" err="1"/>
              <a:t>Instalación</a:t>
            </a:r>
            <a:r>
              <a:rPr lang="en-US" dirty="0"/>
              <a:t> de </a:t>
            </a:r>
            <a:r>
              <a:rPr lang="en-US" dirty="0" err="1"/>
              <a:t>Jupyterlab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10515600" cy="372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Crear conda env: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conda create -n demo1 python=3.8 -y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Activar: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conda activate demo1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conda install -c conda-forge -c defaults jupyterlab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Ejecutar: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jupyter-lab --ip=0.0.0.0 --port=8080 --no-browser --NotebookApp.token="" 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Probar en el browser http://&lt;ip-publica-server&gt;:8080 </a:t>
            </a:r>
          </a:p>
        </p:txBody>
      </p:sp>
      <p:pic>
        <p:nvPicPr>
          <p:cNvPr id="5" name="Picture 4" descr="anaconda navigator y jupyterlab en linux">
            <a:extLst>
              <a:ext uri="{FF2B5EF4-FFF2-40B4-BE49-F238E27FC236}">
                <a16:creationId xmlns:a16="http://schemas.microsoft.com/office/drawing/2014/main" id="{38DB84F0-CFF8-B824-4713-B0AAB951C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641" y="5582427"/>
            <a:ext cx="2287835" cy="83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634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Demo: </a:t>
            </a:r>
            <a:r>
              <a:rPr lang="en-US" dirty="0" err="1"/>
              <a:t>Jupyterlab</a:t>
            </a:r>
            <a:r>
              <a:rPr lang="en-US" dirty="0"/>
              <a:t> + Bash Scripting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10515600" cy="413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Crear script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/home/ubuntu/jupyterlab.sh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#!/bin/bash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 "$(/home/ubuntu/miniconda3/bin/conda shell.bash hook)"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conda activate demo1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cd /home/ubuntu &amp;&amp; \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jupyter-lab --ip=0.0.0.0 --port=8080 --no-browser --NotebookApp.token=''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Desactivar todo conda y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probar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conda deactivate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conda deactivate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./jupyterlab.sh</a:t>
            </a:r>
          </a:p>
        </p:txBody>
      </p:sp>
      <p:pic>
        <p:nvPicPr>
          <p:cNvPr id="5" name="Picture 4" descr="anaconda navigator y jupyterlab en linux">
            <a:extLst>
              <a:ext uri="{FF2B5EF4-FFF2-40B4-BE49-F238E27FC236}">
                <a16:creationId xmlns:a16="http://schemas.microsoft.com/office/drawing/2014/main" id="{38DB84F0-CFF8-B824-4713-B0AAB951C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641" y="5582427"/>
            <a:ext cx="2287835" cy="83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7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Demo: </a:t>
            </a:r>
            <a:r>
              <a:rPr lang="en-US" dirty="0" err="1"/>
              <a:t>Jupyterlab</a:t>
            </a:r>
            <a:r>
              <a:rPr lang="en-US" dirty="0"/>
              <a:t> + Bash script +</a:t>
            </a:r>
            <a:r>
              <a:rPr lang="en-US" dirty="0" err="1"/>
              <a:t>Systemd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10515600" cy="446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Crear archivo </a:t>
            </a:r>
            <a:r>
              <a:rPr lang="es-PE" sz="18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/etc/systemd/system/jupyterlab.service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[Unit]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Description=Jupyter Notebook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[Service]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Type=simple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ExecStart=/home/ubuntu/jupyterlab.sh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User=ubuntu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Group=ubuntu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Restart=always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RestartSec=10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[Install]</a:t>
            </a:r>
          </a:p>
          <a:p>
            <a:pPr marL="12700" lvl="0">
              <a:lnSpc>
                <a:spcPct val="134375"/>
              </a:lnSpc>
            </a:pPr>
            <a:r>
              <a:rPr lang="es-PE" sz="18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WantedBy=multi-user.target</a:t>
            </a:r>
          </a:p>
        </p:txBody>
      </p:sp>
      <p:pic>
        <p:nvPicPr>
          <p:cNvPr id="5" name="Picture 4" descr="anaconda navigator y jupyterlab en linux">
            <a:extLst>
              <a:ext uri="{FF2B5EF4-FFF2-40B4-BE49-F238E27FC236}">
                <a16:creationId xmlns:a16="http://schemas.microsoft.com/office/drawing/2014/main" id="{38DB84F0-CFF8-B824-4713-B0AAB951C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641" y="5582427"/>
            <a:ext cx="2287835" cy="83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19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Demo: </a:t>
            </a:r>
            <a:r>
              <a:rPr lang="en-US" dirty="0" err="1"/>
              <a:t>Jupyterlab</a:t>
            </a:r>
            <a:r>
              <a:rPr lang="en-US" dirty="0"/>
              <a:t> + Bash script +</a:t>
            </a:r>
            <a:r>
              <a:rPr lang="en-US" dirty="0" err="1"/>
              <a:t>Systemd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10515600" cy="372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Recargar systemctl y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probar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systemctl daemon-reload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systemctl status jupyterlab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systemctl start jupyterlab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journalctl -fu jupyterlab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sudo systemctl stop jupyterlab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Picture 4" descr="anaconda navigator y jupyterlab en linux">
            <a:extLst>
              <a:ext uri="{FF2B5EF4-FFF2-40B4-BE49-F238E27FC236}">
                <a16:creationId xmlns:a16="http://schemas.microsoft.com/office/drawing/2014/main" id="{38DB84F0-CFF8-B824-4713-B0AAB951C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641" y="5582427"/>
            <a:ext cx="2287835" cy="83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10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Administración</a:t>
            </a:r>
            <a:r>
              <a:rPr lang="en-US" dirty="0"/>
              <a:t> de </a:t>
            </a:r>
            <a:r>
              <a:rPr lang="en-US" dirty="0" err="1"/>
              <a:t>Paquetes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413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Listado de instalado: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apt list --installed | grep htop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Disponibles para actualizar: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apt list --upgradeable</a:t>
            </a:r>
          </a:p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Actualizar todos los paquetes: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apt upgrade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Editar las fuentes: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apt edit-sources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Reconfigurar: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dpkg-reconfigure nginx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D356331-C30C-AC7B-006A-890E3FB2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471" y="2760577"/>
            <a:ext cx="1778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613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1665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Montar</a:t>
            </a:r>
            <a:r>
              <a:rPr lang="en-US" dirty="0"/>
              <a:t> Discos: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8564593" cy="413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Manualmente: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dd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if=/dev/zero of=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/tmpFS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bs=1024 count=100000 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mkfs.ext4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/tmpFS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mount -t ext4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/tmpFS /mnt/tmp/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umount /mnt/tmp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Persistiendo en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/etc/fstab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echo "proc /proc proc defaults,nosuid,nodev,noexec,relatime,hidepid=2 0 0" | sudo tee -a /etc/fstab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sudo mount -a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A8E3E3D-81E3-EC35-5A36-B68026BD4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3210657"/>
            <a:ext cx="20574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810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Networking: </a:t>
            </a:r>
            <a:r>
              <a:rPr lang="en-US" dirty="0" err="1"/>
              <a:t>Copiar</a:t>
            </a:r>
            <a:r>
              <a:rPr lang="en-US" dirty="0"/>
              <a:t> entre servers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8" y="2282150"/>
            <a:ext cx="10244771" cy="290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Desde local hacia el server: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scp -i miarchivo.pem -P 22 ./image.png ubuntu@52.15.139.218:/tmp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Desde el server hacia local: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scp -i miarchivo.pem -P 22 ubuntu@52.15.139.218:/tmp/image.png nuevo.png</a:t>
            </a:r>
          </a:p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Recursivo: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scp -i miarchivo.pem -r ubuntu@52.15.139.218:/home/ubuntu/carpeta2 ./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5504DC1-ED85-FBF7-0394-9C3F59165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294" y="5178645"/>
            <a:ext cx="1549706" cy="154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698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47" name="Google Shape;147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726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Descarga</a:t>
            </a:r>
            <a:r>
              <a:rPr lang="en-US" dirty="0"/>
              <a:t> e </a:t>
            </a:r>
            <a:r>
              <a:rPr lang="en-US" dirty="0" err="1"/>
              <a:t>instalación</a:t>
            </a:r>
            <a:r>
              <a:rPr lang="en-US" dirty="0"/>
              <a:t> de </a:t>
            </a:r>
            <a:r>
              <a:rPr lang="en-US" dirty="0" err="1"/>
              <a:t>Paquetes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455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Buscar paquete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htop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https://pkgs.org/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 el resultado buscar link para Ubuntu 20.04 y amd64.</a:t>
            </a:r>
          </a:p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la web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https://ubuntu.pkgs.org/20.04/ubuntu-main-amd64/htop_2.2.0-2build1_amd64.deb.html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buscar la sección “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Download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 y copiar la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URL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Descargar: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wget http://archive.ubuntu.com/ubuntu/pool/main/h/htop/htop_2.2.0-2build1_amd64.deb</a:t>
            </a:r>
          </a:p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dpkg -i htop_2.2.0-2build1_amd64.deb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D356331-C30C-AC7B-006A-890E3FB2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471" y="2760577"/>
            <a:ext cx="1778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13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Programadas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248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Cron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 el demonio que se ejecuta</a:t>
            </a:r>
          </a:p>
          <a:p>
            <a:pPr marL="469900" lvl="0" indent="-4572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Crontab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 la forma de programar las tareas.</a:t>
            </a:r>
          </a:p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Listado: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crontab -l</a:t>
            </a:r>
          </a:p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Editar: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crontab -e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04E1D40-07F2-8803-6CDF-B5FB8DA7A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64215"/>
            <a:ext cx="1778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98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Programadas</a:t>
            </a:r>
            <a:r>
              <a:rPr lang="en-US" dirty="0"/>
              <a:t>: </a:t>
            </a:r>
            <a:r>
              <a:rPr lang="en-US" dirty="0" err="1"/>
              <a:t>Formato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305596"/>
            <a:ext cx="7148689" cy="838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ejecutar hoy 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miércoles 28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junio a las 19:10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   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   28    6      3   date &gt;&gt; /tmp/fecha.txt</a:t>
            </a:r>
          </a:p>
        </p:txBody>
      </p:sp>
      <p:pic>
        <p:nvPicPr>
          <p:cNvPr id="6146" name="Picture 2" descr="linux-cron-crontab-anadir-tareas-periodicas">
            <a:extLst>
              <a:ext uri="{FF2B5EF4-FFF2-40B4-BE49-F238E27FC236}">
                <a16:creationId xmlns:a16="http://schemas.microsoft.com/office/drawing/2014/main" id="{8214069C-CB42-5BE5-55F0-6AF3D84A9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02" y="3120446"/>
            <a:ext cx="8483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04E1D40-07F2-8803-6CDF-B5FB8DA7A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398" y="2282150"/>
            <a:ext cx="1778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67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Programadas</a:t>
            </a:r>
            <a:r>
              <a:rPr lang="en-US" dirty="0"/>
              <a:t>: demo </a:t>
            </a:r>
            <a:r>
              <a:rPr lang="en-US" dirty="0" err="1"/>
              <a:t>cada</a:t>
            </a:r>
            <a:r>
              <a:rPr lang="en-US" dirty="0"/>
              <a:t> 1 min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372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 /home/ubuntu/crontab.sh</a:t>
            </a:r>
            <a:b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#!/bin/bash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&gt;&gt; /tmp/crontab.txt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Agregar y listar:</a:t>
            </a:r>
            <a:b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crontab -e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*/1 * * * * /home/ubuntu/crontab.sh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crontab -l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Revisar:</a:t>
            </a:r>
            <a:b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tail -f /tmp/crontab.txt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04E1D40-07F2-8803-6CDF-B5FB8DA7A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44" y="2843350"/>
            <a:ext cx="1778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27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Programadas</a:t>
            </a:r>
            <a:r>
              <a:rPr lang="en-US" dirty="0"/>
              <a:t>: root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413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/root/crontab.sh</a:t>
            </a:r>
            <a:b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#!/bin/bash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 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&gt;&gt; /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tmp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/crontabRoot.txt</a:t>
            </a: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Agregar como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2000" b="1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root</a:t>
            </a:r>
            <a:r>
              <a:rPr lang="es-PE" sz="2000" b="1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sudo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crontab -e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*/1 * * * * /root/crontab.sh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*/1 * * * * date &gt;&gt; /tmp/fechaRoot.txt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sudo crontab -l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Verificar: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ls -la /tmp/*Root.txt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04E1D40-07F2-8803-6CDF-B5FB8DA7A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44" y="2843350"/>
            <a:ext cx="1778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432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2118</Words>
  <Application>Microsoft Office PowerPoint</Application>
  <PresentationFormat>Panorámica</PresentationFormat>
  <Paragraphs>320</Paragraphs>
  <Slides>42</Slides>
  <Notes>41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6" baseType="lpstr">
      <vt:lpstr>Calibri</vt:lpstr>
      <vt:lpstr>Century Gothic</vt:lpstr>
      <vt:lpstr>Arial</vt:lpstr>
      <vt:lpstr>Tema de Office</vt:lpstr>
      <vt:lpstr>     Introducción a GNU/Linux</vt:lpstr>
      <vt:lpstr>Presentación de PowerPoint</vt:lpstr>
      <vt:lpstr>Administración de Paquetes</vt:lpstr>
      <vt:lpstr>Administración de Paquetes</vt:lpstr>
      <vt:lpstr>Descarga e instalación de Paquetes</vt:lpstr>
      <vt:lpstr>Tareas Programadas</vt:lpstr>
      <vt:lpstr>Tareas Programadas: Formato</vt:lpstr>
      <vt:lpstr>Tareas Programadas: demo cada 1 min</vt:lpstr>
      <vt:lpstr>Tareas Programadas: root</vt:lpstr>
      <vt:lpstr>Variables de Entorno</vt:lpstr>
      <vt:lpstr>Shell Scripting</vt:lpstr>
      <vt:lpstr>Shell scripting: Shebang</vt:lpstr>
      <vt:lpstr>Bash Scripting: Variables</vt:lpstr>
      <vt:lpstr>Bash Scripting: Operaciones aritmeticas</vt:lpstr>
      <vt:lpstr>Bash Scripting: User inputs</vt:lpstr>
      <vt:lpstr>Bash Scripting: Condicionales</vt:lpstr>
      <vt:lpstr>Bash Scripting: Comparación numérica</vt:lpstr>
      <vt:lpstr>DEMO</vt:lpstr>
      <vt:lpstr>Bash Scripting: Case</vt:lpstr>
      <vt:lpstr>Bash Scripting: Bucles For</vt:lpstr>
      <vt:lpstr>DEMO</vt:lpstr>
      <vt:lpstr>Presentación de PowerPoint</vt:lpstr>
      <vt:lpstr>Bash Scripting: Bucles While</vt:lpstr>
      <vt:lpstr>Bash Scripting: flags</vt:lpstr>
      <vt:lpstr>Bash Scripting: sourcing</vt:lpstr>
      <vt:lpstr>Bash Scripting: sourcing</vt:lpstr>
      <vt:lpstr>Gestión de Recursos</vt:lpstr>
      <vt:lpstr>Gestión de Recursos</vt:lpstr>
      <vt:lpstr>Networking</vt:lpstr>
      <vt:lpstr>Networking: Ports</vt:lpstr>
      <vt:lpstr>Preguntas?</vt:lpstr>
      <vt:lpstr>Bibliografía</vt:lpstr>
      <vt:lpstr>Networking: netplan config dhcp</vt:lpstr>
      <vt:lpstr>Networking: netplan config static</vt:lpstr>
      <vt:lpstr>Demo: Instalación de Conda</vt:lpstr>
      <vt:lpstr>Demo: Instalación de Jupyterlab</vt:lpstr>
      <vt:lpstr>Demo: Jupyterlab + Bash Scripting</vt:lpstr>
      <vt:lpstr>Demo: Jupyterlab + Bash script +Systemd</vt:lpstr>
      <vt:lpstr>Demo: Jupyterlab + Bash script +Systemd</vt:lpstr>
      <vt:lpstr>Montar Discos:</vt:lpstr>
      <vt:lpstr>Networking: Copiar entre servers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DevOps Essentials</dc:title>
  <dc:creator>pc1</dc:creator>
  <cp:lastModifiedBy>Usuario</cp:lastModifiedBy>
  <cp:revision>500</cp:revision>
  <dcterms:created xsi:type="dcterms:W3CDTF">2021-02-09T22:31:30Z</dcterms:created>
  <dcterms:modified xsi:type="dcterms:W3CDTF">2023-06-15T06:51:30Z</dcterms:modified>
</cp:coreProperties>
</file>