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2" r:id="rId4"/>
    <p:sldId id="263" r:id="rId5"/>
    <p:sldId id="274" r:id="rId6"/>
    <p:sldId id="295" r:id="rId7"/>
    <p:sldId id="259" r:id="rId8"/>
    <p:sldId id="260" r:id="rId9"/>
    <p:sldId id="261" r:id="rId10"/>
    <p:sldId id="296" r:id="rId11"/>
    <p:sldId id="264" r:id="rId12"/>
    <p:sldId id="279" r:id="rId13"/>
    <p:sldId id="280" r:id="rId14"/>
    <p:sldId id="281" r:id="rId15"/>
    <p:sldId id="282" r:id="rId16"/>
    <p:sldId id="283" r:id="rId17"/>
    <p:sldId id="293" r:id="rId18"/>
    <p:sldId id="285" r:id="rId19"/>
    <p:sldId id="286" r:id="rId20"/>
    <p:sldId id="287" r:id="rId21"/>
    <p:sldId id="288" r:id="rId22"/>
    <p:sldId id="284" r:id="rId23"/>
    <p:sldId id="267" r:id="rId24"/>
    <p:sldId id="268" r:id="rId25"/>
    <p:sldId id="269" r:id="rId26"/>
    <p:sldId id="270" r:id="rId27"/>
    <p:sldId id="271" r:id="rId28"/>
    <p:sldId id="272" r:id="rId29"/>
    <p:sldId id="289" r:id="rId30"/>
    <p:sldId id="290" r:id="rId31"/>
    <p:sldId id="291" r:id="rId32"/>
    <p:sldId id="292" r:id="rId33"/>
    <p:sldId id="297" r:id="rId34"/>
    <p:sldId id="298" r:id="rId35"/>
    <p:sldId id="299" r:id="rId36"/>
    <p:sldId id="300" r:id="rId37"/>
    <p:sldId id="302" r:id="rId38"/>
    <p:sldId id="303" r:id="rId39"/>
    <p:sldId id="304" r:id="rId40"/>
    <p:sldId id="294"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4" d="100"/>
          <a:sy n="114" d="100"/>
        </p:scale>
        <p:origin x="2166" y="102"/>
      </p:cViewPr>
      <p:guideLst>
        <p:guide orient="horz" pos="2160"/>
        <p:guide pos="2880"/>
      </p:guideLst>
    </p:cSldViewPr>
  </p:slideViewPr>
  <p:notesTextViewPr>
    <p:cViewPr>
      <p:scale>
        <a:sx n="1" d="1"/>
        <a:sy n="1" d="1"/>
      </p:scale>
      <p:origin x="0" y="0"/>
    </p:cViewPr>
  </p:notesTextViewPr>
  <p:sorterViewPr>
    <p:cViewPr>
      <p:scale>
        <a:sx n="100" d="100"/>
        <a:sy n="100" d="100"/>
      </p:scale>
      <p:origin x="0" y="81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6D249-CEC8-4C20-9D4F-2E893A959094}" type="doc">
      <dgm:prSet loTypeId="urn:microsoft.com/office/officeart/2008/layout/PictureStrips" loCatId="list" qsTypeId="urn:microsoft.com/office/officeart/2005/8/quickstyle/simple1" qsCatId="simple" csTypeId="urn:microsoft.com/office/officeart/2005/8/colors/accent3_4" csCatId="accent3" phldr="1"/>
      <dgm:spPr/>
    </dgm:pt>
    <dgm:pt modelId="{F5C60BAB-F72A-4AF4-9A59-6B695C087602}">
      <dgm:prSet phldrT="[Text]" custT="1"/>
      <dgm:spPr/>
      <dgm:t>
        <a:bodyPr/>
        <a:lstStyle/>
        <a:p>
          <a:pPr algn="l"/>
          <a:endParaRPr lang="en-US" sz="4000" b="1" u="none" dirty="0"/>
        </a:p>
        <a:p>
          <a:pPr algn="l"/>
          <a:r>
            <a:rPr lang="en-US" sz="3800" b="1" u="none" dirty="0"/>
            <a:t>WRIT JURISDICTION UNDER ARTICLES 140 AND 154(P) OF THE CONSTITUTION BEFORE THE COURT OF APPEAL AND THE PROVINCIAL HIGH COURT</a:t>
          </a:r>
        </a:p>
        <a:p>
          <a:pPr algn="l"/>
          <a:r>
            <a:rPr lang="en-US" sz="2200" dirty="0"/>
            <a:t>Rajeev </a:t>
          </a:r>
          <a:r>
            <a:rPr lang="en-US" sz="2200" dirty="0" err="1"/>
            <a:t>Amarasuriya</a:t>
          </a:r>
          <a:endParaRPr lang="en-US" sz="2200" dirty="0"/>
        </a:p>
        <a:p>
          <a:pPr algn="l"/>
          <a:r>
            <a:rPr lang="en-US" sz="2200" dirty="0"/>
            <a:t>LL.B (Hons), FCMA (UK), CGMA</a:t>
          </a:r>
        </a:p>
        <a:p>
          <a:pPr algn="l"/>
          <a:r>
            <a:rPr lang="en-US" sz="2200" dirty="0"/>
            <a:t>Alumnus, Harvard Kennedy School (Ex. Edu.)</a:t>
          </a:r>
        </a:p>
        <a:p>
          <a:pPr algn="l"/>
          <a:r>
            <a:rPr lang="en-US" sz="2200" dirty="0"/>
            <a:t>Attorney-at-Law</a:t>
          </a:r>
        </a:p>
        <a:p>
          <a:pPr algn="l"/>
          <a:endParaRPr lang="en-US" sz="2400" dirty="0"/>
        </a:p>
      </dgm:t>
    </dgm:pt>
    <dgm:pt modelId="{552467E6-C460-4532-9CBE-260342CBE9CD}" type="parTrans" cxnId="{D9F1B8CD-3D30-4BC2-B6FF-DBE77065D0B9}">
      <dgm:prSet/>
      <dgm:spPr/>
      <dgm:t>
        <a:bodyPr/>
        <a:lstStyle/>
        <a:p>
          <a:endParaRPr lang="en-US"/>
        </a:p>
      </dgm:t>
    </dgm:pt>
    <dgm:pt modelId="{FD293683-7EAB-416A-8DDB-D8C9CF51771A}" type="sibTrans" cxnId="{D9F1B8CD-3D30-4BC2-B6FF-DBE77065D0B9}">
      <dgm:prSet/>
      <dgm:spPr/>
      <dgm:t>
        <a:bodyPr/>
        <a:lstStyle/>
        <a:p>
          <a:endParaRPr lang="en-US"/>
        </a:p>
      </dgm:t>
    </dgm:pt>
    <dgm:pt modelId="{07695C8A-8A06-40FF-9CDE-0E97501BA480}" type="pres">
      <dgm:prSet presAssocID="{D6E6D249-CEC8-4C20-9D4F-2E893A959094}" presName="Name0" presStyleCnt="0">
        <dgm:presLayoutVars>
          <dgm:dir/>
          <dgm:resizeHandles val="exact"/>
        </dgm:presLayoutVars>
      </dgm:prSet>
      <dgm:spPr/>
    </dgm:pt>
    <dgm:pt modelId="{0F5434CB-9174-43F5-A6AD-DE77A8378C6B}" type="pres">
      <dgm:prSet presAssocID="{F5C60BAB-F72A-4AF4-9A59-6B695C087602}" presName="composite" presStyleCnt="0"/>
      <dgm:spPr/>
    </dgm:pt>
    <dgm:pt modelId="{941F9B87-4ACE-4EA1-9D92-C6C5A9D78EC8}" type="pres">
      <dgm:prSet presAssocID="{F5C60BAB-F72A-4AF4-9A59-6B695C087602}" presName="rect1" presStyleLbl="trAlignAcc1" presStyleIdx="0" presStyleCnt="1" custScaleY="197030" custLinFactNeighborX="247" custLinFactNeighborY="6009">
        <dgm:presLayoutVars>
          <dgm:bulletEnabled val="1"/>
        </dgm:presLayoutVars>
      </dgm:prSet>
      <dgm:spPr/>
    </dgm:pt>
    <dgm:pt modelId="{B106AA76-391F-49B6-A624-9EAD01C968A7}" type="pres">
      <dgm:prSet presAssocID="{F5C60BAB-F72A-4AF4-9A59-6B695C087602}" presName="rect2" presStyleLbl="fgImgPlace1" presStyleIdx="0" presStyleCnt="1"/>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28000" r="-28000"/>
          </a:stretch>
        </a:blipFill>
      </dgm:spPr>
    </dgm:pt>
  </dgm:ptLst>
  <dgm:cxnLst>
    <dgm:cxn modelId="{46D2C967-8D3C-4D00-BFDC-DA822D579E6D}" type="presOf" srcId="{F5C60BAB-F72A-4AF4-9A59-6B695C087602}" destId="{941F9B87-4ACE-4EA1-9D92-C6C5A9D78EC8}" srcOrd="0" destOrd="0" presId="urn:microsoft.com/office/officeart/2008/layout/PictureStrips"/>
    <dgm:cxn modelId="{4232B548-9311-4DCC-9D3D-288E68455E94}" type="presOf" srcId="{D6E6D249-CEC8-4C20-9D4F-2E893A959094}" destId="{07695C8A-8A06-40FF-9CDE-0E97501BA480}" srcOrd="0" destOrd="0" presId="urn:microsoft.com/office/officeart/2008/layout/PictureStrips"/>
    <dgm:cxn modelId="{D9F1B8CD-3D30-4BC2-B6FF-DBE77065D0B9}" srcId="{D6E6D249-CEC8-4C20-9D4F-2E893A959094}" destId="{F5C60BAB-F72A-4AF4-9A59-6B695C087602}" srcOrd="0" destOrd="0" parTransId="{552467E6-C460-4532-9CBE-260342CBE9CD}" sibTransId="{FD293683-7EAB-416A-8DDB-D8C9CF51771A}"/>
    <dgm:cxn modelId="{E45EC046-5BAA-4538-942A-E445C2546D30}" type="presParOf" srcId="{07695C8A-8A06-40FF-9CDE-0E97501BA480}" destId="{0F5434CB-9174-43F5-A6AD-DE77A8378C6B}" srcOrd="0" destOrd="0" presId="urn:microsoft.com/office/officeart/2008/layout/PictureStrips"/>
    <dgm:cxn modelId="{070C2291-1A6E-4F68-B341-BD83E3973CA0}" type="presParOf" srcId="{0F5434CB-9174-43F5-A6AD-DE77A8378C6B}" destId="{941F9B87-4ACE-4EA1-9D92-C6C5A9D78EC8}" srcOrd="0" destOrd="0" presId="urn:microsoft.com/office/officeart/2008/layout/PictureStrips"/>
    <dgm:cxn modelId="{83EE479A-C461-445F-9626-94B397D4D98B}" type="presParOf" srcId="{0F5434CB-9174-43F5-A6AD-DE77A8378C6B}" destId="{B106AA76-391F-49B6-A624-9EAD01C968A7}" srcOrd="1" destOrd="0" presId="urn:microsoft.com/office/officeart/2008/layout/PictureStrips"/>
  </dgm:cxnLst>
  <dgm:bg>
    <a:solidFill>
      <a:schemeClr val="tx1"/>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F9B87-4ACE-4EA1-9D92-C6C5A9D78EC8}">
      <dsp:nvSpPr>
        <dsp:cNvPr id="0" name=""/>
        <dsp:cNvSpPr/>
      </dsp:nvSpPr>
      <dsp:spPr>
        <a:xfrm>
          <a:off x="374332" y="895019"/>
          <a:ext cx="8769667" cy="5399648"/>
        </a:xfrm>
        <a:prstGeom prst="rect">
          <a:avLst/>
        </a:prstGeom>
        <a:solidFill>
          <a:schemeClr val="lt1">
            <a:alpha val="55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56246" tIns="152400" rIns="152400" bIns="152400" numCol="1" spcCol="1270" anchor="ctr" anchorCtr="0">
          <a:noAutofit/>
        </a:bodyPr>
        <a:lstStyle/>
        <a:p>
          <a:pPr marL="0" lvl="0" indent="0" algn="l" defTabSz="1778000">
            <a:lnSpc>
              <a:spcPct val="90000"/>
            </a:lnSpc>
            <a:spcBef>
              <a:spcPct val="0"/>
            </a:spcBef>
            <a:spcAft>
              <a:spcPct val="35000"/>
            </a:spcAft>
            <a:buNone/>
          </a:pPr>
          <a:endParaRPr lang="en-US" sz="4000" b="1" u="none" kern="1200" dirty="0"/>
        </a:p>
        <a:p>
          <a:pPr marL="0" lvl="0" indent="0" algn="l" defTabSz="1778000">
            <a:lnSpc>
              <a:spcPct val="90000"/>
            </a:lnSpc>
            <a:spcBef>
              <a:spcPct val="0"/>
            </a:spcBef>
            <a:spcAft>
              <a:spcPct val="35000"/>
            </a:spcAft>
            <a:buNone/>
          </a:pPr>
          <a:r>
            <a:rPr lang="en-US" sz="3800" b="1" u="none" kern="1200" dirty="0"/>
            <a:t>WRIT JURISDICTION UNDER ARTICLES 140 AND 154(P) OF THE CONSTITUTION BEFORE THE COURT OF APPEAL AND THE PROVINCIAL HIGH COURT</a:t>
          </a:r>
        </a:p>
        <a:p>
          <a:pPr marL="0" lvl="0" indent="0" algn="l" defTabSz="1778000">
            <a:lnSpc>
              <a:spcPct val="90000"/>
            </a:lnSpc>
            <a:spcBef>
              <a:spcPct val="0"/>
            </a:spcBef>
            <a:spcAft>
              <a:spcPct val="35000"/>
            </a:spcAft>
            <a:buNone/>
          </a:pPr>
          <a:r>
            <a:rPr lang="en-US" sz="2200" kern="1200" dirty="0"/>
            <a:t>Rajeev </a:t>
          </a:r>
          <a:r>
            <a:rPr lang="en-US" sz="2200" kern="1200" dirty="0" err="1"/>
            <a:t>Amarasuriya</a:t>
          </a:r>
          <a:endParaRPr lang="en-US" sz="2200" kern="1200" dirty="0"/>
        </a:p>
        <a:p>
          <a:pPr marL="0" lvl="0" indent="0" algn="l" defTabSz="1778000">
            <a:lnSpc>
              <a:spcPct val="90000"/>
            </a:lnSpc>
            <a:spcBef>
              <a:spcPct val="0"/>
            </a:spcBef>
            <a:spcAft>
              <a:spcPct val="35000"/>
            </a:spcAft>
            <a:buNone/>
          </a:pPr>
          <a:r>
            <a:rPr lang="en-US" sz="2200" kern="1200" dirty="0"/>
            <a:t>LL.B (Hons), FCMA (UK), CGMA</a:t>
          </a:r>
        </a:p>
        <a:p>
          <a:pPr marL="0" lvl="0" indent="0" algn="l" defTabSz="1778000">
            <a:lnSpc>
              <a:spcPct val="90000"/>
            </a:lnSpc>
            <a:spcBef>
              <a:spcPct val="0"/>
            </a:spcBef>
            <a:spcAft>
              <a:spcPct val="35000"/>
            </a:spcAft>
            <a:buNone/>
          </a:pPr>
          <a:r>
            <a:rPr lang="en-US" sz="2200" kern="1200" dirty="0"/>
            <a:t>Alumnus, Harvard Kennedy School (Ex. Edu.)</a:t>
          </a:r>
        </a:p>
        <a:p>
          <a:pPr marL="0" lvl="0" indent="0" algn="l" defTabSz="1778000">
            <a:lnSpc>
              <a:spcPct val="90000"/>
            </a:lnSpc>
            <a:spcBef>
              <a:spcPct val="0"/>
            </a:spcBef>
            <a:spcAft>
              <a:spcPct val="35000"/>
            </a:spcAft>
            <a:buNone/>
          </a:pPr>
          <a:r>
            <a:rPr lang="en-US" sz="2200" kern="1200" dirty="0"/>
            <a:t>Attorney-at-Law</a:t>
          </a:r>
        </a:p>
        <a:p>
          <a:pPr marL="0" lvl="0" indent="0" algn="l" defTabSz="1778000">
            <a:lnSpc>
              <a:spcPct val="90000"/>
            </a:lnSpc>
            <a:spcBef>
              <a:spcPct val="0"/>
            </a:spcBef>
            <a:spcAft>
              <a:spcPct val="35000"/>
            </a:spcAft>
            <a:buNone/>
          </a:pPr>
          <a:endParaRPr lang="en-US" sz="2400" kern="1200" dirty="0"/>
        </a:p>
      </dsp:txBody>
      <dsp:txXfrm>
        <a:off x="374332" y="895019"/>
        <a:ext cx="8769667" cy="5399648"/>
      </dsp:txXfrm>
    </dsp:sp>
    <dsp:sp modelId="{B106AA76-391F-49B6-A624-9EAD01C968A7}">
      <dsp:nvSpPr>
        <dsp:cNvPr id="0" name=""/>
        <dsp:cNvSpPr/>
      </dsp:nvSpPr>
      <dsp:spPr>
        <a:xfrm>
          <a:off x="4464" y="1664052"/>
          <a:ext cx="1918364" cy="2877547"/>
        </a:xfrm>
        <a:prstGeom prst="rect">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28000" r="-2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2F465E-CDED-4BF5-B6DB-50F20F259D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1D31124-F04E-4CB4-974B-DE2DC26131B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D894A25-AC2A-46C2-A9E6-6902A35F7CE0}" type="datetimeFigureOut">
              <a:rPr lang="en-US"/>
              <a:pPr>
                <a:defRPr/>
              </a:pPr>
              <a:t>11/27/2019</a:t>
            </a:fld>
            <a:endParaRPr lang="en-US"/>
          </a:p>
        </p:txBody>
      </p:sp>
      <p:sp>
        <p:nvSpPr>
          <p:cNvPr id="4" name="Slide Image Placeholder 3">
            <a:extLst>
              <a:ext uri="{FF2B5EF4-FFF2-40B4-BE49-F238E27FC236}">
                <a16:creationId xmlns:a16="http://schemas.microsoft.com/office/drawing/2014/main" id="{D71971E6-F722-47C3-85A2-C3BA110BE31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158573D-3ABE-4BBF-B74B-03031F8B03D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307E8C-A6FE-4716-B4C5-5B415C7AA9A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A0C2AE3B-729B-4D69-B642-BE5BC00D3B7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629C35B-9BFD-4890-AA16-B46F30AE95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A2C735A-0F2E-4A32-9E3B-2C9BFBCB4DA3}"/>
              </a:ext>
            </a:extLst>
          </p:cNvPr>
          <p:cNvSpPr>
            <a:spLocks noGrp="1"/>
          </p:cNvSpPr>
          <p:nvPr>
            <p:ph type="dt" sz="half" idx="10"/>
          </p:nvPr>
        </p:nvSpPr>
        <p:spPr/>
        <p:txBody>
          <a:bodyPr/>
          <a:lstStyle>
            <a:lvl1pPr>
              <a:defRPr/>
            </a:lvl1pPr>
          </a:lstStyle>
          <a:p>
            <a:pPr>
              <a:defRPr/>
            </a:pPr>
            <a:fld id="{FED5C7D1-317C-4718-8791-B159267F1E5E}" type="datetime1">
              <a:rPr lang="en-US"/>
              <a:pPr>
                <a:defRPr/>
              </a:pPr>
              <a:t>11/27/2019</a:t>
            </a:fld>
            <a:endParaRPr lang="en-US"/>
          </a:p>
        </p:txBody>
      </p:sp>
      <p:sp>
        <p:nvSpPr>
          <p:cNvPr id="5" name="Footer Placeholder 4">
            <a:extLst>
              <a:ext uri="{FF2B5EF4-FFF2-40B4-BE49-F238E27FC236}">
                <a16:creationId xmlns:a16="http://schemas.microsoft.com/office/drawing/2014/main" id="{A91748B4-DCFC-4385-BEBF-D6D14031A08C}"/>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F2CB2679-81E3-43FA-A4B0-68159D5DCC74}"/>
              </a:ext>
            </a:extLst>
          </p:cNvPr>
          <p:cNvSpPr>
            <a:spLocks noGrp="1"/>
          </p:cNvSpPr>
          <p:nvPr>
            <p:ph type="sldNum" sz="quarter" idx="12"/>
          </p:nvPr>
        </p:nvSpPr>
        <p:spPr/>
        <p:txBody>
          <a:bodyPr/>
          <a:lstStyle>
            <a:lvl1pPr>
              <a:defRPr/>
            </a:lvl1pPr>
          </a:lstStyle>
          <a:p>
            <a:pPr>
              <a:defRPr/>
            </a:pPr>
            <a:fld id="{6E3B671C-B2B0-4A83-AE31-0F56D442E796}" type="slidenum">
              <a:rPr lang="en-US" altLang="en-US"/>
              <a:pPr>
                <a:defRPr/>
              </a:pPr>
              <a:t>‹#›</a:t>
            </a:fld>
            <a:endParaRPr lang="en-US" altLang="en-US"/>
          </a:p>
        </p:txBody>
      </p:sp>
    </p:spTree>
    <p:extLst>
      <p:ext uri="{BB962C8B-B14F-4D97-AF65-F5344CB8AC3E}">
        <p14:creationId xmlns:p14="http://schemas.microsoft.com/office/powerpoint/2010/main" val="136449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4773F-6BB2-4132-B658-2A11020509AD}"/>
              </a:ext>
            </a:extLst>
          </p:cNvPr>
          <p:cNvSpPr>
            <a:spLocks noGrp="1"/>
          </p:cNvSpPr>
          <p:nvPr>
            <p:ph type="dt" sz="half" idx="10"/>
          </p:nvPr>
        </p:nvSpPr>
        <p:spPr/>
        <p:txBody>
          <a:bodyPr/>
          <a:lstStyle>
            <a:lvl1pPr>
              <a:defRPr/>
            </a:lvl1pPr>
          </a:lstStyle>
          <a:p>
            <a:pPr>
              <a:defRPr/>
            </a:pPr>
            <a:fld id="{048988C4-F23D-4912-B6F6-489935C9B827}" type="datetime1">
              <a:rPr lang="en-US"/>
              <a:pPr>
                <a:defRPr/>
              </a:pPr>
              <a:t>11/27/2019</a:t>
            </a:fld>
            <a:endParaRPr lang="en-US"/>
          </a:p>
        </p:txBody>
      </p:sp>
      <p:sp>
        <p:nvSpPr>
          <p:cNvPr id="5" name="Footer Placeholder 4">
            <a:extLst>
              <a:ext uri="{FF2B5EF4-FFF2-40B4-BE49-F238E27FC236}">
                <a16:creationId xmlns:a16="http://schemas.microsoft.com/office/drawing/2014/main" id="{0F856086-177C-48F7-B8F2-06167908830F}"/>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BDEF5F5A-1C1D-4333-9A09-F11B838A2FF3}"/>
              </a:ext>
            </a:extLst>
          </p:cNvPr>
          <p:cNvSpPr>
            <a:spLocks noGrp="1"/>
          </p:cNvSpPr>
          <p:nvPr>
            <p:ph type="sldNum" sz="quarter" idx="12"/>
          </p:nvPr>
        </p:nvSpPr>
        <p:spPr/>
        <p:txBody>
          <a:bodyPr/>
          <a:lstStyle>
            <a:lvl1pPr>
              <a:defRPr/>
            </a:lvl1pPr>
          </a:lstStyle>
          <a:p>
            <a:pPr>
              <a:defRPr/>
            </a:pPr>
            <a:fld id="{CDFAAE92-8C2B-48B1-90D7-D0697C6BC4BD}" type="slidenum">
              <a:rPr lang="en-US" altLang="en-US"/>
              <a:pPr>
                <a:defRPr/>
              </a:pPr>
              <a:t>‹#›</a:t>
            </a:fld>
            <a:endParaRPr lang="en-US" altLang="en-US"/>
          </a:p>
        </p:txBody>
      </p:sp>
    </p:spTree>
    <p:extLst>
      <p:ext uri="{BB962C8B-B14F-4D97-AF65-F5344CB8AC3E}">
        <p14:creationId xmlns:p14="http://schemas.microsoft.com/office/powerpoint/2010/main" val="158225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3803E-FE92-4299-8DE7-153F2109C3DA}"/>
              </a:ext>
            </a:extLst>
          </p:cNvPr>
          <p:cNvSpPr>
            <a:spLocks noGrp="1"/>
          </p:cNvSpPr>
          <p:nvPr>
            <p:ph type="dt" sz="half" idx="10"/>
          </p:nvPr>
        </p:nvSpPr>
        <p:spPr/>
        <p:txBody>
          <a:bodyPr/>
          <a:lstStyle>
            <a:lvl1pPr>
              <a:defRPr/>
            </a:lvl1pPr>
          </a:lstStyle>
          <a:p>
            <a:pPr>
              <a:defRPr/>
            </a:pPr>
            <a:fld id="{50E616D1-AA21-4AF0-B7D8-8CCE8914586E}" type="datetime1">
              <a:rPr lang="en-US"/>
              <a:pPr>
                <a:defRPr/>
              </a:pPr>
              <a:t>11/27/2019</a:t>
            </a:fld>
            <a:endParaRPr lang="en-US"/>
          </a:p>
        </p:txBody>
      </p:sp>
      <p:sp>
        <p:nvSpPr>
          <p:cNvPr id="5" name="Footer Placeholder 4">
            <a:extLst>
              <a:ext uri="{FF2B5EF4-FFF2-40B4-BE49-F238E27FC236}">
                <a16:creationId xmlns:a16="http://schemas.microsoft.com/office/drawing/2014/main" id="{326A0767-0FE8-4926-B782-9FE2D9B9CC5A}"/>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A230C991-2F23-4DAD-A1D0-175542F16EAA}"/>
              </a:ext>
            </a:extLst>
          </p:cNvPr>
          <p:cNvSpPr>
            <a:spLocks noGrp="1"/>
          </p:cNvSpPr>
          <p:nvPr>
            <p:ph type="sldNum" sz="quarter" idx="12"/>
          </p:nvPr>
        </p:nvSpPr>
        <p:spPr/>
        <p:txBody>
          <a:bodyPr/>
          <a:lstStyle>
            <a:lvl1pPr>
              <a:defRPr/>
            </a:lvl1pPr>
          </a:lstStyle>
          <a:p>
            <a:pPr>
              <a:defRPr/>
            </a:pPr>
            <a:fld id="{C5A4D633-E3F0-4EE2-84CE-4395FA70425E}" type="slidenum">
              <a:rPr lang="en-US" altLang="en-US"/>
              <a:pPr>
                <a:defRPr/>
              </a:pPr>
              <a:t>‹#›</a:t>
            </a:fld>
            <a:endParaRPr lang="en-US" altLang="en-US"/>
          </a:p>
        </p:txBody>
      </p:sp>
    </p:spTree>
    <p:extLst>
      <p:ext uri="{BB962C8B-B14F-4D97-AF65-F5344CB8AC3E}">
        <p14:creationId xmlns:p14="http://schemas.microsoft.com/office/powerpoint/2010/main" val="356678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F31E1-8EF9-4C40-92BA-A552914BF3F0}"/>
              </a:ext>
            </a:extLst>
          </p:cNvPr>
          <p:cNvSpPr>
            <a:spLocks noGrp="1"/>
          </p:cNvSpPr>
          <p:nvPr>
            <p:ph type="dt" sz="half" idx="10"/>
          </p:nvPr>
        </p:nvSpPr>
        <p:spPr/>
        <p:txBody>
          <a:bodyPr/>
          <a:lstStyle>
            <a:lvl1pPr>
              <a:defRPr/>
            </a:lvl1pPr>
          </a:lstStyle>
          <a:p>
            <a:pPr>
              <a:defRPr/>
            </a:pPr>
            <a:fld id="{939C9AB7-5A0F-402B-AC3D-4E3A789AA53D}" type="datetime1">
              <a:rPr lang="en-US"/>
              <a:pPr>
                <a:defRPr/>
              </a:pPr>
              <a:t>11/27/2019</a:t>
            </a:fld>
            <a:endParaRPr lang="en-US"/>
          </a:p>
        </p:txBody>
      </p:sp>
      <p:sp>
        <p:nvSpPr>
          <p:cNvPr id="5" name="Footer Placeholder 4">
            <a:extLst>
              <a:ext uri="{FF2B5EF4-FFF2-40B4-BE49-F238E27FC236}">
                <a16:creationId xmlns:a16="http://schemas.microsoft.com/office/drawing/2014/main" id="{DF6A2065-8911-4ADB-BF80-604A1E83B1E5}"/>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9898841C-47E5-4DA4-A98D-24E67C36D85A}"/>
              </a:ext>
            </a:extLst>
          </p:cNvPr>
          <p:cNvSpPr>
            <a:spLocks noGrp="1"/>
          </p:cNvSpPr>
          <p:nvPr>
            <p:ph type="sldNum" sz="quarter" idx="12"/>
          </p:nvPr>
        </p:nvSpPr>
        <p:spPr/>
        <p:txBody>
          <a:bodyPr/>
          <a:lstStyle>
            <a:lvl1pPr>
              <a:defRPr/>
            </a:lvl1pPr>
          </a:lstStyle>
          <a:p>
            <a:pPr>
              <a:defRPr/>
            </a:pPr>
            <a:fld id="{614684F8-B7CE-4B6D-A23C-8FC50AECE34C}" type="slidenum">
              <a:rPr lang="en-US" altLang="en-US"/>
              <a:pPr>
                <a:defRPr/>
              </a:pPr>
              <a:t>‹#›</a:t>
            </a:fld>
            <a:endParaRPr lang="en-US" altLang="en-US"/>
          </a:p>
        </p:txBody>
      </p:sp>
    </p:spTree>
    <p:extLst>
      <p:ext uri="{BB962C8B-B14F-4D97-AF65-F5344CB8AC3E}">
        <p14:creationId xmlns:p14="http://schemas.microsoft.com/office/powerpoint/2010/main" val="211367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402ED-E7C5-4654-B5E4-C7ECE7D8D062}"/>
              </a:ext>
            </a:extLst>
          </p:cNvPr>
          <p:cNvSpPr>
            <a:spLocks noGrp="1"/>
          </p:cNvSpPr>
          <p:nvPr>
            <p:ph type="dt" sz="half" idx="10"/>
          </p:nvPr>
        </p:nvSpPr>
        <p:spPr/>
        <p:txBody>
          <a:bodyPr/>
          <a:lstStyle>
            <a:lvl1pPr>
              <a:defRPr/>
            </a:lvl1pPr>
          </a:lstStyle>
          <a:p>
            <a:pPr>
              <a:defRPr/>
            </a:pPr>
            <a:fld id="{13051BCA-01E0-409E-B3E2-EC0A7EAFB736}" type="datetime1">
              <a:rPr lang="en-US"/>
              <a:pPr>
                <a:defRPr/>
              </a:pPr>
              <a:t>11/27/2019</a:t>
            </a:fld>
            <a:endParaRPr lang="en-US"/>
          </a:p>
        </p:txBody>
      </p:sp>
      <p:sp>
        <p:nvSpPr>
          <p:cNvPr id="5" name="Footer Placeholder 4">
            <a:extLst>
              <a:ext uri="{FF2B5EF4-FFF2-40B4-BE49-F238E27FC236}">
                <a16:creationId xmlns:a16="http://schemas.microsoft.com/office/drawing/2014/main" id="{19AF6E82-7BD4-4290-A5F3-D7E5ADD5F020}"/>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A966753E-D9DD-4604-BEAD-E82F99539A8C}"/>
              </a:ext>
            </a:extLst>
          </p:cNvPr>
          <p:cNvSpPr>
            <a:spLocks noGrp="1"/>
          </p:cNvSpPr>
          <p:nvPr>
            <p:ph type="sldNum" sz="quarter" idx="12"/>
          </p:nvPr>
        </p:nvSpPr>
        <p:spPr/>
        <p:txBody>
          <a:bodyPr/>
          <a:lstStyle>
            <a:lvl1pPr>
              <a:defRPr/>
            </a:lvl1pPr>
          </a:lstStyle>
          <a:p>
            <a:pPr>
              <a:defRPr/>
            </a:pPr>
            <a:fld id="{538C48BE-1858-4E27-A57B-E65E13B0EF1E}" type="slidenum">
              <a:rPr lang="en-US" altLang="en-US"/>
              <a:pPr>
                <a:defRPr/>
              </a:pPr>
              <a:t>‹#›</a:t>
            </a:fld>
            <a:endParaRPr lang="en-US" altLang="en-US"/>
          </a:p>
        </p:txBody>
      </p:sp>
    </p:spTree>
    <p:extLst>
      <p:ext uri="{BB962C8B-B14F-4D97-AF65-F5344CB8AC3E}">
        <p14:creationId xmlns:p14="http://schemas.microsoft.com/office/powerpoint/2010/main" val="29533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371E674-9A2E-4551-91FB-9368315FC544}"/>
              </a:ext>
            </a:extLst>
          </p:cNvPr>
          <p:cNvSpPr>
            <a:spLocks noGrp="1"/>
          </p:cNvSpPr>
          <p:nvPr>
            <p:ph type="dt" sz="half" idx="10"/>
          </p:nvPr>
        </p:nvSpPr>
        <p:spPr/>
        <p:txBody>
          <a:bodyPr/>
          <a:lstStyle>
            <a:lvl1pPr>
              <a:defRPr/>
            </a:lvl1pPr>
          </a:lstStyle>
          <a:p>
            <a:pPr>
              <a:defRPr/>
            </a:pPr>
            <a:fld id="{131F49CC-769D-48FB-B5BB-95FB31761D78}" type="datetime1">
              <a:rPr lang="en-US"/>
              <a:pPr>
                <a:defRPr/>
              </a:pPr>
              <a:t>11/27/2019</a:t>
            </a:fld>
            <a:endParaRPr lang="en-US"/>
          </a:p>
        </p:txBody>
      </p:sp>
      <p:sp>
        <p:nvSpPr>
          <p:cNvPr id="6" name="Footer Placeholder 4">
            <a:extLst>
              <a:ext uri="{FF2B5EF4-FFF2-40B4-BE49-F238E27FC236}">
                <a16:creationId xmlns:a16="http://schemas.microsoft.com/office/drawing/2014/main" id="{3E0DACEB-D729-422B-8DD8-03F3DE178803}"/>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7" name="Slide Number Placeholder 5">
            <a:extLst>
              <a:ext uri="{FF2B5EF4-FFF2-40B4-BE49-F238E27FC236}">
                <a16:creationId xmlns:a16="http://schemas.microsoft.com/office/drawing/2014/main" id="{96BB6D3C-DAED-4D8A-9C63-332265E3EC93}"/>
              </a:ext>
            </a:extLst>
          </p:cNvPr>
          <p:cNvSpPr>
            <a:spLocks noGrp="1"/>
          </p:cNvSpPr>
          <p:nvPr>
            <p:ph type="sldNum" sz="quarter" idx="12"/>
          </p:nvPr>
        </p:nvSpPr>
        <p:spPr/>
        <p:txBody>
          <a:bodyPr/>
          <a:lstStyle>
            <a:lvl1pPr>
              <a:defRPr/>
            </a:lvl1pPr>
          </a:lstStyle>
          <a:p>
            <a:pPr>
              <a:defRPr/>
            </a:pPr>
            <a:fld id="{91D7806F-758B-4DF9-BB39-46763ADC0538}" type="slidenum">
              <a:rPr lang="en-US" altLang="en-US"/>
              <a:pPr>
                <a:defRPr/>
              </a:pPr>
              <a:t>‹#›</a:t>
            </a:fld>
            <a:endParaRPr lang="en-US" altLang="en-US"/>
          </a:p>
        </p:txBody>
      </p:sp>
    </p:spTree>
    <p:extLst>
      <p:ext uri="{BB962C8B-B14F-4D97-AF65-F5344CB8AC3E}">
        <p14:creationId xmlns:p14="http://schemas.microsoft.com/office/powerpoint/2010/main" val="357900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4257CDF-4EA3-43ED-981D-79A45489D415}"/>
              </a:ext>
            </a:extLst>
          </p:cNvPr>
          <p:cNvSpPr>
            <a:spLocks noGrp="1"/>
          </p:cNvSpPr>
          <p:nvPr>
            <p:ph type="dt" sz="half" idx="10"/>
          </p:nvPr>
        </p:nvSpPr>
        <p:spPr/>
        <p:txBody>
          <a:bodyPr/>
          <a:lstStyle>
            <a:lvl1pPr>
              <a:defRPr/>
            </a:lvl1pPr>
          </a:lstStyle>
          <a:p>
            <a:pPr>
              <a:defRPr/>
            </a:pPr>
            <a:fld id="{DDFB8F13-9C22-46A0-A6F2-06A152DB57DA}" type="datetime1">
              <a:rPr lang="en-US"/>
              <a:pPr>
                <a:defRPr/>
              </a:pPr>
              <a:t>11/27/2019</a:t>
            </a:fld>
            <a:endParaRPr lang="en-US"/>
          </a:p>
        </p:txBody>
      </p:sp>
      <p:sp>
        <p:nvSpPr>
          <p:cNvPr id="8" name="Footer Placeholder 4">
            <a:extLst>
              <a:ext uri="{FF2B5EF4-FFF2-40B4-BE49-F238E27FC236}">
                <a16:creationId xmlns:a16="http://schemas.microsoft.com/office/drawing/2014/main" id="{FDD81D73-956F-4E01-996F-C467C9DC0172}"/>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9" name="Slide Number Placeholder 5">
            <a:extLst>
              <a:ext uri="{FF2B5EF4-FFF2-40B4-BE49-F238E27FC236}">
                <a16:creationId xmlns:a16="http://schemas.microsoft.com/office/drawing/2014/main" id="{FDF38E9C-2FBD-4CBC-9AD6-EC7796E62F01}"/>
              </a:ext>
            </a:extLst>
          </p:cNvPr>
          <p:cNvSpPr>
            <a:spLocks noGrp="1"/>
          </p:cNvSpPr>
          <p:nvPr>
            <p:ph type="sldNum" sz="quarter" idx="12"/>
          </p:nvPr>
        </p:nvSpPr>
        <p:spPr/>
        <p:txBody>
          <a:bodyPr/>
          <a:lstStyle>
            <a:lvl1pPr>
              <a:defRPr/>
            </a:lvl1pPr>
          </a:lstStyle>
          <a:p>
            <a:pPr>
              <a:defRPr/>
            </a:pPr>
            <a:fld id="{5E3118D5-2490-409F-A2E1-CA0907E7118A}" type="slidenum">
              <a:rPr lang="en-US" altLang="en-US"/>
              <a:pPr>
                <a:defRPr/>
              </a:pPr>
              <a:t>‹#›</a:t>
            </a:fld>
            <a:endParaRPr lang="en-US" altLang="en-US"/>
          </a:p>
        </p:txBody>
      </p:sp>
    </p:spTree>
    <p:extLst>
      <p:ext uri="{BB962C8B-B14F-4D97-AF65-F5344CB8AC3E}">
        <p14:creationId xmlns:p14="http://schemas.microsoft.com/office/powerpoint/2010/main" val="17065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DCF70D6-1892-4511-B985-55E9AF03BCCB}"/>
              </a:ext>
            </a:extLst>
          </p:cNvPr>
          <p:cNvSpPr>
            <a:spLocks noGrp="1"/>
          </p:cNvSpPr>
          <p:nvPr>
            <p:ph type="dt" sz="half" idx="10"/>
          </p:nvPr>
        </p:nvSpPr>
        <p:spPr/>
        <p:txBody>
          <a:bodyPr/>
          <a:lstStyle>
            <a:lvl1pPr>
              <a:defRPr/>
            </a:lvl1pPr>
          </a:lstStyle>
          <a:p>
            <a:pPr>
              <a:defRPr/>
            </a:pPr>
            <a:fld id="{348621A5-B841-461D-9234-B2BBBC30F034}" type="datetime1">
              <a:rPr lang="en-US"/>
              <a:pPr>
                <a:defRPr/>
              </a:pPr>
              <a:t>11/27/2019</a:t>
            </a:fld>
            <a:endParaRPr lang="en-US"/>
          </a:p>
        </p:txBody>
      </p:sp>
      <p:sp>
        <p:nvSpPr>
          <p:cNvPr id="4" name="Footer Placeholder 4">
            <a:extLst>
              <a:ext uri="{FF2B5EF4-FFF2-40B4-BE49-F238E27FC236}">
                <a16:creationId xmlns:a16="http://schemas.microsoft.com/office/drawing/2014/main" id="{133563C1-046C-44BF-98F1-998C78863A6F}"/>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5" name="Slide Number Placeholder 5">
            <a:extLst>
              <a:ext uri="{FF2B5EF4-FFF2-40B4-BE49-F238E27FC236}">
                <a16:creationId xmlns:a16="http://schemas.microsoft.com/office/drawing/2014/main" id="{AF20D9FC-08C0-4D12-83C1-0B6B745D6DA0}"/>
              </a:ext>
            </a:extLst>
          </p:cNvPr>
          <p:cNvSpPr>
            <a:spLocks noGrp="1"/>
          </p:cNvSpPr>
          <p:nvPr>
            <p:ph type="sldNum" sz="quarter" idx="12"/>
          </p:nvPr>
        </p:nvSpPr>
        <p:spPr/>
        <p:txBody>
          <a:bodyPr/>
          <a:lstStyle>
            <a:lvl1pPr>
              <a:defRPr/>
            </a:lvl1pPr>
          </a:lstStyle>
          <a:p>
            <a:pPr>
              <a:defRPr/>
            </a:pPr>
            <a:fld id="{9265B5CC-549E-43F2-999A-AD2D6545F563}" type="slidenum">
              <a:rPr lang="en-US" altLang="en-US"/>
              <a:pPr>
                <a:defRPr/>
              </a:pPr>
              <a:t>‹#›</a:t>
            </a:fld>
            <a:endParaRPr lang="en-US" altLang="en-US"/>
          </a:p>
        </p:txBody>
      </p:sp>
    </p:spTree>
    <p:extLst>
      <p:ext uri="{BB962C8B-B14F-4D97-AF65-F5344CB8AC3E}">
        <p14:creationId xmlns:p14="http://schemas.microsoft.com/office/powerpoint/2010/main" val="379401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BDAF53-13BC-4E73-BED7-D1B0EA2895FA}"/>
              </a:ext>
            </a:extLst>
          </p:cNvPr>
          <p:cNvSpPr>
            <a:spLocks noGrp="1"/>
          </p:cNvSpPr>
          <p:nvPr>
            <p:ph type="dt" sz="half" idx="10"/>
          </p:nvPr>
        </p:nvSpPr>
        <p:spPr/>
        <p:txBody>
          <a:bodyPr/>
          <a:lstStyle>
            <a:lvl1pPr>
              <a:defRPr/>
            </a:lvl1pPr>
          </a:lstStyle>
          <a:p>
            <a:pPr>
              <a:defRPr/>
            </a:pPr>
            <a:fld id="{7ABAD9B7-229C-4628-A41B-79E3A0897670}" type="datetime1">
              <a:rPr lang="en-US"/>
              <a:pPr>
                <a:defRPr/>
              </a:pPr>
              <a:t>11/27/2019</a:t>
            </a:fld>
            <a:endParaRPr lang="en-US"/>
          </a:p>
        </p:txBody>
      </p:sp>
      <p:sp>
        <p:nvSpPr>
          <p:cNvPr id="3" name="Footer Placeholder 4">
            <a:extLst>
              <a:ext uri="{FF2B5EF4-FFF2-40B4-BE49-F238E27FC236}">
                <a16:creationId xmlns:a16="http://schemas.microsoft.com/office/drawing/2014/main" id="{AD4C6F66-1C47-4DE7-9821-A4CF17103069}"/>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4" name="Slide Number Placeholder 5">
            <a:extLst>
              <a:ext uri="{FF2B5EF4-FFF2-40B4-BE49-F238E27FC236}">
                <a16:creationId xmlns:a16="http://schemas.microsoft.com/office/drawing/2014/main" id="{B18A9750-FEFA-4892-B2A3-18BCC8FAE2E2}"/>
              </a:ext>
            </a:extLst>
          </p:cNvPr>
          <p:cNvSpPr>
            <a:spLocks noGrp="1"/>
          </p:cNvSpPr>
          <p:nvPr>
            <p:ph type="sldNum" sz="quarter" idx="12"/>
          </p:nvPr>
        </p:nvSpPr>
        <p:spPr/>
        <p:txBody>
          <a:bodyPr/>
          <a:lstStyle>
            <a:lvl1pPr>
              <a:defRPr/>
            </a:lvl1pPr>
          </a:lstStyle>
          <a:p>
            <a:pPr>
              <a:defRPr/>
            </a:pPr>
            <a:fld id="{4F8EFC61-7D3F-4CA9-8755-FC84B4C5F597}" type="slidenum">
              <a:rPr lang="en-US" altLang="en-US"/>
              <a:pPr>
                <a:defRPr/>
              </a:pPr>
              <a:t>‹#›</a:t>
            </a:fld>
            <a:endParaRPr lang="en-US" altLang="en-US"/>
          </a:p>
        </p:txBody>
      </p:sp>
    </p:spTree>
    <p:extLst>
      <p:ext uri="{BB962C8B-B14F-4D97-AF65-F5344CB8AC3E}">
        <p14:creationId xmlns:p14="http://schemas.microsoft.com/office/powerpoint/2010/main" val="169422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E3D1821-E16D-43FE-AFC0-0C21D1AFFAD9}"/>
              </a:ext>
            </a:extLst>
          </p:cNvPr>
          <p:cNvSpPr>
            <a:spLocks noGrp="1"/>
          </p:cNvSpPr>
          <p:nvPr>
            <p:ph type="dt" sz="half" idx="10"/>
          </p:nvPr>
        </p:nvSpPr>
        <p:spPr/>
        <p:txBody>
          <a:bodyPr/>
          <a:lstStyle>
            <a:lvl1pPr>
              <a:defRPr/>
            </a:lvl1pPr>
          </a:lstStyle>
          <a:p>
            <a:pPr>
              <a:defRPr/>
            </a:pPr>
            <a:fld id="{2F8C93D5-6C55-477F-9113-3CAD91CDAC2A}" type="datetime1">
              <a:rPr lang="en-US"/>
              <a:pPr>
                <a:defRPr/>
              </a:pPr>
              <a:t>11/27/2019</a:t>
            </a:fld>
            <a:endParaRPr lang="en-US"/>
          </a:p>
        </p:txBody>
      </p:sp>
      <p:sp>
        <p:nvSpPr>
          <p:cNvPr id="6" name="Footer Placeholder 4">
            <a:extLst>
              <a:ext uri="{FF2B5EF4-FFF2-40B4-BE49-F238E27FC236}">
                <a16:creationId xmlns:a16="http://schemas.microsoft.com/office/drawing/2014/main" id="{12A653E2-0831-49F3-91B4-0FDAEC1CC2B0}"/>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7" name="Slide Number Placeholder 5">
            <a:extLst>
              <a:ext uri="{FF2B5EF4-FFF2-40B4-BE49-F238E27FC236}">
                <a16:creationId xmlns:a16="http://schemas.microsoft.com/office/drawing/2014/main" id="{35F360D1-84DE-4498-BC99-0ECC5173EDC1}"/>
              </a:ext>
            </a:extLst>
          </p:cNvPr>
          <p:cNvSpPr>
            <a:spLocks noGrp="1"/>
          </p:cNvSpPr>
          <p:nvPr>
            <p:ph type="sldNum" sz="quarter" idx="12"/>
          </p:nvPr>
        </p:nvSpPr>
        <p:spPr/>
        <p:txBody>
          <a:bodyPr/>
          <a:lstStyle>
            <a:lvl1pPr>
              <a:defRPr/>
            </a:lvl1pPr>
          </a:lstStyle>
          <a:p>
            <a:pPr>
              <a:defRPr/>
            </a:pPr>
            <a:fld id="{74079428-0651-4471-A827-E3CB159CF3CF}" type="slidenum">
              <a:rPr lang="en-US" altLang="en-US"/>
              <a:pPr>
                <a:defRPr/>
              </a:pPr>
              <a:t>‹#›</a:t>
            </a:fld>
            <a:endParaRPr lang="en-US" altLang="en-US"/>
          </a:p>
        </p:txBody>
      </p:sp>
    </p:spTree>
    <p:extLst>
      <p:ext uri="{BB962C8B-B14F-4D97-AF65-F5344CB8AC3E}">
        <p14:creationId xmlns:p14="http://schemas.microsoft.com/office/powerpoint/2010/main" val="14726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630C659-6E70-4B59-8AF5-E85E0FD7B631}"/>
              </a:ext>
            </a:extLst>
          </p:cNvPr>
          <p:cNvSpPr>
            <a:spLocks noGrp="1"/>
          </p:cNvSpPr>
          <p:nvPr>
            <p:ph type="dt" sz="half" idx="10"/>
          </p:nvPr>
        </p:nvSpPr>
        <p:spPr/>
        <p:txBody>
          <a:bodyPr/>
          <a:lstStyle>
            <a:lvl1pPr>
              <a:defRPr/>
            </a:lvl1pPr>
          </a:lstStyle>
          <a:p>
            <a:pPr>
              <a:defRPr/>
            </a:pPr>
            <a:fld id="{8AFD9658-4ACB-4B70-9FFA-F10B168B6B4A}" type="datetime1">
              <a:rPr lang="en-US"/>
              <a:pPr>
                <a:defRPr/>
              </a:pPr>
              <a:t>11/27/2019</a:t>
            </a:fld>
            <a:endParaRPr lang="en-US"/>
          </a:p>
        </p:txBody>
      </p:sp>
      <p:sp>
        <p:nvSpPr>
          <p:cNvPr id="6" name="Footer Placeholder 4">
            <a:extLst>
              <a:ext uri="{FF2B5EF4-FFF2-40B4-BE49-F238E27FC236}">
                <a16:creationId xmlns:a16="http://schemas.microsoft.com/office/drawing/2014/main" id="{AEE06DDA-C800-42B0-8F37-C37522F8BF2F}"/>
              </a:ext>
            </a:extLst>
          </p:cNvPr>
          <p:cNvSpPr>
            <a:spLocks noGrp="1"/>
          </p:cNvSpPr>
          <p:nvPr>
            <p:ph type="ftr" sz="quarter" idx="11"/>
          </p:nvPr>
        </p:nvSpPr>
        <p:spPr/>
        <p:txBody>
          <a:bodyPr/>
          <a:lstStyle>
            <a:lvl1pPr>
              <a:defRPr/>
            </a:lvl1pPr>
          </a:lstStyle>
          <a:p>
            <a:pPr>
              <a:defRPr/>
            </a:pPr>
            <a:r>
              <a:rPr lang="en-US"/>
              <a:t>e-JNLC 1.0  “Towards a Digital Era in the Legal Profession”</a:t>
            </a:r>
          </a:p>
        </p:txBody>
      </p:sp>
      <p:sp>
        <p:nvSpPr>
          <p:cNvPr id="7" name="Slide Number Placeholder 5">
            <a:extLst>
              <a:ext uri="{FF2B5EF4-FFF2-40B4-BE49-F238E27FC236}">
                <a16:creationId xmlns:a16="http://schemas.microsoft.com/office/drawing/2014/main" id="{B4ABF68E-5A16-491E-B16F-8E8EB70375F1}"/>
              </a:ext>
            </a:extLst>
          </p:cNvPr>
          <p:cNvSpPr>
            <a:spLocks noGrp="1"/>
          </p:cNvSpPr>
          <p:nvPr>
            <p:ph type="sldNum" sz="quarter" idx="12"/>
          </p:nvPr>
        </p:nvSpPr>
        <p:spPr/>
        <p:txBody>
          <a:bodyPr/>
          <a:lstStyle>
            <a:lvl1pPr>
              <a:defRPr/>
            </a:lvl1pPr>
          </a:lstStyle>
          <a:p>
            <a:pPr>
              <a:defRPr/>
            </a:pPr>
            <a:fld id="{344C34FB-C612-4FDD-AFE9-7AF37D462644}" type="slidenum">
              <a:rPr lang="en-US" altLang="en-US"/>
              <a:pPr>
                <a:defRPr/>
              </a:pPr>
              <a:t>‹#›</a:t>
            </a:fld>
            <a:endParaRPr lang="en-US" altLang="en-US"/>
          </a:p>
        </p:txBody>
      </p:sp>
    </p:spTree>
    <p:extLst>
      <p:ext uri="{BB962C8B-B14F-4D97-AF65-F5344CB8AC3E}">
        <p14:creationId xmlns:p14="http://schemas.microsoft.com/office/powerpoint/2010/main" val="327451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186E22A-FA3A-461B-AEFA-BFDDEE5CA86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8FE71DF-DE38-47FF-B67D-60E3BC04432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EFFEB7C-9761-435A-9A74-C39527FADF4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38F6721-39E1-47AC-A958-1A1EA0D1DED6}" type="datetime1">
              <a:rPr lang="en-US"/>
              <a:pPr>
                <a:defRPr/>
              </a:pPr>
              <a:t>11/27/2019</a:t>
            </a:fld>
            <a:endParaRPr lang="en-US"/>
          </a:p>
        </p:txBody>
      </p:sp>
      <p:sp>
        <p:nvSpPr>
          <p:cNvPr id="5" name="Footer Placeholder 4">
            <a:extLst>
              <a:ext uri="{FF2B5EF4-FFF2-40B4-BE49-F238E27FC236}">
                <a16:creationId xmlns:a16="http://schemas.microsoft.com/office/drawing/2014/main" id="{C9AC8556-E219-4442-806B-FE165AE3EF4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e-JNLC 1.0  “Towards a Digital Era in the Legal Profession”</a:t>
            </a:r>
          </a:p>
        </p:txBody>
      </p:sp>
      <p:sp>
        <p:nvSpPr>
          <p:cNvPr id="6" name="Slide Number Placeholder 5">
            <a:extLst>
              <a:ext uri="{FF2B5EF4-FFF2-40B4-BE49-F238E27FC236}">
                <a16:creationId xmlns:a16="http://schemas.microsoft.com/office/drawing/2014/main" id="{1600E975-A05D-477B-A610-FF76F56997D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5BD5417-430B-4DE2-AF76-0877FDECD6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96D2B"/>
        </a:solid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B53D4D9-8124-4A35-A9F0-58D4C4819683}"/>
              </a:ext>
            </a:extLst>
          </p:cNvPr>
          <p:cNvSpPr>
            <a:spLocks noGrp="1"/>
          </p:cNvSpPr>
          <p:nvPr>
            <p:ph type="ctrTitle"/>
          </p:nvPr>
        </p:nvSpPr>
        <p:spPr/>
        <p:txBody>
          <a:bodyPr/>
          <a:lstStyle/>
          <a:p>
            <a:pPr eaLnBrk="1" hangingPunct="1"/>
            <a:endParaRPr lang="en-US" altLang="en-US"/>
          </a:p>
        </p:txBody>
      </p:sp>
      <p:sp>
        <p:nvSpPr>
          <p:cNvPr id="3" name="Subtitle 2">
            <a:extLst>
              <a:ext uri="{FF2B5EF4-FFF2-40B4-BE49-F238E27FC236}">
                <a16:creationId xmlns:a16="http://schemas.microsoft.com/office/drawing/2014/main" id="{D779AF10-57C4-475D-AC09-B040C7AE589D}"/>
              </a:ext>
            </a:extLst>
          </p:cNvPr>
          <p:cNvSpPr>
            <a:spLocks noGrp="1"/>
          </p:cNvSpPr>
          <p:nvPr>
            <p:ph type="subTitle" idx="1"/>
          </p:nvPr>
        </p:nvSpPr>
        <p:spPr/>
        <p:txBody>
          <a:bodyPr rtlCol="0">
            <a:normAutofit/>
          </a:bodyPr>
          <a:lstStyle/>
          <a:p>
            <a:pPr eaLnBrk="1" fontAlgn="auto" hangingPunct="1">
              <a:spcAft>
                <a:spcPts val="0"/>
              </a:spcAft>
              <a:defRPr/>
            </a:pPr>
            <a:endParaRPr lang="en-US"/>
          </a:p>
        </p:txBody>
      </p:sp>
      <p:sp>
        <p:nvSpPr>
          <p:cNvPr id="5" name="Footer Placeholder 4">
            <a:extLst>
              <a:ext uri="{FF2B5EF4-FFF2-40B4-BE49-F238E27FC236}">
                <a16:creationId xmlns:a16="http://schemas.microsoft.com/office/drawing/2014/main" id="{F014B143-EA40-4F1D-A412-4FB1B3EDD75A}"/>
              </a:ext>
            </a:extLst>
          </p:cNvPr>
          <p:cNvSpPr>
            <a:spLocks noGrp="1"/>
          </p:cNvSpPr>
          <p:nvPr>
            <p:ph type="ftr" sz="quarter" idx="11"/>
          </p:nvPr>
        </p:nvSpPr>
        <p:spPr>
          <a:xfrm>
            <a:off x="323850" y="6356350"/>
            <a:ext cx="8135938" cy="365125"/>
          </a:xfrm>
        </p:spPr>
        <p:txBody>
          <a:bodyPr/>
          <a:lstStyle/>
          <a:p>
            <a:pPr>
              <a:defRPr/>
            </a:pPr>
            <a:r>
              <a:rPr lang="en-US"/>
              <a:t>e-JNLC 1.0  “Towards a Digital Era in the Legal Profession”</a:t>
            </a:r>
            <a:endParaRPr lang="en-US" dirty="0"/>
          </a:p>
        </p:txBody>
      </p:sp>
      <p:sp>
        <p:nvSpPr>
          <p:cNvPr id="3077" name="Slide Number Placeholder 5">
            <a:extLst>
              <a:ext uri="{FF2B5EF4-FFF2-40B4-BE49-F238E27FC236}">
                <a16:creationId xmlns:a16="http://schemas.microsoft.com/office/drawing/2014/main" id="{C212821A-81D9-4F36-AE68-ACE8B40639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B2E32D-DF17-4E0B-82B8-C37C767D82D3}"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graphicFrame>
        <p:nvGraphicFramePr>
          <p:cNvPr id="7" name="Diagram 6">
            <a:extLst>
              <a:ext uri="{FF2B5EF4-FFF2-40B4-BE49-F238E27FC236}">
                <a16:creationId xmlns:a16="http://schemas.microsoft.com/office/drawing/2014/main" id="{4205B3B3-8E84-4112-B7D1-5997F6A0E798}"/>
              </a:ext>
            </a:extLst>
          </p:cNvPr>
          <p:cNvGraphicFramePr/>
          <p:nvPr/>
        </p:nvGraphicFramePr>
        <p:xfrm>
          <a:off x="0" y="0"/>
          <a:ext cx="9144000" cy="6860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997AAB7-4668-404C-96F1-CCEEF55E8547}"/>
              </a:ext>
            </a:extLst>
          </p:cNvPr>
          <p:cNvSpPr>
            <a:spLocks noGrp="1"/>
          </p:cNvSpPr>
          <p:nvPr>
            <p:ph type="ctrTitle"/>
          </p:nvPr>
        </p:nvSpPr>
        <p:spPr>
          <a:xfrm>
            <a:off x="2411413" y="260350"/>
            <a:ext cx="5830887" cy="1470025"/>
          </a:xfrm>
        </p:spPr>
        <p:txBody>
          <a:bodyPr/>
          <a:lstStyle/>
          <a:p>
            <a:pPr eaLnBrk="1" hangingPunct="1"/>
            <a:r>
              <a:rPr lang="en-US" altLang="en-US" sz="3600" b="1"/>
              <a:t>The Development of the Law since 1923</a:t>
            </a:r>
          </a:p>
        </p:txBody>
      </p:sp>
      <p:sp>
        <p:nvSpPr>
          <p:cNvPr id="12291" name="Subtitle 2">
            <a:extLst>
              <a:ext uri="{FF2B5EF4-FFF2-40B4-BE49-F238E27FC236}">
                <a16:creationId xmlns:a16="http://schemas.microsoft.com/office/drawing/2014/main" id="{664B9A07-238E-4509-8BBE-B347EF1FEE3D}"/>
              </a:ext>
            </a:extLst>
          </p:cNvPr>
          <p:cNvSpPr>
            <a:spLocks noGrp="1"/>
          </p:cNvSpPr>
          <p:nvPr>
            <p:ph type="subTitle" idx="1"/>
          </p:nvPr>
        </p:nvSpPr>
        <p:spPr>
          <a:xfrm>
            <a:off x="2411413" y="2349500"/>
            <a:ext cx="6192837" cy="3743325"/>
          </a:xfrm>
        </p:spPr>
        <p:txBody>
          <a:bodyPr/>
          <a:lstStyle/>
          <a:p>
            <a:pPr algn="just" eaLnBrk="1" hangingPunct="1"/>
            <a:r>
              <a:rPr lang="en-US" altLang="en-US" sz="2000">
                <a:solidFill>
                  <a:schemeClr val="tx1"/>
                </a:solidFill>
              </a:rPr>
              <a:t>In this respect, the Sri Lankan Case of </a:t>
            </a:r>
            <a:r>
              <a:rPr lang="en-US" altLang="en-US" sz="2000" u="sng">
                <a:solidFill>
                  <a:schemeClr val="tx1"/>
                </a:solidFill>
              </a:rPr>
              <a:t>Harjani and Another Vs. Indian Overseas Bank and Other</a:t>
            </a:r>
            <a:r>
              <a:rPr lang="en-US" altLang="en-US" sz="2000">
                <a:solidFill>
                  <a:schemeClr val="tx1"/>
                </a:solidFill>
              </a:rPr>
              <a:t> [2005] 1 Sri L. R. 167 is relevant, which sets out several aspects of the development of the law, in the Sri Lankan context. </a:t>
            </a:r>
          </a:p>
          <a:p>
            <a:pPr algn="just" eaLnBrk="1" hangingPunct="1"/>
            <a:endParaRPr lang="en-US" altLang="en-US" sz="2000">
              <a:solidFill>
                <a:schemeClr val="tx1"/>
              </a:solidFill>
            </a:endParaRPr>
          </a:p>
          <a:p>
            <a:pPr eaLnBrk="1" hangingPunct="1"/>
            <a:r>
              <a:rPr lang="en-US" altLang="en-US" sz="2000">
                <a:solidFill>
                  <a:srgbClr val="002060"/>
                </a:solidFill>
              </a:rPr>
              <a:t>Harjani and Another V. Indian Overseas Bank and Other </a:t>
            </a:r>
          </a:p>
          <a:p>
            <a:pPr eaLnBrk="1" hangingPunct="1"/>
            <a:r>
              <a:rPr lang="en-US" altLang="en-US" sz="2000">
                <a:solidFill>
                  <a:srgbClr val="002060"/>
                </a:solidFill>
              </a:rPr>
              <a:t>[2005] 1 Sri. L. R. 167</a:t>
            </a:r>
          </a:p>
        </p:txBody>
      </p:sp>
      <p:sp>
        <p:nvSpPr>
          <p:cNvPr id="4" name="Footer Placeholder 3">
            <a:extLst>
              <a:ext uri="{FF2B5EF4-FFF2-40B4-BE49-F238E27FC236}">
                <a16:creationId xmlns:a16="http://schemas.microsoft.com/office/drawing/2014/main" id="{04C272D3-FFBE-4F62-A0F0-0F95D8E652DA}"/>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2293" name="Slide Number Placeholder 4">
            <a:extLst>
              <a:ext uri="{FF2B5EF4-FFF2-40B4-BE49-F238E27FC236}">
                <a16:creationId xmlns:a16="http://schemas.microsoft.com/office/drawing/2014/main" id="{931053A0-97A5-47CA-A68B-177C26AB0C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59DBE8-6C19-46E8-904F-35C4110A1D9B}"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pic>
        <p:nvPicPr>
          <p:cNvPr id="12294" name="Picture 2">
            <a:extLst>
              <a:ext uri="{FF2B5EF4-FFF2-40B4-BE49-F238E27FC236}">
                <a16:creationId xmlns:a16="http://schemas.microsoft.com/office/drawing/2014/main" id="{C9E92296-7517-4ABC-8187-DA6618636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7A77E53-23E9-47AF-B9B8-B37D2300C718}"/>
              </a:ext>
            </a:extLst>
          </p:cNvPr>
          <p:cNvSpPr>
            <a:spLocks noGrp="1"/>
          </p:cNvSpPr>
          <p:nvPr>
            <p:ph type="ctrTitle"/>
          </p:nvPr>
        </p:nvSpPr>
        <p:spPr>
          <a:xfrm>
            <a:off x="2411413" y="549275"/>
            <a:ext cx="5830887" cy="935038"/>
          </a:xfrm>
        </p:spPr>
        <p:txBody>
          <a:bodyPr/>
          <a:lstStyle/>
          <a:p>
            <a:pPr eaLnBrk="1" hangingPunct="1"/>
            <a:r>
              <a:rPr lang="en-US" altLang="en-US" sz="3600" b="1"/>
              <a:t>The Grounds of Review for Certiorari </a:t>
            </a:r>
            <a:endParaRPr lang="en-US" altLang="en-US"/>
          </a:p>
        </p:txBody>
      </p:sp>
      <p:sp>
        <p:nvSpPr>
          <p:cNvPr id="13315" name="Subtitle 2">
            <a:extLst>
              <a:ext uri="{FF2B5EF4-FFF2-40B4-BE49-F238E27FC236}">
                <a16:creationId xmlns:a16="http://schemas.microsoft.com/office/drawing/2014/main" id="{9721E845-D233-485C-9A42-93F10A815DDD}"/>
              </a:ext>
            </a:extLst>
          </p:cNvPr>
          <p:cNvSpPr>
            <a:spLocks noGrp="1"/>
          </p:cNvSpPr>
          <p:nvPr>
            <p:ph type="subTitle" idx="1"/>
          </p:nvPr>
        </p:nvSpPr>
        <p:spPr>
          <a:xfrm>
            <a:off x="2484438" y="1412875"/>
            <a:ext cx="5832475" cy="4824413"/>
          </a:xfrm>
        </p:spPr>
        <p:txBody>
          <a:bodyPr/>
          <a:lstStyle/>
          <a:p>
            <a:pPr algn="just" eaLnBrk="1" hangingPunct="1"/>
            <a:endParaRPr lang="en-US" altLang="en-US" sz="1600" b="1" u="sng">
              <a:solidFill>
                <a:schemeClr val="tx1"/>
              </a:solidFill>
            </a:endParaRPr>
          </a:p>
          <a:p>
            <a:pPr algn="just" eaLnBrk="1" hangingPunct="1"/>
            <a:r>
              <a:rPr lang="en-US" altLang="en-US" sz="1600" b="1" u="sng">
                <a:solidFill>
                  <a:schemeClr val="tx1"/>
                </a:solidFill>
              </a:rPr>
              <a:t>1) Want or Excess of Jurisdiction – the doctrine of Ultra Vires</a:t>
            </a:r>
          </a:p>
          <a:p>
            <a:pPr algn="just" eaLnBrk="1" hangingPunct="1"/>
            <a:endParaRPr lang="en-US" altLang="en-US" sz="1600">
              <a:solidFill>
                <a:schemeClr val="tx1"/>
              </a:solidFill>
            </a:endParaRPr>
          </a:p>
          <a:p>
            <a:pPr algn="just" eaLnBrk="1" hangingPunct="1"/>
            <a:r>
              <a:rPr lang="en-US" altLang="en-US" sz="1600">
                <a:solidFill>
                  <a:schemeClr val="tx1"/>
                </a:solidFill>
              </a:rPr>
              <a:t>What is outside jurisdiction is liable to be set-aside.</a:t>
            </a:r>
          </a:p>
          <a:p>
            <a:pPr algn="just" eaLnBrk="1" hangingPunct="1"/>
            <a:r>
              <a:rPr lang="en-US" altLang="en-US" sz="1600">
                <a:solidFill>
                  <a:schemeClr val="tx1"/>
                </a:solidFill>
              </a:rPr>
              <a:t>Offending acts are condemned simply because they are unauthorized.</a:t>
            </a:r>
          </a:p>
          <a:p>
            <a:pPr algn="just" eaLnBrk="1" hangingPunct="1"/>
            <a:r>
              <a:rPr lang="en-US" altLang="en-US" sz="1600">
                <a:solidFill>
                  <a:schemeClr val="tx1"/>
                </a:solidFill>
              </a:rPr>
              <a:t> </a:t>
            </a:r>
          </a:p>
          <a:p>
            <a:pPr eaLnBrk="1" hangingPunct="1"/>
            <a:r>
              <a:rPr lang="en-US" altLang="en-US" sz="1300">
                <a:solidFill>
                  <a:srgbClr val="002060"/>
                </a:solidFill>
              </a:rPr>
              <a:t>Bangamuwa V. S.M.J. Senaratne, Director General of Customs </a:t>
            </a:r>
          </a:p>
          <a:p>
            <a:pPr eaLnBrk="1" hangingPunct="1"/>
            <a:r>
              <a:rPr lang="en-US" altLang="en-US" sz="1300">
                <a:solidFill>
                  <a:srgbClr val="002060"/>
                </a:solidFill>
              </a:rPr>
              <a:t>[2000] 1 Sri. L.R. 106</a:t>
            </a:r>
          </a:p>
          <a:p>
            <a:pPr eaLnBrk="1" hangingPunct="1"/>
            <a:endParaRPr lang="en-US" altLang="en-US" sz="1300">
              <a:solidFill>
                <a:srgbClr val="002060"/>
              </a:solidFill>
            </a:endParaRPr>
          </a:p>
          <a:p>
            <a:pPr eaLnBrk="1" hangingPunct="1"/>
            <a:r>
              <a:rPr lang="en-US" altLang="en-US" sz="1300">
                <a:solidFill>
                  <a:srgbClr val="002060"/>
                </a:solidFill>
              </a:rPr>
              <a:t>Wijepala Mendis V. P.R.P. Perera and Others </a:t>
            </a:r>
          </a:p>
          <a:p>
            <a:pPr eaLnBrk="1" hangingPunct="1"/>
            <a:r>
              <a:rPr lang="en-US" altLang="en-US" sz="1300">
                <a:solidFill>
                  <a:srgbClr val="002060"/>
                </a:solidFill>
              </a:rPr>
              <a:t>[1999] 2 Sri. L.R. 110</a:t>
            </a:r>
          </a:p>
          <a:p>
            <a:pPr eaLnBrk="1" hangingPunct="1"/>
            <a:r>
              <a:rPr lang="en-US" altLang="en-US" sz="1300">
                <a:solidFill>
                  <a:srgbClr val="002060"/>
                </a:solidFill>
              </a:rPr>
              <a:t> </a:t>
            </a:r>
          </a:p>
          <a:p>
            <a:pPr eaLnBrk="1" hangingPunct="1"/>
            <a:r>
              <a:rPr lang="en-US" altLang="en-US" sz="1300">
                <a:solidFill>
                  <a:srgbClr val="002060"/>
                </a:solidFill>
              </a:rPr>
              <a:t>Vallibel Lanka (Pvt.) Ltd V. Director General of Customs </a:t>
            </a:r>
          </a:p>
          <a:p>
            <a:pPr eaLnBrk="1" hangingPunct="1"/>
            <a:r>
              <a:rPr lang="en-US" altLang="en-US" sz="1300">
                <a:solidFill>
                  <a:srgbClr val="002060"/>
                </a:solidFill>
              </a:rPr>
              <a:t>[2008] 1 Sri. L.R. 223</a:t>
            </a:r>
          </a:p>
          <a:p>
            <a:pPr eaLnBrk="1" hangingPunct="1"/>
            <a:endParaRPr lang="en-US" altLang="en-US" sz="1300">
              <a:solidFill>
                <a:srgbClr val="002060"/>
              </a:solidFill>
            </a:endParaRPr>
          </a:p>
          <a:p>
            <a:pPr eaLnBrk="1" hangingPunct="1"/>
            <a:r>
              <a:rPr lang="en-US" altLang="en-US" sz="1300">
                <a:solidFill>
                  <a:srgbClr val="002060"/>
                </a:solidFill>
              </a:rPr>
              <a:t>Dr. K.M.L. Rathnakumara and Others V. PGIM</a:t>
            </a:r>
          </a:p>
          <a:p>
            <a:pPr eaLnBrk="1" hangingPunct="1"/>
            <a:r>
              <a:rPr lang="en-US" altLang="en-US" sz="1300">
                <a:solidFill>
                  <a:srgbClr val="002060"/>
                </a:solidFill>
              </a:rPr>
              <a:t>S.C. Appeal 16/2014 (S.C. Minutes 30/03/2016)</a:t>
            </a:r>
          </a:p>
          <a:p>
            <a:pPr eaLnBrk="1" hangingPunct="1"/>
            <a:endParaRPr lang="en-US" altLang="en-US" sz="1600">
              <a:solidFill>
                <a:srgbClr val="002060"/>
              </a:solidFill>
            </a:endParaRPr>
          </a:p>
          <a:p>
            <a:pPr eaLnBrk="1" hangingPunct="1"/>
            <a:endParaRPr lang="en-US" altLang="en-US" sz="1600">
              <a:solidFill>
                <a:srgbClr val="002060"/>
              </a:solidFill>
            </a:endParaRPr>
          </a:p>
          <a:p>
            <a:pPr eaLnBrk="1" hangingPunct="1"/>
            <a:endParaRPr lang="en-US" altLang="en-US" sz="1200">
              <a:solidFill>
                <a:srgbClr val="898989"/>
              </a:solidFill>
            </a:endParaRPr>
          </a:p>
        </p:txBody>
      </p:sp>
      <p:sp>
        <p:nvSpPr>
          <p:cNvPr id="4" name="Footer Placeholder 3">
            <a:extLst>
              <a:ext uri="{FF2B5EF4-FFF2-40B4-BE49-F238E27FC236}">
                <a16:creationId xmlns:a16="http://schemas.microsoft.com/office/drawing/2014/main" id="{39664C44-0FD7-4148-AA10-B6D8FF54E0D5}"/>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3317" name="Slide Number Placeholder 4">
            <a:extLst>
              <a:ext uri="{FF2B5EF4-FFF2-40B4-BE49-F238E27FC236}">
                <a16:creationId xmlns:a16="http://schemas.microsoft.com/office/drawing/2014/main" id="{82306629-F96B-4994-AC1C-F3C7707FCE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C124E0-5DB2-407C-B018-D2E28BDB2CED}"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pic>
        <p:nvPicPr>
          <p:cNvPr id="13318" name="Picture 2">
            <a:extLst>
              <a:ext uri="{FF2B5EF4-FFF2-40B4-BE49-F238E27FC236}">
                <a16:creationId xmlns:a16="http://schemas.microsoft.com/office/drawing/2014/main" id="{A5827596-A9FA-42C2-8BA6-59B02C039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AF12DCF-E3D3-4955-BA3F-CBD4740FF526}"/>
              </a:ext>
            </a:extLst>
          </p:cNvPr>
          <p:cNvSpPr>
            <a:spLocks noGrp="1"/>
          </p:cNvSpPr>
          <p:nvPr>
            <p:ph type="ctrTitle"/>
          </p:nvPr>
        </p:nvSpPr>
        <p:spPr>
          <a:xfrm>
            <a:off x="2411413" y="692150"/>
            <a:ext cx="5830887" cy="935038"/>
          </a:xfrm>
        </p:spPr>
        <p:txBody>
          <a:bodyPr/>
          <a:lstStyle/>
          <a:p>
            <a:pPr eaLnBrk="1" hangingPunct="1"/>
            <a:r>
              <a:rPr lang="en-US" altLang="en-US" sz="3600" b="1"/>
              <a:t>The Grounds of Review for Certiorari </a:t>
            </a:r>
            <a:br>
              <a:rPr lang="en-US" altLang="en-US" sz="3600"/>
            </a:br>
            <a:endParaRPr lang="en-US" altLang="en-US" sz="3600"/>
          </a:p>
        </p:txBody>
      </p:sp>
      <p:sp>
        <p:nvSpPr>
          <p:cNvPr id="14339" name="Subtitle 2">
            <a:extLst>
              <a:ext uri="{FF2B5EF4-FFF2-40B4-BE49-F238E27FC236}">
                <a16:creationId xmlns:a16="http://schemas.microsoft.com/office/drawing/2014/main" id="{435ECF61-3A0D-42B8-A9C0-073A6B41E951}"/>
              </a:ext>
            </a:extLst>
          </p:cNvPr>
          <p:cNvSpPr>
            <a:spLocks noGrp="1"/>
          </p:cNvSpPr>
          <p:nvPr>
            <p:ph type="subTitle" idx="1"/>
          </p:nvPr>
        </p:nvSpPr>
        <p:spPr>
          <a:xfrm>
            <a:off x="2484438" y="1412875"/>
            <a:ext cx="5832475" cy="4752975"/>
          </a:xfrm>
        </p:spPr>
        <p:txBody>
          <a:bodyPr/>
          <a:lstStyle/>
          <a:p>
            <a:pPr algn="just" eaLnBrk="1" hangingPunct="1"/>
            <a:endParaRPr lang="en-US" altLang="en-US" sz="800" b="1" u="sng">
              <a:solidFill>
                <a:schemeClr val="tx1"/>
              </a:solidFill>
            </a:endParaRPr>
          </a:p>
          <a:p>
            <a:pPr algn="just" eaLnBrk="1" hangingPunct="1"/>
            <a:r>
              <a:rPr lang="en-US" altLang="en-US" sz="1600" b="1" u="sng">
                <a:solidFill>
                  <a:schemeClr val="tx1"/>
                </a:solidFill>
              </a:rPr>
              <a:t>2) Contravention of the Principles of Natural Justice</a:t>
            </a:r>
            <a:endParaRPr lang="en-US" altLang="en-US" sz="1600" b="1">
              <a:solidFill>
                <a:schemeClr val="tx1"/>
              </a:solidFill>
            </a:endParaRPr>
          </a:p>
          <a:p>
            <a:pPr algn="just" eaLnBrk="1" hangingPunct="1"/>
            <a:r>
              <a:rPr lang="en-US" altLang="en-US" sz="1400" b="1">
                <a:solidFill>
                  <a:schemeClr val="tx1"/>
                </a:solidFill>
              </a:rPr>
              <a:t> </a:t>
            </a:r>
            <a:endParaRPr lang="en-US" altLang="en-US" sz="1400">
              <a:solidFill>
                <a:schemeClr val="tx1"/>
              </a:solidFill>
            </a:endParaRPr>
          </a:p>
          <a:p>
            <a:pPr algn="just" eaLnBrk="1" hangingPunct="1"/>
            <a:r>
              <a:rPr lang="en-US" altLang="en-US" sz="1400">
                <a:solidFill>
                  <a:schemeClr val="tx1"/>
                </a:solidFill>
              </a:rPr>
              <a:t>The three expressions of Natural Justice</a:t>
            </a:r>
          </a:p>
          <a:p>
            <a:pPr algn="just" eaLnBrk="1" hangingPunct="1"/>
            <a:r>
              <a:rPr lang="en-US" altLang="en-US" sz="1400">
                <a:solidFill>
                  <a:schemeClr val="tx1"/>
                </a:solidFill>
              </a:rPr>
              <a:t> </a:t>
            </a:r>
          </a:p>
          <a:p>
            <a:pPr algn="just" eaLnBrk="1" hangingPunct="1"/>
            <a:r>
              <a:rPr lang="en-US" altLang="en-US" sz="1400" b="1">
                <a:solidFill>
                  <a:schemeClr val="tx1"/>
                </a:solidFill>
              </a:rPr>
              <a:t>     </a:t>
            </a:r>
            <a:r>
              <a:rPr lang="en-US" altLang="en-US" sz="1400" b="1" u="sng">
                <a:solidFill>
                  <a:schemeClr val="tx1"/>
                </a:solidFill>
              </a:rPr>
              <a:t>a) The right to be heard – </a:t>
            </a:r>
            <a:r>
              <a:rPr lang="en-US" altLang="en-US" sz="1400" b="1" i="1" u="sng">
                <a:solidFill>
                  <a:schemeClr val="tx1"/>
                </a:solidFill>
              </a:rPr>
              <a:t>Audi Alteram Partem</a:t>
            </a:r>
            <a:endParaRPr lang="en-US" altLang="en-US" sz="1400" i="1">
              <a:solidFill>
                <a:schemeClr val="tx1"/>
              </a:solidFill>
            </a:endParaRPr>
          </a:p>
          <a:p>
            <a:pPr algn="just" eaLnBrk="1" hangingPunct="1"/>
            <a:r>
              <a:rPr lang="en-US" altLang="en-US" sz="1400">
                <a:solidFill>
                  <a:schemeClr val="tx1"/>
                </a:solidFill>
              </a:rPr>
              <a:t> </a:t>
            </a:r>
          </a:p>
          <a:p>
            <a:pPr algn="just" eaLnBrk="1" hangingPunct="1"/>
            <a:r>
              <a:rPr lang="en-US" altLang="en-US" sz="1400">
                <a:solidFill>
                  <a:schemeClr val="tx1"/>
                </a:solidFill>
              </a:rPr>
              <a:t>This is an aspect of participatory democracy. Before a person is deprived of certain privileges / liberties / property / livelihood etc., he must be allowed to present his side of the picture.</a:t>
            </a:r>
          </a:p>
          <a:p>
            <a:pPr algn="just" eaLnBrk="1" hangingPunct="1"/>
            <a:r>
              <a:rPr lang="en-US" altLang="en-US" sz="1400">
                <a:solidFill>
                  <a:schemeClr val="tx1"/>
                </a:solidFill>
              </a:rPr>
              <a:t> </a:t>
            </a:r>
          </a:p>
          <a:p>
            <a:pPr algn="just" eaLnBrk="1" hangingPunct="1"/>
            <a:r>
              <a:rPr lang="en-US" altLang="en-US" sz="1400">
                <a:solidFill>
                  <a:schemeClr val="tx1"/>
                </a:solidFill>
              </a:rPr>
              <a:t>This includes :-</a:t>
            </a:r>
            <a:endParaRPr lang="en-US" altLang="en-US" sz="800">
              <a:solidFill>
                <a:schemeClr val="tx1"/>
              </a:solidFill>
            </a:endParaRPr>
          </a:p>
          <a:p>
            <a:pPr algn="just" eaLnBrk="1" hangingPunct="1">
              <a:buFont typeface="Arial" panose="020B0604020202020204" pitchFamily="34" charset="0"/>
              <a:buChar char="•"/>
            </a:pPr>
            <a:r>
              <a:rPr lang="en-US" altLang="en-US" sz="1400">
                <a:solidFill>
                  <a:schemeClr val="tx1"/>
                </a:solidFill>
              </a:rPr>
              <a:t>Notice of the Charge;</a:t>
            </a:r>
          </a:p>
          <a:p>
            <a:pPr algn="just" eaLnBrk="1" hangingPunct="1">
              <a:buFont typeface="Arial" panose="020B0604020202020204" pitchFamily="34" charset="0"/>
              <a:buChar char="•"/>
            </a:pPr>
            <a:r>
              <a:rPr lang="en-US" altLang="en-US" sz="1400">
                <a:solidFill>
                  <a:schemeClr val="tx1"/>
                </a:solidFill>
              </a:rPr>
              <a:t>Disclosure of all relevant material;</a:t>
            </a:r>
          </a:p>
          <a:p>
            <a:pPr algn="just" eaLnBrk="1" hangingPunct="1">
              <a:buFont typeface="Arial" panose="020B0604020202020204" pitchFamily="34" charset="0"/>
              <a:buChar char="•"/>
            </a:pPr>
            <a:r>
              <a:rPr lang="en-US" altLang="en-US" sz="1400">
                <a:solidFill>
                  <a:schemeClr val="tx1"/>
                </a:solidFill>
              </a:rPr>
              <a:t>Oral hearing;</a:t>
            </a:r>
          </a:p>
          <a:p>
            <a:pPr algn="just" eaLnBrk="1" hangingPunct="1">
              <a:buFont typeface="Arial" panose="020B0604020202020204" pitchFamily="34" charset="0"/>
              <a:buChar char="•"/>
            </a:pPr>
            <a:r>
              <a:rPr lang="en-US" altLang="en-US" sz="1400">
                <a:solidFill>
                  <a:schemeClr val="tx1"/>
                </a:solidFill>
              </a:rPr>
              <a:t>Time to prepare;</a:t>
            </a:r>
          </a:p>
          <a:p>
            <a:pPr algn="just" eaLnBrk="1" hangingPunct="1">
              <a:buFont typeface="Arial" panose="020B0604020202020204" pitchFamily="34" charset="0"/>
              <a:buChar char="•"/>
            </a:pPr>
            <a:r>
              <a:rPr lang="en-US" altLang="en-US" sz="1400">
                <a:solidFill>
                  <a:schemeClr val="tx1"/>
                </a:solidFill>
              </a:rPr>
              <a:t>Right to representation;</a:t>
            </a:r>
          </a:p>
          <a:p>
            <a:pPr algn="just" eaLnBrk="1" hangingPunct="1">
              <a:buFont typeface="Arial" panose="020B0604020202020204" pitchFamily="34" charset="0"/>
              <a:buChar char="•"/>
            </a:pPr>
            <a:r>
              <a:rPr lang="en-US" altLang="en-US" sz="1400">
                <a:solidFill>
                  <a:schemeClr val="tx1"/>
                </a:solidFill>
              </a:rPr>
              <a:t>Right to summon witnesses;</a:t>
            </a:r>
          </a:p>
          <a:p>
            <a:pPr algn="just" eaLnBrk="1" hangingPunct="1">
              <a:buFont typeface="Arial" panose="020B0604020202020204" pitchFamily="34" charset="0"/>
              <a:buChar char="•"/>
            </a:pPr>
            <a:r>
              <a:rPr lang="en-US" altLang="en-US" sz="1400">
                <a:solidFill>
                  <a:schemeClr val="tx1"/>
                </a:solidFill>
              </a:rPr>
              <a:t>Availability of an Appeal and time</a:t>
            </a:r>
          </a:p>
          <a:p>
            <a:pPr algn="just" eaLnBrk="1" hangingPunct="1"/>
            <a:r>
              <a:rPr lang="en-US" altLang="en-US" sz="1400">
                <a:solidFill>
                  <a:schemeClr val="tx1"/>
                </a:solidFill>
              </a:rPr>
              <a:t> </a:t>
            </a:r>
          </a:p>
          <a:p>
            <a:pPr algn="just" eaLnBrk="1" hangingPunct="1"/>
            <a:r>
              <a:rPr lang="en-US" altLang="en-US" sz="1400">
                <a:solidFill>
                  <a:schemeClr val="tx1"/>
                </a:solidFill>
              </a:rPr>
              <a:t> </a:t>
            </a:r>
          </a:p>
          <a:p>
            <a:pPr eaLnBrk="1" hangingPunct="1"/>
            <a:endParaRPr lang="en-US" altLang="en-US" sz="1200">
              <a:solidFill>
                <a:srgbClr val="898989"/>
              </a:solidFill>
            </a:endParaRPr>
          </a:p>
        </p:txBody>
      </p:sp>
      <p:sp>
        <p:nvSpPr>
          <p:cNvPr id="4" name="Footer Placeholder 3">
            <a:extLst>
              <a:ext uri="{FF2B5EF4-FFF2-40B4-BE49-F238E27FC236}">
                <a16:creationId xmlns:a16="http://schemas.microsoft.com/office/drawing/2014/main" id="{83DA10A7-2074-4F57-A67C-FE36E52CB2AF}"/>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4341" name="Slide Number Placeholder 4">
            <a:extLst>
              <a:ext uri="{FF2B5EF4-FFF2-40B4-BE49-F238E27FC236}">
                <a16:creationId xmlns:a16="http://schemas.microsoft.com/office/drawing/2014/main" id="{8C28FEDA-4B36-4230-B565-8F09A23345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6DC9FD-683E-493A-9FCF-9CD9604523B2}"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pic>
        <p:nvPicPr>
          <p:cNvPr id="14342" name="Picture 2">
            <a:extLst>
              <a:ext uri="{FF2B5EF4-FFF2-40B4-BE49-F238E27FC236}">
                <a16:creationId xmlns:a16="http://schemas.microsoft.com/office/drawing/2014/main" id="{BD97A9F2-B9C6-41BC-BF27-E53A0F078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9CCE736-E109-43A8-91B9-072906046D1C}"/>
              </a:ext>
            </a:extLst>
          </p:cNvPr>
          <p:cNvSpPr>
            <a:spLocks noGrp="1"/>
          </p:cNvSpPr>
          <p:nvPr>
            <p:ph type="ctrTitle"/>
          </p:nvPr>
        </p:nvSpPr>
        <p:spPr>
          <a:xfrm>
            <a:off x="2411413" y="692150"/>
            <a:ext cx="5830887" cy="935038"/>
          </a:xfrm>
        </p:spPr>
        <p:txBody>
          <a:bodyPr/>
          <a:lstStyle/>
          <a:p>
            <a:pPr eaLnBrk="1" hangingPunct="1"/>
            <a:r>
              <a:rPr lang="en-US" altLang="en-US" sz="3600" b="1"/>
              <a:t>The Grounds of Review for Certiorari </a:t>
            </a:r>
            <a:br>
              <a:rPr lang="en-US" altLang="en-US"/>
            </a:br>
            <a:endParaRPr lang="en-US" altLang="en-US"/>
          </a:p>
        </p:txBody>
      </p:sp>
      <p:sp>
        <p:nvSpPr>
          <p:cNvPr id="15363" name="Subtitle 2">
            <a:extLst>
              <a:ext uri="{FF2B5EF4-FFF2-40B4-BE49-F238E27FC236}">
                <a16:creationId xmlns:a16="http://schemas.microsoft.com/office/drawing/2014/main" id="{C6E4FE7F-F031-4C7B-83B5-2A58926C7B8A}"/>
              </a:ext>
            </a:extLst>
          </p:cNvPr>
          <p:cNvSpPr>
            <a:spLocks noGrp="1"/>
          </p:cNvSpPr>
          <p:nvPr>
            <p:ph type="subTitle" idx="1"/>
          </p:nvPr>
        </p:nvSpPr>
        <p:spPr>
          <a:xfrm>
            <a:off x="2484438" y="1341438"/>
            <a:ext cx="6119812" cy="5040312"/>
          </a:xfrm>
        </p:spPr>
        <p:txBody>
          <a:bodyPr/>
          <a:lstStyle/>
          <a:p>
            <a:pPr algn="just" eaLnBrk="1" hangingPunct="1"/>
            <a:endParaRPr lang="en-US" altLang="en-US" sz="1300" b="1" u="sng">
              <a:solidFill>
                <a:schemeClr val="tx1"/>
              </a:solidFill>
            </a:endParaRPr>
          </a:p>
          <a:p>
            <a:pPr algn="just" eaLnBrk="1" hangingPunct="1"/>
            <a:r>
              <a:rPr lang="en-US" altLang="en-US" sz="1300" b="1" u="sng">
                <a:solidFill>
                  <a:schemeClr val="tx1"/>
                </a:solidFill>
              </a:rPr>
              <a:t>The right to be heard – Audi Alteram Partem ……</a:t>
            </a:r>
            <a:endParaRPr lang="en-US" altLang="en-US" sz="1300">
              <a:solidFill>
                <a:schemeClr val="tx1"/>
              </a:solidFill>
            </a:endParaRPr>
          </a:p>
          <a:p>
            <a:pPr algn="just" eaLnBrk="1" hangingPunct="1"/>
            <a:endParaRPr lang="en-US" altLang="en-US" sz="1300">
              <a:solidFill>
                <a:schemeClr val="tx1"/>
              </a:solidFill>
            </a:endParaRPr>
          </a:p>
          <a:p>
            <a:pPr eaLnBrk="1" hangingPunct="1"/>
            <a:r>
              <a:rPr lang="en-US" altLang="en-US" sz="1100">
                <a:solidFill>
                  <a:srgbClr val="002060"/>
                </a:solidFill>
              </a:rPr>
              <a:t>Latiff V. Land Reform Commission </a:t>
            </a:r>
          </a:p>
          <a:p>
            <a:pPr eaLnBrk="1" hangingPunct="1"/>
            <a:r>
              <a:rPr lang="en-US" altLang="en-US" sz="1100">
                <a:solidFill>
                  <a:srgbClr val="002060"/>
                </a:solidFill>
              </a:rPr>
              <a:t>[1984] 1 Sri. L.R. 118</a:t>
            </a:r>
          </a:p>
          <a:p>
            <a:pPr eaLnBrk="1" hangingPunct="1"/>
            <a:endParaRPr lang="en-US" altLang="en-US" sz="1100">
              <a:solidFill>
                <a:srgbClr val="002060"/>
              </a:solidFill>
            </a:endParaRPr>
          </a:p>
          <a:p>
            <a:pPr eaLnBrk="1" hangingPunct="1"/>
            <a:r>
              <a:rPr lang="en-US" altLang="en-US" sz="1100">
                <a:solidFill>
                  <a:srgbClr val="002060"/>
                </a:solidFill>
              </a:rPr>
              <a:t>Manawadu V. Attorney General</a:t>
            </a:r>
          </a:p>
          <a:p>
            <a:pPr eaLnBrk="1" hangingPunct="1"/>
            <a:r>
              <a:rPr lang="en-US" altLang="en-US" sz="1100">
                <a:solidFill>
                  <a:srgbClr val="002060"/>
                </a:solidFill>
              </a:rPr>
              <a:t> [1987] 2 Sri. L.R. 31</a:t>
            </a:r>
          </a:p>
          <a:p>
            <a:pPr eaLnBrk="1" hangingPunct="1"/>
            <a:r>
              <a:rPr lang="en-US" altLang="en-US" sz="1100">
                <a:solidFill>
                  <a:srgbClr val="002060"/>
                </a:solidFill>
              </a:rPr>
              <a:t>	</a:t>
            </a:r>
          </a:p>
          <a:p>
            <a:pPr eaLnBrk="1" hangingPunct="1"/>
            <a:r>
              <a:rPr lang="en-US" altLang="en-US" sz="1100">
                <a:solidFill>
                  <a:srgbClr val="002060"/>
                </a:solidFill>
              </a:rPr>
              <a:t>Blanka Diamonds (Pvt.) Ltd. V. Coeme </a:t>
            </a:r>
          </a:p>
          <a:p>
            <a:pPr eaLnBrk="1" hangingPunct="1"/>
            <a:r>
              <a:rPr lang="en-US" altLang="en-US" sz="1100">
                <a:solidFill>
                  <a:srgbClr val="002060"/>
                </a:solidFill>
              </a:rPr>
              <a:t>[1996] 1 Sri. L.R. 200</a:t>
            </a:r>
          </a:p>
          <a:p>
            <a:pPr eaLnBrk="1" hangingPunct="1"/>
            <a:endParaRPr lang="en-US" altLang="en-US" sz="1100">
              <a:solidFill>
                <a:srgbClr val="002060"/>
              </a:solidFill>
            </a:endParaRPr>
          </a:p>
          <a:p>
            <a:pPr eaLnBrk="1" hangingPunct="1"/>
            <a:r>
              <a:rPr lang="en-US" altLang="en-US" sz="1100">
                <a:solidFill>
                  <a:srgbClr val="002060"/>
                </a:solidFill>
              </a:rPr>
              <a:t>	Kegalle Plantations Ltd V. Silva and Others </a:t>
            </a:r>
          </a:p>
          <a:p>
            <a:pPr eaLnBrk="1" hangingPunct="1"/>
            <a:r>
              <a:rPr lang="en-US" altLang="en-US" sz="1100">
                <a:solidFill>
                  <a:srgbClr val="002060"/>
                </a:solidFill>
              </a:rPr>
              <a:t>[1996] 2 Sri. L.R. 180</a:t>
            </a:r>
          </a:p>
          <a:p>
            <a:pPr eaLnBrk="1" hangingPunct="1"/>
            <a:r>
              <a:rPr lang="en-US" altLang="en-US" sz="1100">
                <a:solidFill>
                  <a:srgbClr val="002060"/>
                </a:solidFill>
              </a:rPr>
              <a:t> </a:t>
            </a:r>
          </a:p>
          <a:p>
            <a:pPr eaLnBrk="1" hangingPunct="1"/>
            <a:r>
              <a:rPr lang="en-US" altLang="en-US" sz="1100">
                <a:solidFill>
                  <a:srgbClr val="002060"/>
                </a:solidFill>
              </a:rPr>
              <a:t>	Premaratne V. University Grants Commission and Others </a:t>
            </a:r>
          </a:p>
          <a:p>
            <a:pPr eaLnBrk="1" hangingPunct="1"/>
            <a:r>
              <a:rPr lang="en-US" altLang="en-US" sz="1100">
                <a:solidFill>
                  <a:srgbClr val="002060"/>
                </a:solidFill>
              </a:rPr>
              <a:t>[1998] 3 Sri. L.R. 397</a:t>
            </a:r>
          </a:p>
          <a:p>
            <a:pPr eaLnBrk="1" hangingPunct="1"/>
            <a:r>
              <a:rPr lang="en-US" altLang="en-US" sz="1100">
                <a:solidFill>
                  <a:srgbClr val="002060"/>
                </a:solidFill>
              </a:rPr>
              <a:t> </a:t>
            </a:r>
          </a:p>
          <a:p>
            <a:pPr eaLnBrk="1" hangingPunct="1"/>
            <a:r>
              <a:rPr lang="en-US" altLang="en-US" sz="1100">
                <a:solidFill>
                  <a:srgbClr val="002060"/>
                </a:solidFill>
              </a:rPr>
              <a:t>Pure Beverages Company Executive Officers Association V. Commissioner of Labour </a:t>
            </a:r>
          </a:p>
          <a:p>
            <a:pPr eaLnBrk="1" hangingPunct="1"/>
            <a:r>
              <a:rPr lang="en-US" altLang="en-US" sz="1100">
                <a:solidFill>
                  <a:srgbClr val="002060"/>
                </a:solidFill>
              </a:rPr>
              <a:t>[2001] 2 Sri. L.R.258</a:t>
            </a:r>
          </a:p>
          <a:p>
            <a:pPr eaLnBrk="1" hangingPunct="1"/>
            <a:endParaRPr lang="en-US" altLang="en-US" sz="1200">
              <a:solidFill>
                <a:srgbClr val="898989"/>
              </a:solidFill>
            </a:endParaRPr>
          </a:p>
          <a:p>
            <a:pPr eaLnBrk="1" hangingPunct="1"/>
            <a:r>
              <a:rPr lang="en-US" altLang="en-US" sz="1100">
                <a:solidFill>
                  <a:srgbClr val="898989"/>
                </a:solidFill>
              </a:rPr>
              <a:t> </a:t>
            </a:r>
            <a:r>
              <a:rPr lang="en-US" altLang="en-US" sz="1100">
                <a:solidFill>
                  <a:srgbClr val="002060"/>
                </a:solidFill>
              </a:rPr>
              <a:t>Lalith Deshapriya V. Capt. Weerakoon and Others</a:t>
            </a:r>
          </a:p>
          <a:p>
            <a:pPr eaLnBrk="1" hangingPunct="1"/>
            <a:r>
              <a:rPr lang="en-US" altLang="en-US" sz="1100">
                <a:solidFill>
                  <a:srgbClr val="002060"/>
                </a:solidFill>
              </a:rPr>
              <a:t>[2004] 2 Sri L.R. 314</a:t>
            </a:r>
          </a:p>
          <a:p>
            <a:pPr eaLnBrk="1" hangingPunct="1"/>
            <a:endParaRPr lang="en-US" altLang="en-US" sz="1200">
              <a:solidFill>
                <a:srgbClr val="898989"/>
              </a:solidFill>
            </a:endParaRPr>
          </a:p>
          <a:p>
            <a:pPr eaLnBrk="1" hangingPunct="1"/>
            <a:endParaRPr lang="en-US" altLang="en-US" sz="1200">
              <a:solidFill>
                <a:srgbClr val="898989"/>
              </a:solidFill>
            </a:endParaRPr>
          </a:p>
        </p:txBody>
      </p:sp>
      <p:sp>
        <p:nvSpPr>
          <p:cNvPr id="4" name="Footer Placeholder 3">
            <a:extLst>
              <a:ext uri="{FF2B5EF4-FFF2-40B4-BE49-F238E27FC236}">
                <a16:creationId xmlns:a16="http://schemas.microsoft.com/office/drawing/2014/main" id="{1FF72CF4-288C-4A33-9988-B2188C65D30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5365" name="Slide Number Placeholder 4">
            <a:extLst>
              <a:ext uri="{FF2B5EF4-FFF2-40B4-BE49-F238E27FC236}">
                <a16:creationId xmlns:a16="http://schemas.microsoft.com/office/drawing/2014/main" id="{1712DD8F-5325-49C7-8DF5-6DB89D17CE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27B245-0902-4FCB-97EE-1CED9C697EF7}"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pic>
        <p:nvPicPr>
          <p:cNvPr id="15366" name="Picture 2">
            <a:extLst>
              <a:ext uri="{FF2B5EF4-FFF2-40B4-BE49-F238E27FC236}">
                <a16:creationId xmlns:a16="http://schemas.microsoft.com/office/drawing/2014/main" id="{93A2616A-AAC5-43A2-9D72-8CE785D49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4736FD3-D6F1-420B-AE5F-6AADA754881A}"/>
              </a:ext>
            </a:extLst>
          </p:cNvPr>
          <p:cNvSpPr>
            <a:spLocks noGrp="1"/>
          </p:cNvSpPr>
          <p:nvPr>
            <p:ph type="ctrTitle"/>
          </p:nvPr>
        </p:nvSpPr>
        <p:spPr>
          <a:xfrm>
            <a:off x="2411413"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16387" name="Subtitle 2">
            <a:extLst>
              <a:ext uri="{FF2B5EF4-FFF2-40B4-BE49-F238E27FC236}">
                <a16:creationId xmlns:a16="http://schemas.microsoft.com/office/drawing/2014/main" id="{F95B35B8-AD5F-4197-ADEF-117D87C138CA}"/>
              </a:ext>
            </a:extLst>
          </p:cNvPr>
          <p:cNvSpPr>
            <a:spLocks noGrp="1"/>
          </p:cNvSpPr>
          <p:nvPr>
            <p:ph type="subTitle" idx="1"/>
          </p:nvPr>
        </p:nvSpPr>
        <p:spPr>
          <a:xfrm>
            <a:off x="2484438" y="1125538"/>
            <a:ext cx="6119812" cy="5256212"/>
          </a:xfrm>
        </p:spPr>
        <p:txBody>
          <a:bodyPr/>
          <a:lstStyle/>
          <a:p>
            <a:pPr algn="just" eaLnBrk="1" hangingPunct="1"/>
            <a:endParaRPr lang="en-US" altLang="en-US" sz="1400" b="1" u="sng">
              <a:solidFill>
                <a:schemeClr val="tx1"/>
              </a:solidFill>
            </a:endParaRPr>
          </a:p>
          <a:p>
            <a:pPr algn="just" eaLnBrk="1" hangingPunct="1"/>
            <a:endParaRPr lang="en-US" altLang="en-US" sz="800" b="1" u="sng">
              <a:solidFill>
                <a:schemeClr val="tx1"/>
              </a:solidFill>
            </a:endParaRPr>
          </a:p>
          <a:p>
            <a:pPr algn="just" eaLnBrk="1" hangingPunct="1"/>
            <a:r>
              <a:rPr lang="en-US" altLang="en-US" sz="1600" b="1" u="sng">
                <a:solidFill>
                  <a:schemeClr val="tx1"/>
                </a:solidFill>
              </a:rPr>
              <a:t>b) The Rule Against Bias – </a:t>
            </a:r>
            <a:r>
              <a:rPr lang="en-US" altLang="en-US" sz="1600" b="1" i="1" u="sng">
                <a:solidFill>
                  <a:schemeClr val="tx1"/>
                </a:solidFill>
              </a:rPr>
              <a:t>Nemo Judex in Causa sua potest</a:t>
            </a:r>
            <a:endParaRPr lang="en-US" altLang="en-US" sz="1600" i="1">
              <a:solidFill>
                <a:schemeClr val="tx1"/>
              </a:solidFill>
            </a:endParaRPr>
          </a:p>
          <a:p>
            <a:pPr algn="just" eaLnBrk="1" hangingPunct="1"/>
            <a:r>
              <a:rPr lang="en-US" altLang="en-US" sz="1400">
                <a:solidFill>
                  <a:schemeClr val="tx1"/>
                </a:solidFill>
              </a:rPr>
              <a:t> </a:t>
            </a:r>
            <a:endParaRPr lang="en-US" altLang="en-US" sz="800">
              <a:solidFill>
                <a:schemeClr val="tx1"/>
              </a:solidFill>
            </a:endParaRPr>
          </a:p>
          <a:p>
            <a:pPr algn="just" eaLnBrk="1" hangingPunct="1"/>
            <a:r>
              <a:rPr lang="en-US" altLang="en-US" sz="1400">
                <a:solidFill>
                  <a:schemeClr val="tx1"/>
                </a:solidFill>
              </a:rPr>
              <a:t>This rule lays down that no man should be a judge of his own cause. </a:t>
            </a:r>
          </a:p>
          <a:p>
            <a:pPr eaLnBrk="1" hangingPunct="1"/>
            <a:r>
              <a:rPr lang="en-US" altLang="en-US" sz="1400">
                <a:solidFill>
                  <a:srgbClr val="898989"/>
                </a:solidFill>
              </a:rPr>
              <a:t> </a:t>
            </a:r>
          </a:p>
          <a:p>
            <a:pPr eaLnBrk="1" hangingPunct="1"/>
            <a:r>
              <a:rPr lang="en-US" altLang="en-US" sz="1000">
                <a:solidFill>
                  <a:srgbClr val="002060"/>
                </a:solidFill>
              </a:rPr>
              <a:t>J.B. Textiles Industries V. Minister of Finance and Planning </a:t>
            </a:r>
          </a:p>
          <a:p>
            <a:pPr eaLnBrk="1" hangingPunct="1"/>
            <a:r>
              <a:rPr lang="en-US" altLang="en-US" sz="1000">
                <a:solidFill>
                  <a:srgbClr val="002060"/>
                </a:solidFill>
              </a:rPr>
              <a:t>[1981] 1 Sri. L.R. 156</a:t>
            </a:r>
          </a:p>
          <a:p>
            <a:pPr eaLnBrk="1" hangingPunct="1"/>
            <a:r>
              <a:rPr lang="en-US" altLang="en-US" sz="1000">
                <a:solidFill>
                  <a:srgbClr val="002060"/>
                </a:solidFill>
              </a:rPr>
              <a:t> </a:t>
            </a:r>
          </a:p>
          <a:p>
            <a:pPr eaLnBrk="1" hangingPunct="1"/>
            <a:r>
              <a:rPr lang="en-US" altLang="en-US" sz="1000">
                <a:solidFill>
                  <a:srgbClr val="002060"/>
                </a:solidFill>
              </a:rPr>
              <a:t>Geeganage V. Director General of Customs </a:t>
            </a:r>
          </a:p>
          <a:p>
            <a:pPr eaLnBrk="1" hangingPunct="1"/>
            <a:r>
              <a:rPr lang="en-US" altLang="en-US" sz="1000">
                <a:solidFill>
                  <a:srgbClr val="002060"/>
                </a:solidFill>
              </a:rPr>
              <a:t>[2001] 3 Sri. L.R. 179</a:t>
            </a:r>
          </a:p>
          <a:p>
            <a:pPr eaLnBrk="1" hangingPunct="1"/>
            <a:r>
              <a:rPr lang="en-US" altLang="en-US" sz="1000">
                <a:solidFill>
                  <a:srgbClr val="002060"/>
                </a:solidFill>
              </a:rPr>
              <a:t> </a:t>
            </a:r>
          </a:p>
          <a:p>
            <a:pPr eaLnBrk="1" hangingPunct="1"/>
            <a:r>
              <a:rPr lang="en-US" altLang="en-US" sz="1000">
                <a:solidFill>
                  <a:srgbClr val="002060"/>
                </a:solidFill>
              </a:rPr>
              <a:t>Neidra Fernando V. Ceylon Tourist Board and Others </a:t>
            </a:r>
          </a:p>
          <a:p>
            <a:pPr eaLnBrk="1" hangingPunct="1"/>
            <a:r>
              <a:rPr lang="en-US" altLang="en-US" sz="1000">
                <a:solidFill>
                  <a:srgbClr val="002060"/>
                </a:solidFill>
              </a:rPr>
              <a:t>[2002] 2 Sri. L.R. 169</a:t>
            </a:r>
          </a:p>
          <a:p>
            <a:pPr eaLnBrk="1" hangingPunct="1"/>
            <a:endParaRPr lang="en-US" altLang="en-US" sz="1000">
              <a:solidFill>
                <a:srgbClr val="002060"/>
              </a:solidFill>
            </a:endParaRPr>
          </a:p>
          <a:p>
            <a:pPr eaLnBrk="1" hangingPunct="1"/>
            <a:r>
              <a:rPr lang="en-US" altLang="en-US" sz="1000">
                <a:solidFill>
                  <a:srgbClr val="002060"/>
                </a:solidFill>
              </a:rPr>
              <a:t>Lalith Deshapriya V. Capt. Weerakoon and Others</a:t>
            </a:r>
          </a:p>
          <a:p>
            <a:pPr eaLnBrk="1" hangingPunct="1"/>
            <a:r>
              <a:rPr lang="en-US" altLang="en-US" sz="1000">
                <a:solidFill>
                  <a:srgbClr val="002060"/>
                </a:solidFill>
              </a:rPr>
              <a:t>[2004] 2 Sri L.R. 314</a:t>
            </a:r>
          </a:p>
          <a:p>
            <a:pPr eaLnBrk="1" hangingPunct="1"/>
            <a:r>
              <a:rPr lang="en-US" altLang="en-US" sz="800">
                <a:solidFill>
                  <a:srgbClr val="002060"/>
                </a:solidFill>
              </a:rPr>
              <a:t>  </a:t>
            </a:r>
          </a:p>
          <a:p>
            <a:pPr algn="just" eaLnBrk="1" hangingPunct="1"/>
            <a:r>
              <a:rPr lang="en-US" altLang="en-US" sz="1400" b="1">
                <a:solidFill>
                  <a:schemeClr val="tx1"/>
                </a:solidFill>
              </a:rPr>
              <a:t>      </a:t>
            </a:r>
            <a:r>
              <a:rPr lang="en-US" altLang="en-US" sz="1400" b="1" u="sng">
                <a:solidFill>
                  <a:schemeClr val="tx1"/>
                </a:solidFill>
              </a:rPr>
              <a:t>Circumstances which cause bias</a:t>
            </a:r>
          </a:p>
          <a:p>
            <a:pPr algn="just" eaLnBrk="1" hangingPunct="1"/>
            <a:r>
              <a:rPr lang="en-US" altLang="en-US" sz="1400">
                <a:solidFill>
                  <a:schemeClr val="tx1"/>
                </a:solidFill>
              </a:rPr>
              <a:t>a) Pecuniary Interest by a decision maker in a matter subject to his discretion </a:t>
            </a:r>
          </a:p>
          <a:p>
            <a:pPr algn="just" eaLnBrk="1" hangingPunct="1"/>
            <a:r>
              <a:rPr lang="en-US" altLang="en-US" sz="1400">
                <a:solidFill>
                  <a:schemeClr val="tx1"/>
                </a:solidFill>
              </a:rPr>
              <a:t>b) Professional or family interest</a:t>
            </a:r>
          </a:p>
          <a:p>
            <a:pPr algn="just" eaLnBrk="1" hangingPunct="1"/>
            <a:r>
              <a:rPr lang="en-US" altLang="en-US" sz="1400">
                <a:solidFill>
                  <a:schemeClr val="tx1"/>
                </a:solidFill>
              </a:rPr>
              <a:t>c) Intermingling of Functions – where the subordinate body and the appellate body have common members</a:t>
            </a:r>
          </a:p>
          <a:p>
            <a:pPr algn="just" eaLnBrk="1" hangingPunct="1"/>
            <a:r>
              <a:rPr lang="en-US" altLang="en-US" sz="1400">
                <a:solidFill>
                  <a:schemeClr val="tx1"/>
                </a:solidFill>
              </a:rPr>
              <a:t>d) Previous knowledge of the issues or persons concerned</a:t>
            </a:r>
          </a:p>
          <a:p>
            <a:pPr eaLnBrk="1" hangingPunct="1"/>
            <a:r>
              <a:rPr lang="en-US" altLang="en-US" sz="1400">
                <a:solidFill>
                  <a:srgbClr val="002060"/>
                </a:solidFill>
              </a:rPr>
              <a:t> </a:t>
            </a:r>
          </a:p>
          <a:p>
            <a:pPr eaLnBrk="1" hangingPunct="1"/>
            <a:r>
              <a:rPr lang="en-US" altLang="en-US" sz="1400">
                <a:solidFill>
                  <a:srgbClr val="002060"/>
                </a:solidFill>
              </a:rPr>
              <a:t> </a:t>
            </a:r>
          </a:p>
          <a:p>
            <a:pPr eaLnBrk="1" hangingPunct="1"/>
            <a:r>
              <a:rPr lang="en-US" altLang="en-US" sz="1200">
                <a:solidFill>
                  <a:srgbClr val="002060"/>
                </a:solidFill>
              </a:rPr>
              <a:t> </a:t>
            </a:r>
          </a:p>
          <a:p>
            <a:pPr eaLnBrk="1" hangingPunct="1"/>
            <a:endParaRPr lang="en-US" altLang="en-US" sz="1200">
              <a:solidFill>
                <a:srgbClr val="002060"/>
              </a:solidFill>
            </a:endParaRPr>
          </a:p>
        </p:txBody>
      </p:sp>
      <p:sp>
        <p:nvSpPr>
          <p:cNvPr id="4" name="Footer Placeholder 3">
            <a:extLst>
              <a:ext uri="{FF2B5EF4-FFF2-40B4-BE49-F238E27FC236}">
                <a16:creationId xmlns:a16="http://schemas.microsoft.com/office/drawing/2014/main" id="{F875EAE0-A0D9-4D52-8C39-6CE9D4D6374C}"/>
              </a:ext>
            </a:extLst>
          </p:cNvPr>
          <p:cNvSpPr>
            <a:spLocks noGrp="1"/>
          </p:cNvSpPr>
          <p:nvPr>
            <p:ph type="ftr" sz="quarter" idx="11"/>
          </p:nvPr>
        </p:nvSpPr>
        <p:spPr>
          <a:xfrm>
            <a:off x="2484438" y="6356350"/>
            <a:ext cx="5903912" cy="365125"/>
          </a:xfrm>
        </p:spPr>
        <p:txBody>
          <a:bodyPr/>
          <a:lstStyle/>
          <a:p>
            <a:pPr>
              <a:defRPr/>
            </a:pPr>
            <a:endParaRPr lang="en-US" sz="1300" b="1" dirty="0"/>
          </a:p>
          <a:p>
            <a:pPr>
              <a:defRPr/>
            </a:pPr>
            <a:r>
              <a:rPr lang="en-US" sz="1300" b="1" dirty="0"/>
              <a:t>e-JNLC 1.0 </a:t>
            </a:r>
          </a:p>
          <a:p>
            <a:pPr>
              <a:defRPr/>
            </a:pPr>
            <a:r>
              <a:rPr lang="en-US" sz="1300" dirty="0"/>
              <a:t>“Towards a Digital Era in the Legal Profession”</a:t>
            </a:r>
          </a:p>
          <a:p>
            <a:pPr>
              <a:defRPr/>
            </a:pPr>
            <a:endParaRPr lang="en-US" dirty="0"/>
          </a:p>
        </p:txBody>
      </p:sp>
      <p:sp>
        <p:nvSpPr>
          <p:cNvPr id="16389" name="Slide Number Placeholder 4">
            <a:extLst>
              <a:ext uri="{FF2B5EF4-FFF2-40B4-BE49-F238E27FC236}">
                <a16:creationId xmlns:a16="http://schemas.microsoft.com/office/drawing/2014/main" id="{7D83A9BD-B2DE-435E-B86B-5FEEF9B2F2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8E8B47-8633-4708-BDF1-A5A8D1C93A86}"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pic>
        <p:nvPicPr>
          <p:cNvPr id="16390" name="Picture 2">
            <a:extLst>
              <a:ext uri="{FF2B5EF4-FFF2-40B4-BE49-F238E27FC236}">
                <a16:creationId xmlns:a16="http://schemas.microsoft.com/office/drawing/2014/main" id="{4E0710FD-657E-4109-8D94-4D1C5C999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D97FD16-1A59-4C43-B944-6FDA55447CA6}"/>
              </a:ext>
            </a:extLst>
          </p:cNvPr>
          <p:cNvSpPr>
            <a:spLocks noGrp="1"/>
          </p:cNvSpPr>
          <p:nvPr>
            <p:ph type="ctrTitle"/>
          </p:nvPr>
        </p:nvSpPr>
        <p:spPr>
          <a:xfrm>
            <a:off x="2484438"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17411" name="Subtitle 2">
            <a:extLst>
              <a:ext uri="{FF2B5EF4-FFF2-40B4-BE49-F238E27FC236}">
                <a16:creationId xmlns:a16="http://schemas.microsoft.com/office/drawing/2014/main" id="{BCEDC15D-2B28-4426-B5CC-6523F1C8571D}"/>
              </a:ext>
            </a:extLst>
          </p:cNvPr>
          <p:cNvSpPr>
            <a:spLocks noGrp="1"/>
          </p:cNvSpPr>
          <p:nvPr>
            <p:ph type="subTitle" idx="1"/>
          </p:nvPr>
        </p:nvSpPr>
        <p:spPr>
          <a:xfrm>
            <a:off x="2484438" y="1125538"/>
            <a:ext cx="6119812" cy="5256212"/>
          </a:xfrm>
        </p:spPr>
        <p:txBody>
          <a:bodyPr/>
          <a:lstStyle/>
          <a:p>
            <a:pPr algn="just" eaLnBrk="1" hangingPunct="1">
              <a:lnSpc>
                <a:spcPct val="90000"/>
              </a:lnSpc>
            </a:pPr>
            <a:endParaRPr lang="en-US" altLang="en-US" sz="1600" b="1" u="sng">
              <a:solidFill>
                <a:schemeClr val="tx1"/>
              </a:solidFill>
            </a:endParaRPr>
          </a:p>
          <a:p>
            <a:pPr algn="just" eaLnBrk="1" hangingPunct="1">
              <a:lnSpc>
                <a:spcPct val="90000"/>
              </a:lnSpc>
            </a:pPr>
            <a:r>
              <a:rPr lang="en-US" altLang="en-US" sz="1600" b="1" u="sng">
                <a:solidFill>
                  <a:schemeClr val="tx1"/>
                </a:solidFill>
              </a:rPr>
              <a:t>c) The right to receive reasons.</a:t>
            </a:r>
            <a:endParaRPr lang="en-US" altLang="en-US" sz="1600">
              <a:solidFill>
                <a:schemeClr val="tx1"/>
              </a:solidFill>
            </a:endParaRPr>
          </a:p>
          <a:p>
            <a:pPr algn="just" eaLnBrk="1" hangingPunct="1">
              <a:lnSpc>
                <a:spcPct val="90000"/>
              </a:lnSpc>
            </a:pPr>
            <a:r>
              <a:rPr lang="en-US" altLang="en-US" sz="1200" b="1">
                <a:solidFill>
                  <a:schemeClr val="tx1"/>
                </a:solidFill>
              </a:rPr>
              <a:t> </a:t>
            </a:r>
            <a:endParaRPr lang="en-US" altLang="en-US" sz="1200">
              <a:solidFill>
                <a:schemeClr val="tx1"/>
              </a:solidFill>
            </a:endParaRPr>
          </a:p>
          <a:p>
            <a:pPr algn="just" eaLnBrk="1" hangingPunct="1">
              <a:lnSpc>
                <a:spcPct val="90000"/>
              </a:lnSpc>
            </a:pPr>
            <a:r>
              <a:rPr lang="en-US" altLang="en-US" sz="1200">
                <a:solidFill>
                  <a:schemeClr val="tx1"/>
                </a:solidFill>
              </a:rPr>
              <a:t>Courts have been of the consistent view that the requirement to provide reasons is an integral part of good administration.</a:t>
            </a:r>
          </a:p>
          <a:p>
            <a:pPr algn="just" eaLnBrk="1" hangingPunct="1">
              <a:lnSpc>
                <a:spcPct val="90000"/>
              </a:lnSpc>
            </a:pPr>
            <a:r>
              <a:rPr lang="en-US" altLang="en-US" sz="1200">
                <a:solidFill>
                  <a:schemeClr val="tx1"/>
                </a:solidFill>
              </a:rPr>
              <a:t> </a:t>
            </a:r>
          </a:p>
          <a:p>
            <a:pPr algn="just" eaLnBrk="1" hangingPunct="1">
              <a:lnSpc>
                <a:spcPct val="90000"/>
              </a:lnSpc>
            </a:pPr>
            <a:r>
              <a:rPr lang="en-US" altLang="en-US" sz="1200">
                <a:solidFill>
                  <a:schemeClr val="tx1"/>
                </a:solidFill>
              </a:rPr>
              <a:t>The Court have further developed this concept, and now demand that not only should there be reasons provided, but also that the reasons provided must be adequate.</a:t>
            </a:r>
          </a:p>
          <a:p>
            <a:pPr algn="just" eaLnBrk="1" hangingPunct="1">
              <a:lnSpc>
                <a:spcPct val="90000"/>
              </a:lnSpc>
            </a:pPr>
            <a:r>
              <a:rPr lang="en-US" altLang="en-US" sz="1200">
                <a:solidFill>
                  <a:schemeClr val="tx1"/>
                </a:solidFill>
              </a:rPr>
              <a:t> </a:t>
            </a:r>
          </a:p>
          <a:p>
            <a:pPr eaLnBrk="1" hangingPunct="1">
              <a:lnSpc>
                <a:spcPct val="90000"/>
              </a:lnSpc>
            </a:pPr>
            <a:r>
              <a:rPr lang="en-US" altLang="en-US" sz="1200">
                <a:solidFill>
                  <a:srgbClr val="002060"/>
                </a:solidFill>
              </a:rPr>
              <a:t>M. Deepthi Kumara Gunaratne and Other V. Dayananda Dissanayake, Commissioner of Elections and Another [Supreme Court Minutes of 19/3/2009]</a:t>
            </a:r>
          </a:p>
          <a:p>
            <a:pPr algn="just" eaLnBrk="1" hangingPunct="1">
              <a:lnSpc>
                <a:spcPct val="90000"/>
              </a:lnSpc>
            </a:pPr>
            <a:endParaRPr lang="en-US" altLang="en-US" sz="1200">
              <a:solidFill>
                <a:schemeClr val="tx1"/>
              </a:solidFill>
            </a:endParaRPr>
          </a:p>
          <a:p>
            <a:pPr eaLnBrk="1" hangingPunct="1">
              <a:lnSpc>
                <a:spcPct val="90000"/>
              </a:lnSpc>
            </a:pPr>
            <a:r>
              <a:rPr lang="en-US" altLang="en-US" sz="1200">
                <a:solidFill>
                  <a:srgbClr val="002060"/>
                </a:solidFill>
              </a:rPr>
              <a:t>Sirimasiri Hapuarachchi and Others V. Dayananda Dissanayake, Commissioner of Elections and Another [Supreme Court Minutes of 19/3/2009]</a:t>
            </a:r>
          </a:p>
          <a:p>
            <a:pPr algn="just" eaLnBrk="1" hangingPunct="1">
              <a:lnSpc>
                <a:spcPct val="90000"/>
              </a:lnSpc>
            </a:pPr>
            <a:r>
              <a:rPr lang="en-US" altLang="en-US" sz="1200" i="1">
                <a:solidFill>
                  <a:schemeClr val="tx1"/>
                </a:solidFill>
              </a:rPr>
              <a:t> </a:t>
            </a:r>
            <a:endParaRPr lang="en-US" altLang="en-US" sz="1200">
              <a:solidFill>
                <a:schemeClr val="tx1"/>
              </a:solidFill>
            </a:endParaRPr>
          </a:p>
          <a:p>
            <a:pPr algn="just" eaLnBrk="1" hangingPunct="1">
              <a:lnSpc>
                <a:spcPct val="90000"/>
              </a:lnSpc>
            </a:pPr>
            <a:r>
              <a:rPr lang="en-US" altLang="en-US" sz="1200" i="1">
                <a:solidFill>
                  <a:schemeClr val="tx1"/>
                </a:solidFill>
              </a:rPr>
              <a:t>“On a consideration of our case law in the light of the attitude taken by Court in other Countries, it is quite clear that giving reasons to an administrative decision is an important feature in today’s context which cannot be lightly disregarded. Moreover, in a situation where giving reasons have been ignored, such a body would run the risk of having acted arbitrarily, in coming to their conclusion.”</a:t>
            </a:r>
            <a:endParaRPr lang="en-US" altLang="en-US" sz="1200">
              <a:solidFill>
                <a:schemeClr val="tx1"/>
              </a:solidFill>
            </a:endParaRPr>
          </a:p>
          <a:p>
            <a:pPr algn="just" eaLnBrk="1" hangingPunct="1">
              <a:lnSpc>
                <a:spcPct val="90000"/>
              </a:lnSpc>
            </a:pPr>
            <a:r>
              <a:rPr lang="en-US" altLang="en-US" sz="1200" i="1">
                <a:solidFill>
                  <a:schemeClr val="tx1"/>
                </a:solidFill>
              </a:rPr>
              <a:t>“In such circumstances to deprive a person of knowing the reasons for a decision which affects him would not only be arbitrary but also a violation of his right to equal protection of the Law”.</a:t>
            </a:r>
            <a:endParaRPr lang="en-US" altLang="en-US" sz="1200">
              <a:solidFill>
                <a:schemeClr val="tx1"/>
              </a:solidFill>
            </a:endParaRPr>
          </a:p>
          <a:p>
            <a:pPr algn="just" eaLnBrk="1" hangingPunct="1">
              <a:lnSpc>
                <a:spcPct val="90000"/>
              </a:lnSpc>
            </a:pPr>
            <a:r>
              <a:rPr lang="en-US" altLang="en-US" sz="1200" i="1">
                <a:solidFill>
                  <a:schemeClr val="tx1"/>
                </a:solidFill>
              </a:rPr>
              <a:t> </a:t>
            </a:r>
            <a:endParaRPr lang="en-US" altLang="en-US" sz="1200">
              <a:solidFill>
                <a:schemeClr val="tx1"/>
              </a:solidFill>
            </a:endParaRPr>
          </a:p>
          <a:p>
            <a:pPr eaLnBrk="1" hangingPunct="1">
              <a:lnSpc>
                <a:spcPct val="90000"/>
              </a:lnSpc>
            </a:pPr>
            <a:r>
              <a:rPr lang="en-US" altLang="en-US" sz="1200">
                <a:solidFill>
                  <a:srgbClr val="002060"/>
                </a:solidFill>
              </a:rPr>
              <a:t>Central Bank of Sri Lanka and Others V. Lankem Tea and Rubber Plantations (Pvt.) Ltd. </a:t>
            </a:r>
          </a:p>
          <a:p>
            <a:pPr eaLnBrk="1" hangingPunct="1">
              <a:lnSpc>
                <a:spcPct val="90000"/>
              </a:lnSpc>
            </a:pPr>
            <a:r>
              <a:rPr lang="en-US" altLang="en-US" sz="1200">
                <a:solidFill>
                  <a:srgbClr val="002060"/>
                </a:solidFill>
              </a:rPr>
              <a:t>[Supreme Court Minutes of 5/6/2009]</a:t>
            </a:r>
          </a:p>
          <a:p>
            <a:pPr algn="just" eaLnBrk="1" hangingPunct="1">
              <a:lnSpc>
                <a:spcPct val="90000"/>
              </a:lnSpc>
            </a:pPr>
            <a:endParaRPr lang="en-US" altLang="en-US" sz="1200">
              <a:solidFill>
                <a:schemeClr val="tx1"/>
              </a:solidFill>
            </a:endParaRPr>
          </a:p>
        </p:txBody>
      </p:sp>
      <p:sp>
        <p:nvSpPr>
          <p:cNvPr id="4" name="Footer Placeholder 3">
            <a:extLst>
              <a:ext uri="{FF2B5EF4-FFF2-40B4-BE49-F238E27FC236}">
                <a16:creationId xmlns:a16="http://schemas.microsoft.com/office/drawing/2014/main" id="{AAFACA01-81C7-41B4-8F3E-6D432C1373E5}"/>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7413" name="Slide Number Placeholder 4">
            <a:extLst>
              <a:ext uri="{FF2B5EF4-FFF2-40B4-BE49-F238E27FC236}">
                <a16:creationId xmlns:a16="http://schemas.microsoft.com/office/drawing/2014/main" id="{FF2B96A3-6F14-431B-8DFB-78F2031C96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A0B55C-8137-49D0-A154-4C5F1C7F5438}" type="slidenum">
              <a:rPr lang="en-US" altLang="en-US" sz="1200" smtClean="0">
                <a:solidFill>
                  <a:srgbClr val="898989"/>
                </a:solidFill>
              </a:rPr>
              <a:pPr>
                <a:spcBef>
                  <a:spcPct val="0"/>
                </a:spcBef>
                <a:buFontTx/>
                <a:buNone/>
              </a:pPr>
              <a:t>15</a:t>
            </a:fld>
            <a:endParaRPr lang="en-US" altLang="en-US" sz="1200">
              <a:solidFill>
                <a:srgbClr val="898989"/>
              </a:solidFill>
            </a:endParaRPr>
          </a:p>
        </p:txBody>
      </p:sp>
      <p:pic>
        <p:nvPicPr>
          <p:cNvPr id="17414" name="Picture 2">
            <a:extLst>
              <a:ext uri="{FF2B5EF4-FFF2-40B4-BE49-F238E27FC236}">
                <a16:creationId xmlns:a16="http://schemas.microsoft.com/office/drawing/2014/main" id="{DB010D4E-E71D-427B-8819-45B1A357C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D95F7A3-4F97-482E-98A7-99ABA87D15A0}"/>
              </a:ext>
            </a:extLst>
          </p:cNvPr>
          <p:cNvSpPr>
            <a:spLocks noGrp="1"/>
          </p:cNvSpPr>
          <p:nvPr>
            <p:ph type="ctrTitle"/>
          </p:nvPr>
        </p:nvSpPr>
        <p:spPr>
          <a:xfrm>
            <a:off x="2411413"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18435" name="Subtitle 2">
            <a:extLst>
              <a:ext uri="{FF2B5EF4-FFF2-40B4-BE49-F238E27FC236}">
                <a16:creationId xmlns:a16="http://schemas.microsoft.com/office/drawing/2014/main" id="{B21A2A11-2D66-42DA-A9A3-5B29203C6869}"/>
              </a:ext>
            </a:extLst>
          </p:cNvPr>
          <p:cNvSpPr>
            <a:spLocks noGrp="1"/>
          </p:cNvSpPr>
          <p:nvPr>
            <p:ph type="subTitle" idx="1"/>
          </p:nvPr>
        </p:nvSpPr>
        <p:spPr>
          <a:xfrm>
            <a:off x="2484438" y="1125538"/>
            <a:ext cx="6264275" cy="5256212"/>
          </a:xfrm>
        </p:spPr>
        <p:txBody>
          <a:bodyPr/>
          <a:lstStyle/>
          <a:p>
            <a:pPr algn="just" eaLnBrk="1" hangingPunct="1"/>
            <a:endParaRPr lang="en-US" altLang="en-US" sz="1600" b="1" u="sng">
              <a:solidFill>
                <a:schemeClr val="tx1"/>
              </a:solidFill>
            </a:endParaRPr>
          </a:p>
          <a:p>
            <a:pPr algn="just" eaLnBrk="1" hangingPunct="1"/>
            <a:r>
              <a:rPr lang="en-US" altLang="en-US" sz="1600" b="1" u="sng">
                <a:solidFill>
                  <a:schemeClr val="tx1"/>
                </a:solidFill>
              </a:rPr>
              <a:t>3) Error on the face of the record</a:t>
            </a:r>
            <a:endParaRPr lang="en-US" altLang="en-US" sz="1600">
              <a:solidFill>
                <a:schemeClr val="tx1"/>
              </a:solidFill>
            </a:endParaRPr>
          </a:p>
          <a:p>
            <a:pPr algn="just" eaLnBrk="1" hangingPunct="1"/>
            <a:r>
              <a:rPr lang="en-US" altLang="en-US" sz="1300" b="1">
                <a:solidFill>
                  <a:schemeClr val="tx1"/>
                </a:solidFill>
              </a:rPr>
              <a:t> </a:t>
            </a:r>
            <a:endParaRPr lang="en-US" altLang="en-US" sz="1300">
              <a:solidFill>
                <a:schemeClr val="tx1"/>
              </a:solidFill>
            </a:endParaRPr>
          </a:p>
          <a:p>
            <a:pPr algn="just" eaLnBrk="1" hangingPunct="1"/>
            <a:r>
              <a:rPr lang="en-US" altLang="en-US" sz="1300">
                <a:solidFill>
                  <a:schemeClr val="tx1"/>
                </a:solidFill>
              </a:rPr>
              <a:t>This can be classified as an ancient head of judicial review, and to some extent one could say this is now redundant in view of the wide interpretation given in the Anisminic Case by the House of Lords where it has been held that Error of Law on the face of the Record is a species of Ultra Vires in the wider sense. </a:t>
            </a:r>
          </a:p>
          <a:p>
            <a:pPr algn="just" eaLnBrk="1" hangingPunct="1"/>
            <a:r>
              <a:rPr lang="en-US" altLang="en-US" sz="1300">
                <a:solidFill>
                  <a:schemeClr val="tx1"/>
                </a:solidFill>
              </a:rPr>
              <a:t> </a:t>
            </a:r>
          </a:p>
          <a:p>
            <a:pPr algn="just" eaLnBrk="1" hangingPunct="1"/>
            <a:r>
              <a:rPr lang="en-US" altLang="en-US" sz="1300">
                <a:solidFill>
                  <a:schemeClr val="tx1"/>
                </a:solidFill>
              </a:rPr>
              <a:t>Brought in the question of ‘right’ or ‘wrong’ as opposed to ‘lawful’ or ‘unlawful’.</a:t>
            </a:r>
          </a:p>
          <a:p>
            <a:pPr algn="just" eaLnBrk="1" hangingPunct="1"/>
            <a:r>
              <a:rPr lang="en-US" altLang="en-US" sz="1300">
                <a:solidFill>
                  <a:schemeClr val="tx1"/>
                </a:solidFill>
              </a:rPr>
              <a:t>   </a:t>
            </a:r>
          </a:p>
          <a:p>
            <a:pPr eaLnBrk="1" hangingPunct="1"/>
            <a:r>
              <a:rPr lang="en-US" altLang="en-US" sz="1300">
                <a:solidFill>
                  <a:srgbClr val="002060"/>
                </a:solidFill>
              </a:rPr>
              <a:t>Dissanayake V. Kulatillake </a:t>
            </a:r>
          </a:p>
          <a:p>
            <a:pPr eaLnBrk="1" hangingPunct="1"/>
            <a:r>
              <a:rPr lang="en-US" altLang="en-US" sz="1300">
                <a:solidFill>
                  <a:srgbClr val="002060"/>
                </a:solidFill>
              </a:rPr>
              <a:t>59 NLR 310</a:t>
            </a:r>
          </a:p>
          <a:p>
            <a:pPr eaLnBrk="1" hangingPunct="1"/>
            <a:r>
              <a:rPr lang="en-US" altLang="en-US" sz="1300">
                <a:solidFill>
                  <a:srgbClr val="002060"/>
                </a:solidFill>
              </a:rPr>
              <a:t> </a:t>
            </a:r>
          </a:p>
          <a:p>
            <a:pPr eaLnBrk="1" hangingPunct="1"/>
            <a:r>
              <a:rPr lang="en-US" altLang="en-US" sz="1300">
                <a:solidFill>
                  <a:srgbClr val="002060"/>
                </a:solidFill>
              </a:rPr>
              <a:t>Kundanmals Industries V. Commissioner of Labour. </a:t>
            </a:r>
          </a:p>
          <a:p>
            <a:pPr eaLnBrk="1" hangingPunct="1"/>
            <a:r>
              <a:rPr lang="en-US" altLang="en-US" sz="1300">
                <a:solidFill>
                  <a:srgbClr val="002060"/>
                </a:solidFill>
              </a:rPr>
              <a:t>[1994] 3 Sri L.R. 20</a:t>
            </a:r>
          </a:p>
          <a:p>
            <a:pPr eaLnBrk="1" hangingPunct="1"/>
            <a:r>
              <a:rPr lang="en-US" altLang="en-US" sz="1300" i="1">
                <a:solidFill>
                  <a:schemeClr val="tx1"/>
                </a:solidFill>
              </a:rPr>
              <a:t>“material other than which appears in the record could not be used by an inferior tribunal”</a:t>
            </a:r>
          </a:p>
          <a:p>
            <a:pPr eaLnBrk="1" hangingPunct="1"/>
            <a:endParaRPr lang="en-US" altLang="en-US" sz="1300">
              <a:solidFill>
                <a:srgbClr val="002060"/>
              </a:solidFill>
            </a:endParaRPr>
          </a:p>
          <a:p>
            <a:pPr eaLnBrk="1" hangingPunct="1"/>
            <a:r>
              <a:rPr lang="en-US" altLang="en-US" sz="1300">
                <a:solidFill>
                  <a:srgbClr val="002060"/>
                </a:solidFill>
              </a:rPr>
              <a:t>Jayawardena and anther V. Pegasus Hotel of Ceylon Ltd. </a:t>
            </a:r>
          </a:p>
          <a:p>
            <a:pPr eaLnBrk="1" hangingPunct="1"/>
            <a:r>
              <a:rPr lang="en-US" altLang="en-US" sz="1300">
                <a:solidFill>
                  <a:srgbClr val="002060"/>
                </a:solidFill>
              </a:rPr>
              <a:t>[2004] Vol. X Part II BALJR 21</a:t>
            </a:r>
          </a:p>
          <a:p>
            <a:pPr algn="just" eaLnBrk="1" hangingPunct="1"/>
            <a:endParaRPr lang="en-US" altLang="en-US" sz="1200">
              <a:solidFill>
                <a:schemeClr val="tx1"/>
              </a:solidFill>
            </a:endParaRPr>
          </a:p>
        </p:txBody>
      </p:sp>
      <p:sp>
        <p:nvSpPr>
          <p:cNvPr id="4" name="Footer Placeholder 3">
            <a:extLst>
              <a:ext uri="{FF2B5EF4-FFF2-40B4-BE49-F238E27FC236}">
                <a16:creationId xmlns:a16="http://schemas.microsoft.com/office/drawing/2014/main" id="{27E615C3-23D5-4D89-82BE-996AC4C60EF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8437" name="Slide Number Placeholder 4">
            <a:extLst>
              <a:ext uri="{FF2B5EF4-FFF2-40B4-BE49-F238E27FC236}">
                <a16:creationId xmlns:a16="http://schemas.microsoft.com/office/drawing/2014/main" id="{1935DFE8-0886-49D0-BEFE-D4D68C8666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CE981C-4510-4EF4-AD7E-22FE31CA48D9}"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pic>
        <p:nvPicPr>
          <p:cNvPr id="18438" name="Picture 2">
            <a:extLst>
              <a:ext uri="{FF2B5EF4-FFF2-40B4-BE49-F238E27FC236}">
                <a16:creationId xmlns:a16="http://schemas.microsoft.com/office/drawing/2014/main" id="{11DF2C01-DC01-481D-BA62-0F60FDCFA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2B1B33-BF53-4120-AB8C-3DFB730F3425}"/>
              </a:ext>
            </a:extLst>
          </p:cNvPr>
          <p:cNvSpPr>
            <a:spLocks noGrp="1"/>
          </p:cNvSpPr>
          <p:nvPr>
            <p:ph type="ctrTitle"/>
          </p:nvPr>
        </p:nvSpPr>
        <p:spPr>
          <a:xfrm>
            <a:off x="2411413" y="836613"/>
            <a:ext cx="5830887" cy="719137"/>
          </a:xfrm>
        </p:spPr>
        <p:txBody>
          <a:bodyPr/>
          <a:lstStyle/>
          <a:p>
            <a:pPr eaLnBrk="1" hangingPunct="1"/>
            <a:r>
              <a:rPr lang="en-US" altLang="en-US" sz="3600" b="1"/>
              <a:t>The Grounds of Review for Certiorari </a:t>
            </a:r>
            <a:br>
              <a:rPr lang="en-US" altLang="en-US"/>
            </a:br>
            <a:endParaRPr lang="en-US" altLang="en-US"/>
          </a:p>
        </p:txBody>
      </p:sp>
      <p:sp>
        <p:nvSpPr>
          <p:cNvPr id="19459" name="Subtitle 2">
            <a:extLst>
              <a:ext uri="{FF2B5EF4-FFF2-40B4-BE49-F238E27FC236}">
                <a16:creationId xmlns:a16="http://schemas.microsoft.com/office/drawing/2014/main" id="{BA378A92-832B-4725-B383-A10ED0B4ABE9}"/>
              </a:ext>
            </a:extLst>
          </p:cNvPr>
          <p:cNvSpPr>
            <a:spLocks noGrp="1"/>
          </p:cNvSpPr>
          <p:nvPr>
            <p:ph type="subTitle" idx="1"/>
          </p:nvPr>
        </p:nvSpPr>
        <p:spPr>
          <a:xfrm>
            <a:off x="2484438" y="1125538"/>
            <a:ext cx="6264275" cy="5256212"/>
          </a:xfrm>
        </p:spPr>
        <p:txBody>
          <a:bodyPr/>
          <a:lstStyle/>
          <a:p>
            <a:pPr algn="just" eaLnBrk="1" hangingPunct="1"/>
            <a:endParaRPr lang="en-US" altLang="en-US" sz="2000" b="1" u="sng">
              <a:solidFill>
                <a:schemeClr val="tx1"/>
              </a:solidFill>
            </a:endParaRPr>
          </a:p>
          <a:p>
            <a:pPr algn="just" eaLnBrk="1" hangingPunct="1"/>
            <a:r>
              <a:rPr lang="en-US" altLang="en-US" sz="1600" b="1" u="sng">
                <a:solidFill>
                  <a:schemeClr val="tx1"/>
                </a:solidFill>
              </a:rPr>
              <a:t>4) Unreasonableness</a:t>
            </a:r>
            <a:endParaRPr lang="en-US" altLang="en-US" sz="1600">
              <a:solidFill>
                <a:schemeClr val="tx1"/>
              </a:solidFill>
            </a:endParaRPr>
          </a:p>
          <a:p>
            <a:pPr algn="just" eaLnBrk="1" hangingPunct="1"/>
            <a:r>
              <a:rPr lang="en-US" altLang="en-US" sz="1200" b="1">
                <a:solidFill>
                  <a:schemeClr val="tx1"/>
                </a:solidFill>
              </a:rPr>
              <a:t> </a:t>
            </a:r>
            <a:endParaRPr lang="en-US" altLang="en-US" sz="1200">
              <a:solidFill>
                <a:schemeClr val="tx1"/>
              </a:solidFill>
            </a:endParaRPr>
          </a:p>
          <a:p>
            <a:pPr algn="just" eaLnBrk="1" hangingPunct="1"/>
            <a:r>
              <a:rPr lang="en-US" altLang="en-US" sz="1200" b="1">
                <a:solidFill>
                  <a:schemeClr val="tx1"/>
                </a:solidFill>
              </a:rPr>
              <a:t> </a:t>
            </a:r>
            <a:r>
              <a:rPr lang="en-US" altLang="en-US" sz="1300" b="1">
                <a:solidFill>
                  <a:schemeClr val="tx1"/>
                </a:solidFill>
              </a:rPr>
              <a:t>The Wednesbury Test of Unreasonableness</a:t>
            </a:r>
            <a:endParaRPr lang="en-US" altLang="en-US" sz="1300">
              <a:solidFill>
                <a:schemeClr val="tx1"/>
              </a:solidFill>
            </a:endParaRPr>
          </a:p>
          <a:p>
            <a:pPr algn="just" eaLnBrk="1" hangingPunct="1"/>
            <a:r>
              <a:rPr lang="en-US" altLang="en-US" sz="1300">
                <a:solidFill>
                  <a:schemeClr val="tx1"/>
                </a:solidFill>
              </a:rPr>
              <a:t>Associated Provincial Picture Houses Ltd. v. Wednesbury Corporation (1948) 1 KB 223 at 229</a:t>
            </a:r>
          </a:p>
          <a:p>
            <a:pPr algn="just" eaLnBrk="1" hangingPunct="1"/>
            <a:r>
              <a:rPr lang="en-US" altLang="en-US" sz="800">
                <a:solidFill>
                  <a:schemeClr val="tx1"/>
                </a:solidFill>
              </a:rPr>
              <a:t> </a:t>
            </a:r>
          </a:p>
          <a:p>
            <a:pPr algn="just" eaLnBrk="1" hangingPunct="1"/>
            <a:r>
              <a:rPr lang="en-US" altLang="en-US" sz="1100">
                <a:solidFill>
                  <a:schemeClr val="tx1"/>
                </a:solidFill>
              </a:rPr>
              <a:t>Lord Greene:</a:t>
            </a:r>
          </a:p>
          <a:p>
            <a:pPr algn="just" eaLnBrk="1" hangingPunct="1"/>
            <a:r>
              <a:rPr lang="en-US" altLang="en-US" sz="1100" i="1">
                <a:solidFill>
                  <a:schemeClr val="tx1"/>
                </a:solidFill>
              </a:rPr>
              <a:t>"It is true that discretion must be exercised reasonably. Now what does that mean? Lawyers familiar with the phraseology used in relation to exercise of statutory discretions often use the word "unreasonable" in a rather comprehensive sense. It has frequently been used and is frequently used as a general description of the things that must not be done. For instance, a person entrusted with a discretion must, so to speak, direct himself properly in law. He must call his own attention to the matters which he is bound to consider. He must exclude from his consideration matters which are irrelevant to what he has to consider.  If he does not obey these rules, he may be truly said, and often is said, to be acting 'unreasonably'. Similarly, there may be something so absurd that no sensible person could ever dream that it lay within the powers of the authority. Warrington LJ in </a:t>
            </a:r>
            <a:r>
              <a:rPr lang="en-US" altLang="en-US" sz="1100" i="1" u="sng">
                <a:solidFill>
                  <a:schemeClr val="tx1"/>
                </a:solidFill>
              </a:rPr>
              <a:t>Short v. Poole Corporation (1926) Ch. 66</a:t>
            </a:r>
            <a:r>
              <a:rPr lang="en-US" altLang="en-US" sz="1100" i="1">
                <a:solidFill>
                  <a:schemeClr val="tx1"/>
                </a:solidFill>
              </a:rPr>
              <a:t> gave the example of the red haired teacher, dismissed because she had red hair. This is unreasonable in one sense. In another it is taking into consideration extraneous matters. It is so unreasonable that it might almost be described as being done in bad faith; and, in fact, all these things run into one another,"</a:t>
            </a:r>
            <a:endParaRPr lang="en-US" altLang="en-US" sz="1100">
              <a:solidFill>
                <a:schemeClr val="tx1"/>
              </a:solidFill>
            </a:endParaRPr>
          </a:p>
          <a:p>
            <a:pPr algn="just" eaLnBrk="1" hangingPunct="1"/>
            <a:r>
              <a:rPr lang="en-US" altLang="en-US" sz="800">
                <a:solidFill>
                  <a:schemeClr val="tx1"/>
                </a:solidFill>
              </a:rPr>
              <a:t> </a:t>
            </a:r>
          </a:p>
          <a:p>
            <a:pPr eaLnBrk="1" hangingPunct="1"/>
            <a:r>
              <a:rPr lang="en-US" altLang="en-US" sz="1300">
                <a:solidFill>
                  <a:srgbClr val="002060"/>
                </a:solidFill>
              </a:rPr>
              <a:t>Podimahaththaya V. The Land Reform Commission and Another </a:t>
            </a:r>
          </a:p>
          <a:p>
            <a:pPr eaLnBrk="1" hangingPunct="1"/>
            <a:r>
              <a:rPr lang="en-US" altLang="en-US" sz="1300">
                <a:solidFill>
                  <a:srgbClr val="002060"/>
                </a:solidFill>
              </a:rPr>
              <a:t>(1990) 2 Sri L.R. 416</a:t>
            </a:r>
          </a:p>
          <a:p>
            <a:pPr eaLnBrk="1" hangingPunct="1"/>
            <a:r>
              <a:rPr lang="en-US" altLang="en-US" sz="1300">
                <a:solidFill>
                  <a:srgbClr val="002060"/>
                </a:solidFill>
              </a:rPr>
              <a:t>Dona Marian Sandya Kumari Kodduruarachchi V. W. Dharmadasa and Others</a:t>
            </a:r>
          </a:p>
          <a:p>
            <a:pPr eaLnBrk="1" hangingPunct="1"/>
            <a:r>
              <a:rPr lang="en-US" altLang="en-US" sz="1300">
                <a:solidFill>
                  <a:srgbClr val="002060"/>
                </a:solidFill>
              </a:rPr>
              <a:t>C.A. (Writ) Application No. 343/2009 (C.A. Minutes 30/05/2013)</a:t>
            </a:r>
          </a:p>
        </p:txBody>
      </p:sp>
      <p:sp>
        <p:nvSpPr>
          <p:cNvPr id="4" name="Footer Placeholder 3">
            <a:extLst>
              <a:ext uri="{FF2B5EF4-FFF2-40B4-BE49-F238E27FC236}">
                <a16:creationId xmlns:a16="http://schemas.microsoft.com/office/drawing/2014/main" id="{D6D4D8F0-BB39-49B9-82FA-2588857E0485}"/>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9461" name="Slide Number Placeholder 4">
            <a:extLst>
              <a:ext uri="{FF2B5EF4-FFF2-40B4-BE49-F238E27FC236}">
                <a16:creationId xmlns:a16="http://schemas.microsoft.com/office/drawing/2014/main" id="{4385FA85-B4AC-4FDC-99BD-75D3736D2C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9C69F8-0B34-4EA3-BCD7-C8AEB472BFB6}"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pic>
        <p:nvPicPr>
          <p:cNvPr id="19462" name="Picture 2">
            <a:extLst>
              <a:ext uri="{FF2B5EF4-FFF2-40B4-BE49-F238E27FC236}">
                <a16:creationId xmlns:a16="http://schemas.microsoft.com/office/drawing/2014/main" id="{9DB0CEED-0228-4271-80FD-790264DC1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98C2E95-186D-422A-BFCD-0416ECFE6F14}"/>
              </a:ext>
            </a:extLst>
          </p:cNvPr>
          <p:cNvSpPr>
            <a:spLocks noGrp="1"/>
          </p:cNvSpPr>
          <p:nvPr>
            <p:ph type="ctrTitle"/>
          </p:nvPr>
        </p:nvSpPr>
        <p:spPr>
          <a:xfrm>
            <a:off x="2484438"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20483" name="Subtitle 2">
            <a:extLst>
              <a:ext uri="{FF2B5EF4-FFF2-40B4-BE49-F238E27FC236}">
                <a16:creationId xmlns:a16="http://schemas.microsoft.com/office/drawing/2014/main" id="{65FA5065-6339-41CD-85CC-391284DFA7C4}"/>
              </a:ext>
            </a:extLst>
          </p:cNvPr>
          <p:cNvSpPr>
            <a:spLocks noGrp="1"/>
          </p:cNvSpPr>
          <p:nvPr>
            <p:ph type="subTitle" idx="1"/>
          </p:nvPr>
        </p:nvSpPr>
        <p:spPr>
          <a:xfrm>
            <a:off x="2484438" y="1125538"/>
            <a:ext cx="6264275" cy="5256212"/>
          </a:xfrm>
        </p:spPr>
        <p:txBody>
          <a:bodyPr/>
          <a:lstStyle/>
          <a:p>
            <a:pPr algn="just" eaLnBrk="1" hangingPunct="1"/>
            <a:endParaRPr lang="en-US" altLang="en-US" sz="1600" b="1" u="sng">
              <a:solidFill>
                <a:schemeClr val="tx1"/>
              </a:solidFill>
            </a:endParaRPr>
          </a:p>
          <a:p>
            <a:pPr algn="just" eaLnBrk="1" hangingPunct="1"/>
            <a:r>
              <a:rPr lang="en-US" altLang="en-US" sz="1600" b="1" u="sng">
                <a:solidFill>
                  <a:schemeClr val="tx1"/>
                </a:solidFill>
              </a:rPr>
              <a:t>5) Legitimate Expectation</a:t>
            </a:r>
            <a:endParaRPr lang="en-US" altLang="en-US" sz="1600">
              <a:solidFill>
                <a:schemeClr val="tx1"/>
              </a:solidFill>
            </a:endParaRPr>
          </a:p>
          <a:p>
            <a:pPr algn="just" eaLnBrk="1" hangingPunct="1"/>
            <a:r>
              <a:rPr lang="en-US" altLang="en-US" sz="1200" b="1">
                <a:solidFill>
                  <a:schemeClr val="tx1"/>
                </a:solidFill>
              </a:rPr>
              <a:t> </a:t>
            </a:r>
            <a:endParaRPr lang="en-US" altLang="en-US" sz="1200">
              <a:solidFill>
                <a:schemeClr val="tx1"/>
              </a:solidFill>
            </a:endParaRPr>
          </a:p>
          <a:p>
            <a:pPr algn="just" eaLnBrk="1" hangingPunct="1"/>
            <a:r>
              <a:rPr lang="en-US" altLang="en-US" sz="1200">
                <a:solidFill>
                  <a:schemeClr val="tx1"/>
                </a:solidFill>
              </a:rPr>
              <a:t>First mentioned in the English Case of Schmidt V. Secretary of Home Affairs in 1969</a:t>
            </a:r>
          </a:p>
          <a:p>
            <a:pPr algn="just" eaLnBrk="1" hangingPunct="1"/>
            <a:r>
              <a:rPr lang="en-US" altLang="en-US" sz="800">
                <a:solidFill>
                  <a:schemeClr val="tx1"/>
                </a:solidFill>
              </a:rPr>
              <a:t> </a:t>
            </a:r>
          </a:p>
          <a:p>
            <a:pPr algn="just" eaLnBrk="1" hangingPunct="1"/>
            <a:r>
              <a:rPr lang="en-US" altLang="en-US" sz="1200">
                <a:solidFill>
                  <a:schemeClr val="tx1"/>
                </a:solidFill>
              </a:rPr>
              <a:t>The basic principle behind the doctrine is rather like the idea behind estoppel in private law; that if possible the law ought to require people to keep to their promises or representations, even where the promise does not constitute a contract. </a:t>
            </a:r>
          </a:p>
          <a:p>
            <a:pPr algn="just" eaLnBrk="1" hangingPunct="1"/>
            <a:endParaRPr lang="en-US" altLang="en-US" sz="800">
              <a:solidFill>
                <a:schemeClr val="tx1"/>
              </a:solidFill>
            </a:endParaRPr>
          </a:p>
          <a:p>
            <a:pPr algn="just" eaLnBrk="1" hangingPunct="1"/>
            <a:r>
              <a:rPr lang="en-US" altLang="en-US" sz="1200">
                <a:solidFill>
                  <a:schemeClr val="tx1"/>
                </a:solidFill>
              </a:rPr>
              <a:t>More, specifically where a public body has represented to an individual that it will or will not do something, then [even though the body has not bound itself to follow that representation] it ought not to be allowed to disappoint the representation at least unless it gives the individual a hearing first.</a:t>
            </a:r>
          </a:p>
          <a:p>
            <a:pPr algn="just" eaLnBrk="1" hangingPunct="1"/>
            <a:endParaRPr lang="en-US" altLang="en-US" sz="800">
              <a:solidFill>
                <a:schemeClr val="tx1"/>
              </a:solidFill>
            </a:endParaRPr>
          </a:p>
          <a:p>
            <a:pPr eaLnBrk="1" hangingPunct="1">
              <a:spcBef>
                <a:spcPct val="0"/>
              </a:spcBef>
            </a:pPr>
            <a:r>
              <a:rPr lang="en-US" altLang="en-US" sz="1000">
                <a:solidFill>
                  <a:srgbClr val="002060"/>
                </a:solidFill>
              </a:rPr>
              <a:t>Mowjood V. Pussadeniya and Another </a:t>
            </a:r>
          </a:p>
          <a:p>
            <a:pPr eaLnBrk="1" hangingPunct="1">
              <a:spcBef>
                <a:spcPct val="0"/>
              </a:spcBef>
            </a:pPr>
            <a:r>
              <a:rPr lang="en-US" altLang="en-US" sz="1000">
                <a:solidFill>
                  <a:srgbClr val="002060"/>
                </a:solidFill>
              </a:rPr>
              <a:t>1987 2 Sri. L.R. 287</a:t>
            </a:r>
          </a:p>
          <a:p>
            <a:pPr eaLnBrk="1" hangingPunct="1">
              <a:spcBef>
                <a:spcPct val="0"/>
              </a:spcBef>
            </a:pPr>
            <a:r>
              <a:rPr lang="en-US" altLang="en-US" sz="1000">
                <a:solidFill>
                  <a:srgbClr val="002060"/>
                </a:solidFill>
              </a:rPr>
              <a:t> </a:t>
            </a:r>
          </a:p>
          <a:p>
            <a:pPr eaLnBrk="1" hangingPunct="1">
              <a:spcBef>
                <a:spcPct val="0"/>
              </a:spcBef>
            </a:pPr>
            <a:r>
              <a:rPr lang="en-US" altLang="en-US" sz="1000">
                <a:solidFill>
                  <a:srgbClr val="002060"/>
                </a:solidFill>
              </a:rPr>
              <a:t>Sannasgala V. The University of Kelaniya and Members of the University Senate </a:t>
            </a:r>
          </a:p>
          <a:p>
            <a:pPr eaLnBrk="1" hangingPunct="1">
              <a:spcBef>
                <a:spcPct val="0"/>
              </a:spcBef>
            </a:pPr>
            <a:r>
              <a:rPr lang="en-US" altLang="en-US" sz="1000">
                <a:solidFill>
                  <a:srgbClr val="002060"/>
                </a:solidFill>
              </a:rPr>
              <a:t>1991 2 Sri. L.R. 193 at 186</a:t>
            </a:r>
          </a:p>
          <a:p>
            <a:pPr eaLnBrk="1" hangingPunct="1">
              <a:spcBef>
                <a:spcPct val="0"/>
              </a:spcBef>
            </a:pPr>
            <a:r>
              <a:rPr lang="en-US" altLang="en-US" sz="1000">
                <a:solidFill>
                  <a:srgbClr val="002060"/>
                </a:solidFill>
              </a:rPr>
              <a:t> </a:t>
            </a:r>
          </a:p>
          <a:p>
            <a:pPr eaLnBrk="1" hangingPunct="1">
              <a:spcBef>
                <a:spcPct val="0"/>
              </a:spcBef>
            </a:pPr>
            <a:r>
              <a:rPr lang="en-US" altLang="en-US" sz="1000">
                <a:solidFill>
                  <a:srgbClr val="002060"/>
                </a:solidFill>
              </a:rPr>
              <a:t>Wickremaratne V. Jayaratne and Other </a:t>
            </a:r>
          </a:p>
          <a:p>
            <a:pPr eaLnBrk="1" hangingPunct="1">
              <a:spcBef>
                <a:spcPct val="0"/>
              </a:spcBef>
            </a:pPr>
            <a:r>
              <a:rPr lang="en-US" altLang="en-US" sz="1000">
                <a:solidFill>
                  <a:srgbClr val="002060"/>
                </a:solidFill>
              </a:rPr>
              <a:t>2001 3 Sri. L.R. 161</a:t>
            </a:r>
          </a:p>
          <a:p>
            <a:pPr eaLnBrk="1" hangingPunct="1">
              <a:spcBef>
                <a:spcPct val="0"/>
              </a:spcBef>
            </a:pPr>
            <a:endParaRPr lang="en-US" altLang="en-US" sz="1000">
              <a:solidFill>
                <a:srgbClr val="002060"/>
              </a:solidFill>
            </a:endParaRPr>
          </a:p>
          <a:p>
            <a:pPr eaLnBrk="1" hangingPunct="1">
              <a:spcBef>
                <a:spcPct val="0"/>
              </a:spcBef>
            </a:pPr>
            <a:r>
              <a:rPr lang="en-US" altLang="en-US" sz="1000">
                <a:solidFill>
                  <a:srgbClr val="002060"/>
                </a:solidFill>
              </a:rPr>
              <a:t>Bastian Thirimawithana and Others V. The Urban Development Authority and Others </a:t>
            </a:r>
          </a:p>
          <a:p>
            <a:pPr eaLnBrk="1" hangingPunct="1">
              <a:spcBef>
                <a:spcPct val="0"/>
              </a:spcBef>
            </a:pPr>
            <a:r>
              <a:rPr lang="en-US" altLang="en-US" sz="1000">
                <a:solidFill>
                  <a:srgbClr val="002060"/>
                </a:solidFill>
              </a:rPr>
              <a:t>C.A. (Writ) Application No. 378/2005 – C.A. Minutes of 26/10/2006</a:t>
            </a:r>
          </a:p>
          <a:p>
            <a:pPr eaLnBrk="1" hangingPunct="1">
              <a:spcBef>
                <a:spcPct val="0"/>
              </a:spcBef>
            </a:pPr>
            <a:endParaRPr lang="en-US" altLang="en-US" sz="1000">
              <a:solidFill>
                <a:srgbClr val="002060"/>
              </a:solidFill>
            </a:endParaRPr>
          </a:p>
          <a:p>
            <a:pPr eaLnBrk="1" hangingPunct="1">
              <a:spcBef>
                <a:spcPct val="0"/>
              </a:spcBef>
            </a:pPr>
            <a:r>
              <a:rPr lang="en-US" altLang="en-US" sz="1000">
                <a:solidFill>
                  <a:srgbClr val="002060"/>
                </a:solidFill>
              </a:rPr>
              <a:t>M.R.C.C. Ariyarathne and Others V. N.K. Illangakoon, IGP and Others</a:t>
            </a:r>
          </a:p>
          <a:p>
            <a:pPr eaLnBrk="1" hangingPunct="1">
              <a:spcBef>
                <a:spcPct val="0"/>
              </a:spcBef>
            </a:pPr>
            <a:r>
              <a:rPr lang="en-US" altLang="en-US" sz="1000">
                <a:solidFill>
                  <a:srgbClr val="002060"/>
                </a:solidFill>
              </a:rPr>
              <a:t>SCFR Application No. 444/2012 (S.C. Minutes of 30/07/2019)</a:t>
            </a:r>
          </a:p>
          <a:p>
            <a:pPr eaLnBrk="1" hangingPunct="1"/>
            <a:endParaRPr lang="en-US" altLang="en-US" sz="1000">
              <a:solidFill>
                <a:srgbClr val="002060"/>
              </a:solidFill>
            </a:endParaRPr>
          </a:p>
          <a:p>
            <a:pPr eaLnBrk="1" hangingPunct="1"/>
            <a:endParaRPr lang="en-US" altLang="en-US" sz="1000">
              <a:solidFill>
                <a:srgbClr val="002060"/>
              </a:solidFill>
            </a:endParaRPr>
          </a:p>
          <a:p>
            <a:pPr eaLnBrk="1" hangingPunct="1"/>
            <a:r>
              <a:rPr lang="en-US" altLang="en-US" sz="1200">
                <a:solidFill>
                  <a:srgbClr val="898989"/>
                </a:solidFill>
              </a:rPr>
              <a:t> </a:t>
            </a:r>
          </a:p>
          <a:p>
            <a:pPr algn="just" eaLnBrk="1" hangingPunct="1"/>
            <a:endParaRPr lang="en-US" altLang="en-US" sz="1200">
              <a:solidFill>
                <a:schemeClr val="tx1"/>
              </a:solidFill>
            </a:endParaRPr>
          </a:p>
        </p:txBody>
      </p:sp>
      <p:sp>
        <p:nvSpPr>
          <p:cNvPr id="4" name="Footer Placeholder 3">
            <a:extLst>
              <a:ext uri="{FF2B5EF4-FFF2-40B4-BE49-F238E27FC236}">
                <a16:creationId xmlns:a16="http://schemas.microsoft.com/office/drawing/2014/main" id="{83F32352-38ED-46DD-B001-796AA0CE2F29}"/>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0485" name="Slide Number Placeholder 4">
            <a:extLst>
              <a:ext uri="{FF2B5EF4-FFF2-40B4-BE49-F238E27FC236}">
                <a16:creationId xmlns:a16="http://schemas.microsoft.com/office/drawing/2014/main" id="{A15E40D1-F31F-449B-B49B-95621F3568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5FBF32-EF36-40AC-9AF6-5B94EF7611A7}"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pic>
        <p:nvPicPr>
          <p:cNvPr id="20486" name="Picture 2">
            <a:extLst>
              <a:ext uri="{FF2B5EF4-FFF2-40B4-BE49-F238E27FC236}">
                <a16:creationId xmlns:a16="http://schemas.microsoft.com/office/drawing/2014/main" id="{BFE298D1-92E1-40B8-8835-72040CB05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84D3029-ADFF-4920-91EE-3F3B2D4FA77E}"/>
              </a:ext>
            </a:extLst>
          </p:cNvPr>
          <p:cNvSpPr>
            <a:spLocks noGrp="1"/>
          </p:cNvSpPr>
          <p:nvPr>
            <p:ph type="ctrTitle"/>
          </p:nvPr>
        </p:nvSpPr>
        <p:spPr>
          <a:xfrm>
            <a:off x="2411413"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21507" name="Subtitle 2">
            <a:extLst>
              <a:ext uri="{FF2B5EF4-FFF2-40B4-BE49-F238E27FC236}">
                <a16:creationId xmlns:a16="http://schemas.microsoft.com/office/drawing/2014/main" id="{F4635E09-26DC-4B3E-96F2-1F7EDD097A41}"/>
              </a:ext>
            </a:extLst>
          </p:cNvPr>
          <p:cNvSpPr>
            <a:spLocks noGrp="1"/>
          </p:cNvSpPr>
          <p:nvPr>
            <p:ph type="subTitle" idx="1"/>
          </p:nvPr>
        </p:nvSpPr>
        <p:spPr>
          <a:xfrm>
            <a:off x="2484438" y="1125538"/>
            <a:ext cx="6264275" cy="5256212"/>
          </a:xfrm>
        </p:spPr>
        <p:txBody>
          <a:bodyPr/>
          <a:lstStyle/>
          <a:p>
            <a:pPr algn="just" eaLnBrk="1" hangingPunct="1">
              <a:lnSpc>
                <a:spcPct val="90000"/>
              </a:lnSpc>
            </a:pPr>
            <a:endParaRPr lang="en-US" altLang="en-US" sz="1600" b="1">
              <a:solidFill>
                <a:schemeClr val="tx1"/>
              </a:solidFill>
            </a:endParaRPr>
          </a:p>
          <a:p>
            <a:pPr algn="just" eaLnBrk="1" hangingPunct="1">
              <a:lnSpc>
                <a:spcPct val="90000"/>
              </a:lnSpc>
            </a:pPr>
            <a:r>
              <a:rPr lang="en-US" altLang="en-US" sz="1600" b="1">
                <a:solidFill>
                  <a:schemeClr val="tx1"/>
                </a:solidFill>
              </a:rPr>
              <a:t>6)  </a:t>
            </a:r>
            <a:r>
              <a:rPr lang="en-US" altLang="en-US" sz="1600" b="1" u="sng">
                <a:solidFill>
                  <a:schemeClr val="tx1"/>
                </a:solidFill>
              </a:rPr>
              <a:t>Proportionality</a:t>
            </a:r>
            <a:endParaRPr lang="en-US" altLang="en-US" sz="1600" b="1">
              <a:solidFill>
                <a:schemeClr val="tx1"/>
              </a:solidFill>
            </a:endParaRPr>
          </a:p>
          <a:p>
            <a:pPr algn="just" eaLnBrk="1" hangingPunct="1">
              <a:lnSpc>
                <a:spcPct val="90000"/>
              </a:lnSpc>
            </a:pPr>
            <a:r>
              <a:rPr lang="en-US" altLang="en-US" sz="1400" b="1">
                <a:solidFill>
                  <a:schemeClr val="tx1"/>
                </a:solidFill>
              </a:rPr>
              <a:t> </a:t>
            </a:r>
            <a:endParaRPr lang="en-US" altLang="en-US" sz="1400">
              <a:solidFill>
                <a:schemeClr val="tx1"/>
              </a:solidFill>
            </a:endParaRPr>
          </a:p>
          <a:p>
            <a:pPr algn="just" eaLnBrk="1" hangingPunct="1">
              <a:lnSpc>
                <a:spcPct val="90000"/>
              </a:lnSpc>
            </a:pPr>
            <a:r>
              <a:rPr lang="en-US" altLang="en-US" sz="1400">
                <a:solidFill>
                  <a:schemeClr val="tx1"/>
                </a:solidFill>
              </a:rPr>
              <a:t>Emerging ground of review -  and is very relevant in the modern context. </a:t>
            </a:r>
            <a:r>
              <a:rPr lang="en-US" altLang="en-US" sz="1400" b="1">
                <a:solidFill>
                  <a:schemeClr val="tx1"/>
                </a:solidFill>
              </a:rPr>
              <a:t> </a:t>
            </a:r>
            <a:endParaRPr lang="en-US" altLang="en-US" sz="1400">
              <a:solidFill>
                <a:schemeClr val="tx1"/>
              </a:solidFill>
            </a:endParaRPr>
          </a:p>
          <a:p>
            <a:pPr algn="just" eaLnBrk="1" hangingPunct="1">
              <a:lnSpc>
                <a:spcPct val="90000"/>
              </a:lnSpc>
            </a:pPr>
            <a:endParaRPr lang="en-US" altLang="en-US" sz="1400">
              <a:solidFill>
                <a:schemeClr val="tx1"/>
              </a:solidFill>
            </a:endParaRPr>
          </a:p>
          <a:p>
            <a:pPr algn="just" eaLnBrk="1" hangingPunct="1">
              <a:lnSpc>
                <a:spcPct val="90000"/>
              </a:lnSpc>
            </a:pPr>
            <a:r>
              <a:rPr lang="en-US" altLang="en-US" sz="1400">
                <a:solidFill>
                  <a:schemeClr val="tx1"/>
                </a:solidFill>
              </a:rPr>
              <a:t>This is a balancing act by Court between the restrictions to the individual right as a result of the administrative action and the corresponding advantage to the State.</a:t>
            </a:r>
          </a:p>
          <a:p>
            <a:pPr algn="just" eaLnBrk="1" hangingPunct="1">
              <a:lnSpc>
                <a:spcPct val="90000"/>
              </a:lnSpc>
            </a:pPr>
            <a:r>
              <a:rPr lang="en-US" altLang="en-US" sz="1400">
                <a:solidFill>
                  <a:schemeClr val="tx1"/>
                </a:solidFill>
              </a:rPr>
              <a:t> </a:t>
            </a:r>
          </a:p>
          <a:p>
            <a:pPr eaLnBrk="1" hangingPunct="1">
              <a:lnSpc>
                <a:spcPct val="90000"/>
              </a:lnSpc>
            </a:pPr>
            <a:r>
              <a:rPr lang="en-US" altLang="en-US" sz="1400">
                <a:solidFill>
                  <a:srgbClr val="002060"/>
                </a:solidFill>
              </a:rPr>
              <a:t>Lord Diplock in </a:t>
            </a:r>
            <a:r>
              <a:rPr lang="en-US" altLang="en-US" sz="1400" i="1">
                <a:solidFill>
                  <a:srgbClr val="002060"/>
                </a:solidFill>
              </a:rPr>
              <a:t>R v. Goldsmith</a:t>
            </a:r>
            <a:r>
              <a:rPr lang="en-US" altLang="en-US" sz="1400">
                <a:solidFill>
                  <a:srgbClr val="002060"/>
                </a:solidFill>
              </a:rPr>
              <a:t> </a:t>
            </a:r>
          </a:p>
          <a:p>
            <a:pPr eaLnBrk="1" hangingPunct="1">
              <a:lnSpc>
                <a:spcPct val="90000"/>
              </a:lnSpc>
            </a:pPr>
            <a:r>
              <a:rPr lang="en-US" altLang="en-US" sz="1400">
                <a:solidFill>
                  <a:srgbClr val="002060"/>
                </a:solidFill>
              </a:rPr>
              <a:t>[1983] 1 WLR 151 at 155</a:t>
            </a:r>
            <a:endParaRPr lang="en-US" altLang="en-US" sz="1400">
              <a:solidFill>
                <a:schemeClr val="tx1"/>
              </a:solidFill>
            </a:endParaRPr>
          </a:p>
          <a:p>
            <a:pPr eaLnBrk="1" hangingPunct="1">
              <a:lnSpc>
                <a:spcPct val="90000"/>
              </a:lnSpc>
            </a:pPr>
            <a:r>
              <a:rPr lang="en-US" altLang="en-US" sz="1400">
                <a:solidFill>
                  <a:schemeClr val="tx1"/>
                </a:solidFill>
              </a:rPr>
              <a:t>made an indirect reference to a “Steam hammer to crack a nut”</a:t>
            </a:r>
          </a:p>
          <a:p>
            <a:pPr eaLnBrk="1" hangingPunct="1">
              <a:lnSpc>
                <a:spcPct val="90000"/>
              </a:lnSpc>
            </a:pPr>
            <a:r>
              <a:rPr lang="en-US" altLang="en-US" sz="1400">
                <a:solidFill>
                  <a:schemeClr val="tx1"/>
                </a:solidFill>
              </a:rPr>
              <a:t> </a:t>
            </a:r>
          </a:p>
          <a:p>
            <a:pPr eaLnBrk="1" hangingPunct="1">
              <a:lnSpc>
                <a:spcPct val="90000"/>
              </a:lnSpc>
            </a:pPr>
            <a:r>
              <a:rPr lang="en-US" altLang="en-US" sz="1400">
                <a:solidFill>
                  <a:srgbClr val="002060"/>
                </a:solidFill>
              </a:rPr>
              <a:t>R V. Barnsley, </a:t>
            </a:r>
            <a:r>
              <a:rPr lang="en-US" altLang="en-US" sz="1400" i="1">
                <a:solidFill>
                  <a:srgbClr val="002060"/>
                </a:solidFill>
              </a:rPr>
              <a:t>ex p. Hook</a:t>
            </a:r>
            <a:r>
              <a:rPr lang="en-US" altLang="en-US" sz="1400">
                <a:solidFill>
                  <a:srgbClr val="002060"/>
                </a:solidFill>
              </a:rPr>
              <a:t> </a:t>
            </a:r>
          </a:p>
          <a:p>
            <a:pPr eaLnBrk="1" hangingPunct="1">
              <a:lnSpc>
                <a:spcPct val="90000"/>
              </a:lnSpc>
            </a:pPr>
            <a:r>
              <a:rPr lang="en-US" altLang="en-US" sz="1400">
                <a:solidFill>
                  <a:srgbClr val="002060"/>
                </a:solidFill>
              </a:rPr>
              <a:t>[1976] 1 WLR 1052 (CA</a:t>
            </a:r>
          </a:p>
          <a:p>
            <a:pPr eaLnBrk="1" hangingPunct="1">
              <a:lnSpc>
                <a:spcPct val="90000"/>
              </a:lnSpc>
            </a:pPr>
            <a:r>
              <a:rPr lang="en-US" altLang="en-US" sz="1400">
                <a:solidFill>
                  <a:srgbClr val="002060"/>
                </a:solidFill>
              </a:rPr>
              <a:t> </a:t>
            </a:r>
          </a:p>
          <a:p>
            <a:pPr eaLnBrk="1" hangingPunct="1">
              <a:lnSpc>
                <a:spcPct val="90000"/>
              </a:lnSpc>
            </a:pPr>
            <a:r>
              <a:rPr lang="en-US" altLang="en-US" sz="1400">
                <a:solidFill>
                  <a:srgbClr val="002060"/>
                </a:solidFill>
              </a:rPr>
              <a:t>R V. Secretary of State for the Home Department </a:t>
            </a:r>
            <a:r>
              <a:rPr lang="en-US" altLang="en-US" sz="1400" i="1">
                <a:solidFill>
                  <a:srgbClr val="002060"/>
                </a:solidFill>
              </a:rPr>
              <a:t>ex parte Benwell </a:t>
            </a:r>
          </a:p>
          <a:p>
            <a:pPr eaLnBrk="1" hangingPunct="1">
              <a:lnSpc>
                <a:spcPct val="90000"/>
              </a:lnSpc>
            </a:pPr>
            <a:r>
              <a:rPr lang="en-US" altLang="en-US" sz="1400">
                <a:solidFill>
                  <a:srgbClr val="002060"/>
                </a:solidFill>
              </a:rPr>
              <a:t>[1984] 1 CR 723 at p. 736</a:t>
            </a:r>
          </a:p>
          <a:p>
            <a:pPr eaLnBrk="1" hangingPunct="1">
              <a:lnSpc>
                <a:spcPct val="90000"/>
              </a:lnSpc>
            </a:pPr>
            <a:r>
              <a:rPr lang="en-US" altLang="en-US" sz="1400">
                <a:solidFill>
                  <a:srgbClr val="002060"/>
                </a:solidFill>
              </a:rPr>
              <a:t> </a:t>
            </a:r>
          </a:p>
          <a:p>
            <a:pPr eaLnBrk="1" hangingPunct="1">
              <a:lnSpc>
                <a:spcPct val="90000"/>
              </a:lnSpc>
            </a:pPr>
            <a:r>
              <a:rPr lang="en-US" altLang="en-US" sz="1400">
                <a:solidFill>
                  <a:srgbClr val="002060"/>
                </a:solidFill>
              </a:rPr>
              <a:t>But in R v. Home Secretary </a:t>
            </a:r>
            <a:r>
              <a:rPr lang="en-US" altLang="en-US" sz="1400" i="1">
                <a:solidFill>
                  <a:srgbClr val="002060"/>
                </a:solidFill>
              </a:rPr>
              <a:t>ex p. Brind </a:t>
            </a:r>
          </a:p>
          <a:p>
            <a:pPr eaLnBrk="1" hangingPunct="1">
              <a:lnSpc>
                <a:spcPct val="90000"/>
              </a:lnSpc>
            </a:pPr>
            <a:r>
              <a:rPr lang="en-US" altLang="en-US" sz="1400">
                <a:solidFill>
                  <a:srgbClr val="002060"/>
                </a:solidFill>
              </a:rPr>
              <a:t>[1991] 1 AC 696</a:t>
            </a:r>
          </a:p>
          <a:p>
            <a:pPr algn="just" eaLnBrk="1" hangingPunct="1">
              <a:lnSpc>
                <a:spcPct val="90000"/>
              </a:lnSpc>
            </a:pPr>
            <a:endParaRPr lang="en-US" altLang="en-US" sz="1400">
              <a:solidFill>
                <a:schemeClr val="tx1"/>
              </a:solidFill>
            </a:endParaRPr>
          </a:p>
        </p:txBody>
      </p:sp>
      <p:sp>
        <p:nvSpPr>
          <p:cNvPr id="4" name="Footer Placeholder 3">
            <a:extLst>
              <a:ext uri="{FF2B5EF4-FFF2-40B4-BE49-F238E27FC236}">
                <a16:creationId xmlns:a16="http://schemas.microsoft.com/office/drawing/2014/main" id="{ADFC2602-B049-4511-8C04-B2F28BB8536B}"/>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1509" name="Slide Number Placeholder 4">
            <a:extLst>
              <a:ext uri="{FF2B5EF4-FFF2-40B4-BE49-F238E27FC236}">
                <a16:creationId xmlns:a16="http://schemas.microsoft.com/office/drawing/2014/main" id="{EF3E8300-FBC3-42AD-9FFC-6D704A829A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9C513A-7E43-4F72-AFFD-643228A40733}"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pic>
        <p:nvPicPr>
          <p:cNvPr id="21510" name="Picture 2">
            <a:extLst>
              <a:ext uri="{FF2B5EF4-FFF2-40B4-BE49-F238E27FC236}">
                <a16:creationId xmlns:a16="http://schemas.microsoft.com/office/drawing/2014/main" id="{9B782107-5F06-49A3-825F-759CAA897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B76C171-9FDF-486B-835A-E7BE51F4C819}"/>
              </a:ext>
            </a:extLst>
          </p:cNvPr>
          <p:cNvSpPr>
            <a:spLocks noGrp="1"/>
          </p:cNvSpPr>
          <p:nvPr>
            <p:ph type="ctrTitle"/>
          </p:nvPr>
        </p:nvSpPr>
        <p:spPr>
          <a:xfrm>
            <a:off x="2411413" y="260350"/>
            <a:ext cx="5830887" cy="720725"/>
          </a:xfrm>
        </p:spPr>
        <p:txBody>
          <a:bodyPr/>
          <a:lstStyle/>
          <a:p>
            <a:pPr eaLnBrk="1" hangingPunct="1"/>
            <a:r>
              <a:rPr lang="en-US" altLang="en-US" sz="4000" b="1"/>
              <a:t>Contents</a:t>
            </a:r>
          </a:p>
        </p:txBody>
      </p:sp>
      <p:sp>
        <p:nvSpPr>
          <p:cNvPr id="4099" name="Subtitle 2">
            <a:extLst>
              <a:ext uri="{FF2B5EF4-FFF2-40B4-BE49-F238E27FC236}">
                <a16:creationId xmlns:a16="http://schemas.microsoft.com/office/drawing/2014/main" id="{483E7E9A-28AB-4CFC-AEB0-9CF226F834F7}"/>
              </a:ext>
            </a:extLst>
          </p:cNvPr>
          <p:cNvSpPr>
            <a:spLocks noGrp="1"/>
          </p:cNvSpPr>
          <p:nvPr>
            <p:ph type="subTitle" idx="1"/>
          </p:nvPr>
        </p:nvSpPr>
        <p:spPr>
          <a:xfrm>
            <a:off x="2484438" y="1268413"/>
            <a:ext cx="6191250" cy="5040312"/>
          </a:xfrm>
        </p:spPr>
        <p:txBody>
          <a:bodyPr/>
          <a:lstStyle/>
          <a:p>
            <a:pPr marL="457200" indent="-457200" algn="l" eaLnBrk="1" hangingPunct="1">
              <a:lnSpc>
                <a:spcPct val="80000"/>
              </a:lnSpc>
              <a:buFont typeface="Arial" panose="020B0604020202020204" pitchFamily="34" charset="0"/>
              <a:buChar char="•"/>
            </a:pPr>
            <a:r>
              <a:rPr lang="en-US" altLang="en-US" sz="2400">
                <a:solidFill>
                  <a:schemeClr val="tx1"/>
                </a:solidFill>
              </a:rPr>
              <a:t>Nature of Prerogative Remedies</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The Writ Jurisdiction in Sri Lanka</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Types of Writs</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The Writ of Certiorari</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The Grounds of Review for Certiorari </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Defences to Writ Applications</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Common Mistakes made in a Writ Application </a:t>
            </a:r>
          </a:p>
          <a:p>
            <a:pPr marL="457200" indent="-457200" algn="l" eaLnBrk="1" hangingPunct="1">
              <a:lnSpc>
                <a:spcPct val="80000"/>
              </a:lnSpc>
            </a:pPr>
            <a:endParaRPr lang="en-US" altLang="en-US" sz="800">
              <a:solidFill>
                <a:schemeClr val="tx1"/>
              </a:solidFill>
            </a:endParaRPr>
          </a:p>
          <a:p>
            <a:pPr marL="457200" indent="-457200" algn="l" eaLnBrk="1" hangingPunct="1">
              <a:lnSpc>
                <a:spcPct val="80000"/>
              </a:lnSpc>
              <a:buFont typeface="Arial" panose="020B0604020202020204" pitchFamily="34" charset="0"/>
              <a:buChar char="•"/>
            </a:pPr>
            <a:r>
              <a:rPr lang="en-US" altLang="en-US" sz="2400">
                <a:solidFill>
                  <a:schemeClr val="tx1"/>
                </a:solidFill>
              </a:rPr>
              <a:t>Illustrative example of drafting a Writ Application </a:t>
            </a:r>
          </a:p>
          <a:p>
            <a:pPr marL="457200" indent="-457200" algn="l" eaLnBrk="1" hangingPunct="1">
              <a:lnSpc>
                <a:spcPct val="80000"/>
              </a:lnSpc>
              <a:buFont typeface="Arial" panose="020B0604020202020204" pitchFamily="34" charset="0"/>
              <a:buChar char="•"/>
            </a:pPr>
            <a:endParaRPr lang="en-US" altLang="en-US" sz="2400">
              <a:solidFill>
                <a:schemeClr val="tx1"/>
              </a:solidFill>
            </a:endParaRPr>
          </a:p>
          <a:p>
            <a:pPr marL="457200" indent="-457200" algn="l" eaLnBrk="1" hangingPunct="1">
              <a:lnSpc>
                <a:spcPct val="80000"/>
              </a:lnSpc>
              <a:buFont typeface="Arial" panose="020B0604020202020204" pitchFamily="34" charset="0"/>
              <a:buChar char="•"/>
            </a:pPr>
            <a:endParaRPr lang="en-US" altLang="en-US" sz="3000">
              <a:solidFill>
                <a:schemeClr val="tx1"/>
              </a:solidFill>
            </a:endParaRPr>
          </a:p>
          <a:p>
            <a:pPr marL="457200" indent="-457200" eaLnBrk="1" hangingPunct="1">
              <a:lnSpc>
                <a:spcPct val="80000"/>
              </a:lnSpc>
            </a:pPr>
            <a:endParaRPr lang="en-US" altLang="en-US" sz="3000">
              <a:solidFill>
                <a:srgbClr val="898989"/>
              </a:solidFill>
            </a:endParaRPr>
          </a:p>
        </p:txBody>
      </p:sp>
      <p:sp>
        <p:nvSpPr>
          <p:cNvPr id="4" name="Footer Placeholder 3">
            <a:extLst>
              <a:ext uri="{FF2B5EF4-FFF2-40B4-BE49-F238E27FC236}">
                <a16:creationId xmlns:a16="http://schemas.microsoft.com/office/drawing/2014/main" id="{40168E1A-7C4D-4E05-8569-A4416DBC5B00}"/>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4101" name="Slide Number Placeholder 4">
            <a:extLst>
              <a:ext uri="{FF2B5EF4-FFF2-40B4-BE49-F238E27FC236}">
                <a16:creationId xmlns:a16="http://schemas.microsoft.com/office/drawing/2014/main" id="{FD702163-8D76-4DD5-9BBD-CA6E34CCAA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C0924A-A3AA-464E-98E5-A7B5DBAC0146}"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4102" name="Picture 2">
            <a:extLst>
              <a:ext uri="{FF2B5EF4-FFF2-40B4-BE49-F238E27FC236}">
                <a16:creationId xmlns:a16="http://schemas.microsoft.com/office/drawing/2014/main" id="{EA8C7292-3B74-486E-BF30-1835A3E15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71619E1-3CFD-4466-B79A-8336352EA810}"/>
              </a:ext>
            </a:extLst>
          </p:cNvPr>
          <p:cNvSpPr>
            <a:spLocks noGrp="1"/>
          </p:cNvSpPr>
          <p:nvPr>
            <p:ph type="ctrTitle"/>
          </p:nvPr>
        </p:nvSpPr>
        <p:spPr>
          <a:xfrm>
            <a:off x="2411413"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22531" name="Subtitle 2">
            <a:extLst>
              <a:ext uri="{FF2B5EF4-FFF2-40B4-BE49-F238E27FC236}">
                <a16:creationId xmlns:a16="http://schemas.microsoft.com/office/drawing/2014/main" id="{8FFC4B79-0391-4B23-BAAD-C23656B57A91}"/>
              </a:ext>
            </a:extLst>
          </p:cNvPr>
          <p:cNvSpPr>
            <a:spLocks noGrp="1"/>
          </p:cNvSpPr>
          <p:nvPr>
            <p:ph type="subTitle" idx="1"/>
          </p:nvPr>
        </p:nvSpPr>
        <p:spPr>
          <a:xfrm>
            <a:off x="2484438" y="1125538"/>
            <a:ext cx="6335712" cy="5399087"/>
          </a:xfrm>
        </p:spPr>
        <p:txBody>
          <a:bodyPr/>
          <a:lstStyle/>
          <a:p>
            <a:pPr algn="just" eaLnBrk="1" hangingPunct="1"/>
            <a:endParaRPr lang="en-US" altLang="en-US" sz="1600">
              <a:solidFill>
                <a:schemeClr val="tx1"/>
              </a:solidFill>
            </a:endParaRPr>
          </a:p>
          <a:p>
            <a:pPr algn="just" eaLnBrk="1" hangingPunct="1"/>
            <a:r>
              <a:rPr lang="en-US" altLang="en-US" sz="1200">
                <a:solidFill>
                  <a:schemeClr val="tx1"/>
                </a:solidFill>
              </a:rPr>
              <a:t> </a:t>
            </a:r>
            <a:r>
              <a:rPr lang="en-US" altLang="en-US" sz="1600" b="1" u="sng">
                <a:solidFill>
                  <a:schemeClr val="tx1"/>
                </a:solidFill>
              </a:rPr>
              <a:t>Proportionality …..</a:t>
            </a:r>
            <a:endParaRPr lang="en-US" altLang="en-US" sz="1600">
              <a:solidFill>
                <a:schemeClr val="tx1"/>
              </a:solidFill>
            </a:endParaRPr>
          </a:p>
          <a:p>
            <a:pPr algn="just" eaLnBrk="1" hangingPunct="1"/>
            <a:r>
              <a:rPr lang="en-US" altLang="en-US" sz="1400" b="1">
                <a:solidFill>
                  <a:schemeClr val="tx1"/>
                </a:solidFill>
              </a:rPr>
              <a:t> ‘structured proportionality’ test </a:t>
            </a:r>
          </a:p>
          <a:p>
            <a:pPr algn="just" eaLnBrk="1" hangingPunct="1"/>
            <a:endParaRPr lang="en-US" altLang="en-US" sz="800">
              <a:solidFill>
                <a:schemeClr val="tx1"/>
              </a:solidFill>
            </a:endParaRPr>
          </a:p>
          <a:p>
            <a:pPr algn="just" eaLnBrk="1" hangingPunct="1"/>
            <a:r>
              <a:rPr lang="en-US" altLang="en-US" sz="1400">
                <a:solidFill>
                  <a:schemeClr val="tx1"/>
                </a:solidFill>
              </a:rPr>
              <a:t>a) Whether the legislative objective is sufficiently important to justify limiting a fundamental right.</a:t>
            </a:r>
          </a:p>
          <a:p>
            <a:pPr algn="just" eaLnBrk="1" hangingPunct="1"/>
            <a:r>
              <a:rPr lang="en-US" altLang="en-US" sz="1400">
                <a:solidFill>
                  <a:schemeClr val="tx1"/>
                </a:solidFill>
              </a:rPr>
              <a:t>b) Whether the measures designed to meet the legislative objective are rationally connected to it.</a:t>
            </a:r>
          </a:p>
          <a:p>
            <a:pPr algn="just" eaLnBrk="1" hangingPunct="1"/>
            <a:r>
              <a:rPr lang="en-US" altLang="en-US" sz="1400">
                <a:solidFill>
                  <a:schemeClr val="tx1"/>
                </a:solidFill>
              </a:rPr>
              <a:t>c) Whether the means used to impair the right or freedom are no more than is necessary to accomplish the objective. [the necessity question].</a:t>
            </a:r>
          </a:p>
          <a:p>
            <a:pPr algn="just" eaLnBrk="1" hangingPunct="1"/>
            <a:r>
              <a:rPr lang="en-US" altLang="en-US" sz="1400">
                <a:solidFill>
                  <a:schemeClr val="tx1"/>
                </a:solidFill>
              </a:rPr>
              <a:t>d) Whether a fair balance has been struck between the rights of the individual and the interests of the community which is inherent in the whole of the convention. [Sometimes called narrow proportionality]</a:t>
            </a:r>
          </a:p>
          <a:p>
            <a:pPr algn="just" eaLnBrk="1" hangingPunct="1"/>
            <a:r>
              <a:rPr lang="en-US" altLang="en-US" sz="800">
                <a:solidFill>
                  <a:srgbClr val="898989"/>
                </a:solidFill>
              </a:rPr>
              <a:t>  </a:t>
            </a:r>
          </a:p>
          <a:p>
            <a:pPr eaLnBrk="1" hangingPunct="1"/>
            <a:r>
              <a:rPr lang="en-US" altLang="en-US" sz="1400">
                <a:solidFill>
                  <a:srgbClr val="002060"/>
                </a:solidFill>
              </a:rPr>
              <a:t>Premaratne V. University Grants Commission  and Other </a:t>
            </a:r>
          </a:p>
          <a:p>
            <a:pPr eaLnBrk="1" hangingPunct="1"/>
            <a:r>
              <a:rPr lang="en-US" altLang="en-US" sz="1400">
                <a:solidFill>
                  <a:srgbClr val="002060"/>
                </a:solidFill>
              </a:rPr>
              <a:t>[1998] 3 Sri. L.R. 395 at 414</a:t>
            </a:r>
          </a:p>
          <a:p>
            <a:pPr eaLnBrk="1" hangingPunct="1"/>
            <a:endParaRPr lang="en-US" altLang="en-US" sz="800">
              <a:solidFill>
                <a:srgbClr val="002060"/>
              </a:solidFill>
            </a:endParaRPr>
          </a:p>
          <a:p>
            <a:pPr eaLnBrk="1" hangingPunct="1"/>
            <a:r>
              <a:rPr lang="en-US" altLang="en-US" sz="1400">
                <a:solidFill>
                  <a:srgbClr val="002060"/>
                </a:solidFill>
              </a:rPr>
              <a:t>Caldera V. University of Peradeniya and Others </a:t>
            </a:r>
          </a:p>
          <a:p>
            <a:pPr eaLnBrk="1" hangingPunct="1"/>
            <a:r>
              <a:rPr lang="en-US" altLang="en-US" sz="1400">
                <a:solidFill>
                  <a:srgbClr val="002060"/>
                </a:solidFill>
              </a:rPr>
              <a:t>[C.A. Writ No. 572/2004 C.A. Minutes of 25/4/2005]</a:t>
            </a:r>
          </a:p>
          <a:p>
            <a:pPr eaLnBrk="1" hangingPunct="1"/>
            <a:endParaRPr lang="en-US" altLang="en-US" sz="800">
              <a:solidFill>
                <a:srgbClr val="002060"/>
              </a:solidFill>
            </a:endParaRPr>
          </a:p>
          <a:p>
            <a:pPr eaLnBrk="1" hangingPunct="1"/>
            <a:r>
              <a:rPr lang="en-US" altLang="en-US" sz="1400">
                <a:solidFill>
                  <a:srgbClr val="002060"/>
                </a:solidFill>
              </a:rPr>
              <a:t>Neidra Fernando V. Ceylon Tourist Board and Others </a:t>
            </a:r>
          </a:p>
          <a:p>
            <a:pPr eaLnBrk="1" hangingPunct="1"/>
            <a:r>
              <a:rPr lang="en-US" altLang="en-US" sz="1400">
                <a:solidFill>
                  <a:srgbClr val="002060"/>
                </a:solidFill>
              </a:rPr>
              <a:t>[2002] 2 Sri. L.R. 169</a:t>
            </a:r>
          </a:p>
          <a:p>
            <a:pPr eaLnBrk="1" hangingPunct="1"/>
            <a:endParaRPr lang="en-US" altLang="en-US" sz="1400">
              <a:solidFill>
                <a:srgbClr val="002060"/>
              </a:solidFill>
            </a:endParaRPr>
          </a:p>
          <a:p>
            <a:pPr algn="just" eaLnBrk="1" hangingPunct="1"/>
            <a:endParaRPr lang="en-US" altLang="en-US" sz="1400">
              <a:solidFill>
                <a:srgbClr val="002060"/>
              </a:solidFill>
            </a:endParaRPr>
          </a:p>
        </p:txBody>
      </p:sp>
      <p:sp>
        <p:nvSpPr>
          <p:cNvPr id="4" name="Footer Placeholder 3">
            <a:extLst>
              <a:ext uri="{FF2B5EF4-FFF2-40B4-BE49-F238E27FC236}">
                <a16:creationId xmlns:a16="http://schemas.microsoft.com/office/drawing/2014/main" id="{06745CE9-4689-4C69-B131-25D0170E5DF2}"/>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2533" name="Slide Number Placeholder 4">
            <a:extLst>
              <a:ext uri="{FF2B5EF4-FFF2-40B4-BE49-F238E27FC236}">
                <a16:creationId xmlns:a16="http://schemas.microsoft.com/office/drawing/2014/main" id="{F50A0A29-989F-4BF0-9058-EE4F3F750F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354B47-E36E-4AFB-9D6C-35CC6A4D7071}"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pic>
        <p:nvPicPr>
          <p:cNvPr id="22534" name="Picture 2">
            <a:extLst>
              <a:ext uri="{FF2B5EF4-FFF2-40B4-BE49-F238E27FC236}">
                <a16:creationId xmlns:a16="http://schemas.microsoft.com/office/drawing/2014/main" id="{67F0D213-429C-4A74-9F18-E937FEB5D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9724B9A-11BE-4768-8CB8-8C1A351108E5}"/>
              </a:ext>
            </a:extLst>
          </p:cNvPr>
          <p:cNvSpPr>
            <a:spLocks noGrp="1"/>
          </p:cNvSpPr>
          <p:nvPr>
            <p:ph type="ctrTitle"/>
          </p:nvPr>
        </p:nvSpPr>
        <p:spPr>
          <a:xfrm>
            <a:off x="2411413" y="765175"/>
            <a:ext cx="5830887" cy="719138"/>
          </a:xfrm>
        </p:spPr>
        <p:txBody>
          <a:bodyPr/>
          <a:lstStyle/>
          <a:p>
            <a:pPr eaLnBrk="1" hangingPunct="1"/>
            <a:r>
              <a:rPr lang="en-US" altLang="en-US" sz="3600" b="1"/>
              <a:t>The Grounds of Review for Certiorari </a:t>
            </a:r>
            <a:br>
              <a:rPr lang="en-US" altLang="en-US"/>
            </a:br>
            <a:endParaRPr lang="en-US" altLang="en-US"/>
          </a:p>
        </p:txBody>
      </p:sp>
      <p:sp>
        <p:nvSpPr>
          <p:cNvPr id="23555" name="Subtitle 2">
            <a:extLst>
              <a:ext uri="{FF2B5EF4-FFF2-40B4-BE49-F238E27FC236}">
                <a16:creationId xmlns:a16="http://schemas.microsoft.com/office/drawing/2014/main" id="{16BFB962-66E9-4B43-8143-B05C581C45E0}"/>
              </a:ext>
            </a:extLst>
          </p:cNvPr>
          <p:cNvSpPr>
            <a:spLocks noGrp="1"/>
          </p:cNvSpPr>
          <p:nvPr>
            <p:ph type="subTitle" idx="1"/>
          </p:nvPr>
        </p:nvSpPr>
        <p:spPr>
          <a:xfrm>
            <a:off x="2484438" y="1125538"/>
            <a:ext cx="6335712" cy="5399087"/>
          </a:xfrm>
        </p:spPr>
        <p:txBody>
          <a:bodyPr/>
          <a:lstStyle/>
          <a:p>
            <a:pPr algn="just" eaLnBrk="1" hangingPunct="1"/>
            <a:r>
              <a:rPr lang="en-US" altLang="en-US" sz="1600">
                <a:solidFill>
                  <a:schemeClr val="tx1"/>
                </a:solidFill>
              </a:rPr>
              <a:t> </a:t>
            </a:r>
          </a:p>
          <a:p>
            <a:pPr algn="just" eaLnBrk="1" hangingPunct="1"/>
            <a:r>
              <a:rPr lang="en-US" altLang="en-US" sz="1600" b="1" u="sng">
                <a:solidFill>
                  <a:schemeClr val="tx1"/>
                </a:solidFill>
              </a:rPr>
              <a:t>Proportionality….</a:t>
            </a:r>
            <a:endParaRPr lang="en-US" altLang="en-US" sz="1600">
              <a:solidFill>
                <a:schemeClr val="tx1"/>
              </a:solidFill>
            </a:endParaRPr>
          </a:p>
          <a:p>
            <a:pPr algn="just" eaLnBrk="1" hangingPunct="1"/>
            <a:r>
              <a:rPr lang="en-US" altLang="en-US" sz="1400" b="1">
                <a:solidFill>
                  <a:schemeClr val="tx1"/>
                </a:solidFill>
              </a:rPr>
              <a:t> </a:t>
            </a:r>
            <a:endParaRPr lang="en-US" altLang="en-US" sz="1400">
              <a:solidFill>
                <a:srgbClr val="002060"/>
              </a:solidFill>
            </a:endParaRPr>
          </a:p>
          <a:p>
            <a:pPr algn="just" eaLnBrk="1" hangingPunct="1"/>
            <a:r>
              <a:rPr lang="en-US" altLang="en-US" sz="1600">
                <a:solidFill>
                  <a:schemeClr val="tx1"/>
                </a:solidFill>
              </a:rPr>
              <a:t>An Article titled “Proportionality : Neither novel nor dangerous” by Jeffrey Jowell and Anthony Lester Q.C., in its concluding paragraph states :</a:t>
            </a:r>
          </a:p>
          <a:p>
            <a:pPr algn="just" eaLnBrk="1" hangingPunct="1"/>
            <a:r>
              <a:rPr lang="en-US" altLang="en-US" sz="1600">
                <a:solidFill>
                  <a:schemeClr val="tx1"/>
                </a:solidFill>
              </a:rPr>
              <a:t> </a:t>
            </a:r>
          </a:p>
          <a:p>
            <a:pPr algn="just" eaLnBrk="1" hangingPunct="1"/>
            <a:r>
              <a:rPr lang="en-US" altLang="en-US" sz="1600" i="1">
                <a:solidFill>
                  <a:schemeClr val="tx1"/>
                </a:solidFill>
              </a:rPr>
              <a:t>“The use of proportionality under so many different labels and in so man different contexts in English law demonstrates its general acceptance as a general principle of law. Like all grounds of judicial review, it cannot be mechanically applied. Its application requires judgment in the light of the circumstances of the particular case. However, its application would affirm an important principle of justice by which all administrative action should be expected to be judged : that the decision maker must exercise a proper sense of proportion in making a decision and that individuals affected by decisions should not be required to bear a burden that is unnecessary or disproportionate to the ends being pursued”</a:t>
            </a:r>
          </a:p>
          <a:p>
            <a:pPr algn="just" eaLnBrk="1" hangingPunct="1"/>
            <a:r>
              <a:rPr lang="en-US" altLang="en-US" sz="1400">
                <a:solidFill>
                  <a:schemeClr val="tx1"/>
                </a:solidFill>
              </a:rPr>
              <a:t> </a:t>
            </a:r>
          </a:p>
          <a:p>
            <a:pPr algn="just" eaLnBrk="1" hangingPunct="1"/>
            <a:endParaRPr lang="en-US" altLang="en-US" sz="1400">
              <a:solidFill>
                <a:schemeClr val="tx1"/>
              </a:solidFill>
            </a:endParaRPr>
          </a:p>
        </p:txBody>
      </p:sp>
      <p:sp>
        <p:nvSpPr>
          <p:cNvPr id="4" name="Footer Placeholder 3">
            <a:extLst>
              <a:ext uri="{FF2B5EF4-FFF2-40B4-BE49-F238E27FC236}">
                <a16:creationId xmlns:a16="http://schemas.microsoft.com/office/drawing/2014/main" id="{35B8928D-E1BC-4872-A45F-1B45B6DAE820}"/>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3557" name="Slide Number Placeholder 4">
            <a:extLst>
              <a:ext uri="{FF2B5EF4-FFF2-40B4-BE49-F238E27FC236}">
                <a16:creationId xmlns:a16="http://schemas.microsoft.com/office/drawing/2014/main" id="{F2E97D3A-F4EF-4C26-A723-6FF54A4E98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4BC25C-E0E1-45A4-8CCE-D56514140D6A}"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pic>
        <p:nvPicPr>
          <p:cNvPr id="23558" name="Picture 2">
            <a:extLst>
              <a:ext uri="{FF2B5EF4-FFF2-40B4-BE49-F238E27FC236}">
                <a16:creationId xmlns:a16="http://schemas.microsoft.com/office/drawing/2014/main" id="{195725AB-08C4-4E43-BA84-80821C373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1755354-458D-43D5-8DBB-1419BC55CDD9}"/>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p>
        </p:txBody>
      </p:sp>
      <p:sp>
        <p:nvSpPr>
          <p:cNvPr id="24579" name="Subtitle 2">
            <a:extLst>
              <a:ext uri="{FF2B5EF4-FFF2-40B4-BE49-F238E27FC236}">
                <a16:creationId xmlns:a16="http://schemas.microsoft.com/office/drawing/2014/main" id="{348D7E10-EB67-4003-A76E-F3C12A314539}"/>
              </a:ext>
            </a:extLst>
          </p:cNvPr>
          <p:cNvSpPr>
            <a:spLocks noGrp="1"/>
          </p:cNvSpPr>
          <p:nvPr>
            <p:ph type="subTitle" idx="1"/>
          </p:nvPr>
        </p:nvSpPr>
        <p:spPr>
          <a:xfrm>
            <a:off x="2484438" y="1989138"/>
            <a:ext cx="5832475" cy="4176712"/>
          </a:xfrm>
        </p:spPr>
        <p:txBody>
          <a:bodyPr/>
          <a:lstStyle/>
          <a:p>
            <a:pPr algn="just" eaLnBrk="1" hangingPunct="1"/>
            <a:r>
              <a:rPr lang="en-US" altLang="en-US" sz="1600" b="1" u="sng">
                <a:solidFill>
                  <a:schemeClr val="tx1"/>
                </a:solidFill>
              </a:rPr>
              <a:t>1) Delay – Laches</a:t>
            </a:r>
            <a:endParaRPr lang="en-US" altLang="en-US" sz="1600">
              <a:solidFill>
                <a:schemeClr val="tx1"/>
              </a:solidFill>
            </a:endParaRPr>
          </a:p>
          <a:p>
            <a:pPr algn="just" eaLnBrk="1" hangingPunct="1"/>
            <a:r>
              <a:rPr lang="en-US" altLang="en-US" sz="1200" b="1">
                <a:solidFill>
                  <a:schemeClr val="tx1"/>
                </a:solidFill>
              </a:rPr>
              <a:t> </a:t>
            </a:r>
            <a:endParaRPr lang="en-US" altLang="en-US" sz="1200">
              <a:solidFill>
                <a:schemeClr val="tx1"/>
              </a:solidFill>
            </a:endParaRPr>
          </a:p>
          <a:p>
            <a:pPr algn="just" eaLnBrk="1" hangingPunct="1"/>
            <a:r>
              <a:rPr lang="en-US" altLang="en-US" sz="1200">
                <a:solidFill>
                  <a:schemeClr val="tx1"/>
                </a:solidFill>
              </a:rPr>
              <a:t>One cannot sleep over one’s rights. </a:t>
            </a:r>
          </a:p>
          <a:p>
            <a:pPr algn="just" eaLnBrk="1" hangingPunct="1"/>
            <a:r>
              <a:rPr lang="en-US" altLang="en-US" sz="1200">
                <a:solidFill>
                  <a:schemeClr val="tx1"/>
                </a:solidFill>
              </a:rPr>
              <a:t>The relevance of the matter also could get diluted with the passing of time.</a:t>
            </a:r>
          </a:p>
          <a:p>
            <a:pPr eaLnBrk="1" hangingPunct="1"/>
            <a:r>
              <a:rPr lang="en-US" altLang="en-US" sz="1200">
                <a:solidFill>
                  <a:srgbClr val="002060"/>
                </a:solidFill>
              </a:rPr>
              <a:t> </a:t>
            </a:r>
          </a:p>
          <a:p>
            <a:pPr eaLnBrk="1" hangingPunct="1"/>
            <a:r>
              <a:rPr lang="en-US" altLang="en-US" sz="1200">
                <a:solidFill>
                  <a:srgbClr val="002060"/>
                </a:solidFill>
              </a:rPr>
              <a:t>Biso Menika V. Alwis </a:t>
            </a:r>
          </a:p>
          <a:p>
            <a:pPr eaLnBrk="1" hangingPunct="1"/>
            <a:r>
              <a:rPr lang="en-US" altLang="en-US" sz="1200">
                <a:solidFill>
                  <a:srgbClr val="002060"/>
                </a:solidFill>
              </a:rPr>
              <a:t>[1982] 1 Sri. L.R. 368</a:t>
            </a:r>
          </a:p>
          <a:p>
            <a:pPr algn="just" eaLnBrk="1" hangingPunct="1"/>
            <a:r>
              <a:rPr lang="en-US" altLang="en-US" sz="1200">
                <a:solidFill>
                  <a:schemeClr val="tx1"/>
                </a:solidFill>
              </a:rPr>
              <a:t>	</a:t>
            </a:r>
          </a:p>
          <a:p>
            <a:pPr eaLnBrk="1" hangingPunct="1"/>
            <a:r>
              <a:rPr lang="en-US" altLang="en-US" sz="1200">
                <a:solidFill>
                  <a:srgbClr val="002060"/>
                </a:solidFill>
              </a:rPr>
              <a:t>Trustees of the Taiyabbhai Children’s Trust V. Attorney General </a:t>
            </a:r>
          </a:p>
          <a:p>
            <a:pPr eaLnBrk="1" hangingPunct="1"/>
            <a:r>
              <a:rPr lang="en-US" altLang="en-US" sz="1200">
                <a:solidFill>
                  <a:srgbClr val="002060"/>
                </a:solidFill>
              </a:rPr>
              <a:t>[1997] 2 Sri. L.R. 341</a:t>
            </a:r>
          </a:p>
          <a:p>
            <a:pPr eaLnBrk="1" hangingPunct="1"/>
            <a:endParaRPr lang="en-US" altLang="en-US" sz="1200">
              <a:solidFill>
                <a:srgbClr val="002060"/>
              </a:solidFill>
            </a:endParaRPr>
          </a:p>
          <a:p>
            <a:pPr algn="just" eaLnBrk="1" hangingPunct="1"/>
            <a:r>
              <a:rPr lang="en-US" altLang="en-US" sz="1200">
                <a:solidFill>
                  <a:schemeClr val="tx1"/>
                </a:solidFill>
              </a:rPr>
              <a:t> However, in the case of a patent want of jurisdiction, the issue of delay may be overcome.</a:t>
            </a:r>
          </a:p>
          <a:p>
            <a:pPr eaLnBrk="1" hangingPunct="1"/>
            <a:endParaRPr lang="en-US" altLang="en-US" sz="1200">
              <a:solidFill>
                <a:srgbClr val="002060"/>
              </a:solidFill>
            </a:endParaRPr>
          </a:p>
          <a:p>
            <a:pPr eaLnBrk="1" hangingPunct="1"/>
            <a:r>
              <a:rPr lang="en-US" altLang="en-US" sz="1200">
                <a:solidFill>
                  <a:srgbClr val="002060"/>
                </a:solidFill>
              </a:rPr>
              <a:t>Sebastian Fernando V. Katana Multi-Purpose Co-operative Society and Others </a:t>
            </a:r>
          </a:p>
          <a:p>
            <a:pPr eaLnBrk="1" hangingPunct="1"/>
            <a:r>
              <a:rPr lang="en-US" altLang="en-US" sz="1200">
                <a:solidFill>
                  <a:srgbClr val="002060"/>
                </a:solidFill>
              </a:rPr>
              <a:t>[1990] 1 Sri. L.R. 342</a:t>
            </a:r>
            <a:endParaRPr lang="en-US" altLang="en-US" sz="1200">
              <a:solidFill>
                <a:schemeClr val="tx1"/>
              </a:solidFill>
            </a:endParaRPr>
          </a:p>
          <a:p>
            <a:pPr algn="just" eaLnBrk="1" hangingPunct="1"/>
            <a:r>
              <a:rPr lang="en-US" altLang="en-US" sz="1200" i="1">
                <a:solidFill>
                  <a:schemeClr val="tx1"/>
                </a:solidFill>
              </a:rPr>
              <a:t>“Delay by itself will not defeat an application. It is only a discretionary bar to be applied having regard to the conduct of parties, the issues involved and the substantial prejudice which may result in varying the impugned order”.</a:t>
            </a:r>
            <a:endParaRPr lang="en-US" altLang="en-US" sz="1200">
              <a:solidFill>
                <a:schemeClr val="tx1"/>
              </a:solidFill>
            </a:endParaRPr>
          </a:p>
          <a:p>
            <a:pPr algn="just" eaLnBrk="1" hangingPunct="1"/>
            <a:r>
              <a:rPr lang="en-US" altLang="en-US" sz="1200" b="1">
                <a:solidFill>
                  <a:schemeClr val="tx1"/>
                </a:solidFill>
              </a:rPr>
              <a:t> </a:t>
            </a:r>
            <a:endParaRPr lang="en-US" altLang="en-US" sz="1200">
              <a:solidFill>
                <a:schemeClr val="tx1"/>
              </a:solidFill>
            </a:endParaRPr>
          </a:p>
          <a:p>
            <a:pPr algn="just" eaLnBrk="1" hangingPunct="1"/>
            <a:r>
              <a:rPr lang="en-US" altLang="en-US" sz="1200" b="1">
                <a:solidFill>
                  <a:schemeClr val="tx1"/>
                </a:solidFill>
              </a:rPr>
              <a:t>	</a:t>
            </a:r>
            <a:endParaRPr lang="en-US" altLang="en-US" sz="1200">
              <a:solidFill>
                <a:schemeClr val="tx1"/>
              </a:solidFill>
            </a:endParaRPr>
          </a:p>
        </p:txBody>
      </p:sp>
      <p:sp>
        <p:nvSpPr>
          <p:cNvPr id="4" name="Footer Placeholder 3">
            <a:extLst>
              <a:ext uri="{FF2B5EF4-FFF2-40B4-BE49-F238E27FC236}">
                <a16:creationId xmlns:a16="http://schemas.microsoft.com/office/drawing/2014/main" id="{03C3695F-0103-4CF9-8617-836D9C04D9D5}"/>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4581" name="Slide Number Placeholder 4">
            <a:extLst>
              <a:ext uri="{FF2B5EF4-FFF2-40B4-BE49-F238E27FC236}">
                <a16:creationId xmlns:a16="http://schemas.microsoft.com/office/drawing/2014/main" id="{DEE3433B-31B4-4275-9BDA-97F1AC0C36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67E35F-66DB-469B-829D-648FCFCEB2F0}"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pic>
        <p:nvPicPr>
          <p:cNvPr id="24582" name="Picture 2">
            <a:extLst>
              <a:ext uri="{FF2B5EF4-FFF2-40B4-BE49-F238E27FC236}">
                <a16:creationId xmlns:a16="http://schemas.microsoft.com/office/drawing/2014/main" id="{50EA40F3-F865-4106-91CD-72CD631A4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23F9310-AE4B-44AA-A92A-8CD73F8AA1C4}"/>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C8A1201C-59F2-4D7F-B0A9-7F216BA1E59F}"/>
              </a:ext>
            </a:extLst>
          </p:cNvPr>
          <p:cNvSpPr>
            <a:spLocks noGrp="1"/>
          </p:cNvSpPr>
          <p:nvPr>
            <p:ph type="subTitle" idx="1"/>
          </p:nvPr>
        </p:nvSpPr>
        <p:spPr>
          <a:xfrm>
            <a:off x="2484438" y="2133600"/>
            <a:ext cx="5832475" cy="3598863"/>
          </a:xfrm>
        </p:spPr>
        <p:txBody>
          <a:bodyPr rtlCol="0">
            <a:normAutofit/>
          </a:bodyPr>
          <a:lstStyle/>
          <a:p>
            <a:pPr algn="just" eaLnBrk="1" hangingPunct="1">
              <a:buFont typeface="Arial" charset="0"/>
              <a:buNone/>
              <a:defRPr/>
            </a:pPr>
            <a:r>
              <a:rPr lang="en-US" sz="1600" b="1" u="sng" dirty="0">
                <a:solidFill>
                  <a:schemeClr val="tx1"/>
                </a:solidFill>
              </a:rPr>
              <a:t>Delay – Laches….</a:t>
            </a:r>
            <a:endParaRPr lang="en-US" sz="1600" dirty="0">
              <a:solidFill>
                <a:schemeClr val="tx1"/>
              </a:solidFill>
            </a:endParaRPr>
          </a:p>
          <a:p>
            <a:pPr algn="just" eaLnBrk="1" hangingPunct="1">
              <a:buFont typeface="Arial" charset="0"/>
              <a:buNone/>
              <a:defRPr/>
            </a:pPr>
            <a:endParaRPr lang="en-US" sz="1600" dirty="0">
              <a:solidFill>
                <a:srgbClr val="002060"/>
              </a:solidFill>
            </a:endParaRPr>
          </a:p>
          <a:p>
            <a:pPr eaLnBrk="1" hangingPunct="1">
              <a:buFont typeface="Arial" charset="0"/>
              <a:buNone/>
              <a:defRPr/>
            </a:pPr>
            <a:r>
              <a:rPr lang="en-US" sz="1600" dirty="0">
                <a:solidFill>
                  <a:srgbClr val="002060"/>
                </a:solidFill>
              </a:rPr>
              <a:t>Dissanayake V. I.O.K. Fernando and another  </a:t>
            </a:r>
          </a:p>
          <a:p>
            <a:pPr eaLnBrk="1" hangingPunct="1">
              <a:buFont typeface="Arial" charset="0"/>
              <a:buNone/>
              <a:defRPr/>
            </a:pPr>
            <a:r>
              <a:rPr lang="en-US" sz="1600" dirty="0">
                <a:solidFill>
                  <a:srgbClr val="002060"/>
                </a:solidFill>
              </a:rPr>
              <a:t>71 NLR 356</a:t>
            </a:r>
          </a:p>
          <a:p>
            <a:pPr algn="just" eaLnBrk="1" hangingPunct="1">
              <a:buFont typeface="Arial" charset="0"/>
              <a:buNone/>
              <a:defRPr/>
            </a:pPr>
            <a:r>
              <a:rPr lang="en-US" sz="1600" b="1" dirty="0">
                <a:solidFill>
                  <a:schemeClr val="tx1"/>
                </a:solidFill>
              </a:rPr>
              <a:t> </a:t>
            </a:r>
            <a:endParaRPr lang="en-US" sz="1600" dirty="0">
              <a:solidFill>
                <a:schemeClr val="tx1"/>
              </a:solidFill>
            </a:endParaRPr>
          </a:p>
          <a:p>
            <a:pPr algn="just" eaLnBrk="1" hangingPunct="1">
              <a:buFont typeface="Arial" charset="0"/>
              <a:buNone/>
              <a:defRPr/>
            </a:pPr>
            <a:r>
              <a:rPr lang="en-US" sz="1600" i="1" dirty="0">
                <a:solidFill>
                  <a:schemeClr val="tx1"/>
                </a:solidFill>
              </a:rPr>
              <a:t>“Where there has been delay in seeking relief by way of Certiorari, it is essential that the reasons for the delay should be set out in the papers filed …”</a:t>
            </a:r>
            <a:endParaRPr lang="en-US" sz="1600" dirty="0">
              <a:solidFill>
                <a:schemeClr val="tx1"/>
              </a:solidFill>
            </a:endParaRPr>
          </a:p>
          <a:p>
            <a:pPr eaLnBrk="1" hangingPunct="1">
              <a:defRPr/>
            </a:pPr>
            <a:endParaRPr lang="en-US" sz="1600" dirty="0">
              <a:solidFill>
                <a:srgbClr val="002060"/>
              </a:solidFill>
            </a:endParaRPr>
          </a:p>
          <a:p>
            <a:pPr eaLnBrk="1" fontAlgn="auto" hangingPunct="1">
              <a:spcAft>
                <a:spcPts val="0"/>
              </a:spcAft>
              <a:buFont typeface="Arial" charset="0"/>
              <a:buNone/>
              <a:defRPr/>
            </a:pPr>
            <a:endParaRPr lang="en-US" dirty="0"/>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A61F10A5-7A6E-4B15-896E-A4BF52AF675B}"/>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5605" name="Slide Number Placeholder 4">
            <a:extLst>
              <a:ext uri="{FF2B5EF4-FFF2-40B4-BE49-F238E27FC236}">
                <a16:creationId xmlns:a16="http://schemas.microsoft.com/office/drawing/2014/main" id="{F7BFCCD3-CD5B-42EA-803A-25FFEBB462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4B6878-1ABF-46DA-9B2C-50E3A5A08DA7}"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pic>
        <p:nvPicPr>
          <p:cNvPr id="25606" name="Picture 2">
            <a:extLst>
              <a:ext uri="{FF2B5EF4-FFF2-40B4-BE49-F238E27FC236}">
                <a16:creationId xmlns:a16="http://schemas.microsoft.com/office/drawing/2014/main" id="{EA590917-F0A3-4761-A99D-E9CDC5DE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CF6770-9F83-46C2-AC4F-663D9D51D67A}"/>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91349864-BE3D-4D9E-BEBC-5ECA755EA7CD}"/>
              </a:ext>
            </a:extLst>
          </p:cNvPr>
          <p:cNvSpPr>
            <a:spLocks noGrp="1"/>
          </p:cNvSpPr>
          <p:nvPr>
            <p:ph type="subTitle" idx="1"/>
          </p:nvPr>
        </p:nvSpPr>
        <p:spPr>
          <a:xfrm>
            <a:off x="2484438" y="2133600"/>
            <a:ext cx="6048375" cy="3959225"/>
          </a:xfrm>
        </p:spPr>
        <p:txBody>
          <a:bodyPr rtlCol="0">
            <a:normAutofit fontScale="55000" lnSpcReduction="20000"/>
          </a:bodyPr>
          <a:lstStyle/>
          <a:p>
            <a:pPr algn="just" eaLnBrk="1" hangingPunct="1">
              <a:buFont typeface="Arial" charset="0"/>
              <a:buNone/>
              <a:defRPr/>
            </a:pPr>
            <a:r>
              <a:rPr lang="en-US" sz="3400" b="1" u="sng" dirty="0">
                <a:solidFill>
                  <a:schemeClr val="tx1"/>
                </a:solidFill>
              </a:rPr>
              <a:t>2) Necessary Parties</a:t>
            </a:r>
            <a:endParaRPr lang="en-US" sz="3400" dirty="0">
              <a:solidFill>
                <a:schemeClr val="tx1"/>
              </a:solidFill>
            </a:endParaRPr>
          </a:p>
          <a:p>
            <a:pPr algn="just" eaLnBrk="1" hangingPunct="1">
              <a:buFont typeface="Arial" charset="0"/>
              <a:buNone/>
              <a:defRPr/>
            </a:pPr>
            <a:r>
              <a:rPr lang="en-US" b="1" dirty="0">
                <a:solidFill>
                  <a:schemeClr val="tx1"/>
                </a:solidFill>
              </a:rPr>
              <a:t> </a:t>
            </a:r>
            <a:endParaRPr lang="en-US" dirty="0">
              <a:solidFill>
                <a:schemeClr val="tx1"/>
              </a:solidFill>
            </a:endParaRPr>
          </a:p>
          <a:p>
            <a:pPr algn="just" eaLnBrk="1" hangingPunct="1">
              <a:buFont typeface="Arial" charset="0"/>
              <a:buNone/>
              <a:defRPr/>
            </a:pPr>
            <a:r>
              <a:rPr lang="en-US" dirty="0">
                <a:solidFill>
                  <a:schemeClr val="tx1"/>
                </a:solidFill>
              </a:rPr>
              <a:t>Necessary parties include the parties making the Order, those benefiting from the Order and those aggrieved by the Order.</a:t>
            </a:r>
          </a:p>
          <a:p>
            <a:pPr algn="just" eaLnBrk="1" hangingPunct="1">
              <a:buFont typeface="Arial" charset="0"/>
              <a:buNone/>
              <a:defRPr/>
            </a:pPr>
            <a:r>
              <a:rPr lang="en-US" dirty="0">
                <a:solidFill>
                  <a:schemeClr val="tx1"/>
                </a:solidFill>
              </a:rPr>
              <a:t> </a:t>
            </a:r>
          </a:p>
          <a:p>
            <a:pPr eaLnBrk="1" hangingPunct="1">
              <a:buFont typeface="Arial" charset="0"/>
              <a:buNone/>
              <a:defRPr/>
            </a:pPr>
            <a:r>
              <a:rPr lang="en-US" sz="2000" dirty="0" err="1">
                <a:solidFill>
                  <a:srgbClr val="002060"/>
                </a:solidFill>
              </a:rPr>
              <a:t>Gnanasambanthan</a:t>
            </a:r>
            <a:r>
              <a:rPr lang="en-US" sz="2000" dirty="0">
                <a:solidFill>
                  <a:srgbClr val="002060"/>
                </a:solidFill>
              </a:rPr>
              <a:t> V. Rear Admiral </a:t>
            </a:r>
            <a:r>
              <a:rPr lang="en-US" sz="2000" dirty="0" err="1">
                <a:solidFill>
                  <a:srgbClr val="002060"/>
                </a:solidFill>
              </a:rPr>
              <a:t>Perera</a:t>
            </a:r>
            <a:r>
              <a:rPr lang="en-US" sz="2000" dirty="0">
                <a:solidFill>
                  <a:srgbClr val="002060"/>
                </a:solidFill>
              </a:rPr>
              <a:t> and Others </a:t>
            </a:r>
          </a:p>
          <a:p>
            <a:pPr eaLnBrk="1" hangingPunct="1">
              <a:buFont typeface="Arial" charset="0"/>
              <a:buNone/>
              <a:defRPr/>
            </a:pPr>
            <a:r>
              <a:rPr lang="en-US" sz="2000" dirty="0">
                <a:solidFill>
                  <a:srgbClr val="002060"/>
                </a:solidFill>
              </a:rPr>
              <a:t>[1998] 3 Sri L.R.169</a:t>
            </a:r>
          </a:p>
          <a:p>
            <a:pPr eaLnBrk="1" hangingPunct="1">
              <a:buFont typeface="Arial" charset="0"/>
              <a:buNone/>
              <a:defRPr/>
            </a:pPr>
            <a:r>
              <a:rPr lang="en-US" sz="2000" dirty="0">
                <a:solidFill>
                  <a:srgbClr val="002060"/>
                </a:solidFill>
              </a:rPr>
              <a:t> </a:t>
            </a:r>
          </a:p>
          <a:p>
            <a:pPr eaLnBrk="1" hangingPunct="1">
              <a:buFont typeface="Arial" charset="0"/>
              <a:buNone/>
              <a:defRPr/>
            </a:pPr>
            <a:r>
              <a:rPr lang="en-US" sz="2000" dirty="0" err="1">
                <a:solidFill>
                  <a:srgbClr val="002060"/>
                </a:solidFill>
              </a:rPr>
              <a:t>Abaydeera</a:t>
            </a:r>
            <a:r>
              <a:rPr lang="en-US" sz="2000" dirty="0">
                <a:solidFill>
                  <a:srgbClr val="002060"/>
                </a:solidFill>
              </a:rPr>
              <a:t> and Others V. Dr. Stanley </a:t>
            </a:r>
            <a:r>
              <a:rPr lang="en-US" sz="2000" dirty="0" err="1">
                <a:solidFill>
                  <a:srgbClr val="002060"/>
                </a:solidFill>
              </a:rPr>
              <a:t>Wijesundera</a:t>
            </a:r>
            <a:r>
              <a:rPr lang="en-US" sz="2000" dirty="0">
                <a:solidFill>
                  <a:srgbClr val="002060"/>
                </a:solidFill>
              </a:rPr>
              <a:t> </a:t>
            </a:r>
          </a:p>
          <a:p>
            <a:pPr eaLnBrk="1" hangingPunct="1">
              <a:buFont typeface="Arial" charset="0"/>
              <a:buNone/>
              <a:defRPr/>
            </a:pPr>
            <a:r>
              <a:rPr lang="en-US" sz="2000" dirty="0">
                <a:solidFill>
                  <a:srgbClr val="002060"/>
                </a:solidFill>
              </a:rPr>
              <a:t>[1983] 2 Sri L.R. 267</a:t>
            </a:r>
          </a:p>
          <a:p>
            <a:pPr eaLnBrk="1" hangingPunct="1">
              <a:buFont typeface="Arial" charset="0"/>
              <a:buNone/>
              <a:defRPr/>
            </a:pPr>
            <a:r>
              <a:rPr lang="en-US" sz="2000" dirty="0">
                <a:solidFill>
                  <a:srgbClr val="002060"/>
                </a:solidFill>
              </a:rPr>
              <a:t> </a:t>
            </a:r>
          </a:p>
          <a:p>
            <a:pPr eaLnBrk="1" hangingPunct="1">
              <a:buFont typeface="Arial" charset="0"/>
              <a:buNone/>
              <a:defRPr/>
            </a:pPr>
            <a:r>
              <a:rPr lang="en-US" sz="2000" dirty="0" err="1">
                <a:solidFill>
                  <a:srgbClr val="002060"/>
                </a:solidFill>
              </a:rPr>
              <a:t>Rawaya</a:t>
            </a:r>
            <a:r>
              <a:rPr lang="en-US" sz="2000" dirty="0">
                <a:solidFill>
                  <a:srgbClr val="002060"/>
                </a:solidFill>
              </a:rPr>
              <a:t> Publishers and Other V. </a:t>
            </a:r>
            <a:r>
              <a:rPr lang="en-US" sz="2000" dirty="0" err="1">
                <a:solidFill>
                  <a:srgbClr val="002060"/>
                </a:solidFill>
              </a:rPr>
              <a:t>Wijedasa</a:t>
            </a:r>
            <a:r>
              <a:rPr lang="en-US" sz="2000" dirty="0">
                <a:solidFill>
                  <a:srgbClr val="002060"/>
                </a:solidFill>
              </a:rPr>
              <a:t> </a:t>
            </a:r>
            <a:r>
              <a:rPr lang="en-US" sz="2000" dirty="0" err="1">
                <a:solidFill>
                  <a:srgbClr val="002060"/>
                </a:solidFill>
              </a:rPr>
              <a:t>Rajapaksha</a:t>
            </a:r>
            <a:r>
              <a:rPr lang="en-US" sz="2000" dirty="0">
                <a:solidFill>
                  <a:srgbClr val="002060"/>
                </a:solidFill>
              </a:rPr>
              <a:t>, Chairman Sri Lanka Press Council and Others </a:t>
            </a:r>
          </a:p>
          <a:p>
            <a:pPr eaLnBrk="1" hangingPunct="1">
              <a:buFont typeface="Arial" charset="0"/>
              <a:buNone/>
              <a:defRPr/>
            </a:pPr>
            <a:r>
              <a:rPr lang="en-US" sz="2000" dirty="0">
                <a:solidFill>
                  <a:srgbClr val="002060"/>
                </a:solidFill>
              </a:rPr>
              <a:t>[2001] 3 Sri L.R. 213</a:t>
            </a:r>
          </a:p>
          <a:p>
            <a:pPr eaLnBrk="1" hangingPunct="1">
              <a:buFont typeface="Arial" charset="0"/>
              <a:buNone/>
              <a:defRPr/>
            </a:pPr>
            <a:r>
              <a:rPr lang="en-US" sz="2000" dirty="0">
                <a:solidFill>
                  <a:srgbClr val="002060"/>
                </a:solidFill>
              </a:rPr>
              <a:t> </a:t>
            </a:r>
          </a:p>
          <a:p>
            <a:pPr eaLnBrk="1" hangingPunct="1">
              <a:buFont typeface="Arial" charset="0"/>
              <a:buNone/>
              <a:defRPr/>
            </a:pPr>
            <a:r>
              <a:rPr lang="en-US" sz="2000" dirty="0" err="1">
                <a:solidFill>
                  <a:srgbClr val="002060"/>
                </a:solidFill>
              </a:rPr>
              <a:t>Farook</a:t>
            </a:r>
            <a:r>
              <a:rPr lang="en-US" sz="2000" dirty="0">
                <a:solidFill>
                  <a:srgbClr val="002060"/>
                </a:solidFill>
              </a:rPr>
              <a:t> V. </a:t>
            </a:r>
            <a:r>
              <a:rPr lang="en-US" sz="2000" dirty="0" err="1">
                <a:solidFill>
                  <a:srgbClr val="002060"/>
                </a:solidFill>
              </a:rPr>
              <a:t>Siriwardena</a:t>
            </a:r>
            <a:r>
              <a:rPr lang="en-US" sz="2000" dirty="0">
                <a:solidFill>
                  <a:srgbClr val="002060"/>
                </a:solidFill>
              </a:rPr>
              <a:t> and Others </a:t>
            </a:r>
          </a:p>
          <a:p>
            <a:pPr eaLnBrk="1" hangingPunct="1">
              <a:buFont typeface="Arial" charset="0"/>
              <a:buNone/>
              <a:defRPr/>
            </a:pPr>
            <a:r>
              <a:rPr lang="en-US" sz="2000" dirty="0">
                <a:solidFill>
                  <a:srgbClr val="002060"/>
                </a:solidFill>
              </a:rPr>
              <a:t>[1997] 1 Sri L.R. 145</a:t>
            </a:r>
          </a:p>
          <a:p>
            <a:pPr eaLnBrk="1" hangingPunct="1">
              <a:buFont typeface="Arial" charset="0"/>
              <a:buNone/>
              <a:defRPr/>
            </a:pPr>
            <a:endParaRPr lang="en-US" sz="2000" dirty="0">
              <a:solidFill>
                <a:srgbClr val="002060"/>
              </a:solidFill>
            </a:endParaRPr>
          </a:p>
          <a:p>
            <a:pPr eaLnBrk="1" hangingPunct="1">
              <a:defRPr/>
            </a:pPr>
            <a:r>
              <a:rPr lang="en-US" sz="2000" dirty="0">
                <a:solidFill>
                  <a:srgbClr val="002060"/>
                </a:solidFill>
              </a:rPr>
              <a:t>Municipal Council of Moratuwa V. W.S.H. Fernando</a:t>
            </a:r>
          </a:p>
          <a:p>
            <a:pPr eaLnBrk="1" hangingPunct="1">
              <a:defRPr/>
            </a:pPr>
            <a:r>
              <a:rPr lang="en-US" sz="2000" dirty="0">
                <a:solidFill>
                  <a:srgbClr val="002060"/>
                </a:solidFill>
              </a:rPr>
              <a:t>S.C. Appeal No. 128/2013 (S.C. Minutes 25/07/2016)</a:t>
            </a:r>
          </a:p>
          <a:p>
            <a:pPr eaLnBrk="1" hangingPunct="1">
              <a:defRPr/>
            </a:pPr>
            <a:endParaRPr lang="en-US" i="1" dirty="0">
              <a:solidFill>
                <a:schemeClr val="tx1"/>
              </a:solidFill>
            </a:endParaRP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38D3B392-7A56-40F5-B2BF-5177647902A3}"/>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6629" name="Slide Number Placeholder 4">
            <a:extLst>
              <a:ext uri="{FF2B5EF4-FFF2-40B4-BE49-F238E27FC236}">
                <a16:creationId xmlns:a16="http://schemas.microsoft.com/office/drawing/2014/main" id="{FB6405CE-9915-48B4-9CF7-32E4ABA069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1D9798-4C4D-4844-BBE3-2B57432FD102}"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pic>
        <p:nvPicPr>
          <p:cNvPr id="26630" name="Picture 2">
            <a:extLst>
              <a:ext uri="{FF2B5EF4-FFF2-40B4-BE49-F238E27FC236}">
                <a16:creationId xmlns:a16="http://schemas.microsoft.com/office/drawing/2014/main" id="{001F57A9-A002-4627-B27A-6709413BB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219A586-F491-4238-A2AB-566938CEF39D}"/>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27651" name="Subtitle 2">
            <a:extLst>
              <a:ext uri="{FF2B5EF4-FFF2-40B4-BE49-F238E27FC236}">
                <a16:creationId xmlns:a16="http://schemas.microsoft.com/office/drawing/2014/main" id="{F1BEE92E-ED79-4BE6-9363-4E701EB09549}"/>
              </a:ext>
            </a:extLst>
          </p:cNvPr>
          <p:cNvSpPr>
            <a:spLocks noGrp="1"/>
          </p:cNvSpPr>
          <p:nvPr>
            <p:ph type="subTitle" idx="1"/>
          </p:nvPr>
        </p:nvSpPr>
        <p:spPr>
          <a:xfrm>
            <a:off x="2484438" y="2133600"/>
            <a:ext cx="5903912" cy="3959225"/>
          </a:xfrm>
        </p:spPr>
        <p:txBody>
          <a:bodyPr/>
          <a:lstStyle/>
          <a:p>
            <a:pPr algn="just" eaLnBrk="1" hangingPunct="1">
              <a:lnSpc>
                <a:spcPct val="80000"/>
              </a:lnSpc>
            </a:pPr>
            <a:r>
              <a:rPr lang="en-US" altLang="en-US" sz="1600" b="1" u="sng">
                <a:solidFill>
                  <a:schemeClr val="tx1"/>
                </a:solidFill>
              </a:rPr>
              <a:t>3) Alternative Remedies</a:t>
            </a:r>
            <a:endParaRPr lang="en-US" altLang="en-US" sz="1600">
              <a:solidFill>
                <a:schemeClr val="tx1"/>
              </a:solidFill>
            </a:endParaRPr>
          </a:p>
          <a:p>
            <a:pPr algn="just" eaLnBrk="1" hangingPunct="1">
              <a:lnSpc>
                <a:spcPct val="80000"/>
              </a:lnSpc>
            </a:pPr>
            <a:r>
              <a:rPr lang="en-US" altLang="en-US" sz="1600" b="1">
                <a:solidFill>
                  <a:schemeClr val="tx1"/>
                </a:solidFill>
              </a:rPr>
              <a:t> </a:t>
            </a:r>
            <a:endParaRPr lang="en-US" altLang="en-US" sz="1600">
              <a:solidFill>
                <a:schemeClr val="tx1"/>
              </a:solidFill>
            </a:endParaRPr>
          </a:p>
          <a:p>
            <a:pPr algn="just" eaLnBrk="1" hangingPunct="1">
              <a:lnSpc>
                <a:spcPct val="80000"/>
              </a:lnSpc>
            </a:pPr>
            <a:r>
              <a:rPr lang="en-US" altLang="en-US" sz="1600">
                <a:solidFill>
                  <a:schemeClr val="tx1"/>
                </a:solidFill>
              </a:rPr>
              <a:t>There is a requirement to exhaust alternative remedies, before invoking the Writ Jurisdiction.</a:t>
            </a:r>
          </a:p>
          <a:p>
            <a:pPr algn="just" eaLnBrk="1" hangingPunct="1">
              <a:lnSpc>
                <a:spcPct val="80000"/>
              </a:lnSpc>
            </a:pPr>
            <a:r>
              <a:rPr lang="en-US" altLang="en-US" sz="1600">
                <a:solidFill>
                  <a:schemeClr val="tx1"/>
                </a:solidFill>
              </a:rPr>
              <a:t> </a:t>
            </a:r>
          </a:p>
          <a:p>
            <a:pPr algn="just" eaLnBrk="1" hangingPunct="1">
              <a:lnSpc>
                <a:spcPct val="80000"/>
              </a:lnSpc>
            </a:pPr>
            <a:r>
              <a:rPr lang="en-US" altLang="en-US" sz="1600">
                <a:solidFill>
                  <a:schemeClr val="tx1"/>
                </a:solidFill>
              </a:rPr>
              <a:t>But the Alternative Remedy must be an adequate remedy.</a:t>
            </a:r>
          </a:p>
          <a:p>
            <a:pPr algn="just" eaLnBrk="1" hangingPunct="1">
              <a:lnSpc>
                <a:spcPct val="80000"/>
              </a:lnSpc>
            </a:pPr>
            <a:endParaRPr lang="en-US" altLang="en-US" sz="1600">
              <a:solidFill>
                <a:srgbClr val="898989"/>
              </a:solidFill>
            </a:endParaRPr>
          </a:p>
          <a:p>
            <a:pPr eaLnBrk="1" hangingPunct="1">
              <a:lnSpc>
                <a:spcPct val="80000"/>
              </a:lnSpc>
            </a:pPr>
            <a:r>
              <a:rPr lang="en-US" altLang="en-US" sz="1600">
                <a:solidFill>
                  <a:srgbClr val="898989"/>
                </a:solidFill>
              </a:rPr>
              <a:t> </a:t>
            </a:r>
          </a:p>
          <a:p>
            <a:pPr eaLnBrk="1" hangingPunct="1">
              <a:lnSpc>
                <a:spcPct val="80000"/>
              </a:lnSpc>
            </a:pPr>
            <a:r>
              <a:rPr lang="en-US" altLang="en-US" sz="1600">
                <a:solidFill>
                  <a:srgbClr val="002060"/>
                </a:solidFill>
              </a:rPr>
              <a:t>Linus Silva V. the University Council of the Vidyodaya University </a:t>
            </a:r>
          </a:p>
          <a:p>
            <a:pPr eaLnBrk="1" hangingPunct="1">
              <a:lnSpc>
                <a:spcPct val="80000"/>
              </a:lnSpc>
            </a:pPr>
            <a:r>
              <a:rPr lang="en-US" altLang="en-US" sz="1600">
                <a:solidFill>
                  <a:srgbClr val="002060"/>
                </a:solidFill>
              </a:rPr>
              <a:t>64 NLR 104</a:t>
            </a:r>
          </a:p>
          <a:p>
            <a:pPr eaLnBrk="1" hangingPunct="1">
              <a:lnSpc>
                <a:spcPct val="80000"/>
              </a:lnSpc>
            </a:pPr>
            <a:r>
              <a:rPr lang="en-US" altLang="en-US" sz="1600">
                <a:solidFill>
                  <a:srgbClr val="002060"/>
                </a:solidFill>
              </a:rPr>
              <a:t>		</a:t>
            </a:r>
          </a:p>
          <a:p>
            <a:pPr eaLnBrk="1" hangingPunct="1">
              <a:lnSpc>
                <a:spcPct val="80000"/>
              </a:lnSpc>
            </a:pPr>
            <a:r>
              <a:rPr lang="en-US" altLang="en-US" sz="1600">
                <a:solidFill>
                  <a:srgbClr val="002060"/>
                </a:solidFill>
              </a:rPr>
              <a:t>	Somasunderam Vanniasingham V. Forbes and Another </a:t>
            </a:r>
          </a:p>
          <a:p>
            <a:pPr eaLnBrk="1" hangingPunct="1">
              <a:lnSpc>
                <a:spcPct val="80000"/>
              </a:lnSpc>
            </a:pPr>
            <a:r>
              <a:rPr lang="en-US" altLang="en-US" sz="1600">
                <a:solidFill>
                  <a:srgbClr val="002060"/>
                </a:solidFill>
              </a:rPr>
              <a:t>[1993] 2 Sri. L.R. 362	</a:t>
            </a:r>
          </a:p>
          <a:p>
            <a:pPr eaLnBrk="1" hangingPunct="1">
              <a:lnSpc>
                <a:spcPct val="80000"/>
              </a:lnSpc>
            </a:pPr>
            <a:endParaRPr lang="en-US" altLang="en-US" sz="1600">
              <a:solidFill>
                <a:srgbClr val="002060"/>
              </a:solidFill>
            </a:endParaRPr>
          </a:p>
          <a:p>
            <a:pPr eaLnBrk="1" hangingPunct="1">
              <a:lnSpc>
                <a:spcPct val="80000"/>
              </a:lnSpc>
            </a:pPr>
            <a:r>
              <a:rPr lang="en-US" altLang="en-US" sz="1600">
                <a:solidFill>
                  <a:srgbClr val="002060"/>
                </a:solidFill>
              </a:rPr>
              <a:t>M.A. Moosajee and Others V. W.R.M.D.T. Balalle</a:t>
            </a:r>
          </a:p>
          <a:p>
            <a:pPr eaLnBrk="1" hangingPunct="1">
              <a:lnSpc>
                <a:spcPct val="80000"/>
              </a:lnSpc>
            </a:pPr>
            <a:r>
              <a:rPr lang="en-US" altLang="en-US" sz="1600">
                <a:solidFill>
                  <a:srgbClr val="002060"/>
                </a:solidFill>
              </a:rPr>
              <a:t>C.A. (Writ) No. 767/2010 (C.A. Minutes 13/03/2017)</a:t>
            </a:r>
          </a:p>
          <a:p>
            <a:pPr eaLnBrk="1" hangingPunct="1">
              <a:lnSpc>
                <a:spcPct val="80000"/>
              </a:lnSpc>
            </a:pPr>
            <a:endParaRPr lang="en-US" altLang="en-US" sz="1500">
              <a:solidFill>
                <a:srgbClr val="898989"/>
              </a:solidFill>
            </a:endParaRPr>
          </a:p>
        </p:txBody>
      </p:sp>
      <p:sp>
        <p:nvSpPr>
          <p:cNvPr id="4" name="Footer Placeholder 3">
            <a:extLst>
              <a:ext uri="{FF2B5EF4-FFF2-40B4-BE49-F238E27FC236}">
                <a16:creationId xmlns:a16="http://schemas.microsoft.com/office/drawing/2014/main" id="{0D2961AE-2123-4352-8552-0987189B0640}"/>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7653" name="Slide Number Placeholder 4">
            <a:extLst>
              <a:ext uri="{FF2B5EF4-FFF2-40B4-BE49-F238E27FC236}">
                <a16:creationId xmlns:a16="http://schemas.microsoft.com/office/drawing/2014/main" id="{4D01DEB3-0C69-48C4-841A-2AE2A93318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0BDCF8-0F16-4AF3-82ED-AAA10EA013AC}"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pic>
        <p:nvPicPr>
          <p:cNvPr id="27654" name="Picture 2">
            <a:extLst>
              <a:ext uri="{FF2B5EF4-FFF2-40B4-BE49-F238E27FC236}">
                <a16:creationId xmlns:a16="http://schemas.microsoft.com/office/drawing/2014/main" id="{3D932871-7B0B-46B4-92D6-66CCFA710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DF6982D-6F05-427A-A126-83BB019DF070}"/>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B727F9AB-4ADA-486E-9B77-FAD0482E63E0}"/>
              </a:ext>
            </a:extLst>
          </p:cNvPr>
          <p:cNvSpPr>
            <a:spLocks noGrp="1"/>
          </p:cNvSpPr>
          <p:nvPr>
            <p:ph type="subTitle" idx="1"/>
          </p:nvPr>
        </p:nvSpPr>
        <p:spPr>
          <a:xfrm>
            <a:off x="2484438" y="2133600"/>
            <a:ext cx="5832475" cy="3959225"/>
          </a:xfrm>
        </p:spPr>
        <p:txBody>
          <a:bodyPr rtlCol="0">
            <a:normAutofit fontScale="25000" lnSpcReduction="20000"/>
          </a:bodyPr>
          <a:lstStyle/>
          <a:p>
            <a:pPr algn="l" eaLnBrk="1" hangingPunct="1">
              <a:buFont typeface="Arial" charset="0"/>
              <a:buNone/>
              <a:defRPr/>
            </a:pPr>
            <a:r>
              <a:rPr lang="en-US" sz="6400" b="1" dirty="0"/>
              <a:t> </a:t>
            </a:r>
            <a:r>
              <a:rPr lang="en-US" sz="6400" b="1" u="sng" dirty="0">
                <a:solidFill>
                  <a:schemeClr val="tx1"/>
                </a:solidFill>
              </a:rPr>
              <a:t>4) Futility</a:t>
            </a:r>
            <a:endParaRPr lang="en-US" sz="6400" dirty="0">
              <a:solidFill>
                <a:schemeClr val="tx1"/>
              </a:solidFill>
            </a:endParaRPr>
          </a:p>
          <a:p>
            <a:pPr algn="just" eaLnBrk="1" hangingPunct="1">
              <a:buFont typeface="Arial" charset="0"/>
              <a:buNone/>
              <a:defRPr/>
            </a:pPr>
            <a:r>
              <a:rPr lang="en-US" sz="6800" b="1" dirty="0">
                <a:solidFill>
                  <a:schemeClr val="tx1"/>
                </a:solidFill>
              </a:rPr>
              <a:t> </a:t>
            </a:r>
            <a:endParaRPr lang="en-US" sz="6800" dirty="0">
              <a:solidFill>
                <a:schemeClr val="tx1"/>
              </a:solidFill>
            </a:endParaRPr>
          </a:p>
          <a:p>
            <a:pPr algn="just" eaLnBrk="1" hangingPunct="1">
              <a:buFont typeface="Arial" charset="0"/>
              <a:buNone/>
              <a:defRPr/>
            </a:pPr>
            <a:r>
              <a:rPr lang="en-US" sz="6800" dirty="0">
                <a:solidFill>
                  <a:schemeClr val="tx1"/>
                </a:solidFill>
              </a:rPr>
              <a:t>If the grant of relief will be futile, then the Court will not grant relief. </a:t>
            </a:r>
          </a:p>
          <a:p>
            <a:pPr eaLnBrk="1" hangingPunct="1">
              <a:buFont typeface="Arial" charset="0"/>
              <a:buNone/>
              <a:defRPr/>
            </a:pPr>
            <a:r>
              <a:rPr lang="en-US" sz="6800" b="1" dirty="0"/>
              <a:t> </a:t>
            </a:r>
          </a:p>
          <a:p>
            <a:pPr eaLnBrk="1" hangingPunct="1">
              <a:buFont typeface="Arial" charset="0"/>
              <a:buNone/>
              <a:defRPr/>
            </a:pPr>
            <a:endParaRPr lang="en-US" sz="6800" dirty="0"/>
          </a:p>
          <a:p>
            <a:pPr eaLnBrk="1" hangingPunct="1">
              <a:buFont typeface="Arial" charset="0"/>
              <a:buNone/>
              <a:defRPr/>
            </a:pPr>
            <a:r>
              <a:rPr lang="en-US" sz="6800" dirty="0" err="1">
                <a:solidFill>
                  <a:srgbClr val="002060"/>
                </a:solidFill>
              </a:rPr>
              <a:t>Sethu</a:t>
            </a:r>
            <a:r>
              <a:rPr lang="en-US" sz="6800" dirty="0">
                <a:solidFill>
                  <a:srgbClr val="002060"/>
                </a:solidFill>
              </a:rPr>
              <a:t> </a:t>
            </a:r>
            <a:r>
              <a:rPr lang="en-US" sz="6800" dirty="0" err="1">
                <a:solidFill>
                  <a:srgbClr val="002060"/>
                </a:solidFill>
              </a:rPr>
              <a:t>Ramasamy</a:t>
            </a:r>
            <a:r>
              <a:rPr lang="en-US" sz="6800" dirty="0">
                <a:solidFill>
                  <a:srgbClr val="002060"/>
                </a:solidFill>
              </a:rPr>
              <a:t> V. A.E.G. </a:t>
            </a:r>
            <a:r>
              <a:rPr lang="en-US" sz="6800" dirty="0" err="1">
                <a:solidFill>
                  <a:srgbClr val="002060"/>
                </a:solidFill>
              </a:rPr>
              <a:t>Moregoda</a:t>
            </a:r>
            <a:r>
              <a:rPr lang="en-US" sz="6800" dirty="0">
                <a:solidFill>
                  <a:srgbClr val="002060"/>
                </a:solidFill>
              </a:rPr>
              <a:t> </a:t>
            </a:r>
          </a:p>
          <a:p>
            <a:pPr eaLnBrk="1" hangingPunct="1">
              <a:buFont typeface="Arial" charset="0"/>
              <a:buNone/>
              <a:defRPr/>
            </a:pPr>
            <a:r>
              <a:rPr lang="en-US" sz="6800" dirty="0">
                <a:solidFill>
                  <a:srgbClr val="002060"/>
                </a:solidFill>
              </a:rPr>
              <a:t>63 NLR 115</a:t>
            </a:r>
          </a:p>
          <a:p>
            <a:pPr eaLnBrk="1" hangingPunct="1">
              <a:buFont typeface="Arial" charset="0"/>
              <a:buNone/>
              <a:defRPr/>
            </a:pPr>
            <a:r>
              <a:rPr lang="en-US" sz="6800" dirty="0">
                <a:solidFill>
                  <a:srgbClr val="002060"/>
                </a:solidFill>
              </a:rPr>
              <a:t> </a:t>
            </a:r>
          </a:p>
          <a:p>
            <a:pPr eaLnBrk="1" hangingPunct="1">
              <a:buFont typeface="Arial" charset="0"/>
              <a:buNone/>
              <a:defRPr/>
            </a:pPr>
            <a:r>
              <a:rPr lang="en-US" sz="6800" dirty="0" err="1">
                <a:solidFill>
                  <a:srgbClr val="002060"/>
                </a:solidFill>
              </a:rPr>
              <a:t>Siddeek</a:t>
            </a:r>
            <a:r>
              <a:rPr lang="en-US" sz="6800" dirty="0">
                <a:solidFill>
                  <a:srgbClr val="002060"/>
                </a:solidFill>
              </a:rPr>
              <a:t> V. </a:t>
            </a:r>
            <a:r>
              <a:rPr lang="en-US" sz="6800" dirty="0" err="1">
                <a:solidFill>
                  <a:srgbClr val="002060"/>
                </a:solidFill>
              </a:rPr>
              <a:t>Jacolyn</a:t>
            </a:r>
            <a:r>
              <a:rPr lang="en-US" sz="6800" dirty="0">
                <a:solidFill>
                  <a:srgbClr val="002060"/>
                </a:solidFill>
              </a:rPr>
              <a:t> </a:t>
            </a:r>
            <a:r>
              <a:rPr lang="en-US" sz="6800" dirty="0" err="1">
                <a:solidFill>
                  <a:srgbClr val="002060"/>
                </a:solidFill>
              </a:rPr>
              <a:t>Seneviratne</a:t>
            </a:r>
            <a:r>
              <a:rPr lang="en-US" sz="6800" dirty="0">
                <a:solidFill>
                  <a:srgbClr val="002060"/>
                </a:solidFill>
              </a:rPr>
              <a:t> and Others </a:t>
            </a:r>
          </a:p>
          <a:p>
            <a:pPr eaLnBrk="1" hangingPunct="1">
              <a:buFont typeface="Arial" charset="0"/>
              <a:buNone/>
              <a:defRPr/>
            </a:pPr>
            <a:r>
              <a:rPr lang="en-US" sz="6800" dirty="0">
                <a:solidFill>
                  <a:srgbClr val="002060"/>
                </a:solidFill>
              </a:rPr>
              <a:t>[1984] 1 Sri. L.R. 83</a:t>
            </a:r>
          </a:p>
          <a:p>
            <a:pPr eaLnBrk="1" hangingPunct="1">
              <a:buFont typeface="Arial" charset="0"/>
              <a:buNone/>
              <a:defRPr/>
            </a:pPr>
            <a:r>
              <a:rPr lang="en-US" sz="6800" dirty="0">
                <a:solidFill>
                  <a:srgbClr val="002060"/>
                </a:solidFill>
              </a:rPr>
              <a:t> </a:t>
            </a:r>
          </a:p>
          <a:p>
            <a:pPr eaLnBrk="1" hangingPunct="1">
              <a:buFont typeface="Arial" charset="0"/>
              <a:buNone/>
              <a:defRPr/>
            </a:pPr>
            <a:r>
              <a:rPr lang="en-US" sz="6800" dirty="0" err="1">
                <a:solidFill>
                  <a:srgbClr val="002060"/>
                </a:solidFill>
              </a:rPr>
              <a:t>Wijesiri</a:t>
            </a:r>
            <a:r>
              <a:rPr lang="en-US" sz="6800" dirty="0">
                <a:solidFill>
                  <a:srgbClr val="002060"/>
                </a:solidFill>
              </a:rPr>
              <a:t> V. </a:t>
            </a:r>
            <a:r>
              <a:rPr lang="en-US" sz="6800" dirty="0" err="1">
                <a:solidFill>
                  <a:srgbClr val="002060"/>
                </a:solidFill>
              </a:rPr>
              <a:t>Siriwardena</a:t>
            </a:r>
            <a:r>
              <a:rPr lang="en-US" sz="6800" dirty="0">
                <a:solidFill>
                  <a:srgbClr val="002060"/>
                </a:solidFill>
              </a:rPr>
              <a:t> </a:t>
            </a:r>
          </a:p>
          <a:p>
            <a:pPr eaLnBrk="1" hangingPunct="1">
              <a:buFont typeface="Arial" charset="0"/>
              <a:buNone/>
              <a:defRPr/>
            </a:pPr>
            <a:r>
              <a:rPr lang="en-US" sz="6800" dirty="0">
                <a:solidFill>
                  <a:srgbClr val="002060"/>
                </a:solidFill>
              </a:rPr>
              <a:t>[1982] 1 Sri. L.R. 171</a:t>
            </a:r>
          </a:p>
          <a:p>
            <a:pPr eaLnBrk="1" hangingPunct="1">
              <a:buFont typeface="Arial" charset="0"/>
              <a:buNone/>
              <a:defRPr/>
            </a:pPr>
            <a:r>
              <a:rPr lang="en-US" sz="3800" b="1" dirty="0"/>
              <a:t> </a:t>
            </a:r>
            <a:endParaRPr lang="en-US" sz="3800" dirty="0"/>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95C8598E-570C-412B-B014-5ED2288124AA}"/>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8677" name="Slide Number Placeholder 4">
            <a:extLst>
              <a:ext uri="{FF2B5EF4-FFF2-40B4-BE49-F238E27FC236}">
                <a16:creationId xmlns:a16="http://schemas.microsoft.com/office/drawing/2014/main" id="{52C597A5-DED2-40EB-BB1C-D2D851CE17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63ED1E-6FB9-49DA-A633-475267E68EE9}"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pic>
        <p:nvPicPr>
          <p:cNvPr id="28678" name="Picture 2">
            <a:extLst>
              <a:ext uri="{FF2B5EF4-FFF2-40B4-BE49-F238E27FC236}">
                <a16:creationId xmlns:a16="http://schemas.microsoft.com/office/drawing/2014/main" id="{D5097A19-1CBB-4937-8C05-16D348E43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1AD47C5-0802-4BE3-A0E7-68199DA98AA8}"/>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EADCC407-3FCA-41F0-875D-878C50409765}"/>
              </a:ext>
            </a:extLst>
          </p:cNvPr>
          <p:cNvSpPr>
            <a:spLocks noGrp="1"/>
          </p:cNvSpPr>
          <p:nvPr>
            <p:ph type="subTitle" idx="1"/>
          </p:nvPr>
        </p:nvSpPr>
        <p:spPr>
          <a:xfrm>
            <a:off x="2484438" y="1916113"/>
            <a:ext cx="5832475" cy="3598862"/>
          </a:xfrm>
        </p:spPr>
        <p:txBody>
          <a:bodyPr rtlCol="0">
            <a:normAutofit fontScale="25000" lnSpcReduction="20000"/>
          </a:bodyPr>
          <a:lstStyle/>
          <a:p>
            <a:pPr algn="just" eaLnBrk="1" hangingPunct="1">
              <a:buFont typeface="Arial" charset="0"/>
              <a:buNone/>
              <a:defRPr/>
            </a:pPr>
            <a:r>
              <a:rPr lang="en-US" sz="6400" b="1" u="sng" dirty="0">
                <a:solidFill>
                  <a:schemeClr val="tx1"/>
                </a:solidFill>
              </a:rPr>
              <a:t>5) Preclusive Clauses</a:t>
            </a:r>
            <a:endParaRPr lang="en-US" sz="6400" dirty="0">
              <a:solidFill>
                <a:schemeClr val="tx1"/>
              </a:solidFill>
            </a:endParaRPr>
          </a:p>
          <a:p>
            <a:pPr algn="just" eaLnBrk="1" hangingPunct="1">
              <a:buFont typeface="Arial" charset="0"/>
              <a:buNone/>
              <a:defRPr/>
            </a:pPr>
            <a:r>
              <a:rPr lang="en-US" sz="5600" b="1" dirty="0">
                <a:solidFill>
                  <a:schemeClr val="tx1"/>
                </a:solidFill>
              </a:rPr>
              <a:t> </a:t>
            </a:r>
            <a:endParaRPr lang="en-US" sz="5600" dirty="0">
              <a:solidFill>
                <a:schemeClr val="tx1"/>
              </a:solidFill>
            </a:endParaRPr>
          </a:p>
          <a:p>
            <a:pPr algn="just" eaLnBrk="1" hangingPunct="1">
              <a:buFont typeface="Arial" charset="0"/>
              <a:buNone/>
              <a:defRPr/>
            </a:pPr>
            <a:r>
              <a:rPr lang="en-US" sz="5600" dirty="0">
                <a:solidFill>
                  <a:schemeClr val="tx1"/>
                </a:solidFill>
              </a:rPr>
              <a:t>The Proviso to Article 140 of the Constitution :</a:t>
            </a:r>
          </a:p>
          <a:p>
            <a:pPr algn="just" eaLnBrk="1" hangingPunct="1">
              <a:buFont typeface="Arial" charset="0"/>
              <a:buNone/>
              <a:defRPr/>
            </a:pPr>
            <a:r>
              <a:rPr lang="en-US" sz="5600" b="1" dirty="0">
                <a:solidFill>
                  <a:schemeClr val="tx1"/>
                </a:solidFill>
              </a:rPr>
              <a:t> </a:t>
            </a:r>
            <a:endParaRPr lang="en-US" sz="5600" dirty="0">
              <a:solidFill>
                <a:schemeClr val="tx1"/>
              </a:solidFill>
            </a:endParaRPr>
          </a:p>
          <a:p>
            <a:pPr algn="just" eaLnBrk="1" hangingPunct="1">
              <a:buFont typeface="Arial" charset="0"/>
              <a:buNone/>
              <a:defRPr/>
            </a:pPr>
            <a:r>
              <a:rPr lang="en-US" sz="5600" i="1" dirty="0">
                <a:solidFill>
                  <a:schemeClr val="tx1"/>
                </a:solidFill>
              </a:rPr>
              <a:t>“Provided that Parliament may by law provide that in any such category of cases as may be specified in such law, the jurisdiction conferred on the Court of Appeal by the preceding provisions of this Article shall be exercised by the Supreme Court and not by the Court of Appeal”.</a:t>
            </a:r>
            <a:endParaRPr lang="en-US" sz="5600" dirty="0">
              <a:solidFill>
                <a:schemeClr val="tx1"/>
              </a:solidFill>
            </a:endParaRPr>
          </a:p>
          <a:p>
            <a:pPr algn="just" eaLnBrk="1" hangingPunct="1">
              <a:buFont typeface="Arial" charset="0"/>
              <a:buNone/>
              <a:defRPr/>
            </a:pPr>
            <a:r>
              <a:rPr lang="en-US" sz="5600" i="1" dirty="0">
                <a:solidFill>
                  <a:schemeClr val="tx1"/>
                </a:solidFill>
              </a:rPr>
              <a:t> </a:t>
            </a:r>
            <a:endParaRPr lang="en-US" sz="5600" dirty="0">
              <a:solidFill>
                <a:schemeClr val="tx1"/>
              </a:solidFill>
            </a:endParaRPr>
          </a:p>
          <a:p>
            <a:pPr algn="just" eaLnBrk="1" hangingPunct="1">
              <a:buFont typeface="Arial" charset="0"/>
              <a:buNone/>
              <a:defRPr/>
            </a:pPr>
            <a:r>
              <a:rPr lang="en-US" sz="5600" dirty="0">
                <a:solidFill>
                  <a:schemeClr val="tx1"/>
                </a:solidFill>
              </a:rPr>
              <a:t>For example by Section 24(1) of the Commission to Investigate Allegations of Bribery or Corruption Act No. 19 of 1994 – the Writ Jurisdiction is vested with the Supreme Court.</a:t>
            </a:r>
          </a:p>
          <a:p>
            <a:pPr algn="just" eaLnBrk="1" hangingPunct="1">
              <a:buFont typeface="Arial" charset="0"/>
              <a:buNone/>
              <a:defRPr/>
            </a:pPr>
            <a:r>
              <a:rPr lang="en-US" sz="5600" dirty="0">
                <a:solidFill>
                  <a:schemeClr val="tx1"/>
                </a:solidFill>
              </a:rPr>
              <a:t> </a:t>
            </a:r>
          </a:p>
          <a:p>
            <a:pPr algn="just" eaLnBrk="1" hangingPunct="1">
              <a:buFont typeface="Arial" charset="0"/>
              <a:buNone/>
              <a:defRPr/>
            </a:pPr>
            <a:r>
              <a:rPr lang="en-US" sz="5600" dirty="0">
                <a:solidFill>
                  <a:schemeClr val="tx1"/>
                </a:solidFill>
              </a:rPr>
              <a:t>Article 61A of the Constitution – If challenging an Order of the Public Service Commission, that must be before the Supreme Court through a FR Application.</a:t>
            </a:r>
          </a:p>
          <a:p>
            <a:pPr algn="just" eaLnBrk="1" hangingPunct="1">
              <a:buFont typeface="Arial" charset="0"/>
              <a:buNone/>
              <a:defRPr/>
            </a:pPr>
            <a:r>
              <a:rPr lang="en-US" sz="5600" dirty="0">
                <a:solidFill>
                  <a:schemeClr val="tx1"/>
                </a:solidFill>
              </a:rPr>
              <a:t> </a:t>
            </a:r>
          </a:p>
          <a:p>
            <a:pPr algn="just" eaLnBrk="1" hangingPunct="1">
              <a:buFont typeface="Arial" charset="0"/>
              <a:buNone/>
              <a:defRPr/>
            </a:pPr>
            <a:r>
              <a:rPr lang="en-US" sz="5600" dirty="0">
                <a:solidFill>
                  <a:schemeClr val="tx1"/>
                </a:solidFill>
              </a:rPr>
              <a:t>But in the case of Priyadarshini V. the Commissioner General of Inland Revenue and Others [C.A. (Writ) Application No. 540/2011, C.A. Minutes of 29/6/2012], the Court of Appeal, in a Writ Application went as far as to issue a Writ of Mandamus on the Public Service Commission, to antedate the appointment of the Petitioner.</a:t>
            </a:r>
          </a:p>
          <a:p>
            <a:pPr eaLnBrk="1" hangingPunct="1">
              <a:buFont typeface="Arial" charset="0"/>
              <a:buNone/>
              <a:defRPr/>
            </a:pPr>
            <a:r>
              <a:rPr lang="en-US" dirty="0"/>
              <a:t> </a:t>
            </a: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71BC4BA0-E417-4E23-87F5-04957CAD3678}"/>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29701" name="Slide Number Placeholder 4">
            <a:extLst>
              <a:ext uri="{FF2B5EF4-FFF2-40B4-BE49-F238E27FC236}">
                <a16:creationId xmlns:a16="http://schemas.microsoft.com/office/drawing/2014/main" id="{1E75E406-6DC4-4F29-A692-2F7DBBD242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BE1015-6B40-4E0D-B8DC-A74C5DA5A382}"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pic>
        <p:nvPicPr>
          <p:cNvPr id="29702" name="Picture 2">
            <a:extLst>
              <a:ext uri="{FF2B5EF4-FFF2-40B4-BE49-F238E27FC236}">
                <a16:creationId xmlns:a16="http://schemas.microsoft.com/office/drawing/2014/main" id="{E067A311-E0AD-4262-B1DD-17AF68554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1A7CF2C-CCD6-4002-B526-2564721CBD74}"/>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B219F145-BE61-4CF8-AA2E-903FF4F8557C}"/>
              </a:ext>
            </a:extLst>
          </p:cNvPr>
          <p:cNvSpPr>
            <a:spLocks noGrp="1"/>
          </p:cNvSpPr>
          <p:nvPr>
            <p:ph type="subTitle" idx="1"/>
          </p:nvPr>
        </p:nvSpPr>
        <p:spPr>
          <a:xfrm>
            <a:off x="2484438" y="2133600"/>
            <a:ext cx="5832475" cy="4032250"/>
          </a:xfrm>
        </p:spPr>
        <p:txBody>
          <a:bodyPr rtlCol="0">
            <a:normAutofit fontScale="25000" lnSpcReduction="20000"/>
          </a:bodyPr>
          <a:lstStyle/>
          <a:p>
            <a:pPr algn="just" eaLnBrk="1" hangingPunct="1">
              <a:buFont typeface="Arial" charset="0"/>
              <a:buNone/>
              <a:defRPr/>
            </a:pPr>
            <a:r>
              <a:rPr lang="en-US" sz="6400" b="1" u="sng" dirty="0">
                <a:solidFill>
                  <a:schemeClr val="tx1"/>
                </a:solidFill>
              </a:rPr>
              <a:t>6) </a:t>
            </a:r>
            <a:r>
              <a:rPr lang="en-US" sz="6400" b="1" u="sng" dirty="0" err="1">
                <a:solidFill>
                  <a:schemeClr val="tx1"/>
                </a:solidFill>
              </a:rPr>
              <a:t>Uberrimae</a:t>
            </a:r>
            <a:r>
              <a:rPr lang="en-US" sz="6400" b="1" u="sng" dirty="0">
                <a:solidFill>
                  <a:schemeClr val="tx1"/>
                </a:solidFill>
              </a:rPr>
              <a:t> fides</a:t>
            </a:r>
            <a:endParaRPr lang="en-US" sz="6400" dirty="0">
              <a:solidFill>
                <a:schemeClr val="tx1"/>
              </a:solidFill>
            </a:endParaRPr>
          </a:p>
          <a:p>
            <a:pPr algn="just" eaLnBrk="1" hangingPunct="1">
              <a:buFont typeface="Arial" charset="0"/>
              <a:buNone/>
              <a:defRPr/>
            </a:pPr>
            <a:r>
              <a:rPr lang="en-US" sz="6400" b="1" dirty="0">
                <a:solidFill>
                  <a:schemeClr val="tx1"/>
                </a:solidFill>
              </a:rPr>
              <a:t> </a:t>
            </a:r>
            <a:endParaRPr lang="en-US" sz="6400" dirty="0">
              <a:solidFill>
                <a:schemeClr val="tx1"/>
              </a:solidFill>
            </a:endParaRPr>
          </a:p>
          <a:p>
            <a:pPr algn="just" eaLnBrk="1" hangingPunct="1">
              <a:buFont typeface="Arial" charset="0"/>
              <a:buNone/>
              <a:defRPr/>
            </a:pPr>
            <a:r>
              <a:rPr lang="en-US" sz="6400" dirty="0">
                <a:solidFill>
                  <a:schemeClr val="tx1"/>
                </a:solidFill>
              </a:rPr>
              <a:t>You have to come to Court with clean hand and utmost good faith.</a:t>
            </a:r>
          </a:p>
          <a:p>
            <a:pPr algn="just" eaLnBrk="1" hangingPunct="1">
              <a:buFont typeface="Arial" charset="0"/>
              <a:buNone/>
              <a:defRPr/>
            </a:pPr>
            <a:r>
              <a:rPr lang="en-US" sz="6400" dirty="0">
                <a:solidFill>
                  <a:schemeClr val="tx1"/>
                </a:solidFill>
              </a:rPr>
              <a:t> </a:t>
            </a:r>
          </a:p>
          <a:p>
            <a:pPr algn="just" eaLnBrk="1" hangingPunct="1">
              <a:buFont typeface="Arial" charset="0"/>
              <a:buNone/>
              <a:defRPr/>
            </a:pPr>
            <a:r>
              <a:rPr lang="en-US" sz="6400" dirty="0">
                <a:solidFill>
                  <a:schemeClr val="tx1"/>
                </a:solidFill>
              </a:rPr>
              <a:t>There can be no Suppression or Misrepresentation of material Facts and Circumstances.</a:t>
            </a:r>
          </a:p>
          <a:p>
            <a:pPr algn="just" eaLnBrk="1" hangingPunct="1">
              <a:buFont typeface="Arial" charset="0"/>
              <a:buNone/>
              <a:defRPr/>
            </a:pPr>
            <a:r>
              <a:rPr lang="en-US" sz="6400" dirty="0">
                <a:solidFill>
                  <a:schemeClr val="tx1"/>
                </a:solidFill>
              </a:rPr>
              <a:t> </a:t>
            </a:r>
          </a:p>
          <a:p>
            <a:pPr algn="just" eaLnBrk="1" hangingPunct="1">
              <a:buFont typeface="Arial" charset="0"/>
              <a:buNone/>
              <a:defRPr/>
            </a:pPr>
            <a:r>
              <a:rPr lang="en-US" sz="6400" dirty="0">
                <a:solidFill>
                  <a:schemeClr val="tx1"/>
                </a:solidFill>
              </a:rPr>
              <a:t> </a:t>
            </a:r>
          </a:p>
          <a:p>
            <a:pPr eaLnBrk="1" hangingPunct="1">
              <a:buFont typeface="Arial" charset="0"/>
              <a:buNone/>
              <a:defRPr/>
            </a:pPr>
            <a:r>
              <a:rPr lang="en-US" sz="6400" dirty="0" err="1">
                <a:solidFill>
                  <a:srgbClr val="002060"/>
                </a:solidFill>
              </a:rPr>
              <a:t>Alphonso</a:t>
            </a:r>
            <a:r>
              <a:rPr lang="en-US" sz="6400" dirty="0">
                <a:solidFill>
                  <a:srgbClr val="002060"/>
                </a:solidFill>
              </a:rPr>
              <a:t> </a:t>
            </a:r>
            <a:r>
              <a:rPr lang="en-US" sz="6400" dirty="0" err="1">
                <a:solidFill>
                  <a:srgbClr val="002060"/>
                </a:solidFill>
              </a:rPr>
              <a:t>Appuhamy</a:t>
            </a:r>
            <a:r>
              <a:rPr lang="en-US" sz="6400" dirty="0">
                <a:solidFill>
                  <a:srgbClr val="002060"/>
                </a:solidFill>
              </a:rPr>
              <a:t> V. </a:t>
            </a:r>
            <a:r>
              <a:rPr lang="en-US" sz="6400" dirty="0" err="1">
                <a:solidFill>
                  <a:srgbClr val="002060"/>
                </a:solidFill>
              </a:rPr>
              <a:t>Hettiarachchi</a:t>
            </a:r>
            <a:r>
              <a:rPr lang="en-US" sz="6400" dirty="0">
                <a:solidFill>
                  <a:srgbClr val="002060"/>
                </a:solidFill>
              </a:rPr>
              <a:t> </a:t>
            </a:r>
          </a:p>
          <a:p>
            <a:pPr eaLnBrk="1" hangingPunct="1">
              <a:buFont typeface="Arial" charset="0"/>
              <a:buNone/>
              <a:defRPr/>
            </a:pPr>
            <a:r>
              <a:rPr lang="en-US" sz="6400" dirty="0">
                <a:solidFill>
                  <a:srgbClr val="002060"/>
                </a:solidFill>
              </a:rPr>
              <a:t>77 NLR 131</a:t>
            </a:r>
          </a:p>
          <a:p>
            <a:pPr eaLnBrk="1" hangingPunct="1">
              <a:buFont typeface="Arial" charset="0"/>
              <a:buNone/>
              <a:defRPr/>
            </a:pPr>
            <a:r>
              <a:rPr lang="en-US" sz="6400" dirty="0">
                <a:solidFill>
                  <a:srgbClr val="002060"/>
                </a:solidFill>
              </a:rPr>
              <a:t> </a:t>
            </a:r>
          </a:p>
          <a:p>
            <a:pPr eaLnBrk="1" hangingPunct="1">
              <a:buFont typeface="Arial" charset="0"/>
              <a:buNone/>
              <a:defRPr/>
            </a:pPr>
            <a:r>
              <a:rPr lang="en-US" sz="6400" dirty="0">
                <a:solidFill>
                  <a:srgbClr val="002060"/>
                </a:solidFill>
              </a:rPr>
              <a:t>The State Graphite Corporation V. K.S.D.P. Fernando </a:t>
            </a:r>
          </a:p>
          <a:p>
            <a:pPr eaLnBrk="1" hangingPunct="1">
              <a:buFont typeface="Arial" charset="0"/>
              <a:buNone/>
              <a:defRPr/>
            </a:pPr>
            <a:r>
              <a:rPr lang="en-US" sz="6400" dirty="0">
                <a:solidFill>
                  <a:srgbClr val="002060"/>
                </a:solidFill>
              </a:rPr>
              <a:t>[1981] 2 Sri L.R. 401</a:t>
            </a:r>
          </a:p>
          <a:p>
            <a:pPr eaLnBrk="1" hangingPunct="1">
              <a:buFont typeface="Arial" charset="0"/>
              <a:buNone/>
              <a:defRPr/>
            </a:pPr>
            <a:r>
              <a:rPr lang="en-US" sz="6400" b="1" dirty="0">
                <a:solidFill>
                  <a:srgbClr val="002060"/>
                </a:solidFill>
              </a:rPr>
              <a:t> </a:t>
            </a:r>
            <a:endParaRPr lang="en-US" sz="6400" dirty="0">
              <a:solidFill>
                <a:srgbClr val="002060"/>
              </a:solidFill>
            </a:endParaRPr>
          </a:p>
          <a:p>
            <a:pPr eaLnBrk="1" hangingPunct="1">
              <a:buFont typeface="Arial" charset="0"/>
              <a:buNone/>
              <a:defRPr/>
            </a:pPr>
            <a:r>
              <a:rPr lang="en-US" sz="6400" dirty="0" err="1">
                <a:solidFill>
                  <a:srgbClr val="002060"/>
                </a:solidFill>
              </a:rPr>
              <a:t>Sumith</a:t>
            </a:r>
            <a:r>
              <a:rPr lang="en-US" sz="6400" dirty="0">
                <a:solidFill>
                  <a:srgbClr val="002060"/>
                </a:solidFill>
              </a:rPr>
              <a:t> </a:t>
            </a:r>
            <a:r>
              <a:rPr lang="en-US" sz="6400" dirty="0" err="1">
                <a:solidFill>
                  <a:srgbClr val="002060"/>
                </a:solidFill>
              </a:rPr>
              <a:t>Kalugala</a:t>
            </a:r>
            <a:r>
              <a:rPr lang="en-US" sz="6400" dirty="0">
                <a:solidFill>
                  <a:srgbClr val="002060"/>
                </a:solidFill>
              </a:rPr>
              <a:t> V. Y.P. De Silva </a:t>
            </a:r>
          </a:p>
          <a:p>
            <a:pPr eaLnBrk="1" hangingPunct="1">
              <a:buFont typeface="Arial" charset="0"/>
              <a:buNone/>
              <a:defRPr/>
            </a:pPr>
            <a:r>
              <a:rPr lang="en-US" sz="6400" dirty="0">
                <a:solidFill>
                  <a:srgbClr val="002060"/>
                </a:solidFill>
              </a:rPr>
              <a:t>[1998] 3 Sri L.R. 141</a:t>
            </a:r>
          </a:p>
          <a:p>
            <a:pPr algn="just" eaLnBrk="1" hangingPunct="1">
              <a:buFont typeface="Arial" charset="0"/>
              <a:buNone/>
              <a:defRPr/>
            </a:pPr>
            <a:r>
              <a:rPr lang="en-US" dirty="0">
                <a:solidFill>
                  <a:schemeClr val="tx1"/>
                </a:solidFill>
              </a:rPr>
              <a:t> </a:t>
            </a:r>
          </a:p>
          <a:p>
            <a:pPr eaLnBrk="1" hangingPunct="1">
              <a:buFont typeface="Arial" charset="0"/>
              <a:buNone/>
              <a:defRPr/>
            </a:pPr>
            <a:r>
              <a:rPr lang="en-US" dirty="0"/>
              <a:t> </a:t>
            </a: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B13CF9DD-1CFF-40F7-A35C-A4527EC3E212}"/>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0725" name="Slide Number Placeholder 4">
            <a:extLst>
              <a:ext uri="{FF2B5EF4-FFF2-40B4-BE49-F238E27FC236}">
                <a16:creationId xmlns:a16="http://schemas.microsoft.com/office/drawing/2014/main" id="{C81C67ED-94BA-4376-8FB7-F2DDC2B141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8BA110-5B84-42DC-9787-02007B9A0923}"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pic>
        <p:nvPicPr>
          <p:cNvPr id="30726" name="Picture 2">
            <a:extLst>
              <a:ext uri="{FF2B5EF4-FFF2-40B4-BE49-F238E27FC236}">
                <a16:creationId xmlns:a16="http://schemas.microsoft.com/office/drawing/2014/main" id="{6FCFDD17-93EF-4AC8-A14B-C0274016B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74F68B7-B01E-457A-89EE-77642380F393}"/>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CCA0FC58-C0A2-4143-81DE-FC00C863226F}"/>
              </a:ext>
            </a:extLst>
          </p:cNvPr>
          <p:cNvSpPr>
            <a:spLocks noGrp="1"/>
          </p:cNvSpPr>
          <p:nvPr>
            <p:ph type="subTitle" idx="1"/>
          </p:nvPr>
        </p:nvSpPr>
        <p:spPr>
          <a:xfrm>
            <a:off x="2484438" y="2133600"/>
            <a:ext cx="5832475" cy="4032250"/>
          </a:xfrm>
        </p:spPr>
        <p:txBody>
          <a:bodyPr rtlCol="0">
            <a:normAutofit fontScale="92500" lnSpcReduction="20000"/>
          </a:bodyPr>
          <a:lstStyle/>
          <a:p>
            <a:pPr algn="just" eaLnBrk="1" hangingPunct="1">
              <a:buFont typeface="Arial" charset="0"/>
              <a:buNone/>
              <a:defRPr/>
            </a:pPr>
            <a:r>
              <a:rPr lang="en-US" sz="1900" b="1" u="sng" dirty="0">
                <a:solidFill>
                  <a:schemeClr val="tx1"/>
                </a:solidFill>
              </a:rPr>
              <a:t>7) Acquiescence or Waiver</a:t>
            </a:r>
            <a:endParaRPr lang="en-US" sz="1900" dirty="0">
              <a:solidFill>
                <a:schemeClr val="tx1"/>
              </a:solidFill>
            </a:endParaRPr>
          </a:p>
          <a:p>
            <a:pPr algn="just" eaLnBrk="1" hangingPunct="1">
              <a:buFont typeface="Arial" charset="0"/>
              <a:buNone/>
              <a:defRPr/>
            </a:pPr>
            <a:r>
              <a:rPr lang="en-US" sz="2200" b="1" dirty="0">
                <a:solidFill>
                  <a:schemeClr val="tx1"/>
                </a:solidFill>
              </a:rPr>
              <a:t> </a:t>
            </a:r>
            <a:endParaRPr lang="en-US" sz="2200" dirty="0">
              <a:solidFill>
                <a:schemeClr val="tx1"/>
              </a:solidFill>
            </a:endParaRPr>
          </a:p>
          <a:p>
            <a:pPr algn="just" eaLnBrk="1" hangingPunct="1">
              <a:buFont typeface="Arial" charset="0"/>
              <a:buNone/>
              <a:defRPr/>
            </a:pPr>
            <a:r>
              <a:rPr lang="en-US" sz="1900" dirty="0">
                <a:solidFill>
                  <a:schemeClr val="tx1"/>
                </a:solidFill>
              </a:rPr>
              <a:t>If there is found to be acquiescence by the Petitioner, in the matter under review, then Writ will not lie.</a:t>
            </a:r>
          </a:p>
          <a:p>
            <a:pPr algn="just" eaLnBrk="1" hangingPunct="1">
              <a:buFont typeface="Arial" charset="0"/>
              <a:buNone/>
              <a:defRPr/>
            </a:pPr>
            <a:r>
              <a:rPr lang="en-US" sz="1900" dirty="0">
                <a:solidFill>
                  <a:schemeClr val="tx1"/>
                </a:solidFill>
              </a:rPr>
              <a:t> </a:t>
            </a:r>
          </a:p>
          <a:p>
            <a:pPr algn="just" eaLnBrk="1" hangingPunct="1">
              <a:buFont typeface="Arial" charset="0"/>
              <a:buNone/>
              <a:defRPr/>
            </a:pPr>
            <a:r>
              <a:rPr lang="en-US" sz="1900" dirty="0">
                <a:solidFill>
                  <a:schemeClr val="tx1"/>
                </a:solidFill>
              </a:rPr>
              <a:t>However, Courts will look at this Defense, in conjunction with the other Defenses before denying relief.</a:t>
            </a:r>
          </a:p>
          <a:p>
            <a:pPr algn="just" eaLnBrk="1" hangingPunct="1">
              <a:buFont typeface="Arial" charset="0"/>
              <a:buNone/>
              <a:defRPr/>
            </a:pPr>
            <a:r>
              <a:rPr lang="en-US" sz="1900" dirty="0">
                <a:solidFill>
                  <a:schemeClr val="tx1"/>
                </a:solidFill>
              </a:rPr>
              <a:t> </a:t>
            </a:r>
          </a:p>
          <a:p>
            <a:pPr eaLnBrk="1" hangingPunct="1">
              <a:buFont typeface="Arial" charset="0"/>
              <a:buNone/>
              <a:defRPr/>
            </a:pPr>
            <a:r>
              <a:rPr lang="en-US" sz="1900" dirty="0">
                <a:solidFill>
                  <a:srgbClr val="002060"/>
                </a:solidFill>
              </a:rPr>
              <a:t>Kandy Omnibus Co. Ltd. V. Roberts </a:t>
            </a:r>
          </a:p>
          <a:p>
            <a:pPr eaLnBrk="1" hangingPunct="1">
              <a:buFont typeface="Arial" charset="0"/>
              <a:buNone/>
              <a:defRPr/>
            </a:pPr>
            <a:r>
              <a:rPr lang="en-US" sz="1900" dirty="0">
                <a:solidFill>
                  <a:srgbClr val="002060"/>
                </a:solidFill>
              </a:rPr>
              <a:t>56 NLR 293</a:t>
            </a:r>
          </a:p>
          <a:p>
            <a:pPr algn="just" eaLnBrk="1" hangingPunct="1">
              <a:buFont typeface="Arial" charset="0"/>
              <a:buNone/>
              <a:defRPr/>
            </a:pPr>
            <a:r>
              <a:rPr lang="en-US" sz="1600" b="1" dirty="0">
                <a:solidFill>
                  <a:srgbClr val="002060"/>
                </a:solidFill>
              </a:rPr>
              <a:t> </a:t>
            </a:r>
            <a:endParaRPr lang="en-US" sz="1600" dirty="0">
              <a:solidFill>
                <a:srgbClr val="002060"/>
              </a:solidFill>
            </a:endParaRPr>
          </a:p>
          <a:p>
            <a:pPr algn="just" eaLnBrk="1" hangingPunct="1">
              <a:buFont typeface="Arial" charset="0"/>
              <a:buNone/>
              <a:defRPr/>
            </a:pPr>
            <a:r>
              <a:rPr lang="en-US" dirty="0">
                <a:solidFill>
                  <a:schemeClr val="tx1"/>
                </a:solidFill>
              </a:rPr>
              <a:t> </a:t>
            </a:r>
          </a:p>
          <a:p>
            <a:pPr eaLnBrk="1" hangingPunct="1">
              <a:buFont typeface="Arial" charset="0"/>
              <a:buNone/>
              <a:defRPr/>
            </a:pPr>
            <a:r>
              <a:rPr lang="en-US" dirty="0"/>
              <a:t> </a:t>
            </a: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E5E1ED22-025E-4463-BFA6-96A8ACFE618C}"/>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1749" name="Slide Number Placeholder 4">
            <a:extLst>
              <a:ext uri="{FF2B5EF4-FFF2-40B4-BE49-F238E27FC236}">
                <a16:creationId xmlns:a16="http://schemas.microsoft.com/office/drawing/2014/main" id="{7437017C-7FD8-49EF-8356-1B486F68A1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EEEA25-60D5-4432-97C5-4A03E46F4B8A}"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pic>
        <p:nvPicPr>
          <p:cNvPr id="31750" name="Picture 2">
            <a:extLst>
              <a:ext uri="{FF2B5EF4-FFF2-40B4-BE49-F238E27FC236}">
                <a16:creationId xmlns:a16="http://schemas.microsoft.com/office/drawing/2014/main" id="{CDA418E1-CF56-4BE0-A6DB-50D18C181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F30003C-9EC6-46C4-A4F0-76DB6440ED0D}"/>
              </a:ext>
            </a:extLst>
          </p:cNvPr>
          <p:cNvSpPr>
            <a:spLocks noGrp="1"/>
          </p:cNvSpPr>
          <p:nvPr>
            <p:ph type="ctrTitle"/>
          </p:nvPr>
        </p:nvSpPr>
        <p:spPr>
          <a:xfrm>
            <a:off x="2195513" y="260350"/>
            <a:ext cx="6624637" cy="1081088"/>
          </a:xfrm>
        </p:spPr>
        <p:txBody>
          <a:bodyPr/>
          <a:lstStyle/>
          <a:p>
            <a:pPr eaLnBrk="1" hangingPunct="1"/>
            <a:r>
              <a:rPr lang="en-US" altLang="en-US" sz="3600" b="1"/>
              <a:t>Nature of Prerogative Remedies</a:t>
            </a:r>
          </a:p>
        </p:txBody>
      </p:sp>
      <p:sp>
        <p:nvSpPr>
          <p:cNvPr id="3" name="Subtitle 2">
            <a:extLst>
              <a:ext uri="{FF2B5EF4-FFF2-40B4-BE49-F238E27FC236}">
                <a16:creationId xmlns:a16="http://schemas.microsoft.com/office/drawing/2014/main" id="{97345210-F389-416F-B368-C72A727E0C29}"/>
              </a:ext>
            </a:extLst>
          </p:cNvPr>
          <p:cNvSpPr>
            <a:spLocks noGrp="1"/>
          </p:cNvSpPr>
          <p:nvPr>
            <p:ph type="subTitle" idx="1"/>
          </p:nvPr>
        </p:nvSpPr>
        <p:spPr>
          <a:xfrm>
            <a:off x="2484438" y="1628775"/>
            <a:ext cx="6191250" cy="4464050"/>
          </a:xfrm>
        </p:spPr>
        <p:txBody>
          <a:bodyPr rtlCol="0">
            <a:noAutofit/>
          </a:bodyPr>
          <a:lstStyle/>
          <a:p>
            <a:pPr algn="just" eaLnBrk="1" fontAlgn="auto" hangingPunct="1">
              <a:spcAft>
                <a:spcPts val="0"/>
              </a:spcAft>
              <a:defRPr/>
            </a:pPr>
            <a:r>
              <a:rPr lang="en-US" sz="1600" dirty="0">
                <a:solidFill>
                  <a:schemeClr val="tx1"/>
                </a:solidFill>
              </a:rPr>
              <a:t>Why are these termed “Prerogative Remedies”</a:t>
            </a:r>
          </a:p>
          <a:p>
            <a:pPr algn="just" eaLnBrk="1" fontAlgn="auto" hangingPunct="1">
              <a:spcAft>
                <a:spcPts val="0"/>
              </a:spcAft>
              <a:defRPr/>
            </a:pPr>
            <a:endParaRPr lang="en-US" sz="1600" dirty="0">
              <a:solidFill>
                <a:schemeClr val="tx1"/>
              </a:solidFill>
            </a:endParaRPr>
          </a:p>
          <a:p>
            <a:pPr marL="514350" indent="-514350" algn="just" eaLnBrk="1" fontAlgn="auto" hangingPunct="1">
              <a:spcAft>
                <a:spcPts val="0"/>
              </a:spcAft>
              <a:buFont typeface="Arial" panose="020B0604020202020204" pitchFamily="34" charset="0"/>
              <a:buChar char="•"/>
              <a:defRPr/>
            </a:pPr>
            <a:r>
              <a:rPr lang="en-US" sz="1600" dirty="0">
                <a:solidFill>
                  <a:schemeClr val="tx1"/>
                </a:solidFill>
              </a:rPr>
              <a:t>They were originally available only to the Crown in England, and not to the subject.</a:t>
            </a:r>
          </a:p>
          <a:p>
            <a:pPr marL="514350" indent="-514350" algn="just" eaLnBrk="1" fontAlgn="auto" hangingPunct="1">
              <a:spcAft>
                <a:spcPts val="0"/>
              </a:spcAft>
              <a:buFont typeface="Arial" panose="020B0604020202020204" pitchFamily="34" charset="0"/>
              <a:buChar char="•"/>
              <a:defRPr/>
            </a:pPr>
            <a:endParaRPr lang="en-US" sz="1600" dirty="0">
              <a:solidFill>
                <a:schemeClr val="tx1"/>
              </a:solidFill>
            </a:endParaRPr>
          </a:p>
          <a:p>
            <a:pPr marL="514350" indent="-514350" algn="just" eaLnBrk="1" fontAlgn="auto" hangingPunct="1">
              <a:spcAft>
                <a:spcPts val="0"/>
              </a:spcAft>
              <a:buFont typeface="Arial" panose="020B0604020202020204" pitchFamily="34" charset="0"/>
              <a:buChar char="•"/>
              <a:defRPr/>
            </a:pPr>
            <a:r>
              <a:rPr lang="en-US" sz="1600" dirty="0">
                <a:solidFill>
                  <a:schemeClr val="tx1"/>
                </a:solidFill>
              </a:rPr>
              <a:t>The Crown could ensure that Public Authorities carried out their duties, and the inferior tribunals kept within their proper jurisdiction.</a:t>
            </a:r>
          </a:p>
          <a:p>
            <a:pPr algn="just" eaLnBrk="1" fontAlgn="auto" hangingPunct="1">
              <a:spcAft>
                <a:spcPts val="0"/>
              </a:spcAft>
              <a:defRPr/>
            </a:pPr>
            <a:endParaRPr lang="en-US" sz="1600" dirty="0">
              <a:solidFill>
                <a:schemeClr val="tx1"/>
              </a:solidFill>
            </a:endParaRPr>
          </a:p>
          <a:p>
            <a:pPr marL="514350" indent="-514350" algn="just" eaLnBrk="1" fontAlgn="auto" hangingPunct="1">
              <a:spcAft>
                <a:spcPts val="0"/>
              </a:spcAft>
              <a:buFont typeface="Arial" panose="020B0604020202020204" pitchFamily="34" charset="0"/>
              <a:buChar char="•"/>
              <a:defRPr/>
            </a:pPr>
            <a:r>
              <a:rPr lang="en-US" sz="1600" dirty="0">
                <a:solidFill>
                  <a:schemeClr val="tx1"/>
                </a:solidFill>
              </a:rPr>
              <a:t>Essentially these remedies are for ensuring efficiency and maintaining order in the hierarchy of Courts, Commissions and authorities of all kinds.</a:t>
            </a:r>
          </a:p>
          <a:p>
            <a:pPr algn="just" eaLnBrk="1" fontAlgn="auto" hangingPunct="1">
              <a:spcAft>
                <a:spcPts val="0"/>
              </a:spcAft>
              <a:defRPr/>
            </a:pPr>
            <a:endParaRPr lang="en-US" sz="1600" dirty="0">
              <a:solidFill>
                <a:schemeClr val="tx1"/>
              </a:solidFill>
            </a:endParaRPr>
          </a:p>
          <a:p>
            <a:pPr marL="514350" indent="-514350" algn="just" eaLnBrk="1" fontAlgn="auto" hangingPunct="1">
              <a:spcAft>
                <a:spcPts val="0"/>
              </a:spcAft>
              <a:buFont typeface="Arial" panose="020B0604020202020204" pitchFamily="34" charset="0"/>
              <a:buChar char="•"/>
              <a:defRPr/>
            </a:pPr>
            <a:r>
              <a:rPr lang="en-US" sz="1600" dirty="0">
                <a:solidFill>
                  <a:schemeClr val="tx1"/>
                </a:solidFill>
              </a:rPr>
              <a:t>By the end of the sixteenth century, these remedies had become generally available to ordinary litigants.</a:t>
            </a:r>
          </a:p>
          <a:p>
            <a:pPr algn="just" eaLnBrk="1" fontAlgn="auto" hangingPunct="1">
              <a:spcAft>
                <a:spcPts val="0"/>
              </a:spcAft>
              <a:defRPr/>
            </a:pPr>
            <a:endParaRPr lang="en-US" sz="1500" dirty="0">
              <a:solidFill>
                <a:schemeClr val="tx1"/>
              </a:solidFill>
            </a:endParaRPr>
          </a:p>
          <a:p>
            <a:pPr eaLnBrk="1" fontAlgn="auto" hangingPunct="1">
              <a:spcAft>
                <a:spcPts val="0"/>
              </a:spcAft>
              <a:defRPr/>
            </a:pPr>
            <a:endParaRPr lang="en-US" sz="1500" dirty="0"/>
          </a:p>
        </p:txBody>
      </p:sp>
      <p:sp>
        <p:nvSpPr>
          <p:cNvPr id="4" name="Footer Placeholder 3">
            <a:extLst>
              <a:ext uri="{FF2B5EF4-FFF2-40B4-BE49-F238E27FC236}">
                <a16:creationId xmlns:a16="http://schemas.microsoft.com/office/drawing/2014/main" id="{A8EF4512-525E-4107-9025-C304D4E42694}"/>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5125" name="Slide Number Placeholder 4">
            <a:extLst>
              <a:ext uri="{FF2B5EF4-FFF2-40B4-BE49-F238E27FC236}">
                <a16:creationId xmlns:a16="http://schemas.microsoft.com/office/drawing/2014/main" id="{C6158CDF-F668-4048-929D-B3AE224FDB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264F9B-4E5B-4356-8DA3-3DAF253AEF49}"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pic>
        <p:nvPicPr>
          <p:cNvPr id="5126" name="Picture 2">
            <a:extLst>
              <a:ext uri="{FF2B5EF4-FFF2-40B4-BE49-F238E27FC236}">
                <a16:creationId xmlns:a16="http://schemas.microsoft.com/office/drawing/2014/main" id="{79088D0B-17C9-4325-8890-31F55EF94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97CE61A-CFEC-4FED-A92A-DFB027839B6D}"/>
              </a:ext>
            </a:extLst>
          </p:cNvPr>
          <p:cNvSpPr>
            <a:spLocks noGrp="1"/>
          </p:cNvSpPr>
          <p:nvPr>
            <p:ph type="ctrTitle"/>
          </p:nvPr>
        </p:nvSpPr>
        <p:spPr>
          <a:xfrm>
            <a:off x="2411413" y="260350"/>
            <a:ext cx="5830887" cy="1470025"/>
          </a:xfrm>
        </p:spPr>
        <p:txBody>
          <a:bodyPr/>
          <a:lstStyle/>
          <a:p>
            <a:pPr eaLnBrk="1" hangingPunct="1"/>
            <a:r>
              <a:rPr lang="en-US" altLang="en-US" sz="3600" b="1"/>
              <a:t>Defences to </a:t>
            </a:r>
            <a:br>
              <a:rPr lang="en-US" altLang="en-US" sz="3600" b="1"/>
            </a:br>
            <a:r>
              <a:rPr lang="en-US" altLang="en-US" sz="3600" b="1"/>
              <a:t>Writ Applications</a:t>
            </a:r>
            <a:endParaRPr lang="en-US" altLang="en-US" sz="3600"/>
          </a:p>
        </p:txBody>
      </p:sp>
      <p:sp>
        <p:nvSpPr>
          <p:cNvPr id="3" name="Subtitle 2">
            <a:extLst>
              <a:ext uri="{FF2B5EF4-FFF2-40B4-BE49-F238E27FC236}">
                <a16:creationId xmlns:a16="http://schemas.microsoft.com/office/drawing/2014/main" id="{B80A4767-70EC-4832-BD9B-112C1BCBEE4B}"/>
              </a:ext>
            </a:extLst>
          </p:cNvPr>
          <p:cNvSpPr>
            <a:spLocks noGrp="1"/>
          </p:cNvSpPr>
          <p:nvPr>
            <p:ph type="subTitle" idx="1"/>
          </p:nvPr>
        </p:nvSpPr>
        <p:spPr>
          <a:xfrm>
            <a:off x="2484438" y="2133600"/>
            <a:ext cx="5832475" cy="4032250"/>
          </a:xfrm>
        </p:spPr>
        <p:txBody>
          <a:bodyPr rtlCol="0">
            <a:normAutofit fontScale="85000" lnSpcReduction="20000"/>
          </a:bodyPr>
          <a:lstStyle/>
          <a:p>
            <a:pPr algn="just" eaLnBrk="1" hangingPunct="1">
              <a:buFont typeface="Arial" charset="0"/>
              <a:buNone/>
              <a:defRPr/>
            </a:pPr>
            <a:r>
              <a:rPr lang="en-US" sz="1900" b="1" u="sng" dirty="0">
                <a:solidFill>
                  <a:schemeClr val="tx1"/>
                </a:solidFill>
              </a:rPr>
              <a:t>8) Lack of Standing – Locus </a:t>
            </a:r>
            <a:r>
              <a:rPr lang="en-US" sz="1900" b="1" u="sng" dirty="0" err="1">
                <a:solidFill>
                  <a:schemeClr val="tx1"/>
                </a:solidFill>
              </a:rPr>
              <a:t>Standi</a:t>
            </a:r>
            <a:endParaRPr lang="en-US" sz="1900" dirty="0">
              <a:solidFill>
                <a:schemeClr val="tx1"/>
              </a:solidFill>
            </a:endParaRPr>
          </a:p>
          <a:p>
            <a:pPr algn="just" eaLnBrk="1" hangingPunct="1">
              <a:buFont typeface="Arial" charset="0"/>
              <a:buNone/>
              <a:defRPr/>
            </a:pPr>
            <a:r>
              <a:rPr lang="en-US" sz="1600" dirty="0">
                <a:solidFill>
                  <a:schemeClr val="tx1"/>
                </a:solidFill>
              </a:rPr>
              <a:t> </a:t>
            </a:r>
          </a:p>
          <a:p>
            <a:pPr algn="just" eaLnBrk="1" hangingPunct="1">
              <a:buFont typeface="Arial" charset="0"/>
              <a:buNone/>
              <a:defRPr/>
            </a:pPr>
            <a:r>
              <a:rPr lang="en-US" sz="1600" dirty="0">
                <a:solidFill>
                  <a:schemeClr val="tx1"/>
                </a:solidFill>
              </a:rPr>
              <a:t>Traditionally Courts looked at the nexus between the Petitioner and the Complaint.</a:t>
            </a:r>
          </a:p>
          <a:p>
            <a:pPr algn="just" eaLnBrk="1" hangingPunct="1">
              <a:buFont typeface="Arial" charset="0"/>
              <a:buNone/>
              <a:defRPr/>
            </a:pPr>
            <a:r>
              <a:rPr lang="en-US" sz="1600" dirty="0">
                <a:solidFill>
                  <a:schemeClr val="tx1"/>
                </a:solidFill>
              </a:rPr>
              <a:t> </a:t>
            </a:r>
          </a:p>
          <a:p>
            <a:pPr algn="just" eaLnBrk="1" hangingPunct="1">
              <a:buFont typeface="Arial" charset="0"/>
              <a:buNone/>
              <a:defRPr/>
            </a:pPr>
            <a:r>
              <a:rPr lang="en-US" sz="1600" dirty="0">
                <a:solidFill>
                  <a:schemeClr val="tx1"/>
                </a:solidFill>
              </a:rPr>
              <a:t>However, the Courts of Sri Lanka, like so many other jurisdictions have expanded the boundaries of standing and this has been further fuelled by the popularity of Public Interest Litigation.</a:t>
            </a:r>
          </a:p>
          <a:p>
            <a:pPr algn="just" eaLnBrk="1" hangingPunct="1">
              <a:buFont typeface="Arial" charset="0"/>
              <a:buNone/>
              <a:defRPr/>
            </a:pPr>
            <a:r>
              <a:rPr lang="en-US" sz="1600" dirty="0">
                <a:solidFill>
                  <a:schemeClr val="tx1"/>
                </a:solidFill>
              </a:rPr>
              <a:t> </a:t>
            </a:r>
          </a:p>
          <a:p>
            <a:pPr eaLnBrk="1" hangingPunct="1">
              <a:buFont typeface="Arial" charset="0"/>
              <a:buNone/>
              <a:defRPr/>
            </a:pPr>
            <a:r>
              <a:rPr lang="en-US" sz="1600" dirty="0" err="1">
                <a:solidFill>
                  <a:srgbClr val="002060"/>
                </a:solidFill>
              </a:rPr>
              <a:t>Wijesiri</a:t>
            </a:r>
            <a:r>
              <a:rPr lang="en-US" sz="1600" dirty="0">
                <a:solidFill>
                  <a:srgbClr val="002060"/>
                </a:solidFill>
              </a:rPr>
              <a:t> V. </a:t>
            </a:r>
            <a:r>
              <a:rPr lang="en-US" sz="1600" dirty="0" err="1">
                <a:solidFill>
                  <a:srgbClr val="002060"/>
                </a:solidFill>
              </a:rPr>
              <a:t>Siriwardene</a:t>
            </a:r>
            <a:r>
              <a:rPr lang="en-US" sz="1600" dirty="0">
                <a:solidFill>
                  <a:srgbClr val="002060"/>
                </a:solidFill>
              </a:rPr>
              <a:t> </a:t>
            </a:r>
          </a:p>
          <a:p>
            <a:pPr eaLnBrk="1" hangingPunct="1">
              <a:buFont typeface="Arial" charset="0"/>
              <a:buNone/>
              <a:defRPr/>
            </a:pPr>
            <a:r>
              <a:rPr lang="en-US" sz="1600" dirty="0">
                <a:solidFill>
                  <a:srgbClr val="002060"/>
                </a:solidFill>
              </a:rPr>
              <a:t>[1982] 1 Sri L.R. 171</a:t>
            </a:r>
          </a:p>
          <a:p>
            <a:pPr eaLnBrk="1" hangingPunct="1">
              <a:buFont typeface="Arial" charset="0"/>
              <a:buNone/>
              <a:defRPr/>
            </a:pPr>
            <a:r>
              <a:rPr lang="en-US" sz="1600" dirty="0">
                <a:solidFill>
                  <a:srgbClr val="002060"/>
                </a:solidFill>
              </a:rPr>
              <a:t> </a:t>
            </a:r>
          </a:p>
          <a:p>
            <a:pPr eaLnBrk="1" hangingPunct="1">
              <a:buFont typeface="Arial" charset="0"/>
              <a:buNone/>
              <a:defRPr/>
            </a:pPr>
            <a:r>
              <a:rPr lang="en-US" sz="1600" dirty="0">
                <a:solidFill>
                  <a:srgbClr val="002060"/>
                </a:solidFill>
              </a:rPr>
              <a:t>Environmental Foundation V. Minister of Public Administration </a:t>
            </a:r>
          </a:p>
          <a:p>
            <a:pPr eaLnBrk="1" hangingPunct="1">
              <a:buFont typeface="Arial" charset="0"/>
              <a:buNone/>
              <a:defRPr/>
            </a:pPr>
            <a:r>
              <a:rPr lang="en-US" sz="1600" dirty="0">
                <a:solidFill>
                  <a:srgbClr val="002060"/>
                </a:solidFill>
              </a:rPr>
              <a:t>[1997] 2 Sri L.R. 306</a:t>
            </a:r>
          </a:p>
          <a:p>
            <a:pPr eaLnBrk="1" hangingPunct="1">
              <a:buFont typeface="Arial" charset="0"/>
              <a:buNone/>
              <a:defRPr/>
            </a:pPr>
            <a:r>
              <a:rPr lang="en-US" sz="1600" dirty="0">
                <a:solidFill>
                  <a:srgbClr val="002060"/>
                </a:solidFill>
              </a:rPr>
              <a:t> </a:t>
            </a:r>
          </a:p>
          <a:p>
            <a:pPr eaLnBrk="1" hangingPunct="1">
              <a:buFont typeface="Arial" charset="0"/>
              <a:buNone/>
              <a:defRPr/>
            </a:pPr>
            <a:r>
              <a:rPr lang="en-US" sz="1600" dirty="0">
                <a:solidFill>
                  <a:srgbClr val="002060"/>
                </a:solidFill>
              </a:rPr>
              <a:t>National Olympic Committee Case </a:t>
            </a:r>
          </a:p>
          <a:p>
            <a:pPr eaLnBrk="1" hangingPunct="1">
              <a:buFont typeface="Arial" charset="0"/>
              <a:buNone/>
              <a:defRPr/>
            </a:pPr>
            <a:r>
              <a:rPr lang="en-US" sz="1600" dirty="0">
                <a:solidFill>
                  <a:srgbClr val="002060"/>
                </a:solidFill>
              </a:rPr>
              <a:t>[C.A. (Writ) Application No. 1312/2004 reported in the BASL News of August 2004</a:t>
            </a:r>
          </a:p>
          <a:p>
            <a:pPr algn="just" eaLnBrk="1" hangingPunct="1">
              <a:buFont typeface="Arial" charset="0"/>
              <a:buNone/>
              <a:defRPr/>
            </a:pPr>
            <a:r>
              <a:rPr lang="en-US" sz="1600" dirty="0">
                <a:solidFill>
                  <a:schemeClr val="tx1"/>
                </a:solidFill>
              </a:rPr>
              <a:t> </a:t>
            </a: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157108D0-3021-4264-8CDC-F43A2E4F959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2773" name="Slide Number Placeholder 4">
            <a:extLst>
              <a:ext uri="{FF2B5EF4-FFF2-40B4-BE49-F238E27FC236}">
                <a16:creationId xmlns:a16="http://schemas.microsoft.com/office/drawing/2014/main" id="{939349F4-DB52-4B33-8BA9-374D9DE1DD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532799-90A6-4246-9A9A-2EAF9842E8D2}"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pic>
        <p:nvPicPr>
          <p:cNvPr id="32774" name="Picture 2">
            <a:extLst>
              <a:ext uri="{FF2B5EF4-FFF2-40B4-BE49-F238E27FC236}">
                <a16:creationId xmlns:a16="http://schemas.microsoft.com/office/drawing/2014/main" id="{AAB1E29C-E7BE-4FD2-BCC0-6829D8A48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3899C24-1567-4F36-A443-AA0DDEF997E6}"/>
              </a:ext>
            </a:extLst>
          </p:cNvPr>
          <p:cNvSpPr>
            <a:spLocks noGrp="1"/>
          </p:cNvSpPr>
          <p:nvPr>
            <p:ph type="ctrTitle"/>
          </p:nvPr>
        </p:nvSpPr>
        <p:spPr>
          <a:xfrm>
            <a:off x="2411413" y="260350"/>
            <a:ext cx="5830887" cy="1470025"/>
          </a:xfrm>
        </p:spPr>
        <p:txBody>
          <a:bodyPr/>
          <a:lstStyle/>
          <a:p>
            <a:pPr eaLnBrk="1" hangingPunct="1"/>
            <a:endParaRPr lang="en-US" altLang="en-US"/>
          </a:p>
        </p:txBody>
      </p:sp>
      <p:sp>
        <p:nvSpPr>
          <p:cNvPr id="33795" name="Subtitle 2">
            <a:extLst>
              <a:ext uri="{FF2B5EF4-FFF2-40B4-BE49-F238E27FC236}">
                <a16:creationId xmlns:a16="http://schemas.microsoft.com/office/drawing/2014/main" id="{6CB5F9B3-AB94-41D7-A0A3-E377DE3419D8}"/>
              </a:ext>
            </a:extLst>
          </p:cNvPr>
          <p:cNvSpPr>
            <a:spLocks noGrp="1"/>
          </p:cNvSpPr>
          <p:nvPr>
            <p:ph type="subTitle" idx="1"/>
          </p:nvPr>
        </p:nvSpPr>
        <p:spPr>
          <a:xfrm>
            <a:off x="2484438" y="2133600"/>
            <a:ext cx="5832475" cy="4032250"/>
          </a:xfrm>
        </p:spPr>
        <p:txBody>
          <a:bodyPr/>
          <a:lstStyle/>
          <a:p>
            <a:pPr algn="just" eaLnBrk="1" hangingPunct="1"/>
            <a:r>
              <a:rPr lang="en-US" altLang="en-US" sz="1600">
                <a:solidFill>
                  <a:schemeClr val="tx1"/>
                </a:solidFill>
              </a:rPr>
              <a:t> </a:t>
            </a:r>
            <a:endParaRPr lang="en-US" altLang="en-US" sz="1600" b="1">
              <a:solidFill>
                <a:schemeClr val="tx1"/>
              </a:solidFill>
            </a:endParaRPr>
          </a:p>
          <a:p>
            <a:pPr eaLnBrk="1" hangingPunct="1"/>
            <a:r>
              <a:rPr lang="en-US" altLang="en-US" b="1">
                <a:solidFill>
                  <a:schemeClr val="tx1"/>
                </a:solidFill>
              </a:rPr>
              <a:t>Common Mistakes made in a Writ Application </a:t>
            </a:r>
          </a:p>
        </p:txBody>
      </p:sp>
      <p:sp>
        <p:nvSpPr>
          <p:cNvPr id="4" name="Footer Placeholder 3">
            <a:extLst>
              <a:ext uri="{FF2B5EF4-FFF2-40B4-BE49-F238E27FC236}">
                <a16:creationId xmlns:a16="http://schemas.microsoft.com/office/drawing/2014/main" id="{EC0DAAFF-FC10-489B-B0A6-84673902C123}"/>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3797" name="Slide Number Placeholder 4">
            <a:extLst>
              <a:ext uri="{FF2B5EF4-FFF2-40B4-BE49-F238E27FC236}">
                <a16:creationId xmlns:a16="http://schemas.microsoft.com/office/drawing/2014/main" id="{569467E8-668F-4DC2-9E27-2FCEC1F36F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85802D-4195-4ABB-B844-F4206900E677}"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pic>
        <p:nvPicPr>
          <p:cNvPr id="33798" name="Picture 2">
            <a:extLst>
              <a:ext uri="{FF2B5EF4-FFF2-40B4-BE49-F238E27FC236}">
                <a16:creationId xmlns:a16="http://schemas.microsoft.com/office/drawing/2014/main" id="{07F96970-858A-4DDC-A3E2-4D044B90B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A83B13A-3B38-429F-AD7D-6A3BD0C0A836}"/>
              </a:ext>
            </a:extLst>
          </p:cNvPr>
          <p:cNvSpPr>
            <a:spLocks noGrp="1"/>
          </p:cNvSpPr>
          <p:nvPr>
            <p:ph type="ctrTitle"/>
          </p:nvPr>
        </p:nvSpPr>
        <p:spPr>
          <a:xfrm>
            <a:off x="2411413" y="260350"/>
            <a:ext cx="5830887" cy="1470025"/>
          </a:xfrm>
        </p:spPr>
        <p:txBody>
          <a:bodyPr/>
          <a:lstStyle/>
          <a:p>
            <a:pPr eaLnBrk="1" hangingPunct="1"/>
            <a:br>
              <a:rPr lang="en-US" altLang="en-US" sz="3600"/>
            </a:br>
            <a:r>
              <a:rPr lang="en-US" altLang="en-US" sz="3200" b="1"/>
              <a:t>Illustrative Example in Drafting a Writ Application</a:t>
            </a:r>
            <a:r>
              <a:rPr lang="en-US" altLang="en-US" sz="3600" b="1"/>
              <a:t> </a:t>
            </a:r>
            <a:br>
              <a:rPr lang="en-US" altLang="en-US" sz="3600" b="1"/>
            </a:br>
            <a:endParaRPr lang="en-US" altLang="en-US" sz="3600"/>
          </a:p>
        </p:txBody>
      </p:sp>
      <p:sp>
        <p:nvSpPr>
          <p:cNvPr id="34819" name="Subtitle 2">
            <a:extLst>
              <a:ext uri="{FF2B5EF4-FFF2-40B4-BE49-F238E27FC236}">
                <a16:creationId xmlns:a16="http://schemas.microsoft.com/office/drawing/2014/main" id="{0AFCD144-2EA9-4A5E-AF35-A36DD33F4563}"/>
              </a:ext>
            </a:extLst>
          </p:cNvPr>
          <p:cNvSpPr>
            <a:spLocks noGrp="1"/>
          </p:cNvSpPr>
          <p:nvPr>
            <p:ph type="subTitle" idx="1"/>
          </p:nvPr>
        </p:nvSpPr>
        <p:spPr>
          <a:xfrm>
            <a:off x="2484438" y="1844675"/>
            <a:ext cx="6119812" cy="4321175"/>
          </a:xfrm>
        </p:spPr>
        <p:txBody>
          <a:bodyPr/>
          <a:lstStyle/>
          <a:p>
            <a:pPr algn="just" eaLnBrk="1" hangingPunct="1"/>
            <a:r>
              <a:rPr lang="en-US" altLang="en-US" sz="1600">
                <a:solidFill>
                  <a:schemeClr val="tx1"/>
                </a:solidFill>
              </a:rPr>
              <a:t>In this respect, we will be looking at certain provisions of the Sri Lanka Bureau of Foreign Employment Act No. 21 of 1985</a:t>
            </a:r>
            <a:r>
              <a:rPr lang="en-US" altLang="en-US" sz="1600" b="1" u="sng">
                <a:solidFill>
                  <a:schemeClr val="tx1"/>
                </a:solidFill>
              </a:rPr>
              <a:t>. </a:t>
            </a:r>
            <a:endParaRPr lang="en-US" altLang="en-US" sz="1600">
              <a:solidFill>
                <a:schemeClr val="tx1"/>
              </a:solidFill>
            </a:endParaRPr>
          </a:p>
          <a:p>
            <a:pPr algn="just"/>
            <a:r>
              <a:rPr lang="en-US" altLang="en-US" sz="1600" b="1">
                <a:solidFill>
                  <a:schemeClr val="tx1"/>
                </a:solidFill>
              </a:rPr>
              <a:t> </a:t>
            </a:r>
            <a:endParaRPr lang="en-US" altLang="en-US" sz="1600">
              <a:solidFill>
                <a:schemeClr val="tx1"/>
              </a:solidFill>
            </a:endParaRPr>
          </a:p>
          <a:p>
            <a:pPr algn="just"/>
            <a:r>
              <a:rPr lang="en-US" altLang="en-US" sz="1600">
                <a:solidFill>
                  <a:schemeClr val="tx1"/>
                </a:solidFill>
              </a:rPr>
              <a:t>This is an Act to provide for the establishment of the Sri Lanka Bureau of Foreign Employment and for matters connected therewith.</a:t>
            </a:r>
          </a:p>
          <a:p>
            <a:pPr algn="just"/>
            <a:endParaRPr lang="en-US" altLang="en-US" sz="1600">
              <a:solidFill>
                <a:schemeClr val="tx1"/>
              </a:solidFill>
            </a:endParaRPr>
          </a:p>
          <a:p>
            <a:pPr algn="just"/>
            <a:r>
              <a:rPr lang="en-US" altLang="en-US" sz="1600">
                <a:solidFill>
                  <a:schemeClr val="tx1"/>
                </a:solidFill>
              </a:rPr>
              <a:t>Section 54 of this Act, establishes a body corporate, by the name of the “Association of Licensed Foreign Employment Agencies”. </a:t>
            </a:r>
          </a:p>
          <a:p>
            <a:pPr algn="just"/>
            <a:r>
              <a:rPr lang="en-US" altLang="en-US" sz="1600">
                <a:solidFill>
                  <a:schemeClr val="tx1"/>
                </a:solidFill>
              </a:rPr>
              <a:t> </a:t>
            </a:r>
          </a:p>
          <a:p>
            <a:pPr algn="just"/>
            <a:r>
              <a:rPr lang="en-US" altLang="en-US" sz="1600">
                <a:solidFill>
                  <a:schemeClr val="tx1"/>
                </a:solidFill>
              </a:rPr>
              <a:t>The relevant Section we are going to look at, for the purposes of this presentation, is Section 54(3) of this Act, which provides thus :-</a:t>
            </a:r>
          </a:p>
          <a:p>
            <a:pPr algn="just"/>
            <a:r>
              <a:rPr lang="en-US" altLang="en-US" sz="1600">
                <a:solidFill>
                  <a:schemeClr val="tx1"/>
                </a:solidFill>
              </a:rPr>
              <a:t> </a:t>
            </a:r>
          </a:p>
          <a:p>
            <a:r>
              <a:rPr lang="en-US" altLang="en-US" sz="1600" i="1">
                <a:solidFill>
                  <a:schemeClr val="tx1"/>
                </a:solidFill>
              </a:rPr>
              <a:t>“Every Licensee shall become a member of the Association”.</a:t>
            </a:r>
            <a:endParaRPr lang="en-US" altLang="en-US" sz="1600">
              <a:solidFill>
                <a:schemeClr val="tx1"/>
              </a:solidFill>
            </a:endParaRPr>
          </a:p>
          <a:p>
            <a:pPr algn="just"/>
            <a:endParaRPr lang="en-US" altLang="en-US" sz="1600">
              <a:solidFill>
                <a:schemeClr val="tx1"/>
              </a:solidFill>
            </a:endParaRPr>
          </a:p>
          <a:p>
            <a:pPr algn="just" eaLnBrk="1" hangingPunct="1"/>
            <a:endParaRPr lang="en-US" altLang="en-US" sz="1600" b="1">
              <a:solidFill>
                <a:schemeClr val="tx1"/>
              </a:solidFill>
            </a:endParaRPr>
          </a:p>
        </p:txBody>
      </p:sp>
      <p:sp>
        <p:nvSpPr>
          <p:cNvPr id="4" name="Footer Placeholder 3">
            <a:extLst>
              <a:ext uri="{FF2B5EF4-FFF2-40B4-BE49-F238E27FC236}">
                <a16:creationId xmlns:a16="http://schemas.microsoft.com/office/drawing/2014/main" id="{22436801-D040-47CE-AE80-9BB020CCE700}"/>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4821" name="Slide Number Placeholder 4">
            <a:extLst>
              <a:ext uri="{FF2B5EF4-FFF2-40B4-BE49-F238E27FC236}">
                <a16:creationId xmlns:a16="http://schemas.microsoft.com/office/drawing/2014/main" id="{5FF553FE-60A1-4FF6-9111-DF0D323609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32013D-D111-4307-A5E0-56223A03DBB4}"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pic>
        <p:nvPicPr>
          <p:cNvPr id="34822" name="Picture 2">
            <a:extLst>
              <a:ext uri="{FF2B5EF4-FFF2-40B4-BE49-F238E27FC236}">
                <a16:creationId xmlns:a16="http://schemas.microsoft.com/office/drawing/2014/main" id="{ACFC7A32-B765-4BB7-811C-1D9D7A2B8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595A1A5-E96B-4DA8-BA0C-4CF353E5BB42}"/>
              </a:ext>
            </a:extLst>
          </p:cNvPr>
          <p:cNvSpPr>
            <a:spLocks noGrp="1"/>
          </p:cNvSpPr>
          <p:nvPr>
            <p:ph type="ctrTitle"/>
          </p:nvPr>
        </p:nvSpPr>
        <p:spPr>
          <a:xfrm>
            <a:off x="2411413" y="260350"/>
            <a:ext cx="5830887" cy="1470025"/>
          </a:xfrm>
        </p:spPr>
        <p:txBody>
          <a:bodyPr/>
          <a:lstStyle/>
          <a:p>
            <a:pPr eaLnBrk="1" hangingPunct="1"/>
            <a:r>
              <a:rPr lang="en-US" altLang="en-US" sz="3200" b="1"/>
              <a:t>Illustrative Example in Drafting a Writ Application</a:t>
            </a:r>
            <a:r>
              <a:rPr lang="en-US" altLang="en-US" sz="3600" b="1"/>
              <a:t> </a:t>
            </a:r>
          </a:p>
        </p:txBody>
      </p:sp>
      <p:sp>
        <p:nvSpPr>
          <p:cNvPr id="35843" name="Subtitle 2">
            <a:extLst>
              <a:ext uri="{FF2B5EF4-FFF2-40B4-BE49-F238E27FC236}">
                <a16:creationId xmlns:a16="http://schemas.microsoft.com/office/drawing/2014/main" id="{65308AAC-BE39-4ED9-B270-353C06A8CCD7}"/>
              </a:ext>
            </a:extLst>
          </p:cNvPr>
          <p:cNvSpPr>
            <a:spLocks noGrp="1"/>
          </p:cNvSpPr>
          <p:nvPr>
            <p:ph type="subTitle" idx="1"/>
          </p:nvPr>
        </p:nvSpPr>
        <p:spPr>
          <a:xfrm>
            <a:off x="2484438" y="1773238"/>
            <a:ext cx="6119812" cy="4392612"/>
          </a:xfrm>
        </p:spPr>
        <p:txBody>
          <a:bodyPr/>
          <a:lstStyle/>
          <a:p>
            <a:pPr algn="just"/>
            <a:r>
              <a:rPr lang="en-US" altLang="en-US" sz="1800" b="1" u="sng">
                <a:solidFill>
                  <a:schemeClr val="tx1"/>
                </a:solidFill>
              </a:rPr>
              <a:t>THE ISSUE AT HAND</a:t>
            </a:r>
            <a:endParaRPr lang="en-US" altLang="en-US" sz="1800">
              <a:solidFill>
                <a:schemeClr val="tx1"/>
              </a:solidFill>
            </a:endParaRPr>
          </a:p>
          <a:p>
            <a:pPr algn="just"/>
            <a:r>
              <a:rPr lang="en-US" altLang="en-US" sz="1600">
                <a:solidFill>
                  <a:schemeClr val="tx1"/>
                </a:solidFill>
              </a:rPr>
              <a:t> </a:t>
            </a:r>
          </a:p>
          <a:p>
            <a:pPr algn="just"/>
            <a:r>
              <a:rPr lang="en-US" altLang="en-US" sz="1600">
                <a:solidFill>
                  <a:schemeClr val="tx1"/>
                </a:solidFill>
              </a:rPr>
              <a:t>There was a new Chairman appointed to the SLBFE, and there was new thinking in this matter, and the Bureau issued a Circular to all Licensed Operators, informing that it was not mandatory to obtain membership in this Association, and that irrespective of having obtained Membership, licenses would be renewed.</a:t>
            </a:r>
          </a:p>
          <a:p>
            <a:pPr algn="just"/>
            <a:endParaRPr lang="en-US" altLang="en-US" sz="1600">
              <a:solidFill>
                <a:schemeClr val="tx1"/>
              </a:solidFill>
            </a:endParaRPr>
          </a:p>
          <a:p>
            <a:pPr algn="just">
              <a:buFont typeface="Arial" panose="020B0604020202020204" pitchFamily="34" charset="0"/>
              <a:buChar char="•"/>
            </a:pPr>
            <a:r>
              <a:rPr lang="en-US" altLang="en-US" sz="1600">
                <a:solidFill>
                  <a:schemeClr val="tx1"/>
                </a:solidFill>
              </a:rPr>
              <a:t>So how do we deal with this problem?</a:t>
            </a:r>
          </a:p>
          <a:p>
            <a:pPr algn="just">
              <a:buFont typeface="Arial" panose="020B0604020202020204" pitchFamily="34" charset="0"/>
              <a:buChar char="•"/>
            </a:pPr>
            <a:r>
              <a:rPr lang="en-US" altLang="en-US" sz="1600">
                <a:solidFill>
                  <a:schemeClr val="tx1"/>
                </a:solidFill>
              </a:rPr>
              <a:t>Can we do so under the Writ Jurisdiction?</a:t>
            </a:r>
          </a:p>
          <a:p>
            <a:pPr algn="just">
              <a:buFont typeface="Arial" panose="020B0604020202020204" pitchFamily="34" charset="0"/>
              <a:buChar char="•"/>
            </a:pPr>
            <a:r>
              <a:rPr lang="en-US" altLang="en-US" sz="1600">
                <a:solidFill>
                  <a:schemeClr val="tx1"/>
                </a:solidFill>
              </a:rPr>
              <a:t> What does the section say ?</a:t>
            </a:r>
          </a:p>
          <a:p>
            <a:pPr algn="just"/>
            <a:r>
              <a:rPr lang="en-US" altLang="en-US" sz="1600">
                <a:solidFill>
                  <a:schemeClr val="tx1"/>
                </a:solidFill>
              </a:rPr>
              <a:t> </a:t>
            </a:r>
          </a:p>
          <a:p>
            <a:pPr algn="just"/>
            <a:r>
              <a:rPr lang="en-US" altLang="en-US" sz="1600" i="1">
                <a:solidFill>
                  <a:schemeClr val="tx1"/>
                </a:solidFill>
              </a:rPr>
              <a:t>“Every Licensee shall become a member of the Association”.</a:t>
            </a:r>
            <a:endParaRPr lang="en-US" altLang="en-US" sz="1600">
              <a:solidFill>
                <a:schemeClr val="tx1"/>
              </a:solidFill>
            </a:endParaRPr>
          </a:p>
        </p:txBody>
      </p:sp>
      <p:sp>
        <p:nvSpPr>
          <p:cNvPr id="4" name="Footer Placeholder 3">
            <a:extLst>
              <a:ext uri="{FF2B5EF4-FFF2-40B4-BE49-F238E27FC236}">
                <a16:creationId xmlns:a16="http://schemas.microsoft.com/office/drawing/2014/main" id="{0D21A8D0-8637-4D21-AF91-E79FE225C5B1}"/>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5845" name="Slide Number Placeholder 4">
            <a:extLst>
              <a:ext uri="{FF2B5EF4-FFF2-40B4-BE49-F238E27FC236}">
                <a16:creationId xmlns:a16="http://schemas.microsoft.com/office/drawing/2014/main" id="{71E3FE66-0493-445C-998B-801612DD97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AA612F-E522-4368-A4E3-FBF93E1CE5AC}"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pic>
        <p:nvPicPr>
          <p:cNvPr id="35846" name="Picture 2">
            <a:extLst>
              <a:ext uri="{FF2B5EF4-FFF2-40B4-BE49-F238E27FC236}">
                <a16:creationId xmlns:a16="http://schemas.microsoft.com/office/drawing/2014/main" id="{D9B28E94-457C-4049-A2CC-FCE7A7EEA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AF2EA4A-3EE3-4713-A19D-06D9EAD5ACB1}"/>
              </a:ext>
            </a:extLst>
          </p:cNvPr>
          <p:cNvSpPr>
            <a:spLocks noGrp="1"/>
          </p:cNvSpPr>
          <p:nvPr>
            <p:ph type="ctrTitle"/>
          </p:nvPr>
        </p:nvSpPr>
        <p:spPr>
          <a:xfrm>
            <a:off x="2411413" y="260350"/>
            <a:ext cx="5830887" cy="1470025"/>
          </a:xfrm>
        </p:spPr>
        <p:txBody>
          <a:bodyPr/>
          <a:lstStyle/>
          <a:p>
            <a:pPr eaLnBrk="1" hangingPunct="1"/>
            <a:r>
              <a:rPr lang="en-US" altLang="en-US" sz="3200" b="1"/>
              <a:t>Illustrative Example in Drafting a Writ Application</a:t>
            </a:r>
            <a:r>
              <a:rPr lang="en-US" altLang="en-US" sz="3600" b="1"/>
              <a:t> </a:t>
            </a:r>
          </a:p>
        </p:txBody>
      </p:sp>
      <p:sp>
        <p:nvSpPr>
          <p:cNvPr id="36867" name="Subtitle 2">
            <a:extLst>
              <a:ext uri="{FF2B5EF4-FFF2-40B4-BE49-F238E27FC236}">
                <a16:creationId xmlns:a16="http://schemas.microsoft.com/office/drawing/2014/main" id="{89BFFD01-F287-4E53-8CDD-FAC2067EF666}"/>
              </a:ext>
            </a:extLst>
          </p:cNvPr>
          <p:cNvSpPr>
            <a:spLocks noGrp="1"/>
          </p:cNvSpPr>
          <p:nvPr>
            <p:ph type="subTitle" idx="1"/>
          </p:nvPr>
        </p:nvSpPr>
        <p:spPr>
          <a:xfrm>
            <a:off x="2484438" y="1773238"/>
            <a:ext cx="6119812" cy="4392612"/>
          </a:xfrm>
        </p:spPr>
        <p:txBody>
          <a:bodyPr/>
          <a:lstStyle/>
          <a:p>
            <a:pPr algn="just"/>
            <a:r>
              <a:rPr lang="en-US" altLang="en-US" sz="1800">
                <a:solidFill>
                  <a:schemeClr val="tx1"/>
                </a:solidFill>
              </a:rPr>
              <a:t>Therefore, it may be argued that this Circular is in contravention and ultra vires Section 54(3) of the Act.</a:t>
            </a:r>
          </a:p>
          <a:p>
            <a:pPr algn="just"/>
            <a:r>
              <a:rPr lang="en-US" altLang="en-US" sz="1800">
                <a:solidFill>
                  <a:schemeClr val="tx1"/>
                </a:solidFill>
              </a:rPr>
              <a:t> </a:t>
            </a:r>
          </a:p>
          <a:p>
            <a:pPr algn="just"/>
            <a:r>
              <a:rPr lang="en-US" altLang="en-US" sz="1800">
                <a:solidFill>
                  <a:schemeClr val="tx1"/>
                </a:solidFill>
              </a:rPr>
              <a:t>Is this the only ground of review?</a:t>
            </a:r>
          </a:p>
          <a:p>
            <a:pPr algn="just"/>
            <a:r>
              <a:rPr lang="en-US" altLang="en-US" sz="1800">
                <a:solidFill>
                  <a:schemeClr val="tx1"/>
                </a:solidFill>
              </a:rPr>
              <a:t>  </a:t>
            </a:r>
          </a:p>
          <a:p>
            <a:pPr algn="just"/>
            <a:r>
              <a:rPr lang="en-US" altLang="en-US" sz="1800">
                <a:solidFill>
                  <a:schemeClr val="tx1"/>
                </a:solidFill>
              </a:rPr>
              <a:t>Is it not in violation with the principles of natural justice? Was there a hearing before this Order was issued?</a:t>
            </a:r>
          </a:p>
          <a:p>
            <a:pPr algn="just"/>
            <a:endParaRPr lang="en-US" altLang="en-US" sz="1800">
              <a:solidFill>
                <a:schemeClr val="tx1"/>
              </a:solidFill>
            </a:endParaRPr>
          </a:p>
          <a:p>
            <a:pPr algn="just"/>
            <a:r>
              <a:rPr lang="en-US" altLang="en-US" sz="1800">
                <a:solidFill>
                  <a:schemeClr val="tx1"/>
                </a:solidFill>
              </a:rPr>
              <a:t>Could we not say there has also been a violation of the principles of legitimate  expectation? That the impugned act goes against the Legitimate Expectation of these stakeholders. </a:t>
            </a:r>
          </a:p>
          <a:p>
            <a:pPr algn="just"/>
            <a:r>
              <a:rPr lang="en-US" altLang="en-US" sz="1800">
                <a:solidFill>
                  <a:schemeClr val="tx1"/>
                </a:solidFill>
              </a:rPr>
              <a:t> </a:t>
            </a:r>
          </a:p>
        </p:txBody>
      </p:sp>
      <p:sp>
        <p:nvSpPr>
          <p:cNvPr id="4" name="Footer Placeholder 3">
            <a:extLst>
              <a:ext uri="{FF2B5EF4-FFF2-40B4-BE49-F238E27FC236}">
                <a16:creationId xmlns:a16="http://schemas.microsoft.com/office/drawing/2014/main" id="{68DF85A4-5001-49FB-B460-F8D52E3DAABE}"/>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6869" name="Slide Number Placeholder 4">
            <a:extLst>
              <a:ext uri="{FF2B5EF4-FFF2-40B4-BE49-F238E27FC236}">
                <a16:creationId xmlns:a16="http://schemas.microsoft.com/office/drawing/2014/main" id="{D4085E18-AB69-417E-9783-83A95B0B1D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8C8507-EA1D-41BC-BF05-F8209BFF57B5}"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pic>
        <p:nvPicPr>
          <p:cNvPr id="36870" name="Picture 2">
            <a:extLst>
              <a:ext uri="{FF2B5EF4-FFF2-40B4-BE49-F238E27FC236}">
                <a16:creationId xmlns:a16="http://schemas.microsoft.com/office/drawing/2014/main" id="{E78AB78F-7F54-4D9B-882E-5E8A9F6F9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E5AC775-2D40-4DF7-96AD-65974F5CF0BB}"/>
              </a:ext>
            </a:extLst>
          </p:cNvPr>
          <p:cNvSpPr>
            <a:spLocks noGrp="1"/>
          </p:cNvSpPr>
          <p:nvPr>
            <p:ph type="ctrTitle"/>
          </p:nvPr>
        </p:nvSpPr>
        <p:spPr>
          <a:xfrm>
            <a:off x="2411413" y="260350"/>
            <a:ext cx="5830887" cy="1470025"/>
          </a:xfrm>
        </p:spPr>
        <p:txBody>
          <a:bodyPr/>
          <a:lstStyle/>
          <a:p>
            <a:pPr eaLnBrk="1" hangingPunct="1"/>
            <a:r>
              <a:rPr lang="en-US" altLang="en-US" sz="3200" b="1"/>
              <a:t>Illustrative Example in Drafting a Writ Application</a:t>
            </a:r>
            <a:r>
              <a:rPr lang="en-US" altLang="en-US" sz="3600" b="1"/>
              <a:t> </a:t>
            </a:r>
          </a:p>
        </p:txBody>
      </p:sp>
      <p:sp>
        <p:nvSpPr>
          <p:cNvPr id="33795" name="Subtitle 2">
            <a:extLst>
              <a:ext uri="{FF2B5EF4-FFF2-40B4-BE49-F238E27FC236}">
                <a16:creationId xmlns:a16="http://schemas.microsoft.com/office/drawing/2014/main" id="{9CC9FA5F-D2BF-4AE1-A5D5-17E53604A2AE}"/>
              </a:ext>
            </a:extLst>
          </p:cNvPr>
          <p:cNvSpPr>
            <a:spLocks noGrp="1"/>
          </p:cNvSpPr>
          <p:nvPr>
            <p:ph type="subTitle" idx="1"/>
          </p:nvPr>
        </p:nvSpPr>
        <p:spPr>
          <a:xfrm>
            <a:off x="2484438" y="1844675"/>
            <a:ext cx="6119812" cy="4176713"/>
          </a:xfrm>
        </p:spPr>
        <p:txBody>
          <a:bodyPr/>
          <a:lstStyle/>
          <a:p>
            <a:pPr algn="just">
              <a:buFont typeface="Arial" charset="0"/>
              <a:buNone/>
              <a:defRPr/>
            </a:pPr>
            <a:r>
              <a:rPr lang="en-US" sz="1800" dirty="0">
                <a:solidFill>
                  <a:schemeClr val="tx1"/>
                </a:solidFill>
              </a:rPr>
              <a:t>Now lets look at some stages of the process, in seeking to challenge this Circular and Decision.</a:t>
            </a:r>
          </a:p>
          <a:p>
            <a:pPr algn="just">
              <a:buFont typeface="Arial" charset="0"/>
              <a:buNone/>
              <a:defRPr/>
            </a:pPr>
            <a:endParaRPr lang="en-US" sz="1800" dirty="0">
              <a:solidFill>
                <a:schemeClr val="tx1"/>
              </a:solidFill>
            </a:endParaRPr>
          </a:p>
          <a:p>
            <a:pPr algn="just">
              <a:buFont typeface="Arial" charset="0"/>
              <a:buNone/>
              <a:defRPr/>
            </a:pPr>
            <a:r>
              <a:rPr lang="en-US" sz="1800" dirty="0">
                <a:solidFill>
                  <a:schemeClr val="tx1"/>
                </a:solidFill>
              </a:rPr>
              <a:t>Who is affected by this Circular and the Decision ?</a:t>
            </a:r>
          </a:p>
          <a:p>
            <a:pPr algn="just">
              <a:buFont typeface="Arial" charset="0"/>
              <a:buNone/>
              <a:defRPr/>
            </a:pPr>
            <a:endParaRPr lang="en-US" sz="1800" dirty="0">
              <a:solidFill>
                <a:schemeClr val="tx1"/>
              </a:solidFill>
            </a:endParaRPr>
          </a:p>
          <a:p>
            <a:pPr algn="just">
              <a:buFont typeface="Arial" charset="0"/>
              <a:buNone/>
              <a:defRPr/>
            </a:pPr>
            <a:r>
              <a:rPr lang="en-US" sz="1800" dirty="0">
                <a:solidFill>
                  <a:schemeClr val="tx1"/>
                </a:solidFill>
              </a:rPr>
              <a:t>a) The Association of Licensed Foreign Employment Agents </a:t>
            </a:r>
          </a:p>
          <a:p>
            <a:pPr marL="285750" indent="-285750" algn="just">
              <a:buFont typeface="Arial" panose="020B0604020202020204" pitchFamily="34" charset="0"/>
              <a:buChar char="•"/>
              <a:defRPr/>
            </a:pPr>
            <a:r>
              <a:rPr lang="en-US" sz="1800" dirty="0">
                <a:solidFill>
                  <a:schemeClr val="tx1"/>
                </a:solidFill>
              </a:rPr>
              <a:t>Affects their revenues, status etc. </a:t>
            </a:r>
          </a:p>
          <a:p>
            <a:pPr algn="just">
              <a:buFont typeface="Arial" charset="0"/>
              <a:buNone/>
              <a:defRPr/>
            </a:pPr>
            <a:endParaRPr lang="en-US" sz="1800" dirty="0">
              <a:solidFill>
                <a:schemeClr val="tx1"/>
              </a:solidFill>
            </a:endParaRPr>
          </a:p>
          <a:p>
            <a:pPr algn="just">
              <a:buFont typeface="Arial" charset="0"/>
              <a:buNone/>
              <a:defRPr/>
            </a:pPr>
            <a:r>
              <a:rPr lang="en-US" sz="1800" dirty="0">
                <a:solidFill>
                  <a:schemeClr val="tx1"/>
                </a:solidFill>
              </a:rPr>
              <a:t>b) The Operators who are members of the Association. </a:t>
            </a:r>
          </a:p>
          <a:p>
            <a:pPr algn="just">
              <a:buFont typeface="Arial" charset="0"/>
              <a:buNone/>
              <a:defRPr/>
            </a:pPr>
            <a:r>
              <a:rPr lang="en-US" sz="1800" dirty="0">
                <a:solidFill>
                  <a:schemeClr val="tx1"/>
                </a:solidFill>
              </a:rPr>
              <a:t>c) May be it could argued that even the public are affected - public interest case.</a:t>
            </a:r>
          </a:p>
          <a:p>
            <a:pPr algn="just">
              <a:buFont typeface="Arial" charset="0"/>
              <a:buNone/>
              <a:defRPr/>
            </a:pPr>
            <a:endParaRPr lang="en-US" sz="1800" dirty="0">
              <a:solidFill>
                <a:schemeClr val="tx1"/>
              </a:solidFill>
            </a:endParaRPr>
          </a:p>
        </p:txBody>
      </p:sp>
      <p:sp>
        <p:nvSpPr>
          <p:cNvPr id="4" name="Footer Placeholder 3">
            <a:extLst>
              <a:ext uri="{FF2B5EF4-FFF2-40B4-BE49-F238E27FC236}">
                <a16:creationId xmlns:a16="http://schemas.microsoft.com/office/drawing/2014/main" id="{335B6DCD-73AF-4E27-B722-4C4111936115}"/>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7893" name="Slide Number Placeholder 4">
            <a:extLst>
              <a:ext uri="{FF2B5EF4-FFF2-40B4-BE49-F238E27FC236}">
                <a16:creationId xmlns:a16="http://schemas.microsoft.com/office/drawing/2014/main" id="{BD47F32C-9BBC-4A5C-9ED1-2CE1AD08E1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362A7F-2314-49EB-97E7-CCC5CDB218C2}"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pic>
        <p:nvPicPr>
          <p:cNvPr id="37894" name="Picture 2">
            <a:extLst>
              <a:ext uri="{FF2B5EF4-FFF2-40B4-BE49-F238E27FC236}">
                <a16:creationId xmlns:a16="http://schemas.microsoft.com/office/drawing/2014/main" id="{026D3C22-130D-46CF-B779-4F979F346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5066E35-FB49-41CF-875F-F8CCC76EABAA}"/>
              </a:ext>
            </a:extLst>
          </p:cNvPr>
          <p:cNvSpPr>
            <a:spLocks noGrp="1"/>
          </p:cNvSpPr>
          <p:nvPr>
            <p:ph type="ctrTitle"/>
          </p:nvPr>
        </p:nvSpPr>
        <p:spPr>
          <a:xfrm>
            <a:off x="2484438" y="404813"/>
            <a:ext cx="5830887" cy="1470025"/>
          </a:xfrm>
        </p:spPr>
        <p:txBody>
          <a:bodyPr/>
          <a:lstStyle/>
          <a:p>
            <a:pPr eaLnBrk="1" hangingPunct="1"/>
            <a:br>
              <a:rPr lang="en-US" altLang="en-US" sz="2400"/>
            </a:br>
            <a:r>
              <a:rPr lang="en-US" altLang="en-US" sz="3200" b="1"/>
              <a:t>Illustrative Example in Drafting a Writ Application</a:t>
            </a:r>
            <a:r>
              <a:rPr lang="en-US" altLang="en-US" sz="3600" b="1"/>
              <a:t> </a:t>
            </a:r>
            <a:br>
              <a:rPr lang="en-US" altLang="en-US" b="1"/>
            </a:br>
            <a:endParaRPr lang="en-US" altLang="en-US" b="1"/>
          </a:p>
        </p:txBody>
      </p:sp>
      <p:sp>
        <p:nvSpPr>
          <p:cNvPr id="38915" name="Subtitle 2">
            <a:extLst>
              <a:ext uri="{FF2B5EF4-FFF2-40B4-BE49-F238E27FC236}">
                <a16:creationId xmlns:a16="http://schemas.microsoft.com/office/drawing/2014/main" id="{ABA742C1-45D7-4BD4-81A0-63481076996A}"/>
              </a:ext>
            </a:extLst>
          </p:cNvPr>
          <p:cNvSpPr>
            <a:spLocks noGrp="1"/>
          </p:cNvSpPr>
          <p:nvPr>
            <p:ph type="subTitle" idx="1"/>
          </p:nvPr>
        </p:nvSpPr>
        <p:spPr>
          <a:xfrm>
            <a:off x="2484438" y="1700213"/>
            <a:ext cx="6119812" cy="4465637"/>
          </a:xfrm>
        </p:spPr>
        <p:txBody>
          <a:bodyPr/>
          <a:lstStyle/>
          <a:p>
            <a:pPr algn="just"/>
            <a:r>
              <a:rPr lang="en-US" altLang="en-US" sz="1600" b="1" u="sng">
                <a:solidFill>
                  <a:schemeClr val="tx1"/>
                </a:solidFill>
              </a:rPr>
              <a:t>What would be the cause of action?</a:t>
            </a:r>
          </a:p>
          <a:p>
            <a:pPr algn="just"/>
            <a:r>
              <a:rPr lang="en-US" altLang="en-US" sz="1600">
                <a:solidFill>
                  <a:schemeClr val="tx1"/>
                </a:solidFill>
              </a:rPr>
              <a:t> </a:t>
            </a:r>
            <a:r>
              <a:rPr lang="en-US" altLang="en-US" sz="1600">
                <a:solidFill>
                  <a:srgbClr val="898989"/>
                </a:solidFill>
              </a:rPr>
              <a:t> </a:t>
            </a:r>
          </a:p>
          <a:p>
            <a:pPr algn="just"/>
            <a:r>
              <a:rPr lang="en-US" altLang="en-US" sz="1600" b="1" i="1">
                <a:solidFill>
                  <a:schemeClr val="tx1"/>
                </a:solidFill>
              </a:rPr>
              <a:t>In the totality of the aforesaid circumstances, and as will be demonstrated to Your Lordships’ Court at the hearing of this Application, the Petitioner states that the decision by the 2</a:t>
            </a:r>
            <a:r>
              <a:rPr lang="en-US" altLang="en-US" sz="1600" b="1" i="1" baseline="30000">
                <a:solidFill>
                  <a:schemeClr val="tx1"/>
                </a:solidFill>
              </a:rPr>
              <a:t>nd</a:t>
            </a:r>
            <a:r>
              <a:rPr lang="en-US" altLang="en-US" sz="1600" b="1" i="1">
                <a:solidFill>
                  <a:schemeClr val="tx1"/>
                </a:solidFill>
              </a:rPr>
              <a:t> respondent and / or any one or more of the respondents to the effect that the “submission of the membership certificate issued by ALFEA [i.e. the Petitioner] is not considered as mandatory for the renewal / issuance of licenses” and / or to treat as not being mandatory the requirement that all Licensed Foreign Employment Agencies are members of the Petitioner, as inter-alia, evidenced by the 2</a:t>
            </a:r>
            <a:r>
              <a:rPr lang="en-US" altLang="en-US" sz="1600" b="1" i="1" baseline="30000">
                <a:solidFill>
                  <a:schemeClr val="tx1"/>
                </a:solidFill>
              </a:rPr>
              <a:t>nd</a:t>
            </a:r>
            <a:r>
              <a:rPr lang="en-US" altLang="en-US" sz="1600" b="1" i="1">
                <a:solidFill>
                  <a:schemeClr val="tx1"/>
                </a:solidFill>
              </a:rPr>
              <a:t> respondent’s Circular bearing No. 4/2009 produced marked P-19, is inter-alia patently ex-facie </a:t>
            </a:r>
            <a:r>
              <a:rPr lang="en-US" altLang="en-US" sz="1600" b="1" i="1" u="sng">
                <a:solidFill>
                  <a:schemeClr val="tx1"/>
                </a:solidFill>
              </a:rPr>
              <a:t>illegal, ultra vires, unlawful</a:t>
            </a:r>
            <a:r>
              <a:rPr lang="en-US" altLang="en-US" sz="1600" b="1" i="1">
                <a:solidFill>
                  <a:schemeClr val="tx1"/>
                </a:solidFill>
              </a:rPr>
              <a:t>, and has no legal mandate, and arbitrary, capricious and also offends importantly the principles of natural justice, legitimate expectation, reasonableness, fairness, and improper motives.</a:t>
            </a:r>
          </a:p>
          <a:p>
            <a:pPr algn="just"/>
            <a:r>
              <a:rPr lang="en-US" altLang="en-US" sz="1800" i="1">
                <a:solidFill>
                  <a:schemeClr val="tx1"/>
                </a:solidFill>
              </a:rPr>
              <a:t> </a:t>
            </a:r>
          </a:p>
          <a:p>
            <a:pPr algn="just"/>
            <a:r>
              <a:rPr lang="en-US" altLang="en-US" sz="1800">
                <a:solidFill>
                  <a:schemeClr val="tx1"/>
                </a:solidFill>
              </a:rPr>
              <a:t> </a:t>
            </a:r>
          </a:p>
          <a:p>
            <a:pPr algn="just"/>
            <a:endParaRPr lang="en-US" altLang="en-US" sz="1800">
              <a:solidFill>
                <a:schemeClr val="tx1"/>
              </a:solidFill>
            </a:endParaRPr>
          </a:p>
        </p:txBody>
      </p:sp>
      <p:sp>
        <p:nvSpPr>
          <p:cNvPr id="4" name="Footer Placeholder 3">
            <a:extLst>
              <a:ext uri="{FF2B5EF4-FFF2-40B4-BE49-F238E27FC236}">
                <a16:creationId xmlns:a16="http://schemas.microsoft.com/office/drawing/2014/main" id="{5E2EB746-0851-4FDA-868C-9F71194E2564}"/>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38917" name="Slide Number Placeholder 4">
            <a:extLst>
              <a:ext uri="{FF2B5EF4-FFF2-40B4-BE49-F238E27FC236}">
                <a16:creationId xmlns:a16="http://schemas.microsoft.com/office/drawing/2014/main" id="{EE1B51DC-1EAB-47AD-A079-C1A3CC821B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332924-3EFB-4EE3-A2D3-B539DFDACECD}"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pic>
        <p:nvPicPr>
          <p:cNvPr id="38918" name="Picture 2">
            <a:extLst>
              <a:ext uri="{FF2B5EF4-FFF2-40B4-BE49-F238E27FC236}">
                <a16:creationId xmlns:a16="http://schemas.microsoft.com/office/drawing/2014/main" id="{E48C18E9-2E1C-455D-AC77-4187D95D7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31001A5-FB28-48CB-947D-FAE0F911BB39}"/>
              </a:ext>
            </a:extLst>
          </p:cNvPr>
          <p:cNvSpPr>
            <a:spLocks noGrp="1"/>
          </p:cNvSpPr>
          <p:nvPr>
            <p:ph type="ctrTitle"/>
          </p:nvPr>
        </p:nvSpPr>
        <p:spPr>
          <a:xfrm>
            <a:off x="2411413" y="260350"/>
            <a:ext cx="5830887" cy="1470025"/>
          </a:xfrm>
        </p:spPr>
        <p:txBody>
          <a:bodyPr/>
          <a:lstStyle/>
          <a:p>
            <a:pPr eaLnBrk="1" hangingPunct="1"/>
            <a:r>
              <a:rPr lang="en-US" altLang="en-US" sz="3200" b="1"/>
              <a:t>Illustrative Example in Drafting a Writ Application</a:t>
            </a:r>
            <a:r>
              <a:rPr lang="en-US" altLang="en-US" sz="3600" b="1"/>
              <a:t> </a:t>
            </a:r>
          </a:p>
        </p:txBody>
      </p:sp>
      <p:sp>
        <p:nvSpPr>
          <p:cNvPr id="39939" name="Subtitle 2">
            <a:extLst>
              <a:ext uri="{FF2B5EF4-FFF2-40B4-BE49-F238E27FC236}">
                <a16:creationId xmlns:a16="http://schemas.microsoft.com/office/drawing/2014/main" id="{60BF4C7D-F5F8-427F-8078-E8BE162FC83E}"/>
              </a:ext>
            </a:extLst>
          </p:cNvPr>
          <p:cNvSpPr>
            <a:spLocks noGrp="1"/>
          </p:cNvSpPr>
          <p:nvPr>
            <p:ph type="subTitle" idx="1"/>
          </p:nvPr>
        </p:nvSpPr>
        <p:spPr>
          <a:xfrm>
            <a:off x="2484438" y="1700213"/>
            <a:ext cx="6119812" cy="4465637"/>
          </a:xfrm>
        </p:spPr>
        <p:txBody>
          <a:bodyPr/>
          <a:lstStyle/>
          <a:p>
            <a:pPr algn="just"/>
            <a:endParaRPr lang="en-US" altLang="en-US" sz="1800">
              <a:solidFill>
                <a:schemeClr val="tx1"/>
              </a:solidFill>
            </a:endParaRPr>
          </a:p>
          <a:p>
            <a:pPr algn="just"/>
            <a:r>
              <a:rPr lang="en-US" altLang="en-US" sz="1800">
                <a:solidFill>
                  <a:schemeClr val="tx1"/>
                </a:solidFill>
              </a:rPr>
              <a:t>This cause of action, contains several components :-</a:t>
            </a:r>
          </a:p>
          <a:p>
            <a:pPr algn="just"/>
            <a:endParaRPr lang="en-US" altLang="en-US" sz="1800">
              <a:solidFill>
                <a:schemeClr val="tx1"/>
              </a:solidFill>
            </a:endParaRPr>
          </a:p>
          <a:p>
            <a:pPr algn="just"/>
            <a:r>
              <a:rPr lang="en-US" altLang="en-US" sz="1800">
                <a:solidFill>
                  <a:schemeClr val="tx1"/>
                </a:solidFill>
              </a:rPr>
              <a:t>Then the Cause of Action has identified the grounds of review upon which this Application has been filed :-</a:t>
            </a:r>
          </a:p>
          <a:p>
            <a:pPr algn="just"/>
            <a:r>
              <a:rPr lang="en-US" altLang="en-US" sz="1800" b="1">
                <a:solidFill>
                  <a:schemeClr val="tx1"/>
                </a:solidFill>
              </a:rPr>
              <a:t> </a:t>
            </a:r>
            <a:endParaRPr lang="en-US" altLang="en-US" sz="1800">
              <a:solidFill>
                <a:schemeClr val="tx1"/>
              </a:solidFill>
            </a:endParaRPr>
          </a:p>
          <a:p>
            <a:pPr algn="just"/>
            <a:r>
              <a:rPr lang="en-US" altLang="en-US" sz="1800">
                <a:solidFill>
                  <a:schemeClr val="tx1"/>
                </a:solidFill>
              </a:rPr>
              <a:t>Begins with “inter-alia” is better not to limit the grounds of review in the Petition. </a:t>
            </a:r>
          </a:p>
        </p:txBody>
      </p:sp>
      <p:sp>
        <p:nvSpPr>
          <p:cNvPr id="4" name="Footer Placeholder 3">
            <a:extLst>
              <a:ext uri="{FF2B5EF4-FFF2-40B4-BE49-F238E27FC236}">
                <a16:creationId xmlns:a16="http://schemas.microsoft.com/office/drawing/2014/main" id="{C7C78D12-1350-4BA9-8FFE-84369F5E1957}"/>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39941" name="Slide Number Placeholder 4">
            <a:extLst>
              <a:ext uri="{FF2B5EF4-FFF2-40B4-BE49-F238E27FC236}">
                <a16:creationId xmlns:a16="http://schemas.microsoft.com/office/drawing/2014/main" id="{F5C618B2-F46F-456D-9105-93E66363AD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D34BB3-391E-4DCD-A34A-4A51AD76AD9E}"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pic>
        <p:nvPicPr>
          <p:cNvPr id="39942" name="Picture 2">
            <a:extLst>
              <a:ext uri="{FF2B5EF4-FFF2-40B4-BE49-F238E27FC236}">
                <a16:creationId xmlns:a16="http://schemas.microsoft.com/office/drawing/2014/main" id="{176FD98A-F859-4ADB-B512-92BBA83F4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8F5EFF0-773A-4D37-BB4A-2BBC2ED4C533}"/>
              </a:ext>
            </a:extLst>
          </p:cNvPr>
          <p:cNvSpPr>
            <a:spLocks noGrp="1"/>
          </p:cNvSpPr>
          <p:nvPr>
            <p:ph type="ctrTitle"/>
          </p:nvPr>
        </p:nvSpPr>
        <p:spPr>
          <a:xfrm>
            <a:off x="2411413" y="260350"/>
            <a:ext cx="5830887" cy="1470025"/>
          </a:xfrm>
        </p:spPr>
        <p:txBody>
          <a:bodyPr/>
          <a:lstStyle/>
          <a:p>
            <a:pPr eaLnBrk="1" hangingPunct="1"/>
            <a:r>
              <a:rPr lang="en-US" altLang="en-US" sz="3200" b="1"/>
              <a:t>Illustrative Example in Drafting a Writ Application</a:t>
            </a:r>
            <a:r>
              <a:rPr lang="en-US" altLang="en-US" sz="3600" b="1"/>
              <a:t> </a:t>
            </a:r>
          </a:p>
        </p:txBody>
      </p:sp>
      <p:sp>
        <p:nvSpPr>
          <p:cNvPr id="40963" name="Subtitle 2">
            <a:extLst>
              <a:ext uri="{FF2B5EF4-FFF2-40B4-BE49-F238E27FC236}">
                <a16:creationId xmlns:a16="http://schemas.microsoft.com/office/drawing/2014/main" id="{2FCFB8D4-9367-44D9-ADF4-927589C01B02}"/>
              </a:ext>
            </a:extLst>
          </p:cNvPr>
          <p:cNvSpPr>
            <a:spLocks noGrp="1"/>
          </p:cNvSpPr>
          <p:nvPr>
            <p:ph type="subTitle" idx="1"/>
          </p:nvPr>
        </p:nvSpPr>
        <p:spPr>
          <a:xfrm>
            <a:off x="2484438" y="1700213"/>
            <a:ext cx="6119812" cy="4465637"/>
          </a:xfrm>
        </p:spPr>
        <p:txBody>
          <a:bodyPr/>
          <a:lstStyle/>
          <a:p>
            <a:pPr algn="l"/>
            <a:endParaRPr lang="en-US" altLang="en-US" sz="800">
              <a:solidFill>
                <a:schemeClr val="tx1"/>
              </a:solidFill>
            </a:endParaRPr>
          </a:p>
          <a:p>
            <a:pPr algn="l"/>
            <a:r>
              <a:rPr lang="en-US" altLang="en-US" sz="1600">
                <a:solidFill>
                  <a:schemeClr val="tx1"/>
                </a:solidFill>
              </a:rPr>
              <a:t>Now who are the parties?</a:t>
            </a:r>
          </a:p>
          <a:p>
            <a:pPr algn="just"/>
            <a:r>
              <a:rPr lang="en-US" altLang="en-US" sz="1600">
                <a:solidFill>
                  <a:schemeClr val="tx1"/>
                </a:solidFill>
              </a:rPr>
              <a:t>Necessary parties </a:t>
            </a:r>
          </a:p>
          <a:p>
            <a:pPr algn="just"/>
            <a:r>
              <a:rPr lang="en-US" altLang="en-US" sz="1600">
                <a:solidFill>
                  <a:schemeClr val="tx1"/>
                </a:solidFill>
              </a:rPr>
              <a:t>  </a:t>
            </a:r>
          </a:p>
          <a:p>
            <a:pPr algn="just"/>
            <a:r>
              <a:rPr lang="en-US" altLang="en-US" sz="1600">
                <a:solidFill>
                  <a:schemeClr val="tx1"/>
                </a:solidFill>
              </a:rPr>
              <a:t>Then you will have the narration of facts </a:t>
            </a:r>
          </a:p>
          <a:p>
            <a:pPr algn="just"/>
            <a:r>
              <a:rPr lang="en-US" altLang="en-US" sz="1600">
                <a:solidFill>
                  <a:schemeClr val="tx1"/>
                </a:solidFill>
              </a:rPr>
              <a:t> </a:t>
            </a:r>
          </a:p>
          <a:p>
            <a:pPr algn="just"/>
            <a:r>
              <a:rPr lang="en-US" altLang="en-US" sz="1600">
                <a:solidFill>
                  <a:schemeClr val="tx1"/>
                </a:solidFill>
              </a:rPr>
              <a:t>Setout the narration. Be as comprehensive as possible. Otherwise, you will get into difficulty when supporting the matter, when the judge poses questions, and you don’t have the answers in the Petition.</a:t>
            </a:r>
          </a:p>
          <a:p>
            <a:pPr algn="just"/>
            <a:endParaRPr lang="en-US" altLang="en-US" sz="800">
              <a:solidFill>
                <a:schemeClr val="tx1"/>
              </a:solidFill>
            </a:endParaRPr>
          </a:p>
          <a:p>
            <a:pPr algn="just"/>
            <a:r>
              <a:rPr lang="en-US" altLang="en-US" sz="1600">
                <a:solidFill>
                  <a:schemeClr val="tx1"/>
                </a:solidFill>
              </a:rPr>
              <a:t>Then the prayer.</a:t>
            </a:r>
          </a:p>
          <a:p>
            <a:pPr algn="just">
              <a:buFont typeface="Arial" panose="020B0604020202020204" pitchFamily="34" charset="0"/>
              <a:buChar char="•"/>
            </a:pPr>
            <a:r>
              <a:rPr lang="en-US" altLang="en-US" sz="1600">
                <a:solidFill>
                  <a:schemeClr val="tx1"/>
                </a:solidFill>
              </a:rPr>
              <a:t>the preliminary relief – the issuance of notice </a:t>
            </a:r>
          </a:p>
          <a:p>
            <a:pPr algn="just">
              <a:buFont typeface="Arial" panose="020B0604020202020204" pitchFamily="34" charset="0"/>
              <a:buChar char="•"/>
            </a:pPr>
            <a:r>
              <a:rPr lang="en-US" altLang="en-US" sz="1600">
                <a:solidFill>
                  <a:schemeClr val="tx1"/>
                </a:solidFill>
              </a:rPr>
              <a:t>the substantive relief</a:t>
            </a:r>
          </a:p>
          <a:p>
            <a:pPr algn="just">
              <a:buFont typeface="Arial" panose="020B0604020202020204" pitchFamily="34" charset="0"/>
              <a:buChar char="•"/>
            </a:pPr>
            <a:r>
              <a:rPr lang="en-US" altLang="en-US" sz="1600">
                <a:solidFill>
                  <a:schemeClr val="tx1"/>
                </a:solidFill>
              </a:rPr>
              <a:t>interim relief</a:t>
            </a:r>
            <a:endParaRPr lang="en-US" altLang="en-US" sz="800">
              <a:solidFill>
                <a:schemeClr val="tx1"/>
              </a:solidFill>
            </a:endParaRPr>
          </a:p>
          <a:p>
            <a:pPr algn="just"/>
            <a:r>
              <a:rPr lang="en-US" altLang="en-US" sz="1600">
                <a:solidFill>
                  <a:schemeClr val="tx1"/>
                </a:solidFill>
              </a:rPr>
              <a:t>Structure the Prayer and cover all the dimensions</a:t>
            </a:r>
          </a:p>
          <a:p>
            <a:pPr algn="just"/>
            <a:endParaRPr lang="en-US" altLang="en-US" sz="1600">
              <a:solidFill>
                <a:schemeClr val="tx1"/>
              </a:solidFill>
            </a:endParaRPr>
          </a:p>
        </p:txBody>
      </p:sp>
      <p:sp>
        <p:nvSpPr>
          <p:cNvPr id="4" name="Footer Placeholder 3">
            <a:extLst>
              <a:ext uri="{FF2B5EF4-FFF2-40B4-BE49-F238E27FC236}">
                <a16:creationId xmlns:a16="http://schemas.microsoft.com/office/drawing/2014/main" id="{C852568D-4429-4692-A2AE-F3433B04513A}"/>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40965" name="Slide Number Placeholder 4">
            <a:extLst>
              <a:ext uri="{FF2B5EF4-FFF2-40B4-BE49-F238E27FC236}">
                <a16:creationId xmlns:a16="http://schemas.microsoft.com/office/drawing/2014/main" id="{4FE1B8C3-EDB3-493C-BAB7-D5BA8E38CA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BD673B-4A99-4DF9-810E-E65DA84EE7DE}"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pic>
        <p:nvPicPr>
          <p:cNvPr id="40966" name="Picture 2">
            <a:extLst>
              <a:ext uri="{FF2B5EF4-FFF2-40B4-BE49-F238E27FC236}">
                <a16:creationId xmlns:a16="http://schemas.microsoft.com/office/drawing/2014/main" id="{FF9FE4B8-3B5C-4199-89CB-F4744BA46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EAC2DA6-4738-4557-9005-137310E0299C}"/>
              </a:ext>
            </a:extLst>
          </p:cNvPr>
          <p:cNvSpPr>
            <a:spLocks noGrp="1"/>
          </p:cNvSpPr>
          <p:nvPr>
            <p:ph type="ctrTitle"/>
          </p:nvPr>
        </p:nvSpPr>
        <p:spPr>
          <a:xfrm>
            <a:off x="2411413" y="260350"/>
            <a:ext cx="5832475" cy="1655763"/>
          </a:xfrm>
        </p:spPr>
        <p:txBody>
          <a:bodyPr/>
          <a:lstStyle/>
          <a:p>
            <a:pPr eaLnBrk="1" hangingPunct="1"/>
            <a:br>
              <a:rPr lang="en-US" altLang="en-US" sz="2400"/>
            </a:br>
            <a:r>
              <a:rPr lang="en-US" altLang="en-US" sz="3200" b="1"/>
              <a:t>Illustrative Example in Drafting a Writ Application</a:t>
            </a:r>
            <a:br>
              <a:rPr lang="en-US" altLang="en-US" b="1"/>
            </a:br>
            <a:endParaRPr lang="en-US" altLang="en-US"/>
          </a:p>
        </p:txBody>
      </p:sp>
      <p:sp>
        <p:nvSpPr>
          <p:cNvPr id="41987" name="Subtitle 2">
            <a:extLst>
              <a:ext uri="{FF2B5EF4-FFF2-40B4-BE49-F238E27FC236}">
                <a16:creationId xmlns:a16="http://schemas.microsoft.com/office/drawing/2014/main" id="{D42D4D31-C659-4C83-99E3-BB6F46CA9C67}"/>
              </a:ext>
            </a:extLst>
          </p:cNvPr>
          <p:cNvSpPr>
            <a:spLocks noGrp="1"/>
          </p:cNvSpPr>
          <p:nvPr>
            <p:ph type="subTitle" idx="1"/>
          </p:nvPr>
        </p:nvSpPr>
        <p:spPr>
          <a:xfrm>
            <a:off x="2484438" y="1700213"/>
            <a:ext cx="6119812" cy="4465637"/>
          </a:xfrm>
        </p:spPr>
        <p:txBody>
          <a:bodyPr/>
          <a:lstStyle/>
          <a:p>
            <a:pPr algn="just"/>
            <a:endParaRPr lang="en-US" altLang="en-US" sz="1600" i="1">
              <a:solidFill>
                <a:schemeClr val="tx1"/>
              </a:solidFill>
            </a:endParaRPr>
          </a:p>
          <a:p>
            <a:pPr algn="just"/>
            <a:endParaRPr lang="en-US" altLang="en-US" sz="1600" i="1">
              <a:solidFill>
                <a:schemeClr val="tx1"/>
              </a:solidFill>
            </a:endParaRPr>
          </a:p>
          <a:p>
            <a:pPr algn="just"/>
            <a:r>
              <a:rPr lang="en-US" altLang="en-US" sz="1600" b="1" i="1">
                <a:solidFill>
                  <a:schemeClr val="tx1"/>
                </a:solidFill>
              </a:rPr>
              <a:t>John V. Rees (1970) Ch 345 at 405</a:t>
            </a:r>
            <a:r>
              <a:rPr lang="en-US" altLang="en-US" sz="1600" b="1">
                <a:solidFill>
                  <a:schemeClr val="tx1"/>
                </a:solidFill>
              </a:rPr>
              <a:t> :</a:t>
            </a:r>
            <a:endParaRPr lang="en-US" altLang="en-US" sz="1600" b="1" i="1">
              <a:solidFill>
                <a:schemeClr val="tx1"/>
              </a:solidFill>
            </a:endParaRPr>
          </a:p>
          <a:p>
            <a:pPr algn="just"/>
            <a:endParaRPr lang="en-US" altLang="en-US" sz="1600" b="1" i="1">
              <a:solidFill>
                <a:schemeClr val="tx1"/>
              </a:solidFill>
            </a:endParaRPr>
          </a:p>
          <a:p>
            <a:pPr algn="just"/>
            <a:r>
              <a:rPr lang="en-US" altLang="en-US" sz="1600" i="1">
                <a:solidFill>
                  <a:schemeClr val="tx1"/>
                </a:solidFill>
              </a:rPr>
              <a:t>“As everybody who has anything to do with the law well knows. the path of the Law is strewn with examples of open and shut cases which, somehow, were not; of unanswerable charges which, in the event, were completely answered; of inexplicable conduct which was fully explained; of fixed and unalterable determinations that, by discussion, suffered a change.”</a:t>
            </a:r>
            <a:endParaRPr lang="en-US" altLang="en-US" sz="1600">
              <a:solidFill>
                <a:schemeClr val="tx1"/>
              </a:solidFill>
            </a:endParaRPr>
          </a:p>
          <a:p>
            <a:endParaRPr lang="en-US" altLang="en-US" sz="1600" i="1">
              <a:solidFill>
                <a:srgbClr val="898989"/>
              </a:solidFill>
            </a:endParaRPr>
          </a:p>
          <a:p>
            <a:pPr algn="just"/>
            <a:r>
              <a:rPr lang="en-US" altLang="en-US" sz="1600" i="1">
                <a:solidFill>
                  <a:srgbClr val="898989"/>
                </a:solidFill>
              </a:rPr>
              <a:t> </a:t>
            </a:r>
            <a:endParaRPr lang="en-US" altLang="en-US" sz="1600">
              <a:solidFill>
                <a:schemeClr val="tx1"/>
              </a:solidFill>
            </a:endParaRPr>
          </a:p>
        </p:txBody>
      </p:sp>
      <p:sp>
        <p:nvSpPr>
          <p:cNvPr id="4" name="Footer Placeholder 3">
            <a:extLst>
              <a:ext uri="{FF2B5EF4-FFF2-40B4-BE49-F238E27FC236}">
                <a16:creationId xmlns:a16="http://schemas.microsoft.com/office/drawing/2014/main" id="{9CCCB22C-8AF3-4D10-8E24-C2356BEEE093}"/>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41989" name="Slide Number Placeholder 4">
            <a:extLst>
              <a:ext uri="{FF2B5EF4-FFF2-40B4-BE49-F238E27FC236}">
                <a16:creationId xmlns:a16="http://schemas.microsoft.com/office/drawing/2014/main" id="{FC6D91EA-EB90-48D5-96CE-D94A11A46B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37D2CA-496B-438D-8F50-52276C0823E4}"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pic>
        <p:nvPicPr>
          <p:cNvPr id="41990" name="Picture 2">
            <a:extLst>
              <a:ext uri="{FF2B5EF4-FFF2-40B4-BE49-F238E27FC236}">
                <a16:creationId xmlns:a16="http://schemas.microsoft.com/office/drawing/2014/main" id="{2EB74445-ABC8-4800-AF3B-A85EFE786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D431631-7CED-4D65-94A8-474576BAACA0}"/>
              </a:ext>
            </a:extLst>
          </p:cNvPr>
          <p:cNvSpPr>
            <a:spLocks noGrp="1"/>
          </p:cNvSpPr>
          <p:nvPr>
            <p:ph type="ctrTitle"/>
          </p:nvPr>
        </p:nvSpPr>
        <p:spPr>
          <a:xfrm>
            <a:off x="2411413" y="260350"/>
            <a:ext cx="6337300" cy="1368425"/>
          </a:xfrm>
        </p:spPr>
        <p:txBody>
          <a:bodyPr/>
          <a:lstStyle/>
          <a:p>
            <a:pPr eaLnBrk="1" hangingPunct="1"/>
            <a:r>
              <a:rPr lang="en-US" altLang="en-US" sz="3600" b="1"/>
              <a:t>The Writ Jurisdiction </a:t>
            </a:r>
            <a:br>
              <a:rPr lang="en-US" altLang="en-US" sz="3600" b="1"/>
            </a:br>
            <a:r>
              <a:rPr lang="en-US" altLang="en-US" sz="3600" b="1"/>
              <a:t>in Sri Lanka</a:t>
            </a:r>
            <a:endParaRPr lang="en-US" altLang="en-US" sz="3600"/>
          </a:p>
        </p:txBody>
      </p:sp>
      <p:sp>
        <p:nvSpPr>
          <p:cNvPr id="3" name="Subtitle 2">
            <a:extLst>
              <a:ext uri="{FF2B5EF4-FFF2-40B4-BE49-F238E27FC236}">
                <a16:creationId xmlns:a16="http://schemas.microsoft.com/office/drawing/2014/main" id="{E87800FE-4F51-4F63-973B-81656B15EB1E}"/>
              </a:ext>
            </a:extLst>
          </p:cNvPr>
          <p:cNvSpPr>
            <a:spLocks noGrp="1"/>
          </p:cNvSpPr>
          <p:nvPr>
            <p:ph type="subTitle" idx="1"/>
          </p:nvPr>
        </p:nvSpPr>
        <p:spPr>
          <a:xfrm>
            <a:off x="2339975" y="1844675"/>
            <a:ext cx="6264275" cy="4321175"/>
          </a:xfrm>
        </p:spPr>
        <p:txBody>
          <a:bodyPr rtlCol="0">
            <a:normAutofit fontScale="70000" lnSpcReduction="20000"/>
          </a:bodyPr>
          <a:lstStyle/>
          <a:p>
            <a:pPr algn="just" eaLnBrk="1" fontAlgn="auto" hangingPunct="1">
              <a:spcAft>
                <a:spcPts val="0"/>
              </a:spcAft>
              <a:defRPr/>
            </a:pPr>
            <a:r>
              <a:rPr lang="en-US" dirty="0">
                <a:solidFill>
                  <a:schemeClr val="tx1"/>
                </a:solidFill>
              </a:rPr>
              <a:t>In Sri Lanka these remedies  emanate from our own Constitution </a:t>
            </a:r>
          </a:p>
          <a:p>
            <a:pPr algn="just" eaLnBrk="1" fontAlgn="auto" hangingPunct="1">
              <a:spcAft>
                <a:spcPts val="0"/>
              </a:spcAft>
              <a:defRPr/>
            </a:pPr>
            <a:endParaRPr lang="en-US" dirty="0">
              <a:solidFill>
                <a:schemeClr val="tx1"/>
              </a:solidFill>
            </a:endParaRPr>
          </a:p>
          <a:p>
            <a:pPr marL="457200" indent="-457200" algn="just" eaLnBrk="1" fontAlgn="auto" hangingPunct="1">
              <a:spcAft>
                <a:spcPts val="0"/>
              </a:spcAft>
              <a:buFont typeface="Arial" panose="020B0604020202020204" pitchFamily="34" charset="0"/>
              <a:buChar char="•"/>
              <a:defRPr/>
            </a:pPr>
            <a:r>
              <a:rPr lang="en-US" dirty="0">
                <a:solidFill>
                  <a:schemeClr val="tx1"/>
                </a:solidFill>
              </a:rPr>
              <a:t>Article 140 of the Constitution </a:t>
            </a:r>
          </a:p>
          <a:p>
            <a:pPr algn="just" eaLnBrk="1" fontAlgn="auto" hangingPunct="1">
              <a:spcAft>
                <a:spcPts val="0"/>
              </a:spcAft>
              <a:buFont typeface="Arial" charset="0"/>
              <a:buNone/>
              <a:defRPr/>
            </a:pPr>
            <a:endParaRPr lang="en-US" dirty="0">
              <a:solidFill>
                <a:schemeClr val="tx1"/>
              </a:solidFill>
            </a:endParaRPr>
          </a:p>
          <a:p>
            <a:pPr algn="just" eaLnBrk="1" fontAlgn="auto" hangingPunct="1">
              <a:spcAft>
                <a:spcPts val="0"/>
              </a:spcAft>
              <a:buFont typeface="Arial" charset="0"/>
              <a:buNone/>
              <a:defRPr/>
            </a:pPr>
            <a:r>
              <a:rPr lang="en-US" i="1" dirty="0">
                <a:solidFill>
                  <a:srgbClr val="002060"/>
                </a:solidFill>
              </a:rPr>
              <a:t>“Subject to the provisions of the Constitution, the Court of Appeal shall have full power and authority to inspect and examine the records of any Court of First Instance or tribunal or other institution, and grant and issue, according to law, orders in the nature of writs of certiorari, prohibition, </a:t>
            </a:r>
            <a:r>
              <a:rPr lang="en-US" i="1" dirty="0" err="1">
                <a:solidFill>
                  <a:srgbClr val="002060"/>
                </a:solidFill>
              </a:rPr>
              <a:t>procedendo</a:t>
            </a:r>
            <a:r>
              <a:rPr lang="en-US" i="1" dirty="0">
                <a:solidFill>
                  <a:srgbClr val="002060"/>
                </a:solidFill>
              </a:rPr>
              <a:t>, mandamus and quo </a:t>
            </a:r>
            <a:r>
              <a:rPr lang="en-US" i="1" dirty="0" err="1">
                <a:solidFill>
                  <a:srgbClr val="002060"/>
                </a:solidFill>
              </a:rPr>
              <a:t>warranto</a:t>
            </a:r>
            <a:r>
              <a:rPr lang="en-US" i="1" dirty="0">
                <a:solidFill>
                  <a:srgbClr val="002060"/>
                </a:solidFill>
              </a:rPr>
              <a:t> against the judge of any Court of First Instance or tribunal or other institution or any other person :</a:t>
            </a:r>
            <a:endParaRPr lang="en-US" dirty="0">
              <a:solidFill>
                <a:srgbClr val="002060"/>
              </a:solidFill>
            </a:endParaRPr>
          </a:p>
          <a:p>
            <a:pPr algn="just" eaLnBrk="1" fontAlgn="auto" hangingPunct="1">
              <a:spcAft>
                <a:spcPts val="0"/>
              </a:spcAft>
              <a:buFont typeface="Arial" charset="0"/>
              <a:buNone/>
              <a:defRPr/>
            </a:pPr>
            <a:endParaRPr lang="en-US" dirty="0">
              <a:solidFill>
                <a:schemeClr val="tx1"/>
              </a:solidFill>
            </a:endParaRPr>
          </a:p>
        </p:txBody>
      </p:sp>
      <p:sp>
        <p:nvSpPr>
          <p:cNvPr id="4" name="Footer Placeholder 3">
            <a:extLst>
              <a:ext uri="{FF2B5EF4-FFF2-40B4-BE49-F238E27FC236}">
                <a16:creationId xmlns:a16="http://schemas.microsoft.com/office/drawing/2014/main" id="{8A1336AC-CEE0-4521-AC13-312BB6BD265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6149" name="Slide Number Placeholder 4">
            <a:extLst>
              <a:ext uri="{FF2B5EF4-FFF2-40B4-BE49-F238E27FC236}">
                <a16:creationId xmlns:a16="http://schemas.microsoft.com/office/drawing/2014/main" id="{BD325BE1-0E32-428F-887E-D27B4F54F3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A90FC3-A695-4689-9737-22CE6FF082FE}"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pic>
        <p:nvPicPr>
          <p:cNvPr id="6150" name="Picture 2">
            <a:extLst>
              <a:ext uri="{FF2B5EF4-FFF2-40B4-BE49-F238E27FC236}">
                <a16:creationId xmlns:a16="http://schemas.microsoft.com/office/drawing/2014/main" id="{D9F0FF27-C7E1-49AF-A51D-7409A3FAF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5ED9ACF-74C6-4A22-90D7-B9B0209424FA}"/>
              </a:ext>
            </a:extLst>
          </p:cNvPr>
          <p:cNvSpPr>
            <a:spLocks noGrp="1"/>
          </p:cNvSpPr>
          <p:nvPr>
            <p:ph type="ctrTitle"/>
          </p:nvPr>
        </p:nvSpPr>
        <p:spPr>
          <a:xfrm>
            <a:off x="2411413" y="260350"/>
            <a:ext cx="5830887" cy="1470025"/>
          </a:xfrm>
        </p:spPr>
        <p:txBody>
          <a:bodyPr/>
          <a:lstStyle/>
          <a:p>
            <a:pPr eaLnBrk="1" hangingPunct="1"/>
            <a:endParaRPr lang="en-US" altLang="en-US"/>
          </a:p>
        </p:txBody>
      </p:sp>
      <p:sp>
        <p:nvSpPr>
          <p:cNvPr id="43011" name="Subtitle 2">
            <a:extLst>
              <a:ext uri="{FF2B5EF4-FFF2-40B4-BE49-F238E27FC236}">
                <a16:creationId xmlns:a16="http://schemas.microsoft.com/office/drawing/2014/main" id="{3D9EE98E-4B34-44A0-ACE1-680549BED221}"/>
              </a:ext>
            </a:extLst>
          </p:cNvPr>
          <p:cNvSpPr>
            <a:spLocks noGrp="1"/>
          </p:cNvSpPr>
          <p:nvPr>
            <p:ph type="subTitle" idx="1"/>
          </p:nvPr>
        </p:nvSpPr>
        <p:spPr>
          <a:xfrm>
            <a:off x="2484438" y="2133600"/>
            <a:ext cx="5832475" cy="4032250"/>
          </a:xfrm>
        </p:spPr>
        <p:txBody>
          <a:bodyPr/>
          <a:lstStyle/>
          <a:p>
            <a:pPr algn="just" eaLnBrk="1" hangingPunct="1"/>
            <a:r>
              <a:rPr lang="en-US" altLang="en-US" sz="1600">
                <a:solidFill>
                  <a:schemeClr val="tx1"/>
                </a:solidFill>
              </a:rPr>
              <a:t> </a:t>
            </a:r>
          </a:p>
          <a:p>
            <a:pPr eaLnBrk="1" hangingPunct="1"/>
            <a:r>
              <a:rPr lang="en-US" altLang="en-US" b="1">
                <a:solidFill>
                  <a:schemeClr val="tx1"/>
                </a:solidFill>
              </a:rPr>
              <a:t>Thank you </a:t>
            </a:r>
          </a:p>
        </p:txBody>
      </p:sp>
      <p:sp>
        <p:nvSpPr>
          <p:cNvPr id="4" name="Footer Placeholder 3">
            <a:extLst>
              <a:ext uri="{FF2B5EF4-FFF2-40B4-BE49-F238E27FC236}">
                <a16:creationId xmlns:a16="http://schemas.microsoft.com/office/drawing/2014/main" id="{51759C45-1D7B-4688-84ED-C21A86192F5A}"/>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sz="1300" dirty="0"/>
          </a:p>
        </p:txBody>
      </p:sp>
      <p:sp>
        <p:nvSpPr>
          <p:cNvPr id="43013" name="Slide Number Placeholder 4">
            <a:extLst>
              <a:ext uri="{FF2B5EF4-FFF2-40B4-BE49-F238E27FC236}">
                <a16:creationId xmlns:a16="http://schemas.microsoft.com/office/drawing/2014/main" id="{A0CFBD93-986B-44BF-99C4-602A7E44DE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958311-27B5-4203-A152-A2894AF4DF81}"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pic>
        <p:nvPicPr>
          <p:cNvPr id="43014" name="Picture 2">
            <a:extLst>
              <a:ext uri="{FF2B5EF4-FFF2-40B4-BE49-F238E27FC236}">
                <a16:creationId xmlns:a16="http://schemas.microsoft.com/office/drawing/2014/main" id="{2CB88A3D-3FF7-4DB9-9F86-DF48F7BA5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0B9C007-480A-4F65-A3CB-1BB72C01EAD3}"/>
              </a:ext>
            </a:extLst>
          </p:cNvPr>
          <p:cNvSpPr>
            <a:spLocks noGrp="1"/>
          </p:cNvSpPr>
          <p:nvPr>
            <p:ph type="ctrTitle"/>
          </p:nvPr>
        </p:nvSpPr>
        <p:spPr>
          <a:xfrm>
            <a:off x="2411413" y="260350"/>
            <a:ext cx="5830887" cy="1470025"/>
          </a:xfrm>
        </p:spPr>
        <p:txBody>
          <a:bodyPr/>
          <a:lstStyle/>
          <a:p>
            <a:pPr eaLnBrk="1" hangingPunct="1"/>
            <a:r>
              <a:rPr lang="en-US" altLang="en-US" sz="3600" b="1"/>
              <a:t>The Writ Jurisdiction </a:t>
            </a:r>
            <a:br>
              <a:rPr lang="en-US" altLang="en-US" sz="3600" b="1"/>
            </a:br>
            <a:r>
              <a:rPr lang="en-US" altLang="en-US" sz="3600" b="1"/>
              <a:t>in Sri Lanka</a:t>
            </a:r>
            <a:endParaRPr lang="en-US" altLang="en-US" sz="3600"/>
          </a:p>
        </p:txBody>
      </p:sp>
      <p:sp>
        <p:nvSpPr>
          <p:cNvPr id="7171" name="Subtitle 2">
            <a:extLst>
              <a:ext uri="{FF2B5EF4-FFF2-40B4-BE49-F238E27FC236}">
                <a16:creationId xmlns:a16="http://schemas.microsoft.com/office/drawing/2014/main" id="{60B8D6F0-678E-4F7D-B0B3-711CE27124DF}"/>
              </a:ext>
            </a:extLst>
          </p:cNvPr>
          <p:cNvSpPr>
            <a:spLocks noGrp="1"/>
          </p:cNvSpPr>
          <p:nvPr>
            <p:ph type="subTitle" idx="1"/>
          </p:nvPr>
        </p:nvSpPr>
        <p:spPr>
          <a:xfrm>
            <a:off x="2339975" y="1844675"/>
            <a:ext cx="6335713" cy="4464050"/>
          </a:xfrm>
        </p:spPr>
        <p:txBody>
          <a:bodyPr/>
          <a:lstStyle/>
          <a:p>
            <a:pPr algn="just" eaLnBrk="1" hangingPunct="1">
              <a:lnSpc>
                <a:spcPct val="80000"/>
              </a:lnSpc>
            </a:pPr>
            <a:endParaRPr lang="en-US" altLang="en-US" sz="1500">
              <a:solidFill>
                <a:schemeClr val="tx1"/>
              </a:solidFill>
            </a:endParaRPr>
          </a:p>
          <a:p>
            <a:pPr algn="just" eaLnBrk="1" hangingPunct="1">
              <a:lnSpc>
                <a:spcPct val="80000"/>
              </a:lnSpc>
              <a:buFont typeface="Arial" panose="020B0604020202020204" pitchFamily="34" charset="0"/>
              <a:buChar char="•"/>
            </a:pPr>
            <a:r>
              <a:rPr lang="en-US" altLang="en-US" sz="2000">
                <a:solidFill>
                  <a:schemeClr val="tx1"/>
                </a:solidFill>
              </a:rPr>
              <a:t>With the 13th Amendment to the Constitution</a:t>
            </a:r>
          </a:p>
          <a:p>
            <a:pPr algn="just" eaLnBrk="1" hangingPunct="1">
              <a:lnSpc>
                <a:spcPct val="80000"/>
              </a:lnSpc>
              <a:buFont typeface="Arial" panose="020B0604020202020204" pitchFamily="34" charset="0"/>
              <a:buChar char="•"/>
            </a:pPr>
            <a:r>
              <a:rPr lang="en-US" altLang="en-US" sz="2000">
                <a:solidFill>
                  <a:schemeClr val="tx1"/>
                </a:solidFill>
              </a:rPr>
              <a:t>Article 154P of the Constitution</a:t>
            </a:r>
          </a:p>
          <a:p>
            <a:pPr algn="just" eaLnBrk="1" hangingPunct="1">
              <a:lnSpc>
                <a:spcPct val="80000"/>
              </a:lnSpc>
            </a:pPr>
            <a:endParaRPr lang="en-US" altLang="en-US" sz="2000">
              <a:solidFill>
                <a:schemeClr val="tx1"/>
              </a:solidFill>
            </a:endParaRPr>
          </a:p>
          <a:p>
            <a:pPr algn="just" eaLnBrk="1" hangingPunct="1">
              <a:lnSpc>
                <a:spcPct val="80000"/>
              </a:lnSpc>
              <a:buFont typeface="Arial" panose="020B0604020202020204" pitchFamily="34" charset="0"/>
              <a:buAutoNum type="alphaLcParenBoth"/>
            </a:pPr>
            <a:r>
              <a:rPr lang="en-US" altLang="en-US" sz="2000">
                <a:solidFill>
                  <a:schemeClr val="tx1"/>
                </a:solidFill>
              </a:rPr>
              <a:t>154 P (4) </a:t>
            </a:r>
            <a:r>
              <a:rPr lang="en-US" altLang="en-US" sz="2000" i="1">
                <a:solidFill>
                  <a:schemeClr val="tx1"/>
                </a:solidFill>
              </a:rPr>
              <a:t>Every such High' Court shall have jurisdiction to issue, according to law –</a:t>
            </a:r>
          </a:p>
          <a:p>
            <a:pPr algn="just" eaLnBrk="1" hangingPunct="1">
              <a:lnSpc>
                <a:spcPct val="80000"/>
              </a:lnSpc>
            </a:pPr>
            <a:endParaRPr lang="en-US" altLang="en-US" sz="2000">
              <a:solidFill>
                <a:schemeClr val="tx1"/>
              </a:solidFill>
            </a:endParaRPr>
          </a:p>
          <a:p>
            <a:pPr algn="just" eaLnBrk="1" hangingPunct="1">
              <a:lnSpc>
                <a:spcPct val="80000"/>
              </a:lnSpc>
              <a:buFont typeface="Arial" panose="020B0604020202020204" pitchFamily="34" charset="0"/>
              <a:buAutoNum type="alphaLcParenBoth"/>
            </a:pPr>
            <a:r>
              <a:rPr lang="en-US" altLang="en-US" sz="2000" i="1" u="sng">
                <a:solidFill>
                  <a:schemeClr val="tx1"/>
                </a:solidFill>
              </a:rPr>
              <a:t>order in the nature of writs of certiorari, prohibition, procedendo, mandamus and quo warranto against any person exercising, within the Province, any power under -</a:t>
            </a:r>
          </a:p>
          <a:p>
            <a:pPr algn="just" eaLnBrk="1" hangingPunct="1">
              <a:lnSpc>
                <a:spcPct val="80000"/>
              </a:lnSpc>
            </a:pPr>
            <a:endParaRPr lang="en-US" altLang="en-US" sz="2000" i="1" u="sng">
              <a:solidFill>
                <a:schemeClr val="tx1"/>
              </a:solidFill>
            </a:endParaRPr>
          </a:p>
          <a:p>
            <a:pPr algn="just" eaLnBrk="1" hangingPunct="1">
              <a:lnSpc>
                <a:spcPct val="80000"/>
              </a:lnSpc>
              <a:buFont typeface="Arial" panose="020B0604020202020204" pitchFamily="34" charset="0"/>
              <a:buChar char="•"/>
            </a:pPr>
            <a:r>
              <a:rPr lang="en-US" altLang="en-US" sz="2000" i="1" u="sng">
                <a:solidFill>
                  <a:schemeClr val="tx1"/>
                </a:solidFill>
              </a:rPr>
              <a:t>any law; or</a:t>
            </a:r>
          </a:p>
          <a:p>
            <a:pPr algn="just" eaLnBrk="1" hangingPunct="1">
              <a:lnSpc>
                <a:spcPct val="80000"/>
              </a:lnSpc>
              <a:buFont typeface="Arial" panose="020B0604020202020204" pitchFamily="34" charset="0"/>
              <a:buChar char="•"/>
            </a:pPr>
            <a:r>
              <a:rPr lang="en-US" altLang="en-US" sz="2000" i="1" u="sng">
                <a:solidFill>
                  <a:schemeClr val="tx1"/>
                </a:solidFill>
              </a:rPr>
              <a:t>any statutes made by the Provincial Council established for that Province</a:t>
            </a:r>
            <a:endParaRPr lang="en-US" altLang="en-US" sz="2000">
              <a:solidFill>
                <a:schemeClr val="tx1"/>
              </a:solidFill>
            </a:endParaRPr>
          </a:p>
          <a:p>
            <a:pPr eaLnBrk="1" hangingPunct="1">
              <a:lnSpc>
                <a:spcPct val="80000"/>
              </a:lnSpc>
            </a:pPr>
            <a:r>
              <a:rPr lang="en-US" altLang="en-US" sz="1500" i="1">
                <a:solidFill>
                  <a:schemeClr val="tx1"/>
                </a:solidFill>
              </a:rPr>
              <a:t> </a:t>
            </a:r>
            <a:endParaRPr lang="en-US" altLang="en-US" sz="1500">
              <a:solidFill>
                <a:schemeClr val="tx1"/>
              </a:solidFill>
            </a:endParaRPr>
          </a:p>
        </p:txBody>
      </p:sp>
      <p:sp>
        <p:nvSpPr>
          <p:cNvPr id="4" name="Footer Placeholder 3">
            <a:extLst>
              <a:ext uri="{FF2B5EF4-FFF2-40B4-BE49-F238E27FC236}">
                <a16:creationId xmlns:a16="http://schemas.microsoft.com/office/drawing/2014/main" id="{E2A4F673-63A3-4020-BD03-DFFD03873ABB}"/>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p:txBody>
      </p:sp>
      <p:sp>
        <p:nvSpPr>
          <p:cNvPr id="7173" name="Slide Number Placeholder 4">
            <a:extLst>
              <a:ext uri="{FF2B5EF4-FFF2-40B4-BE49-F238E27FC236}">
                <a16:creationId xmlns:a16="http://schemas.microsoft.com/office/drawing/2014/main" id="{6C58B97C-DA93-4B92-86BF-84B65E7098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139B73-AAAB-4A5B-8188-C704E2BD5A3D}"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pic>
        <p:nvPicPr>
          <p:cNvPr id="7174" name="Picture 2">
            <a:extLst>
              <a:ext uri="{FF2B5EF4-FFF2-40B4-BE49-F238E27FC236}">
                <a16:creationId xmlns:a16="http://schemas.microsoft.com/office/drawing/2014/main" id="{422D77D3-A7EF-44A9-85A5-BD02DA181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2">
            <a:extLst>
              <a:ext uri="{FF2B5EF4-FFF2-40B4-BE49-F238E27FC236}">
                <a16:creationId xmlns:a16="http://schemas.microsoft.com/office/drawing/2014/main" id="{EA148FD7-D483-4CF6-A8E9-270FF2B37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173038"/>
            <a:ext cx="19796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2BA846F-9BF8-4E18-9933-89D43C9518BE}"/>
              </a:ext>
            </a:extLst>
          </p:cNvPr>
          <p:cNvSpPr>
            <a:spLocks noGrp="1"/>
          </p:cNvSpPr>
          <p:nvPr>
            <p:ph type="ctrTitle"/>
          </p:nvPr>
        </p:nvSpPr>
        <p:spPr>
          <a:xfrm>
            <a:off x="2411413" y="260350"/>
            <a:ext cx="5830887" cy="1470025"/>
          </a:xfrm>
        </p:spPr>
        <p:txBody>
          <a:bodyPr/>
          <a:lstStyle/>
          <a:p>
            <a:pPr eaLnBrk="1" hangingPunct="1"/>
            <a:r>
              <a:rPr lang="en-US" altLang="en-US" sz="3600" b="1"/>
              <a:t>The Writ Jurisdiction </a:t>
            </a:r>
            <a:br>
              <a:rPr lang="en-US" altLang="en-US" sz="3600" b="1"/>
            </a:br>
            <a:r>
              <a:rPr lang="en-US" altLang="en-US" sz="3600" b="1"/>
              <a:t>in Sri Lanka</a:t>
            </a:r>
            <a:endParaRPr lang="en-US" altLang="en-US" sz="3600"/>
          </a:p>
        </p:txBody>
      </p:sp>
      <p:sp>
        <p:nvSpPr>
          <p:cNvPr id="3" name="Subtitle 2">
            <a:extLst>
              <a:ext uri="{FF2B5EF4-FFF2-40B4-BE49-F238E27FC236}">
                <a16:creationId xmlns:a16="http://schemas.microsoft.com/office/drawing/2014/main" id="{DE19BE44-9C49-4478-AB14-E4E005C32AD9}"/>
              </a:ext>
            </a:extLst>
          </p:cNvPr>
          <p:cNvSpPr>
            <a:spLocks noGrp="1"/>
          </p:cNvSpPr>
          <p:nvPr>
            <p:ph type="subTitle" idx="1"/>
          </p:nvPr>
        </p:nvSpPr>
        <p:spPr>
          <a:xfrm>
            <a:off x="2339975" y="1844675"/>
            <a:ext cx="6335713" cy="4464050"/>
          </a:xfrm>
        </p:spPr>
        <p:txBody>
          <a:bodyPr rtlCol="0">
            <a:normAutofit fontScale="40000" lnSpcReduction="20000"/>
          </a:bodyPr>
          <a:lstStyle/>
          <a:p>
            <a:pPr eaLnBrk="1" hangingPunct="1">
              <a:buFont typeface="Arial" charset="0"/>
              <a:buNone/>
              <a:defRPr/>
            </a:pPr>
            <a:r>
              <a:rPr lang="en-US" sz="6000" dirty="0">
                <a:solidFill>
                  <a:schemeClr val="tx1"/>
                </a:solidFill>
              </a:rPr>
              <a:t> However, there is still a concurrent jurisdiction for the Court of Appeal. </a:t>
            </a:r>
          </a:p>
          <a:p>
            <a:pPr eaLnBrk="1" hangingPunct="1">
              <a:buFont typeface="Arial" charset="0"/>
              <a:buNone/>
              <a:defRPr/>
            </a:pPr>
            <a:r>
              <a:rPr lang="en-US" sz="6000" dirty="0">
                <a:solidFill>
                  <a:schemeClr val="tx1"/>
                </a:solidFill>
              </a:rPr>
              <a:t> </a:t>
            </a:r>
          </a:p>
          <a:p>
            <a:pPr eaLnBrk="1" hangingPunct="1">
              <a:buFont typeface="Arial" charset="0"/>
              <a:buNone/>
              <a:defRPr/>
            </a:pPr>
            <a:endParaRPr lang="en-US" sz="6000" dirty="0">
              <a:solidFill>
                <a:schemeClr val="tx1"/>
              </a:solidFill>
            </a:endParaRPr>
          </a:p>
          <a:p>
            <a:pPr eaLnBrk="1" hangingPunct="1">
              <a:buFont typeface="Arial" charset="0"/>
              <a:buNone/>
              <a:defRPr/>
            </a:pPr>
            <a:r>
              <a:rPr lang="en-US" sz="6000" dirty="0" err="1">
                <a:solidFill>
                  <a:srgbClr val="002060"/>
                </a:solidFill>
              </a:rPr>
              <a:t>Weragama</a:t>
            </a:r>
            <a:r>
              <a:rPr lang="en-US" sz="6000" dirty="0">
                <a:solidFill>
                  <a:srgbClr val="002060"/>
                </a:solidFill>
              </a:rPr>
              <a:t> V. </a:t>
            </a:r>
            <a:r>
              <a:rPr lang="en-US" sz="6000" dirty="0" err="1">
                <a:solidFill>
                  <a:srgbClr val="002060"/>
                </a:solidFill>
              </a:rPr>
              <a:t>Eksath</a:t>
            </a:r>
            <a:r>
              <a:rPr lang="en-US" sz="6000" dirty="0">
                <a:solidFill>
                  <a:srgbClr val="002060"/>
                </a:solidFill>
              </a:rPr>
              <a:t> Lanka </a:t>
            </a:r>
            <a:r>
              <a:rPr lang="en-US" sz="6000" dirty="0" err="1">
                <a:solidFill>
                  <a:srgbClr val="002060"/>
                </a:solidFill>
              </a:rPr>
              <a:t>Wathu</a:t>
            </a:r>
            <a:r>
              <a:rPr lang="en-US" sz="6000" dirty="0">
                <a:solidFill>
                  <a:srgbClr val="002060"/>
                </a:solidFill>
              </a:rPr>
              <a:t> </a:t>
            </a:r>
            <a:r>
              <a:rPr lang="en-US" sz="6000" dirty="0" err="1">
                <a:solidFill>
                  <a:srgbClr val="002060"/>
                </a:solidFill>
              </a:rPr>
              <a:t>Kamkaru</a:t>
            </a:r>
            <a:r>
              <a:rPr lang="en-US" sz="6000" dirty="0">
                <a:solidFill>
                  <a:srgbClr val="002060"/>
                </a:solidFill>
              </a:rPr>
              <a:t> </a:t>
            </a:r>
            <a:r>
              <a:rPr lang="en-US" sz="6000" dirty="0" err="1">
                <a:solidFill>
                  <a:srgbClr val="002060"/>
                </a:solidFill>
              </a:rPr>
              <a:t>Samithiya</a:t>
            </a:r>
            <a:r>
              <a:rPr lang="en-US" sz="6000" dirty="0">
                <a:solidFill>
                  <a:srgbClr val="002060"/>
                </a:solidFill>
              </a:rPr>
              <a:t> </a:t>
            </a:r>
          </a:p>
          <a:p>
            <a:pPr eaLnBrk="1" hangingPunct="1">
              <a:buFont typeface="Arial" charset="0"/>
              <a:buNone/>
              <a:defRPr/>
            </a:pPr>
            <a:r>
              <a:rPr lang="en-US" sz="6000" dirty="0">
                <a:solidFill>
                  <a:srgbClr val="002060"/>
                </a:solidFill>
              </a:rPr>
              <a:t>(1994) 1 Sri. L. R. 293</a:t>
            </a:r>
          </a:p>
          <a:p>
            <a:pPr eaLnBrk="1" hangingPunct="1">
              <a:buFont typeface="Arial" charset="0"/>
              <a:buNone/>
              <a:defRPr/>
            </a:pPr>
            <a:endParaRPr lang="en-US" sz="6000" dirty="0">
              <a:solidFill>
                <a:srgbClr val="002060"/>
              </a:solidFill>
            </a:endParaRPr>
          </a:p>
          <a:p>
            <a:pPr eaLnBrk="1" hangingPunct="1">
              <a:buFont typeface="Arial" charset="0"/>
              <a:buNone/>
              <a:defRPr/>
            </a:pPr>
            <a:r>
              <a:rPr lang="en-US" sz="6000" dirty="0" err="1">
                <a:solidFill>
                  <a:srgbClr val="002060"/>
                </a:solidFill>
              </a:rPr>
              <a:t>Nilwala</a:t>
            </a:r>
            <a:r>
              <a:rPr lang="en-US" sz="6000" dirty="0">
                <a:solidFill>
                  <a:srgbClr val="002060"/>
                </a:solidFill>
              </a:rPr>
              <a:t> </a:t>
            </a:r>
            <a:r>
              <a:rPr lang="en-US" sz="6000" dirty="0" err="1">
                <a:solidFill>
                  <a:srgbClr val="002060"/>
                </a:solidFill>
              </a:rPr>
              <a:t>Vidulibala</a:t>
            </a:r>
            <a:r>
              <a:rPr lang="en-US" sz="6000" dirty="0">
                <a:solidFill>
                  <a:srgbClr val="002060"/>
                </a:solidFill>
              </a:rPr>
              <a:t> Company (Pvt.) Ltd V. </a:t>
            </a:r>
            <a:r>
              <a:rPr lang="en-US" sz="6000" dirty="0" err="1">
                <a:solidFill>
                  <a:srgbClr val="002060"/>
                </a:solidFill>
              </a:rPr>
              <a:t>Kotapola</a:t>
            </a:r>
            <a:r>
              <a:rPr lang="en-US" sz="6000" dirty="0">
                <a:solidFill>
                  <a:srgbClr val="002060"/>
                </a:solidFill>
              </a:rPr>
              <a:t> </a:t>
            </a:r>
            <a:r>
              <a:rPr lang="en-US" sz="6000" dirty="0" err="1">
                <a:solidFill>
                  <a:srgbClr val="002060"/>
                </a:solidFill>
              </a:rPr>
              <a:t>Pradehsiya</a:t>
            </a:r>
            <a:r>
              <a:rPr lang="en-US" sz="6000" dirty="0">
                <a:solidFill>
                  <a:srgbClr val="002060"/>
                </a:solidFill>
              </a:rPr>
              <a:t> </a:t>
            </a:r>
            <a:r>
              <a:rPr lang="en-US" sz="6000" dirty="0" err="1">
                <a:solidFill>
                  <a:srgbClr val="002060"/>
                </a:solidFill>
              </a:rPr>
              <a:t>Sabha</a:t>
            </a:r>
            <a:r>
              <a:rPr lang="en-US" sz="6000" dirty="0">
                <a:solidFill>
                  <a:srgbClr val="002060"/>
                </a:solidFill>
              </a:rPr>
              <a:t> </a:t>
            </a:r>
          </a:p>
          <a:p>
            <a:pPr eaLnBrk="1" hangingPunct="1">
              <a:buFont typeface="Arial" charset="0"/>
              <a:buNone/>
              <a:defRPr/>
            </a:pPr>
            <a:r>
              <a:rPr lang="en-US" sz="6000" dirty="0">
                <a:solidFill>
                  <a:srgbClr val="002060"/>
                </a:solidFill>
              </a:rPr>
              <a:t>(2005) 1 Sri. L.R. 296</a:t>
            </a:r>
          </a:p>
          <a:p>
            <a:pPr algn="just" eaLnBrk="1" fontAlgn="auto" hangingPunct="1">
              <a:spcAft>
                <a:spcPts val="0"/>
              </a:spcAft>
              <a:buFont typeface="Arial" charset="0"/>
              <a:buNone/>
              <a:defRPr/>
            </a:pPr>
            <a:endParaRPr lang="en-US" sz="6000" dirty="0">
              <a:solidFill>
                <a:schemeClr val="tx1"/>
              </a:solidFill>
            </a:endParaRPr>
          </a:p>
          <a:p>
            <a:pPr algn="just" eaLnBrk="1" fontAlgn="auto" hangingPunct="1">
              <a:spcAft>
                <a:spcPts val="0"/>
              </a:spcAft>
              <a:buFont typeface="Arial" charset="0"/>
              <a:buNone/>
              <a:defRPr/>
            </a:pPr>
            <a:endParaRPr lang="en-US" sz="6000" dirty="0">
              <a:solidFill>
                <a:schemeClr val="tx1"/>
              </a:solidFill>
            </a:endParaRPr>
          </a:p>
        </p:txBody>
      </p:sp>
      <p:sp>
        <p:nvSpPr>
          <p:cNvPr id="4" name="Footer Placeholder 3">
            <a:extLst>
              <a:ext uri="{FF2B5EF4-FFF2-40B4-BE49-F238E27FC236}">
                <a16:creationId xmlns:a16="http://schemas.microsoft.com/office/drawing/2014/main" id="{E0112D47-EF0D-4432-B5C6-07078CBDBC66}"/>
              </a:ext>
            </a:extLst>
          </p:cNvPr>
          <p:cNvSpPr>
            <a:spLocks noGrp="1"/>
          </p:cNvSpPr>
          <p:nvPr>
            <p:ph type="ftr" sz="quarter" idx="11"/>
          </p:nvPr>
        </p:nvSpPr>
        <p:spPr>
          <a:xfrm>
            <a:off x="2555875" y="6308725"/>
            <a:ext cx="5903913"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8197" name="Slide Number Placeholder 4">
            <a:extLst>
              <a:ext uri="{FF2B5EF4-FFF2-40B4-BE49-F238E27FC236}">
                <a16:creationId xmlns:a16="http://schemas.microsoft.com/office/drawing/2014/main" id="{03250681-EE21-42CE-8AF5-CEF9AB0A1D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90402F-2FB6-462E-A498-1A60E887B33C}"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pic>
        <p:nvPicPr>
          <p:cNvPr id="8198" name="Picture 2">
            <a:extLst>
              <a:ext uri="{FF2B5EF4-FFF2-40B4-BE49-F238E27FC236}">
                <a16:creationId xmlns:a16="http://schemas.microsoft.com/office/drawing/2014/main" id="{18EC9331-D3F6-450C-ACB4-C7EE5508D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49C0E96-3E4C-43CE-AC50-041B99D1B17A}"/>
              </a:ext>
            </a:extLst>
          </p:cNvPr>
          <p:cNvSpPr>
            <a:spLocks noGrp="1"/>
          </p:cNvSpPr>
          <p:nvPr>
            <p:ph type="ctrTitle"/>
          </p:nvPr>
        </p:nvSpPr>
        <p:spPr>
          <a:xfrm>
            <a:off x="2484438" y="188913"/>
            <a:ext cx="5830887" cy="1152525"/>
          </a:xfrm>
        </p:spPr>
        <p:txBody>
          <a:bodyPr/>
          <a:lstStyle/>
          <a:p>
            <a:pPr eaLnBrk="1" hangingPunct="1"/>
            <a:r>
              <a:rPr lang="en-US" altLang="en-US" sz="3600" b="1"/>
              <a:t>Types of Writs</a:t>
            </a:r>
            <a:r>
              <a:rPr lang="en-US" altLang="en-US"/>
              <a:t> </a:t>
            </a:r>
          </a:p>
        </p:txBody>
      </p:sp>
      <p:sp>
        <p:nvSpPr>
          <p:cNvPr id="3" name="Subtitle 2">
            <a:extLst>
              <a:ext uri="{FF2B5EF4-FFF2-40B4-BE49-F238E27FC236}">
                <a16:creationId xmlns:a16="http://schemas.microsoft.com/office/drawing/2014/main" id="{F32A7682-E31F-4959-AB03-62772E2F9DA0}"/>
              </a:ext>
            </a:extLst>
          </p:cNvPr>
          <p:cNvSpPr>
            <a:spLocks noGrp="1"/>
          </p:cNvSpPr>
          <p:nvPr>
            <p:ph type="subTitle" idx="1"/>
          </p:nvPr>
        </p:nvSpPr>
        <p:spPr>
          <a:xfrm>
            <a:off x="2484438" y="1341438"/>
            <a:ext cx="6119812" cy="4716462"/>
          </a:xfrm>
        </p:spPr>
        <p:txBody>
          <a:bodyPr rtlCol="0">
            <a:noAutofit/>
          </a:bodyPr>
          <a:lstStyle/>
          <a:p>
            <a:pPr algn="just" eaLnBrk="1" fontAlgn="auto" hangingPunct="1">
              <a:spcAft>
                <a:spcPts val="0"/>
              </a:spcAft>
              <a:defRPr/>
            </a:pPr>
            <a:r>
              <a:rPr lang="en-US" sz="1400" dirty="0">
                <a:solidFill>
                  <a:srgbClr val="FF0000"/>
                </a:solidFill>
              </a:rPr>
              <a:t>Writ of Certiorari </a:t>
            </a:r>
            <a:r>
              <a:rPr lang="en-US" sz="1400" dirty="0">
                <a:solidFill>
                  <a:schemeClr val="tx1"/>
                </a:solidFill>
              </a:rPr>
              <a:t>– is a Writ to quash or set aside that which is invalid or illegal and ultra vires. This is now referred to as a “Quashing Order” in England.</a:t>
            </a:r>
          </a:p>
          <a:p>
            <a:pPr algn="just" eaLnBrk="1" fontAlgn="auto" hangingPunct="1">
              <a:spcAft>
                <a:spcPts val="0"/>
              </a:spcAft>
              <a:defRPr/>
            </a:pPr>
            <a:r>
              <a:rPr lang="en-US" sz="1400" dirty="0">
                <a:solidFill>
                  <a:schemeClr val="tx1"/>
                </a:solidFill>
              </a:rPr>
              <a:t> </a:t>
            </a:r>
          </a:p>
          <a:p>
            <a:pPr algn="just" eaLnBrk="1" fontAlgn="auto" hangingPunct="1">
              <a:spcAft>
                <a:spcPts val="0"/>
              </a:spcAft>
              <a:defRPr/>
            </a:pPr>
            <a:r>
              <a:rPr lang="en-US" sz="1400" dirty="0">
                <a:solidFill>
                  <a:srgbClr val="FF0000"/>
                </a:solidFill>
              </a:rPr>
              <a:t>Writ of Prohibition</a:t>
            </a:r>
            <a:r>
              <a:rPr lang="en-US" sz="1400" dirty="0">
                <a:solidFill>
                  <a:schemeClr val="tx1"/>
                </a:solidFill>
              </a:rPr>
              <a:t> – as the name denotes, is a Writ to Prohibit acts which would be in excess of jurisdiction. This is now referred to as a “Prohibiting Order” in England.</a:t>
            </a:r>
          </a:p>
          <a:p>
            <a:pPr algn="just" eaLnBrk="1" fontAlgn="auto" hangingPunct="1">
              <a:spcAft>
                <a:spcPts val="0"/>
              </a:spcAft>
              <a:defRPr/>
            </a:pPr>
            <a:r>
              <a:rPr lang="en-US" sz="1400" dirty="0">
                <a:solidFill>
                  <a:schemeClr val="tx1"/>
                </a:solidFill>
              </a:rPr>
              <a:t> </a:t>
            </a:r>
          </a:p>
          <a:p>
            <a:pPr algn="just" eaLnBrk="1" fontAlgn="auto" hangingPunct="1">
              <a:spcAft>
                <a:spcPts val="0"/>
              </a:spcAft>
              <a:defRPr/>
            </a:pPr>
            <a:r>
              <a:rPr lang="en-US" sz="1400" dirty="0">
                <a:solidFill>
                  <a:srgbClr val="FF0000"/>
                </a:solidFill>
              </a:rPr>
              <a:t>Writ of Mandamus </a:t>
            </a:r>
            <a:r>
              <a:rPr lang="en-US" sz="1400" dirty="0">
                <a:solidFill>
                  <a:schemeClr val="tx1"/>
                </a:solidFill>
              </a:rPr>
              <a:t>– to compel a public authority to perform a public duty. This is now referred to as a “Mandatory Order” in England.</a:t>
            </a:r>
          </a:p>
          <a:p>
            <a:pPr algn="just" eaLnBrk="1" fontAlgn="auto" hangingPunct="1">
              <a:spcAft>
                <a:spcPts val="0"/>
              </a:spcAft>
              <a:defRPr/>
            </a:pPr>
            <a:endParaRPr lang="en-US" sz="1400" b="1" i="1" dirty="0">
              <a:solidFill>
                <a:schemeClr val="tx1"/>
              </a:solidFill>
            </a:endParaRPr>
          </a:p>
          <a:p>
            <a:pPr algn="just" eaLnBrk="1" hangingPunct="1">
              <a:buFont typeface="Arial" charset="0"/>
              <a:buNone/>
              <a:defRPr/>
            </a:pPr>
            <a:r>
              <a:rPr lang="en-US" sz="1400" b="1" i="1" dirty="0">
                <a:solidFill>
                  <a:schemeClr val="tx1"/>
                </a:solidFill>
              </a:rPr>
              <a:t>The Other Writs – not as frequently made use of are :-</a:t>
            </a:r>
          </a:p>
          <a:p>
            <a:pPr algn="just" eaLnBrk="1" hangingPunct="1">
              <a:buFont typeface="Arial" charset="0"/>
              <a:buNone/>
              <a:defRPr/>
            </a:pPr>
            <a:r>
              <a:rPr lang="en-US" sz="1400" dirty="0">
                <a:solidFill>
                  <a:schemeClr val="tx1"/>
                </a:solidFill>
              </a:rPr>
              <a:t> </a:t>
            </a:r>
          </a:p>
          <a:p>
            <a:pPr algn="just" eaLnBrk="1" hangingPunct="1">
              <a:buFont typeface="Arial" charset="0"/>
              <a:buNone/>
              <a:defRPr/>
            </a:pPr>
            <a:r>
              <a:rPr lang="en-US" sz="1400" dirty="0">
                <a:solidFill>
                  <a:srgbClr val="C00000"/>
                </a:solidFill>
              </a:rPr>
              <a:t>Writ of </a:t>
            </a:r>
            <a:r>
              <a:rPr lang="en-US" sz="1400" dirty="0" err="1">
                <a:solidFill>
                  <a:srgbClr val="C00000"/>
                </a:solidFill>
              </a:rPr>
              <a:t>Procedendo</a:t>
            </a:r>
            <a:r>
              <a:rPr lang="en-US" sz="1400" dirty="0">
                <a:solidFill>
                  <a:srgbClr val="C00000"/>
                </a:solidFill>
              </a:rPr>
              <a:t> </a:t>
            </a:r>
            <a:r>
              <a:rPr lang="en-US" sz="1400" dirty="0">
                <a:solidFill>
                  <a:schemeClr val="tx1"/>
                </a:solidFill>
              </a:rPr>
              <a:t>– is a Writ to Order the valid exercise of power.</a:t>
            </a:r>
          </a:p>
          <a:p>
            <a:pPr algn="just" eaLnBrk="1" hangingPunct="1">
              <a:buFont typeface="Arial" charset="0"/>
              <a:buNone/>
              <a:defRPr/>
            </a:pPr>
            <a:r>
              <a:rPr lang="en-US" sz="1400" dirty="0">
                <a:solidFill>
                  <a:schemeClr val="tx1"/>
                </a:solidFill>
              </a:rPr>
              <a:t> </a:t>
            </a:r>
          </a:p>
          <a:p>
            <a:pPr algn="just" eaLnBrk="1" hangingPunct="1">
              <a:buFont typeface="Arial" charset="0"/>
              <a:buNone/>
              <a:defRPr/>
            </a:pPr>
            <a:r>
              <a:rPr lang="en-US" sz="1400" dirty="0">
                <a:solidFill>
                  <a:srgbClr val="C00000"/>
                </a:solidFill>
              </a:rPr>
              <a:t>Writ of Quo </a:t>
            </a:r>
            <a:r>
              <a:rPr lang="en-US" sz="1400" dirty="0" err="1">
                <a:solidFill>
                  <a:srgbClr val="C00000"/>
                </a:solidFill>
              </a:rPr>
              <a:t>Warranto</a:t>
            </a:r>
            <a:r>
              <a:rPr lang="en-US" sz="1400" dirty="0">
                <a:solidFill>
                  <a:schemeClr val="tx1"/>
                </a:solidFill>
              </a:rPr>
              <a:t> – is a Writ to challenge the authority of a person holding public office.</a:t>
            </a:r>
          </a:p>
          <a:p>
            <a:pPr algn="just" eaLnBrk="1" hangingPunct="1">
              <a:buFont typeface="Arial" charset="0"/>
              <a:buNone/>
              <a:defRPr/>
            </a:pPr>
            <a:r>
              <a:rPr lang="en-US" sz="1400" dirty="0">
                <a:solidFill>
                  <a:schemeClr val="tx1"/>
                </a:solidFill>
              </a:rPr>
              <a:t> </a:t>
            </a:r>
          </a:p>
          <a:p>
            <a:pPr algn="just" eaLnBrk="1" hangingPunct="1">
              <a:buFont typeface="Arial" charset="0"/>
              <a:buNone/>
              <a:defRPr/>
            </a:pPr>
            <a:r>
              <a:rPr lang="en-US" sz="1400" dirty="0">
                <a:solidFill>
                  <a:srgbClr val="C00000"/>
                </a:solidFill>
              </a:rPr>
              <a:t>Writ of Habeas Corpus </a:t>
            </a:r>
            <a:r>
              <a:rPr lang="en-US" sz="1400" dirty="0">
                <a:solidFill>
                  <a:schemeClr val="tx1"/>
                </a:solidFill>
              </a:rPr>
              <a:t>– is a Writ to obtain the production of a body of a person for a determination on the legality of his / her custody or detention.</a:t>
            </a:r>
          </a:p>
          <a:p>
            <a:pPr algn="just" eaLnBrk="1" fontAlgn="auto" hangingPunct="1">
              <a:spcAft>
                <a:spcPts val="0"/>
              </a:spcAft>
              <a:defRPr/>
            </a:pPr>
            <a:endParaRPr lang="en-US" sz="1400" dirty="0">
              <a:solidFill>
                <a:schemeClr val="tx1"/>
              </a:solidFill>
            </a:endParaRPr>
          </a:p>
          <a:p>
            <a:pPr algn="just" eaLnBrk="1" fontAlgn="auto" hangingPunct="1">
              <a:spcAft>
                <a:spcPts val="0"/>
              </a:spcAft>
              <a:defRPr/>
            </a:pPr>
            <a:r>
              <a:rPr lang="en-US" sz="1400" dirty="0">
                <a:solidFill>
                  <a:schemeClr val="tx1"/>
                </a:solidFill>
              </a:rPr>
              <a:t> </a:t>
            </a:r>
          </a:p>
          <a:p>
            <a:pPr algn="just" eaLnBrk="1" fontAlgn="auto" hangingPunct="1">
              <a:spcAft>
                <a:spcPts val="0"/>
              </a:spcAft>
              <a:defRPr/>
            </a:pPr>
            <a:r>
              <a:rPr lang="en-US" sz="1400" b="1" dirty="0">
                <a:solidFill>
                  <a:schemeClr val="tx1"/>
                </a:solidFill>
              </a:rPr>
              <a:t> </a:t>
            </a:r>
            <a:endParaRPr lang="en-US" sz="1400" dirty="0">
              <a:solidFill>
                <a:schemeClr val="tx1"/>
              </a:solidFill>
            </a:endParaRPr>
          </a:p>
          <a:p>
            <a:pPr algn="just" eaLnBrk="1" fontAlgn="auto" hangingPunct="1">
              <a:spcAft>
                <a:spcPts val="0"/>
              </a:spcAft>
              <a:defRPr/>
            </a:pPr>
            <a:endParaRPr lang="en-US" sz="1400" dirty="0">
              <a:solidFill>
                <a:schemeClr val="tx1"/>
              </a:solidFill>
            </a:endParaRPr>
          </a:p>
          <a:p>
            <a:pPr algn="just" eaLnBrk="1" fontAlgn="auto" hangingPunct="1">
              <a:spcAft>
                <a:spcPts val="0"/>
              </a:spcAft>
              <a:defRPr/>
            </a:pPr>
            <a:endParaRPr lang="en-US" sz="1400" dirty="0">
              <a:solidFill>
                <a:schemeClr val="tx1"/>
              </a:solidFill>
            </a:endParaRPr>
          </a:p>
          <a:p>
            <a:pPr eaLnBrk="1" fontAlgn="auto" hangingPunct="1">
              <a:spcAft>
                <a:spcPts val="0"/>
              </a:spcAft>
              <a:defRPr/>
            </a:pPr>
            <a:endParaRPr lang="en-US" sz="1400" dirty="0"/>
          </a:p>
        </p:txBody>
      </p:sp>
      <p:sp>
        <p:nvSpPr>
          <p:cNvPr id="4" name="Footer Placeholder 3">
            <a:extLst>
              <a:ext uri="{FF2B5EF4-FFF2-40B4-BE49-F238E27FC236}">
                <a16:creationId xmlns:a16="http://schemas.microsoft.com/office/drawing/2014/main" id="{D721E99C-0807-44C4-A7D8-A15B649C9BD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9221" name="Slide Number Placeholder 4">
            <a:extLst>
              <a:ext uri="{FF2B5EF4-FFF2-40B4-BE49-F238E27FC236}">
                <a16:creationId xmlns:a16="http://schemas.microsoft.com/office/drawing/2014/main" id="{B332A9E5-641B-4DFC-B119-8A6753CB19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D09AD6-9358-45B1-8642-0343A9303DAE}"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pic>
        <p:nvPicPr>
          <p:cNvPr id="9222" name="Picture 2">
            <a:extLst>
              <a:ext uri="{FF2B5EF4-FFF2-40B4-BE49-F238E27FC236}">
                <a16:creationId xmlns:a16="http://schemas.microsoft.com/office/drawing/2014/main" id="{C4082EF1-79AD-4303-ABA7-602EB1C6A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38B9FD9-92C0-44B6-A7AD-33F09138C5F0}"/>
              </a:ext>
            </a:extLst>
          </p:cNvPr>
          <p:cNvSpPr>
            <a:spLocks noGrp="1"/>
          </p:cNvSpPr>
          <p:nvPr>
            <p:ph type="ctrTitle"/>
          </p:nvPr>
        </p:nvSpPr>
        <p:spPr>
          <a:xfrm>
            <a:off x="2411413" y="260350"/>
            <a:ext cx="5830887" cy="1223963"/>
          </a:xfrm>
        </p:spPr>
        <p:txBody>
          <a:bodyPr/>
          <a:lstStyle/>
          <a:p>
            <a:pPr eaLnBrk="1" hangingPunct="1"/>
            <a:r>
              <a:rPr lang="en-US" altLang="en-US" sz="3600" b="1"/>
              <a:t>The Writ of Certiorari</a:t>
            </a:r>
            <a:r>
              <a:rPr lang="en-US" altLang="en-US" sz="4000" b="1"/>
              <a:t> </a:t>
            </a:r>
            <a:endParaRPr lang="en-US" altLang="en-US" sz="4000"/>
          </a:p>
        </p:txBody>
      </p:sp>
      <p:sp>
        <p:nvSpPr>
          <p:cNvPr id="3" name="Subtitle 2">
            <a:extLst>
              <a:ext uri="{FF2B5EF4-FFF2-40B4-BE49-F238E27FC236}">
                <a16:creationId xmlns:a16="http://schemas.microsoft.com/office/drawing/2014/main" id="{7E8F968B-1036-4752-955F-9C908918D901}"/>
              </a:ext>
            </a:extLst>
          </p:cNvPr>
          <p:cNvSpPr>
            <a:spLocks noGrp="1"/>
          </p:cNvSpPr>
          <p:nvPr>
            <p:ph type="subTitle" idx="1"/>
          </p:nvPr>
        </p:nvSpPr>
        <p:spPr>
          <a:xfrm>
            <a:off x="2484438" y="1700213"/>
            <a:ext cx="5832475" cy="4032250"/>
          </a:xfrm>
        </p:spPr>
        <p:txBody>
          <a:bodyPr rtlCol="0">
            <a:normAutofit fontScale="70000" lnSpcReduction="20000"/>
          </a:bodyPr>
          <a:lstStyle/>
          <a:p>
            <a:pPr algn="just" eaLnBrk="1" fontAlgn="auto" hangingPunct="1">
              <a:spcAft>
                <a:spcPts val="0"/>
              </a:spcAft>
              <a:defRPr/>
            </a:pPr>
            <a:r>
              <a:rPr lang="en-US" sz="3600" dirty="0" err="1">
                <a:solidFill>
                  <a:schemeClr val="tx1"/>
                </a:solidFill>
              </a:rPr>
              <a:t>Atkin</a:t>
            </a:r>
            <a:r>
              <a:rPr lang="en-US" sz="3600" dirty="0">
                <a:solidFill>
                  <a:schemeClr val="tx1"/>
                </a:solidFill>
              </a:rPr>
              <a:t> LJ in 1923, in the famous Case of </a:t>
            </a:r>
            <a:r>
              <a:rPr lang="en-US" sz="3600" i="1" dirty="0">
                <a:solidFill>
                  <a:schemeClr val="tx1"/>
                </a:solidFill>
              </a:rPr>
              <a:t>R v. Electricity Commissioners ex p. London Electricity Joint Committee C. (1920) Ltd. </a:t>
            </a:r>
            <a:r>
              <a:rPr lang="en-US" sz="3600" dirty="0">
                <a:solidFill>
                  <a:schemeClr val="tx1"/>
                </a:solidFill>
              </a:rPr>
              <a:t>[1924] 1 KB 171.</a:t>
            </a:r>
          </a:p>
          <a:p>
            <a:pPr algn="just" eaLnBrk="1" fontAlgn="auto" hangingPunct="1">
              <a:spcAft>
                <a:spcPts val="0"/>
              </a:spcAft>
              <a:defRPr/>
            </a:pPr>
            <a:r>
              <a:rPr lang="en-US" sz="3600" dirty="0">
                <a:solidFill>
                  <a:schemeClr val="tx1"/>
                </a:solidFill>
              </a:rPr>
              <a:t> </a:t>
            </a:r>
          </a:p>
          <a:p>
            <a:pPr algn="just" eaLnBrk="1" fontAlgn="auto" hangingPunct="1">
              <a:spcAft>
                <a:spcPts val="0"/>
              </a:spcAft>
              <a:defRPr/>
            </a:pPr>
            <a:r>
              <a:rPr lang="en-US" sz="3600" i="1" dirty="0">
                <a:solidFill>
                  <a:schemeClr val="tx1"/>
                </a:solidFill>
              </a:rPr>
              <a:t>“Wherever any body of persons having legal authority to determine questions affecting the rights of subjects, and having the duty to act judicially, act in excess of their legal authority, they are subject to the controlling jurisdiction of the King’s Bench Division exercised in these writs”</a:t>
            </a:r>
            <a:endParaRPr lang="en-US" sz="3600" dirty="0">
              <a:solidFill>
                <a:schemeClr val="tx1"/>
              </a:solidFill>
            </a:endParaRPr>
          </a:p>
          <a:p>
            <a:pPr eaLnBrk="1" fontAlgn="auto" hangingPunct="1">
              <a:spcAft>
                <a:spcPts val="0"/>
              </a:spcAft>
              <a:defRPr/>
            </a:pPr>
            <a:endParaRPr lang="en-US" dirty="0"/>
          </a:p>
        </p:txBody>
      </p:sp>
      <p:sp>
        <p:nvSpPr>
          <p:cNvPr id="4" name="Footer Placeholder 3">
            <a:extLst>
              <a:ext uri="{FF2B5EF4-FFF2-40B4-BE49-F238E27FC236}">
                <a16:creationId xmlns:a16="http://schemas.microsoft.com/office/drawing/2014/main" id="{2403280A-A3A5-4C6D-959E-0E9A523CFAB6}"/>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0245" name="Slide Number Placeholder 4">
            <a:extLst>
              <a:ext uri="{FF2B5EF4-FFF2-40B4-BE49-F238E27FC236}">
                <a16:creationId xmlns:a16="http://schemas.microsoft.com/office/drawing/2014/main" id="{C073B741-AC04-4E4F-AC65-9923FB7C4B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7EAF2C-8958-4D7D-A59B-09F0398D2AB1}"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pic>
        <p:nvPicPr>
          <p:cNvPr id="10246" name="Picture 2">
            <a:extLst>
              <a:ext uri="{FF2B5EF4-FFF2-40B4-BE49-F238E27FC236}">
                <a16:creationId xmlns:a16="http://schemas.microsoft.com/office/drawing/2014/main" id="{9FFA20E0-27CD-4861-9496-26186F9AE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FEEB2E3-367F-4916-B555-D5E2604DABD4}"/>
              </a:ext>
            </a:extLst>
          </p:cNvPr>
          <p:cNvSpPr>
            <a:spLocks noGrp="1"/>
          </p:cNvSpPr>
          <p:nvPr>
            <p:ph type="ctrTitle"/>
          </p:nvPr>
        </p:nvSpPr>
        <p:spPr>
          <a:xfrm>
            <a:off x="2411413" y="260350"/>
            <a:ext cx="5830887" cy="1470025"/>
          </a:xfrm>
        </p:spPr>
        <p:txBody>
          <a:bodyPr/>
          <a:lstStyle/>
          <a:p>
            <a:pPr eaLnBrk="1" hangingPunct="1"/>
            <a:r>
              <a:rPr lang="en-US" altLang="en-US" sz="3600" b="1"/>
              <a:t>The Development of the Law since 1923</a:t>
            </a:r>
          </a:p>
        </p:txBody>
      </p:sp>
      <p:sp>
        <p:nvSpPr>
          <p:cNvPr id="11267" name="Subtitle 2">
            <a:extLst>
              <a:ext uri="{FF2B5EF4-FFF2-40B4-BE49-F238E27FC236}">
                <a16:creationId xmlns:a16="http://schemas.microsoft.com/office/drawing/2014/main" id="{20CF097D-0277-43F6-AE18-EB5FB0CA6D1D}"/>
              </a:ext>
            </a:extLst>
          </p:cNvPr>
          <p:cNvSpPr>
            <a:spLocks noGrp="1"/>
          </p:cNvSpPr>
          <p:nvPr>
            <p:ph type="subTitle" idx="1"/>
          </p:nvPr>
        </p:nvSpPr>
        <p:spPr>
          <a:xfrm>
            <a:off x="2411413" y="1916113"/>
            <a:ext cx="6192837" cy="4176712"/>
          </a:xfrm>
        </p:spPr>
        <p:txBody>
          <a:bodyPr/>
          <a:lstStyle/>
          <a:p>
            <a:pPr algn="just" eaLnBrk="1" hangingPunct="1"/>
            <a:r>
              <a:rPr lang="en-US" altLang="en-US" sz="1600">
                <a:solidFill>
                  <a:schemeClr val="tx1"/>
                </a:solidFill>
              </a:rPr>
              <a:t>However, the law has developed significantly since 1923 :-</a:t>
            </a:r>
          </a:p>
          <a:p>
            <a:pPr algn="just" eaLnBrk="1" hangingPunct="1"/>
            <a:r>
              <a:rPr lang="en-US" altLang="en-US" sz="1600">
                <a:solidFill>
                  <a:schemeClr val="tx1"/>
                </a:solidFill>
              </a:rPr>
              <a:t> </a:t>
            </a:r>
          </a:p>
          <a:p>
            <a:pPr algn="just" eaLnBrk="1" hangingPunct="1"/>
            <a:r>
              <a:rPr lang="en-US" altLang="en-US" sz="1600">
                <a:solidFill>
                  <a:schemeClr val="tx1"/>
                </a:solidFill>
              </a:rPr>
              <a:t>a) The requirement of ‘legal authority’ is no longer invariable, since extra-legal bodies are now sometimes subject to remedies;</a:t>
            </a:r>
          </a:p>
          <a:p>
            <a:pPr algn="just" eaLnBrk="1" hangingPunct="1"/>
            <a:r>
              <a:rPr lang="en-US" altLang="en-US" sz="1600">
                <a:solidFill>
                  <a:schemeClr val="tx1"/>
                </a:solidFill>
              </a:rPr>
              <a:t> </a:t>
            </a:r>
          </a:p>
          <a:p>
            <a:pPr algn="just" eaLnBrk="1" hangingPunct="1"/>
            <a:r>
              <a:rPr lang="en-US" altLang="en-US" sz="1600">
                <a:solidFill>
                  <a:schemeClr val="tx1"/>
                </a:solidFill>
              </a:rPr>
              <a:t>b) The remedies are now not limited only to rights of subjects in the sense of legal rights;</a:t>
            </a:r>
          </a:p>
          <a:p>
            <a:pPr algn="just" eaLnBrk="1" hangingPunct="1"/>
            <a:r>
              <a:rPr lang="en-US" altLang="en-US" sz="1600">
                <a:solidFill>
                  <a:schemeClr val="tx1"/>
                </a:solidFill>
              </a:rPr>
              <a:t> </a:t>
            </a:r>
          </a:p>
          <a:p>
            <a:pPr algn="just" eaLnBrk="1" hangingPunct="1"/>
            <a:r>
              <a:rPr lang="en-US" altLang="en-US" sz="1600">
                <a:solidFill>
                  <a:schemeClr val="tx1"/>
                </a:solidFill>
              </a:rPr>
              <a:t>c) Nor are the remedies limited to ‘subjects’ since non citizens also may make use of these remedies.</a:t>
            </a:r>
          </a:p>
          <a:p>
            <a:pPr algn="just" eaLnBrk="1" hangingPunct="1"/>
            <a:r>
              <a:rPr lang="en-US" altLang="en-US" sz="1600">
                <a:solidFill>
                  <a:schemeClr val="tx1"/>
                </a:solidFill>
              </a:rPr>
              <a:t> </a:t>
            </a:r>
          </a:p>
          <a:p>
            <a:pPr algn="just" eaLnBrk="1" hangingPunct="1"/>
            <a:r>
              <a:rPr lang="en-US" altLang="en-US" sz="1600">
                <a:solidFill>
                  <a:schemeClr val="tx1"/>
                </a:solidFill>
              </a:rPr>
              <a:t>d) This formula also refers to a ‘body of persons’ - plural – this is not the case with the principle applying equally to an individual official as well.</a:t>
            </a:r>
          </a:p>
          <a:p>
            <a:pPr algn="just" eaLnBrk="1" hangingPunct="1"/>
            <a:r>
              <a:rPr lang="en-US" altLang="en-US" sz="1600" b="1">
                <a:solidFill>
                  <a:schemeClr val="tx1"/>
                </a:solidFill>
              </a:rPr>
              <a:t> </a:t>
            </a:r>
            <a:endParaRPr lang="en-US" altLang="en-US" sz="1600">
              <a:solidFill>
                <a:schemeClr val="tx1"/>
              </a:solidFill>
            </a:endParaRPr>
          </a:p>
        </p:txBody>
      </p:sp>
      <p:sp>
        <p:nvSpPr>
          <p:cNvPr id="4" name="Footer Placeholder 3">
            <a:extLst>
              <a:ext uri="{FF2B5EF4-FFF2-40B4-BE49-F238E27FC236}">
                <a16:creationId xmlns:a16="http://schemas.microsoft.com/office/drawing/2014/main" id="{C52622C1-5836-4768-A5C4-C035664D71BD}"/>
              </a:ext>
            </a:extLst>
          </p:cNvPr>
          <p:cNvSpPr>
            <a:spLocks noGrp="1"/>
          </p:cNvSpPr>
          <p:nvPr>
            <p:ph type="ftr" sz="quarter" idx="11"/>
          </p:nvPr>
        </p:nvSpPr>
        <p:spPr>
          <a:xfrm>
            <a:off x="2484438" y="6356350"/>
            <a:ext cx="5903912" cy="365125"/>
          </a:xfrm>
        </p:spPr>
        <p:txBody>
          <a:bodyPr/>
          <a:lstStyle/>
          <a:p>
            <a:pPr>
              <a:defRPr/>
            </a:pPr>
            <a:r>
              <a:rPr lang="en-US" sz="1300" b="1" dirty="0"/>
              <a:t>e-JNLC 1.0 </a:t>
            </a:r>
          </a:p>
          <a:p>
            <a:pPr>
              <a:defRPr/>
            </a:pPr>
            <a:r>
              <a:rPr lang="en-US" sz="1300" dirty="0"/>
              <a:t>“Towards a Digital Era in the Legal Profession”</a:t>
            </a:r>
          </a:p>
          <a:p>
            <a:pPr>
              <a:defRPr/>
            </a:pPr>
            <a:endParaRPr lang="en-US" dirty="0"/>
          </a:p>
        </p:txBody>
      </p:sp>
      <p:sp>
        <p:nvSpPr>
          <p:cNvPr id="11269" name="Slide Number Placeholder 4">
            <a:extLst>
              <a:ext uri="{FF2B5EF4-FFF2-40B4-BE49-F238E27FC236}">
                <a16:creationId xmlns:a16="http://schemas.microsoft.com/office/drawing/2014/main" id="{4A1F35E1-ACE9-4DBC-9875-1FA5A2E9FC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70DB3B-D11F-4DD7-BDEC-156088B0A9F8}"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pic>
        <p:nvPicPr>
          <p:cNvPr id="11270" name="Picture 2">
            <a:extLst>
              <a:ext uri="{FF2B5EF4-FFF2-40B4-BE49-F238E27FC236}">
                <a16:creationId xmlns:a16="http://schemas.microsoft.com/office/drawing/2014/main" id="{4643A951-0320-486B-B5E0-C7231B50F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0638"/>
            <a:ext cx="19796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5406</Words>
  <Application>Microsoft Office PowerPoint</Application>
  <PresentationFormat>On-screen Show (4:3)</PresentationFormat>
  <Paragraphs>643</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PowerPoint Presentation</vt:lpstr>
      <vt:lpstr>Contents</vt:lpstr>
      <vt:lpstr>Nature of Prerogative Remedies</vt:lpstr>
      <vt:lpstr>The Writ Jurisdiction  in Sri Lanka</vt:lpstr>
      <vt:lpstr>The Writ Jurisdiction  in Sri Lanka</vt:lpstr>
      <vt:lpstr>The Writ Jurisdiction  in Sri Lanka</vt:lpstr>
      <vt:lpstr>Types of Writs </vt:lpstr>
      <vt:lpstr>The Writ of Certiorari </vt:lpstr>
      <vt:lpstr>The Development of the Law since 1923</vt:lpstr>
      <vt:lpstr>The Development of the Law since 1923</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The Grounds of Review for Certiorari  </vt:lpstr>
      <vt:lpstr>Defences to  Writ Applications</vt:lpstr>
      <vt:lpstr>Defences to  Writ Applications</vt:lpstr>
      <vt:lpstr>Defences to  Writ Applications</vt:lpstr>
      <vt:lpstr>Defences to  Writ Applications</vt:lpstr>
      <vt:lpstr>Defences to  Writ Applications</vt:lpstr>
      <vt:lpstr>Defences to  Writ Applications</vt:lpstr>
      <vt:lpstr>Defences to  Writ Applications</vt:lpstr>
      <vt:lpstr>Defences to  Writ Applications</vt:lpstr>
      <vt:lpstr>Defences to  Writ Applications</vt:lpstr>
      <vt:lpstr>PowerPoint Presentation</vt:lpstr>
      <vt:lpstr> Illustrative Example in Drafting a Writ Application  </vt:lpstr>
      <vt:lpstr>Illustrative Example in Drafting a Writ Application </vt:lpstr>
      <vt:lpstr>Illustrative Example in Drafting a Writ Application </vt:lpstr>
      <vt:lpstr>Illustrative Example in Drafting a Writ Application </vt:lpstr>
      <vt:lpstr> Illustrative Example in Drafting a Writ Application  </vt:lpstr>
      <vt:lpstr>Illustrative Example in Drafting a Writ Application </vt:lpstr>
      <vt:lpstr>Illustrative Example in Drafting a Writ Application </vt:lpstr>
      <vt:lpstr> Illustrative Example in Drafting a Writ Application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 New</cp:lastModifiedBy>
  <cp:revision>96</cp:revision>
  <dcterms:created xsi:type="dcterms:W3CDTF">2012-11-16T05:31:30Z</dcterms:created>
  <dcterms:modified xsi:type="dcterms:W3CDTF">2019-11-26T19:18:01Z</dcterms:modified>
</cp:coreProperties>
</file>