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86" r:id="rId7"/>
    <p:sldId id="261" r:id="rId8"/>
    <p:sldId id="284" r:id="rId9"/>
    <p:sldId id="287" r:id="rId10"/>
    <p:sldId id="290" r:id="rId11"/>
    <p:sldId id="292" r:id="rId12"/>
    <p:sldId id="293" r:id="rId13"/>
    <p:sldId id="262" r:id="rId14"/>
    <p:sldId id="263" r:id="rId15"/>
    <p:sldId id="264" r:id="rId16"/>
    <p:sldId id="297" r:id="rId17"/>
    <p:sldId id="266" r:id="rId18"/>
    <p:sldId id="283" r:id="rId19"/>
    <p:sldId id="296" r:id="rId20"/>
    <p:sldId id="299" r:id="rId21"/>
    <p:sldId id="300" r:id="rId22"/>
    <p:sldId id="280" r:id="rId23"/>
    <p:sldId id="267" r:id="rId24"/>
    <p:sldId id="268" r:id="rId25"/>
    <p:sldId id="269" r:id="rId26"/>
    <p:sldId id="271" r:id="rId27"/>
    <p:sldId id="272" r:id="rId28"/>
    <p:sldId id="273" r:id="rId29"/>
    <p:sldId id="274" r:id="rId30"/>
    <p:sldId id="275" r:id="rId31"/>
    <p:sldId id="276" r:id="rId32"/>
    <p:sldId id="277" r:id="rId33"/>
    <p:sldId id="278" r:id="rId34"/>
    <p:sldId id="281" r:id="rId35"/>
    <p:sldId id="291" r:id="rId36"/>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C4EA803-761A-4D01-A1F7-0580238E15A7}">
          <p14:sldIdLst>
            <p14:sldId id="256"/>
            <p14:sldId id="257"/>
            <p14:sldId id="258"/>
            <p14:sldId id="259"/>
            <p14:sldId id="260"/>
            <p14:sldId id="286"/>
            <p14:sldId id="261"/>
            <p14:sldId id="284"/>
            <p14:sldId id="287"/>
            <p14:sldId id="290"/>
            <p14:sldId id="292"/>
            <p14:sldId id="293"/>
            <p14:sldId id="262"/>
            <p14:sldId id="263"/>
            <p14:sldId id="264"/>
            <p14:sldId id="297"/>
            <p14:sldId id="266"/>
            <p14:sldId id="283"/>
            <p14:sldId id="296"/>
            <p14:sldId id="299"/>
            <p14:sldId id="300"/>
            <p14:sldId id="280"/>
            <p14:sldId id="267"/>
            <p14:sldId id="268"/>
            <p14:sldId id="269"/>
            <p14:sldId id="271"/>
            <p14:sldId id="272"/>
            <p14:sldId id="273"/>
            <p14:sldId id="274"/>
            <p14:sldId id="275"/>
            <p14:sldId id="276"/>
            <p14:sldId id="277"/>
            <p14:sldId id="278"/>
            <p14:sldId id="281"/>
            <p14:sldId id="2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4660"/>
  </p:normalViewPr>
  <p:slideViewPr>
    <p:cSldViewPr>
      <p:cViewPr varScale="1">
        <p:scale>
          <a:sx n="80" d="100"/>
          <a:sy n="80" d="100"/>
        </p:scale>
        <p:origin x="106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geeshasl@gmail.com" userId="ebaccb47d6749a37" providerId="LiveId" clId="{3C74C4FD-BFD1-9D4A-B1F3-0614BFE6F7F9}"/>
    <pc:docChg chg="custSel modSld">
      <pc:chgData name="wageeshasl@gmail.com" userId="ebaccb47d6749a37" providerId="LiveId" clId="{3C74C4FD-BFD1-9D4A-B1F3-0614BFE6F7F9}" dt="2019-09-08T14:22:59.284" v="141" actId="20577"/>
      <pc:docMkLst>
        <pc:docMk/>
      </pc:docMkLst>
      <pc:sldChg chg="modSp">
        <pc:chgData name="wageeshasl@gmail.com" userId="ebaccb47d6749a37" providerId="LiveId" clId="{3C74C4FD-BFD1-9D4A-B1F3-0614BFE6F7F9}" dt="2019-09-08T14:22:59.284" v="141" actId="20577"/>
        <pc:sldMkLst>
          <pc:docMk/>
          <pc:sldMk cId="3760998908" sldId="261"/>
        </pc:sldMkLst>
        <pc:spChg chg="mod">
          <ac:chgData name="wageeshasl@gmail.com" userId="ebaccb47d6749a37" providerId="LiveId" clId="{3C74C4FD-BFD1-9D4A-B1F3-0614BFE6F7F9}" dt="2019-09-08T14:22:59.284" v="141" actId="20577"/>
          <ac:spMkLst>
            <pc:docMk/>
            <pc:sldMk cId="3760998908" sldId="26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3550"/>
          </a:xfrm>
          <a:prstGeom prst="rect">
            <a:avLst/>
          </a:prstGeom>
        </p:spPr>
        <p:txBody>
          <a:bodyPr vert="horz" lIns="91440" tIns="45720" rIns="91440" bIns="45720" rtlCol="0"/>
          <a:lstStyle>
            <a:lvl1pPr algn="r">
              <a:defRPr sz="1200"/>
            </a:lvl1pPr>
          </a:lstStyle>
          <a:p>
            <a:fld id="{39042B0F-5C2D-4564-8E3D-D620D7DF5E26}" type="datetimeFigureOut">
              <a:rPr lang="en-US" smtClean="0"/>
              <a:t>11/28/2019</a:t>
            </a:fld>
            <a:endParaRPr lang="en-US"/>
          </a:p>
        </p:txBody>
      </p:sp>
      <p:sp>
        <p:nvSpPr>
          <p:cNvPr id="4" name="Slide Image Placeholder 3"/>
          <p:cNvSpPr>
            <a:spLocks noGrp="1" noRot="1" noChangeAspect="1"/>
          </p:cNvSpPr>
          <p:nvPr>
            <p:ph type="sldImg" idx="2"/>
          </p:nvPr>
        </p:nvSpPr>
        <p:spPr>
          <a:xfrm>
            <a:off x="1427163" y="1154113"/>
            <a:ext cx="4156075" cy="31178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45000"/>
            <a:ext cx="5607050" cy="363696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525"/>
            <a:ext cx="3038475" cy="463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772525"/>
            <a:ext cx="3038475" cy="463550"/>
          </a:xfrm>
          <a:prstGeom prst="rect">
            <a:avLst/>
          </a:prstGeom>
        </p:spPr>
        <p:txBody>
          <a:bodyPr vert="horz" lIns="91440" tIns="45720" rIns="91440" bIns="45720" rtlCol="0" anchor="b"/>
          <a:lstStyle>
            <a:lvl1pPr algn="r">
              <a:defRPr sz="1200"/>
            </a:lvl1pPr>
          </a:lstStyle>
          <a:p>
            <a:fld id="{75587190-64F2-4921-B3FF-4D7E4E4951C8}" type="slidenum">
              <a:rPr lang="en-US" smtClean="0"/>
              <a:t>‹#›</a:t>
            </a:fld>
            <a:endParaRPr lang="en-US"/>
          </a:p>
        </p:txBody>
      </p:sp>
    </p:spTree>
    <p:extLst>
      <p:ext uri="{BB962C8B-B14F-4D97-AF65-F5344CB8AC3E}">
        <p14:creationId xmlns:p14="http://schemas.microsoft.com/office/powerpoint/2010/main" val="223182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6A6AC5-3E12-4D66-B77A-F3597750B3CB}" type="datetime1">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4EFAD-1104-453E-947C-3EEA8EDDF6E6}" type="slidenum">
              <a:rPr lang="en-US" smtClean="0"/>
              <a:t>‹#›</a:t>
            </a:fld>
            <a:endParaRPr lang="en-US"/>
          </a:p>
        </p:txBody>
      </p:sp>
    </p:spTree>
    <p:extLst>
      <p:ext uri="{BB962C8B-B14F-4D97-AF65-F5344CB8AC3E}">
        <p14:creationId xmlns:p14="http://schemas.microsoft.com/office/powerpoint/2010/main" val="2321238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57E9D5-D6E7-44B5-BAB3-181DD268CDD3}" type="datetime1">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4EFAD-1104-453E-947C-3EEA8EDDF6E6}" type="slidenum">
              <a:rPr lang="en-US" smtClean="0"/>
              <a:t>‹#›</a:t>
            </a:fld>
            <a:endParaRPr lang="en-US"/>
          </a:p>
        </p:txBody>
      </p:sp>
    </p:spTree>
    <p:extLst>
      <p:ext uri="{BB962C8B-B14F-4D97-AF65-F5344CB8AC3E}">
        <p14:creationId xmlns:p14="http://schemas.microsoft.com/office/powerpoint/2010/main" val="1527997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5042A2-0636-4202-A5B1-C47189083897}" type="datetime1">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4EFAD-1104-453E-947C-3EEA8EDDF6E6}" type="slidenum">
              <a:rPr lang="en-US" smtClean="0"/>
              <a:t>‹#›</a:t>
            </a:fld>
            <a:endParaRPr lang="en-US"/>
          </a:p>
        </p:txBody>
      </p:sp>
    </p:spTree>
    <p:extLst>
      <p:ext uri="{BB962C8B-B14F-4D97-AF65-F5344CB8AC3E}">
        <p14:creationId xmlns:p14="http://schemas.microsoft.com/office/powerpoint/2010/main" val="64524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937096-E213-4D5D-A44E-264210839326}" type="datetime1">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4EFAD-1104-453E-947C-3EEA8EDDF6E6}" type="slidenum">
              <a:rPr lang="en-US" smtClean="0"/>
              <a:t>‹#›</a:t>
            </a:fld>
            <a:endParaRPr lang="en-US"/>
          </a:p>
        </p:txBody>
      </p:sp>
    </p:spTree>
    <p:extLst>
      <p:ext uri="{BB962C8B-B14F-4D97-AF65-F5344CB8AC3E}">
        <p14:creationId xmlns:p14="http://schemas.microsoft.com/office/powerpoint/2010/main" val="784179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A9885F-B764-4801-B4FC-63F545203E79}" type="datetime1">
              <a:rPr lang="en-US" smtClean="0"/>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4EFAD-1104-453E-947C-3EEA8EDDF6E6}" type="slidenum">
              <a:rPr lang="en-US" smtClean="0"/>
              <a:t>‹#›</a:t>
            </a:fld>
            <a:endParaRPr lang="en-US"/>
          </a:p>
        </p:txBody>
      </p:sp>
    </p:spTree>
    <p:extLst>
      <p:ext uri="{BB962C8B-B14F-4D97-AF65-F5344CB8AC3E}">
        <p14:creationId xmlns:p14="http://schemas.microsoft.com/office/powerpoint/2010/main" val="2185580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BFAF05-52F9-41BD-9D8A-B24D603F5368}" type="datetime1">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4EFAD-1104-453E-947C-3EEA8EDDF6E6}" type="slidenum">
              <a:rPr lang="en-US" smtClean="0"/>
              <a:t>‹#›</a:t>
            </a:fld>
            <a:endParaRPr lang="en-US"/>
          </a:p>
        </p:txBody>
      </p:sp>
    </p:spTree>
    <p:extLst>
      <p:ext uri="{BB962C8B-B14F-4D97-AF65-F5344CB8AC3E}">
        <p14:creationId xmlns:p14="http://schemas.microsoft.com/office/powerpoint/2010/main" val="715835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22489E-1BDE-4759-804F-B940F2431C53}" type="datetime1">
              <a:rPr lang="en-US" smtClean="0"/>
              <a:t>11/28/2019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C4EFAD-1104-453E-947C-3EEA8EDDF6E6}" type="slidenum">
              <a:rPr lang="en-US" smtClean="0"/>
              <a:t>‹#›</a:t>
            </a:fld>
            <a:endParaRPr lang="en-US"/>
          </a:p>
        </p:txBody>
      </p:sp>
    </p:spTree>
    <p:extLst>
      <p:ext uri="{BB962C8B-B14F-4D97-AF65-F5344CB8AC3E}">
        <p14:creationId xmlns:p14="http://schemas.microsoft.com/office/powerpoint/2010/main" val="85769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59F859-CA4F-442B-A218-7C270F5C4FA4}" type="datetime1">
              <a:rPr lang="en-US" smtClean="0"/>
              <a:t>11/28/2019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C4EFAD-1104-453E-947C-3EEA8EDDF6E6}" type="slidenum">
              <a:rPr lang="en-US" smtClean="0"/>
              <a:t>‹#›</a:t>
            </a:fld>
            <a:endParaRPr lang="en-US"/>
          </a:p>
        </p:txBody>
      </p:sp>
    </p:spTree>
    <p:extLst>
      <p:ext uri="{BB962C8B-B14F-4D97-AF65-F5344CB8AC3E}">
        <p14:creationId xmlns:p14="http://schemas.microsoft.com/office/powerpoint/2010/main" val="1648236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73CD3-F738-4F16-B83D-DF781853D4D2}" type="datetime1">
              <a:rPr lang="en-US" smtClean="0"/>
              <a:t>11/28/2019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C4EFAD-1104-453E-947C-3EEA8EDDF6E6}" type="slidenum">
              <a:rPr lang="en-US" smtClean="0"/>
              <a:t>‹#›</a:t>
            </a:fld>
            <a:endParaRPr lang="en-US"/>
          </a:p>
        </p:txBody>
      </p:sp>
    </p:spTree>
    <p:extLst>
      <p:ext uri="{BB962C8B-B14F-4D97-AF65-F5344CB8AC3E}">
        <p14:creationId xmlns:p14="http://schemas.microsoft.com/office/powerpoint/2010/main" val="2991054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E752B-D109-4C48-87DF-BFD087B0452E}" type="datetime1">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4EFAD-1104-453E-947C-3EEA8EDDF6E6}" type="slidenum">
              <a:rPr lang="en-US" smtClean="0"/>
              <a:t>‹#›</a:t>
            </a:fld>
            <a:endParaRPr lang="en-US"/>
          </a:p>
        </p:txBody>
      </p:sp>
    </p:spTree>
    <p:extLst>
      <p:ext uri="{BB962C8B-B14F-4D97-AF65-F5344CB8AC3E}">
        <p14:creationId xmlns:p14="http://schemas.microsoft.com/office/powerpoint/2010/main" val="3870969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9AA630-22C4-4C97-B84C-0FB3376939E5}" type="datetime1">
              <a:rPr lang="en-US" smtClean="0"/>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4EFAD-1104-453E-947C-3EEA8EDDF6E6}" type="slidenum">
              <a:rPr lang="en-US" smtClean="0"/>
              <a:t>‹#›</a:t>
            </a:fld>
            <a:endParaRPr lang="en-US"/>
          </a:p>
        </p:txBody>
      </p:sp>
    </p:spTree>
    <p:extLst>
      <p:ext uri="{BB962C8B-B14F-4D97-AF65-F5344CB8AC3E}">
        <p14:creationId xmlns:p14="http://schemas.microsoft.com/office/powerpoint/2010/main" val="663463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DF0CE-57AF-41C6-AB85-0B5D165CE8D6}" type="datetime1">
              <a:rPr lang="en-US" smtClean="0"/>
              <a:t>11/28/2019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4EFAD-1104-453E-947C-3EEA8EDDF6E6}" type="slidenum">
              <a:rPr lang="en-US" smtClean="0"/>
              <a:t>‹#›</a:t>
            </a:fld>
            <a:endParaRPr lang="en-US"/>
          </a:p>
        </p:txBody>
      </p:sp>
    </p:spTree>
    <p:extLst>
      <p:ext uri="{BB962C8B-B14F-4D97-AF65-F5344CB8AC3E}">
        <p14:creationId xmlns:p14="http://schemas.microsoft.com/office/powerpoint/2010/main" val="232841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22095"/>
            <a:ext cx="7772400" cy="1909011"/>
          </a:xfrm>
        </p:spPr>
        <p:txBody>
          <a:bodyPr>
            <a:normAutofit/>
          </a:bodyPr>
          <a:lstStyle/>
          <a:p>
            <a:r>
              <a:rPr lang="en-US" sz="5400" dirty="0">
                <a:solidFill>
                  <a:schemeClr val="accent5">
                    <a:lumMod val="50000"/>
                  </a:schemeClr>
                </a:solidFill>
                <a:latin typeface="Baskerville Old Face" panose="02020602080505020303" pitchFamily="18" charset="0"/>
              </a:rPr>
              <a:t>CYBERCRIME</a:t>
            </a:r>
          </a:p>
        </p:txBody>
      </p:sp>
      <p:sp>
        <p:nvSpPr>
          <p:cNvPr id="3" name="Subtitle 2"/>
          <p:cNvSpPr>
            <a:spLocks noGrp="1"/>
          </p:cNvSpPr>
          <p:nvPr>
            <p:ph type="subTitle" idx="1"/>
          </p:nvPr>
        </p:nvSpPr>
        <p:spPr>
          <a:xfrm>
            <a:off x="1066800" y="3810000"/>
            <a:ext cx="6705600" cy="2511468"/>
          </a:xfrm>
        </p:spPr>
        <p:txBody>
          <a:bodyPr>
            <a:normAutofit fontScale="25000" lnSpcReduction="20000"/>
          </a:bodyPr>
          <a:lstStyle/>
          <a:p>
            <a:pPr>
              <a:defRPr/>
            </a:pPr>
            <a:r>
              <a:rPr lang="en-GB" sz="9600" dirty="0">
                <a:solidFill>
                  <a:schemeClr val="tx2"/>
                </a:solidFill>
              </a:rPr>
              <a:t>By</a:t>
            </a:r>
          </a:p>
          <a:p>
            <a:pPr>
              <a:defRPr/>
            </a:pPr>
            <a:r>
              <a:rPr lang="en-GB" sz="9600" b="1" dirty="0">
                <a:solidFill>
                  <a:schemeClr val="tx2"/>
                </a:solidFill>
              </a:rPr>
              <a:t>Justice K. </a:t>
            </a:r>
            <a:r>
              <a:rPr lang="en-GB" sz="9600" b="1" dirty="0" err="1">
                <a:solidFill>
                  <a:schemeClr val="tx2"/>
                </a:solidFill>
              </a:rPr>
              <a:t>Kumudini</a:t>
            </a:r>
            <a:r>
              <a:rPr lang="en-GB" sz="9600" b="1" dirty="0">
                <a:solidFill>
                  <a:schemeClr val="tx2"/>
                </a:solidFill>
              </a:rPr>
              <a:t> Wickremasinghe</a:t>
            </a:r>
          </a:p>
          <a:p>
            <a:pPr>
              <a:defRPr/>
            </a:pPr>
            <a:r>
              <a:rPr lang="en-GB" sz="9600" dirty="0">
                <a:solidFill>
                  <a:schemeClr val="tx2"/>
                </a:solidFill>
              </a:rPr>
              <a:t>M.A. (Human Rights) Uni. Of </a:t>
            </a:r>
          </a:p>
          <a:p>
            <a:pPr>
              <a:defRPr/>
            </a:pPr>
            <a:r>
              <a:rPr lang="en-GB" sz="9600" dirty="0">
                <a:solidFill>
                  <a:schemeClr val="tx2"/>
                </a:solidFill>
              </a:rPr>
              <a:t>Oslo, </a:t>
            </a:r>
            <a:r>
              <a:rPr lang="en-GB" sz="9600" dirty="0" smtClean="0">
                <a:solidFill>
                  <a:schemeClr val="tx2"/>
                </a:solidFill>
              </a:rPr>
              <a:t>Norway</a:t>
            </a:r>
          </a:p>
          <a:p>
            <a:pPr>
              <a:defRPr/>
            </a:pPr>
            <a:r>
              <a:rPr lang="en-GB" sz="9600" dirty="0" smtClean="0">
                <a:solidFill>
                  <a:schemeClr val="tx2"/>
                </a:solidFill>
              </a:rPr>
              <a:t>Trainer – European Union &amp; Council of Europe</a:t>
            </a:r>
          </a:p>
          <a:p>
            <a:pPr>
              <a:defRPr/>
            </a:pPr>
            <a:endParaRPr lang="en-GB" sz="9600" dirty="0">
              <a:solidFill>
                <a:schemeClr val="tx2"/>
              </a:solidFill>
            </a:endParaRPr>
          </a:p>
          <a:p>
            <a:pPr>
              <a:defRPr/>
            </a:pPr>
            <a:endParaRPr lang="en-GB" sz="9600" dirty="0">
              <a:solidFill>
                <a:schemeClr val="tx2"/>
              </a:solidFill>
            </a:endParaRPr>
          </a:p>
          <a:p>
            <a:endParaRPr lang="en-US" dirty="0"/>
          </a:p>
        </p:txBody>
      </p:sp>
      <p:sp>
        <p:nvSpPr>
          <p:cNvPr id="5" name="Slide Number Placeholder 4"/>
          <p:cNvSpPr>
            <a:spLocks noGrp="1"/>
          </p:cNvSpPr>
          <p:nvPr>
            <p:ph type="sldNum" sz="quarter" idx="12"/>
          </p:nvPr>
        </p:nvSpPr>
        <p:spPr/>
        <p:txBody>
          <a:bodyPr/>
          <a:lstStyle/>
          <a:p>
            <a:fld id="{0CC4EFAD-1104-453E-947C-3EEA8EDDF6E6}" type="slidenum">
              <a:rPr lang="en-US" smtClean="0"/>
              <a:t>1</a:t>
            </a:fld>
            <a:endParaRPr lang="en-US"/>
          </a:p>
        </p:txBody>
      </p:sp>
      <p:pic>
        <p:nvPicPr>
          <p:cNvPr id="6" name="Picture 2" descr="C:\Users\USER\Pictures\81bHhfshu6L._SL1500_.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231732"/>
            <a:ext cx="2383858" cy="2435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65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GB" b="1" dirty="0">
                <a:ea typeface="ＭＳ Ｐゴシック" pitchFamily="34" charset="-128"/>
              </a:rPr>
              <a:t>INTERPOL</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r>
              <a:rPr lang="en-GB" sz="2200" dirty="0">
                <a:ea typeface="ＭＳ Ｐゴシック" pitchFamily="34" charset="-128"/>
              </a:rPr>
              <a:t>Law enforcement agencies </a:t>
            </a:r>
          </a:p>
          <a:p>
            <a:r>
              <a:rPr lang="en-GB" sz="2200" dirty="0">
                <a:ea typeface="ＭＳ Ｐゴシック" pitchFamily="34" charset="-128"/>
              </a:rPr>
              <a:t>194 members (as of 2019)</a:t>
            </a:r>
          </a:p>
          <a:p>
            <a:r>
              <a:rPr lang="en-GB" sz="2200" dirty="0">
                <a:ea typeface="ＭＳ Ｐゴシック" pitchFamily="34" charset="-128"/>
              </a:rPr>
              <a:t>Objective </a:t>
            </a:r>
          </a:p>
          <a:p>
            <a:pPr lvl="1"/>
            <a:r>
              <a:rPr lang="en-GB" sz="2200" dirty="0">
                <a:ea typeface="ＭＳ Ｐゴシック" pitchFamily="34" charset="-128"/>
              </a:rPr>
              <a:t>to enhance and facilitate international police co-operation</a:t>
            </a:r>
          </a:p>
          <a:p>
            <a:pPr lvl="1"/>
            <a:r>
              <a:rPr lang="en-GB" sz="2200" dirty="0">
                <a:ea typeface="ＭＳ Ｐゴシック" pitchFamily="34" charset="-128"/>
              </a:rPr>
              <a:t>to organize a global police communication system </a:t>
            </a:r>
          </a:p>
          <a:p>
            <a:pPr lvl="1"/>
            <a:r>
              <a:rPr lang="en-GB" sz="2200" dirty="0">
                <a:ea typeface="ＭＳ Ｐゴシック" pitchFamily="34" charset="-128"/>
              </a:rPr>
              <a:t>to develop specific databases and police information analyses</a:t>
            </a:r>
          </a:p>
          <a:p>
            <a:pPr>
              <a:lnSpc>
                <a:spcPct val="90000"/>
              </a:lnSpc>
            </a:pPr>
            <a:r>
              <a:rPr lang="en-GB" sz="2400" dirty="0">
                <a:ea typeface="ＭＳ Ｐゴシック" pitchFamily="34" charset="-128"/>
              </a:rPr>
              <a:t>To provide assistance to its members</a:t>
            </a:r>
          </a:p>
          <a:p>
            <a:pPr>
              <a:lnSpc>
                <a:spcPct val="90000"/>
              </a:lnSpc>
            </a:pPr>
            <a:r>
              <a:rPr lang="en-GB" sz="2400" dirty="0">
                <a:ea typeface="ＭＳ Ｐゴシック" pitchFamily="34" charset="-128"/>
              </a:rPr>
              <a:t>On a permanent basis (24 hours a day, 7 days a week)</a:t>
            </a:r>
          </a:p>
          <a:p>
            <a:pPr>
              <a:lnSpc>
                <a:spcPct val="90000"/>
              </a:lnSpc>
            </a:pPr>
            <a:r>
              <a:rPr lang="en-GB" sz="2400" dirty="0">
                <a:ea typeface="ＭＳ Ｐゴシック" pitchFamily="34" charset="-128"/>
              </a:rPr>
              <a:t>Web based communication system</a:t>
            </a:r>
          </a:p>
          <a:p>
            <a:pPr>
              <a:lnSpc>
                <a:spcPct val="90000"/>
              </a:lnSpc>
            </a:pPr>
            <a:r>
              <a:rPr lang="en-GB" sz="2400" dirty="0">
                <a:ea typeface="ＭＳ Ｐゴシック" pitchFamily="34" charset="-128"/>
              </a:rPr>
              <a:t>Network for informal request of cooperation</a:t>
            </a:r>
          </a:p>
          <a:p>
            <a:pPr>
              <a:lnSpc>
                <a:spcPct val="90000"/>
              </a:lnSpc>
            </a:pPr>
            <a:r>
              <a:rPr lang="en-GB" sz="2400" dirty="0">
                <a:ea typeface="ＭＳ Ｐゴシック" pitchFamily="34" charset="-128"/>
              </a:rPr>
              <a:t>Objective</a:t>
            </a:r>
          </a:p>
          <a:p>
            <a:pPr lvl="1">
              <a:lnSpc>
                <a:spcPct val="90000"/>
              </a:lnSpc>
            </a:pPr>
            <a:r>
              <a:rPr lang="en-GB" sz="2200" dirty="0">
                <a:ea typeface="ＭＳ Ｐゴシック" pitchFamily="34" charset="-128"/>
              </a:rPr>
              <a:t>To enable police to immediately identify experts in other countries</a:t>
            </a:r>
          </a:p>
          <a:p>
            <a:pPr marL="457200" lvl="1" indent="0">
              <a:buNone/>
            </a:pPr>
            <a:endParaRPr lang="en-GB" sz="2200" dirty="0">
              <a:ea typeface="ＭＳ Ｐゴシック" pitchFamily="34" charset="-128"/>
            </a:endParaRPr>
          </a:p>
          <a:p>
            <a:endParaRPr lang="en-US" dirty="0"/>
          </a:p>
        </p:txBody>
      </p:sp>
      <p:sp>
        <p:nvSpPr>
          <p:cNvPr id="4" name="Slide Number Placeholder 3"/>
          <p:cNvSpPr>
            <a:spLocks noGrp="1"/>
          </p:cNvSpPr>
          <p:nvPr>
            <p:ph type="sldNum" sz="quarter" idx="12"/>
          </p:nvPr>
        </p:nvSpPr>
        <p:spPr/>
        <p:txBody>
          <a:bodyPr/>
          <a:lstStyle/>
          <a:p>
            <a:fld id="{0CC4EFAD-1104-453E-947C-3EEA8EDDF6E6}" type="slidenum">
              <a:rPr lang="en-US" smtClean="0"/>
              <a:t>10</a:t>
            </a:fld>
            <a:endParaRPr lang="en-US"/>
          </a:p>
        </p:txBody>
      </p:sp>
    </p:spTree>
    <p:extLst>
      <p:ext uri="{BB962C8B-B14F-4D97-AF65-F5344CB8AC3E}">
        <p14:creationId xmlns:p14="http://schemas.microsoft.com/office/powerpoint/2010/main" val="321325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C4EFAD-1104-453E-947C-3EEA8EDDF6E6}" type="slidenum">
              <a:rPr lang="en-US" smtClean="0"/>
              <a:t>11</a:t>
            </a:fld>
            <a:endParaRPr lang="en-US"/>
          </a:p>
        </p:txBody>
      </p:sp>
      <p:pic>
        <p:nvPicPr>
          <p:cNvPr id="5" name="Content Placeholder 4"/>
          <p:cNvPicPr>
            <a:picLocks noGrp="1" noChangeAspect="1"/>
          </p:cNvPicPr>
          <p:nvPr>
            <p:ph idx="1"/>
          </p:nvPr>
        </p:nvPicPr>
        <p:blipFill rotWithShape="1">
          <a:blip r:embed="rId2"/>
          <a:srcRect r="35656" b="3552"/>
          <a:stretch/>
        </p:blipFill>
        <p:spPr>
          <a:xfrm>
            <a:off x="533400" y="228600"/>
            <a:ext cx="7352849" cy="6194650"/>
          </a:xfrm>
          <a:prstGeom prst="rect">
            <a:avLst/>
          </a:prstGeom>
        </p:spPr>
      </p:pic>
    </p:spTree>
    <p:extLst>
      <p:ext uri="{BB962C8B-B14F-4D97-AF65-F5344CB8AC3E}">
        <p14:creationId xmlns:p14="http://schemas.microsoft.com/office/powerpoint/2010/main" val="1613935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C4EFAD-1104-453E-947C-3EEA8EDDF6E6}" type="slidenum">
              <a:rPr lang="en-US" smtClean="0"/>
              <a:t>12</a:t>
            </a:fld>
            <a:endParaRPr lang="en-US"/>
          </a:p>
        </p:txBody>
      </p:sp>
      <p:pic>
        <p:nvPicPr>
          <p:cNvPr id="5" name="Content Placeholder 4"/>
          <p:cNvPicPr>
            <a:picLocks noGrp="1" noChangeAspect="1"/>
          </p:cNvPicPr>
          <p:nvPr>
            <p:ph idx="1"/>
          </p:nvPr>
        </p:nvPicPr>
        <p:blipFill rotWithShape="1">
          <a:blip r:embed="rId2"/>
          <a:srcRect r="40512" b="4658"/>
          <a:stretch/>
        </p:blipFill>
        <p:spPr>
          <a:xfrm>
            <a:off x="228600" y="183364"/>
            <a:ext cx="4190999" cy="6141236"/>
          </a:xfrm>
          <a:prstGeom prst="rect">
            <a:avLst/>
          </a:prstGeom>
        </p:spPr>
      </p:pic>
      <p:pic>
        <p:nvPicPr>
          <p:cNvPr id="6" name="Content Placeholder 4"/>
          <p:cNvPicPr>
            <a:picLocks noChangeAspect="1"/>
          </p:cNvPicPr>
          <p:nvPr/>
        </p:nvPicPr>
        <p:blipFill rotWithShape="1">
          <a:blip r:embed="rId3"/>
          <a:srcRect r="40400" b="3876"/>
          <a:stretch/>
        </p:blipFill>
        <p:spPr>
          <a:xfrm>
            <a:off x="4572000" y="183364"/>
            <a:ext cx="4267199" cy="6141236"/>
          </a:xfrm>
          <a:prstGeom prst="rect">
            <a:avLst/>
          </a:prstGeom>
        </p:spPr>
      </p:pic>
    </p:spTree>
    <p:extLst>
      <p:ext uri="{BB962C8B-B14F-4D97-AF65-F5344CB8AC3E}">
        <p14:creationId xmlns:p14="http://schemas.microsoft.com/office/powerpoint/2010/main" val="3713983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Autofit/>
          </a:bodyPr>
          <a:lstStyle/>
          <a:p>
            <a:r>
              <a:rPr lang="en-GB" altLang="sr-Latn-RS" sz="3200" b="1" dirty="0"/>
              <a:t>The “Budapest” Convention on Cybercrime </a:t>
            </a:r>
            <a:br>
              <a:rPr lang="en-GB" altLang="sr-Latn-RS" sz="3200" b="1" dirty="0"/>
            </a:br>
            <a:r>
              <a:rPr lang="en-GB" altLang="sr-Latn-RS" sz="3200" b="1" dirty="0"/>
              <a:t>of the Council of Europe</a:t>
            </a:r>
            <a:endParaRPr lang="en-US" sz="3200" dirty="0"/>
          </a:p>
        </p:txBody>
      </p:sp>
      <p:sp>
        <p:nvSpPr>
          <p:cNvPr id="3" name="Content Placeholder 2"/>
          <p:cNvSpPr>
            <a:spLocks noGrp="1"/>
          </p:cNvSpPr>
          <p:nvPr>
            <p:ph idx="1"/>
          </p:nvPr>
        </p:nvSpPr>
        <p:spPr>
          <a:xfrm>
            <a:off x="304800" y="1600199"/>
            <a:ext cx="8534400" cy="5121275"/>
          </a:xfrm>
        </p:spPr>
        <p:txBody>
          <a:bodyPr>
            <a:normAutofit fontScale="85000" lnSpcReduction="10000"/>
          </a:bodyPr>
          <a:lstStyle/>
          <a:p>
            <a:pPr>
              <a:defRPr/>
            </a:pPr>
            <a:r>
              <a:rPr lang="en-GB" dirty="0"/>
              <a:t>Opened for signature on 23 November 2001 in Budapest, </a:t>
            </a:r>
            <a:r>
              <a:rPr lang="en-US" dirty="0"/>
              <a:t>Entered into force in 2004 </a:t>
            </a:r>
            <a:endParaRPr lang="en-GB" dirty="0"/>
          </a:p>
          <a:p>
            <a:pPr>
              <a:defRPr/>
            </a:pPr>
            <a:r>
              <a:rPr lang="en-GB" dirty="0"/>
              <a:t>Followed by Cybercrime Convention Committee (T-CY) </a:t>
            </a:r>
          </a:p>
          <a:p>
            <a:pPr>
              <a:defRPr/>
            </a:pPr>
            <a:r>
              <a:rPr lang="en-US" dirty="0"/>
              <a:t>Open for accession by any State – 64 Ratifications so far (most recent ‘Peru</a:t>
            </a:r>
            <a:r>
              <a:rPr lang="en-US" dirty="0" smtClean="0"/>
              <a:t>’)</a:t>
            </a:r>
          </a:p>
          <a:p>
            <a:pPr>
              <a:defRPr/>
            </a:pPr>
            <a:r>
              <a:rPr lang="en-US" dirty="0"/>
              <a:t>Sri Lanka ratified the convention in May </a:t>
            </a:r>
            <a:r>
              <a:rPr lang="en-US" dirty="0" smtClean="0"/>
              <a:t>2015 [the </a:t>
            </a:r>
            <a:r>
              <a:rPr lang="en-US" dirty="0"/>
              <a:t>first South Asian country and the second Asian Country (after Japan) to ratify the </a:t>
            </a:r>
            <a:r>
              <a:rPr lang="en-US" dirty="0" smtClean="0"/>
              <a:t>Convention]</a:t>
            </a:r>
            <a:endParaRPr lang="en-US" dirty="0"/>
          </a:p>
          <a:p>
            <a:pPr>
              <a:defRPr/>
            </a:pPr>
            <a:r>
              <a:rPr lang="en-GB" dirty="0"/>
              <a:t>Many more have used the Budapest Convention as a guideline for domestic legislation</a:t>
            </a:r>
          </a:p>
          <a:p>
            <a:pPr>
              <a:defRPr/>
            </a:pPr>
            <a:r>
              <a:rPr lang="en-US" dirty="0"/>
              <a:t>As of today, the only </a:t>
            </a:r>
            <a:r>
              <a:rPr lang="en-US" dirty="0" smtClean="0"/>
              <a:t>International </a:t>
            </a:r>
            <a:r>
              <a:rPr lang="en-US" dirty="0"/>
              <a:t>Treaty on </a:t>
            </a:r>
            <a:r>
              <a:rPr lang="en-US" dirty="0" smtClean="0"/>
              <a:t>Cybercrime </a:t>
            </a:r>
            <a:r>
              <a:rPr lang="en-US" dirty="0"/>
              <a:t>and </a:t>
            </a:r>
            <a:r>
              <a:rPr lang="en-US" dirty="0" smtClean="0"/>
              <a:t>Electronic </a:t>
            </a:r>
            <a:r>
              <a:rPr lang="en-US" dirty="0"/>
              <a:t>evidence</a:t>
            </a:r>
            <a:endParaRPr lang="en-GB" dirty="0"/>
          </a:p>
          <a:p>
            <a:endParaRPr lang="en-US" dirty="0"/>
          </a:p>
        </p:txBody>
      </p:sp>
      <p:sp>
        <p:nvSpPr>
          <p:cNvPr id="4" name="Slide Number Placeholder 3"/>
          <p:cNvSpPr>
            <a:spLocks noGrp="1"/>
          </p:cNvSpPr>
          <p:nvPr>
            <p:ph type="sldNum" sz="quarter" idx="12"/>
          </p:nvPr>
        </p:nvSpPr>
        <p:spPr/>
        <p:txBody>
          <a:bodyPr/>
          <a:lstStyle/>
          <a:p>
            <a:fld id="{0CC4EFAD-1104-453E-947C-3EEA8EDDF6E6}" type="slidenum">
              <a:rPr lang="en-US" smtClean="0"/>
              <a:t>13</a:t>
            </a:fld>
            <a:endParaRPr lang="en-US"/>
          </a:p>
        </p:txBody>
      </p:sp>
    </p:spTree>
    <p:extLst>
      <p:ext uri="{BB962C8B-B14F-4D97-AF65-F5344CB8AC3E}">
        <p14:creationId xmlns:p14="http://schemas.microsoft.com/office/powerpoint/2010/main" val="1226102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sr-Latn-RS" b="1" dirty="0"/>
              <a:t>The “Budapest” Convention contd.</a:t>
            </a:r>
            <a:endParaRPr lang="en-US" dirty="0"/>
          </a:p>
        </p:txBody>
      </p:sp>
      <p:sp>
        <p:nvSpPr>
          <p:cNvPr id="3" name="Content Placeholder 2"/>
          <p:cNvSpPr>
            <a:spLocks noGrp="1"/>
          </p:cNvSpPr>
          <p:nvPr>
            <p:ph idx="1"/>
          </p:nvPr>
        </p:nvSpPr>
        <p:spPr/>
        <p:txBody>
          <a:bodyPr>
            <a:normAutofit fontScale="92500" lnSpcReduction="10000"/>
          </a:bodyPr>
          <a:lstStyle/>
          <a:p>
            <a:pPr>
              <a:lnSpc>
                <a:spcPct val="90000"/>
              </a:lnSpc>
            </a:pPr>
            <a:r>
              <a:rPr lang="en-GB" dirty="0">
                <a:ea typeface="ＭＳ Ｐゴシック" pitchFamily="34" charset="-128"/>
              </a:rPr>
              <a:t>In concrete investigations</a:t>
            </a:r>
          </a:p>
          <a:p>
            <a:pPr lvl="1">
              <a:lnSpc>
                <a:spcPct val="90000"/>
              </a:lnSpc>
            </a:pPr>
            <a:r>
              <a:rPr lang="en-GB" dirty="0">
                <a:ea typeface="ＭＳ Ｐゴシック" pitchFamily="34" charset="-128"/>
              </a:rPr>
              <a:t>New and very innovative investigative tools</a:t>
            </a:r>
          </a:p>
          <a:p>
            <a:pPr lvl="2">
              <a:lnSpc>
                <a:spcPct val="90000"/>
              </a:lnSpc>
            </a:pPr>
            <a:r>
              <a:rPr lang="en-GB" dirty="0">
                <a:ea typeface="ＭＳ Ｐゴシック" pitchFamily="34" charset="-128"/>
              </a:rPr>
              <a:t>mainly when international cooperation is needed</a:t>
            </a:r>
          </a:p>
          <a:p>
            <a:pPr lvl="2">
              <a:lnSpc>
                <a:spcPct val="90000"/>
              </a:lnSpc>
            </a:pPr>
            <a:r>
              <a:rPr lang="en-GB" dirty="0">
                <a:ea typeface="ＭＳ Ｐゴシック" pitchFamily="34" charset="-128"/>
              </a:rPr>
              <a:t>when the crime under investigation is one of the offences described in the Convention</a:t>
            </a:r>
          </a:p>
          <a:p>
            <a:pPr lvl="2">
              <a:lnSpc>
                <a:spcPct val="90000"/>
              </a:lnSpc>
            </a:pPr>
            <a:r>
              <a:rPr lang="en-GB" dirty="0">
                <a:ea typeface="ＭＳ Ｐゴシック" pitchFamily="34" charset="-128"/>
              </a:rPr>
              <a:t>also in any other case, if the crime was committed by the means of a computer system or the evidence of the crime is recorded in digital storage</a:t>
            </a:r>
          </a:p>
          <a:p>
            <a:pPr>
              <a:lnSpc>
                <a:spcPct val="90000"/>
              </a:lnSpc>
            </a:pPr>
            <a:r>
              <a:rPr lang="en-GB" dirty="0">
                <a:ea typeface="ＭＳ Ｐゴシック" pitchFamily="34" charset="-128"/>
              </a:rPr>
              <a:t>Minimum standard of crimes, intended to be common to all the countries in the world. </a:t>
            </a:r>
          </a:p>
          <a:p>
            <a:pPr>
              <a:lnSpc>
                <a:spcPct val="90000"/>
              </a:lnSpc>
            </a:pPr>
            <a:r>
              <a:rPr lang="en-GB" dirty="0">
                <a:ea typeface="ＭＳ Ｐゴシック" pitchFamily="34" charset="-128"/>
              </a:rPr>
              <a:t>New channels to international cooperation</a:t>
            </a:r>
          </a:p>
          <a:p>
            <a:pPr lvl="1">
              <a:lnSpc>
                <a:spcPct val="90000"/>
              </a:lnSpc>
            </a:pPr>
            <a:r>
              <a:rPr lang="en-GB" dirty="0">
                <a:ea typeface="ＭＳ Ｐゴシック" pitchFamily="34" charset="-128"/>
              </a:rPr>
              <a:t>Innovative and exceptional provisions</a:t>
            </a:r>
          </a:p>
          <a:p>
            <a:endParaRPr lang="en-US" dirty="0"/>
          </a:p>
        </p:txBody>
      </p:sp>
      <p:sp>
        <p:nvSpPr>
          <p:cNvPr id="4" name="Slide Number Placeholder 3"/>
          <p:cNvSpPr>
            <a:spLocks noGrp="1"/>
          </p:cNvSpPr>
          <p:nvPr>
            <p:ph type="sldNum" sz="quarter" idx="12"/>
          </p:nvPr>
        </p:nvSpPr>
        <p:spPr/>
        <p:txBody>
          <a:bodyPr/>
          <a:lstStyle/>
          <a:p>
            <a:fld id="{0CC4EFAD-1104-453E-947C-3EEA8EDDF6E6}" type="slidenum">
              <a:rPr lang="en-US" smtClean="0"/>
              <a:t>14</a:t>
            </a:fld>
            <a:endParaRPr lang="en-US"/>
          </a:p>
        </p:txBody>
      </p:sp>
    </p:spTree>
    <p:extLst>
      <p:ext uri="{BB962C8B-B14F-4D97-AF65-F5344CB8AC3E}">
        <p14:creationId xmlns:p14="http://schemas.microsoft.com/office/powerpoint/2010/main" val="4061622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GB" dirty="0">
                <a:ea typeface="ＭＳ Ｐゴシック" pitchFamily="34" charset="-128"/>
              </a:rPr>
              <a:t/>
            </a:r>
            <a:br>
              <a:rPr lang="en-GB" dirty="0">
                <a:ea typeface="ＭＳ Ｐゴシック" pitchFamily="34" charset="-128"/>
              </a:rPr>
            </a:br>
            <a:r>
              <a:rPr lang="en-GB" b="1" dirty="0">
                <a:ea typeface="ＭＳ Ｐゴシック" pitchFamily="34" charset="-128"/>
              </a:rPr>
              <a:t>Budapest Convention  Contd.</a:t>
            </a:r>
            <a:endParaRPr lang="en-US" dirty="0"/>
          </a:p>
        </p:txBody>
      </p:sp>
      <p:sp>
        <p:nvSpPr>
          <p:cNvPr id="4" name="Content Placeholder 3"/>
          <p:cNvSpPr>
            <a:spLocks noGrp="1"/>
          </p:cNvSpPr>
          <p:nvPr>
            <p:ph idx="1"/>
          </p:nvPr>
        </p:nvSpPr>
        <p:spPr>
          <a:xfrm>
            <a:off x="457200" y="1143000"/>
            <a:ext cx="8229600" cy="5410200"/>
          </a:xfrm>
        </p:spPr>
        <p:txBody>
          <a:bodyPr>
            <a:normAutofit fontScale="92500" lnSpcReduction="10000"/>
          </a:bodyPr>
          <a:lstStyle/>
          <a:p>
            <a:r>
              <a:rPr lang="en-GB" dirty="0">
                <a:ea typeface="ＭＳ Ｐゴシック" pitchFamily="34" charset="-128"/>
              </a:rPr>
              <a:t>The first time that international community made efforts to draft a universal treaty on cybercrime matters</a:t>
            </a:r>
          </a:p>
          <a:p>
            <a:r>
              <a:rPr lang="en-GB" b="1" dirty="0">
                <a:ea typeface="ＭＳ Ｐゴシック" pitchFamily="34" charset="-128"/>
              </a:rPr>
              <a:t>Purpose</a:t>
            </a:r>
            <a:r>
              <a:rPr lang="en-GB" dirty="0">
                <a:ea typeface="ＭＳ Ｐゴシック" pitchFamily="34" charset="-128"/>
              </a:rPr>
              <a:t> </a:t>
            </a:r>
            <a:br>
              <a:rPr lang="en-GB" dirty="0">
                <a:ea typeface="ＭＳ Ｐゴシック" pitchFamily="34" charset="-128"/>
              </a:rPr>
            </a:br>
            <a:r>
              <a:rPr lang="en-GB" dirty="0" smtClean="0">
                <a:ea typeface="ＭＳ Ｐゴシック" pitchFamily="34" charset="-128"/>
              </a:rPr>
              <a:t>	- </a:t>
            </a:r>
            <a:r>
              <a:rPr lang="en-GB" dirty="0">
                <a:ea typeface="ＭＳ Ｐゴシック" pitchFamily="34" charset="-128"/>
              </a:rPr>
              <a:t>to be accepted by most of the States in the </a:t>
            </a:r>
            <a:r>
              <a:rPr lang="en-GB" dirty="0" smtClean="0">
                <a:ea typeface="ＭＳ Ｐゴシック" pitchFamily="34" charset="-128"/>
              </a:rPr>
              <a:t>	world</a:t>
            </a:r>
            <a:endParaRPr lang="en-GB" dirty="0">
              <a:ea typeface="ＭＳ Ｐゴシック" pitchFamily="34" charset="-128"/>
            </a:endParaRPr>
          </a:p>
          <a:p>
            <a:r>
              <a:rPr lang="en-GB" dirty="0">
                <a:ea typeface="ＭＳ Ｐゴシック" pitchFamily="34" charset="-128"/>
              </a:rPr>
              <a:t>Each Party will be able to use it as a framework for international </a:t>
            </a:r>
            <a:r>
              <a:rPr lang="en-GB" dirty="0" smtClean="0">
                <a:ea typeface="ＭＳ Ｐゴシック" pitchFamily="34" charset="-128"/>
              </a:rPr>
              <a:t>cooperation</a:t>
            </a:r>
          </a:p>
          <a:p>
            <a:r>
              <a:rPr lang="en-GB" b="1" dirty="0">
                <a:ea typeface="ＭＳ Ｐゴシック" pitchFamily="34" charset="-128"/>
              </a:rPr>
              <a:t>International co-operation tools</a:t>
            </a:r>
          </a:p>
          <a:p>
            <a:pPr lvl="1">
              <a:buFont typeface="Wingdings" pitchFamily="2" charset="2"/>
              <a:buChar char="§"/>
            </a:pPr>
            <a:r>
              <a:rPr lang="en-GB" dirty="0">
                <a:ea typeface="ＭＳ Ｐゴシック" pitchFamily="34" charset="-128"/>
              </a:rPr>
              <a:t>Operational and procedural rules</a:t>
            </a:r>
          </a:p>
          <a:p>
            <a:pPr lvl="1">
              <a:buFont typeface="Wingdings" pitchFamily="2" charset="2"/>
              <a:buChar char="§"/>
            </a:pPr>
            <a:r>
              <a:rPr lang="en-GB" dirty="0">
                <a:ea typeface="ＭＳ Ｐゴシック" pitchFamily="34" charset="-128"/>
              </a:rPr>
              <a:t>Common to other international conventions</a:t>
            </a:r>
          </a:p>
          <a:p>
            <a:pPr lvl="1">
              <a:buFont typeface="Wingdings" pitchFamily="2" charset="2"/>
              <a:buChar char="§"/>
            </a:pPr>
            <a:r>
              <a:rPr lang="en-GB" dirty="0">
                <a:ea typeface="ＭＳ Ｐゴシック" pitchFamily="34" charset="-128"/>
              </a:rPr>
              <a:t>Some of them, very innovative </a:t>
            </a:r>
          </a:p>
          <a:p>
            <a:endParaRPr lang="en-US" dirty="0"/>
          </a:p>
        </p:txBody>
      </p:sp>
      <p:sp>
        <p:nvSpPr>
          <p:cNvPr id="3" name="Slide Number Placeholder 2"/>
          <p:cNvSpPr>
            <a:spLocks noGrp="1"/>
          </p:cNvSpPr>
          <p:nvPr>
            <p:ph type="sldNum" sz="quarter" idx="12"/>
          </p:nvPr>
        </p:nvSpPr>
        <p:spPr/>
        <p:txBody>
          <a:bodyPr/>
          <a:lstStyle/>
          <a:p>
            <a:fld id="{0CC4EFAD-1104-453E-947C-3EEA8EDDF6E6}" type="slidenum">
              <a:rPr lang="en-US" smtClean="0"/>
              <a:t>15</a:t>
            </a:fld>
            <a:endParaRPr lang="en-US"/>
          </a:p>
        </p:txBody>
      </p:sp>
    </p:spTree>
    <p:extLst>
      <p:ext uri="{BB962C8B-B14F-4D97-AF65-F5344CB8AC3E}">
        <p14:creationId xmlns:p14="http://schemas.microsoft.com/office/powerpoint/2010/main" val="408652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447800"/>
          </a:xfrm>
        </p:spPr>
        <p:txBody>
          <a:bodyPr>
            <a:normAutofit fontScale="90000"/>
          </a:bodyPr>
          <a:lstStyle/>
          <a:p>
            <a:r>
              <a:rPr lang="en-US" b="1" dirty="0"/>
              <a:t>United Nations Convention on the Use of Electronic Communications in International Contracts</a:t>
            </a:r>
            <a:r>
              <a:rPr lang="en-US" dirty="0"/>
              <a:t/>
            </a:r>
            <a:br>
              <a:rPr lang="en-US" dirty="0"/>
            </a:br>
            <a:endParaRPr lang="en-US" dirty="0"/>
          </a:p>
        </p:txBody>
      </p:sp>
      <p:sp>
        <p:nvSpPr>
          <p:cNvPr id="3" name="Content Placeholder 2"/>
          <p:cNvSpPr>
            <a:spLocks noGrp="1"/>
          </p:cNvSpPr>
          <p:nvPr>
            <p:ph idx="1"/>
          </p:nvPr>
        </p:nvSpPr>
        <p:spPr>
          <a:xfrm>
            <a:off x="457200" y="2438400"/>
            <a:ext cx="8229600" cy="3687763"/>
          </a:xfrm>
        </p:spPr>
        <p:txBody>
          <a:bodyPr/>
          <a:lstStyle/>
          <a:p>
            <a:r>
              <a:rPr lang="en-US" dirty="0" smtClean="0"/>
              <a:t>Entered </a:t>
            </a:r>
            <a:r>
              <a:rPr lang="en-US" dirty="0"/>
              <a:t>into force on </a:t>
            </a:r>
            <a:r>
              <a:rPr lang="en-US" dirty="0" smtClean="0"/>
              <a:t>01 </a:t>
            </a:r>
            <a:r>
              <a:rPr lang="en-US" dirty="0"/>
              <a:t>March </a:t>
            </a:r>
            <a:r>
              <a:rPr lang="en-US" dirty="0" smtClean="0"/>
              <a:t>2013</a:t>
            </a:r>
          </a:p>
          <a:p>
            <a:r>
              <a:rPr lang="en-US" dirty="0" smtClean="0"/>
              <a:t>18 Signatories</a:t>
            </a:r>
          </a:p>
          <a:p>
            <a:r>
              <a:rPr lang="en-US" dirty="0"/>
              <a:t> </a:t>
            </a:r>
            <a:r>
              <a:rPr lang="en-US" dirty="0" smtClean="0"/>
              <a:t>Sri Lanka ratified it on 07</a:t>
            </a:r>
            <a:r>
              <a:rPr lang="en-US" baseline="30000" dirty="0" smtClean="0"/>
              <a:t>th</a:t>
            </a:r>
            <a:r>
              <a:rPr lang="en-US" dirty="0" smtClean="0"/>
              <a:t> July 2015</a:t>
            </a:r>
            <a:endParaRPr lang="en-US" dirty="0"/>
          </a:p>
        </p:txBody>
      </p:sp>
      <p:sp>
        <p:nvSpPr>
          <p:cNvPr id="4" name="Slide Number Placeholder 3"/>
          <p:cNvSpPr>
            <a:spLocks noGrp="1"/>
          </p:cNvSpPr>
          <p:nvPr>
            <p:ph type="sldNum" sz="quarter" idx="12"/>
          </p:nvPr>
        </p:nvSpPr>
        <p:spPr/>
        <p:txBody>
          <a:bodyPr/>
          <a:lstStyle/>
          <a:p>
            <a:fld id="{0CC4EFAD-1104-453E-947C-3EEA8EDDF6E6}" type="slidenum">
              <a:rPr lang="en-US" smtClean="0"/>
              <a:t>16</a:t>
            </a:fld>
            <a:endParaRPr lang="en-US"/>
          </a:p>
        </p:txBody>
      </p:sp>
    </p:spTree>
    <p:extLst>
      <p:ext uri="{BB962C8B-B14F-4D97-AF65-F5344CB8AC3E}">
        <p14:creationId xmlns:p14="http://schemas.microsoft.com/office/powerpoint/2010/main" val="3442233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a:bodyPr>
          <a:lstStyle/>
          <a:p>
            <a:r>
              <a:rPr lang="en-US" b="1" dirty="0"/>
              <a:t>Mutual Legal Assistance Treaties</a:t>
            </a:r>
            <a:r>
              <a:rPr lang="en-US" dirty="0"/>
              <a:t/>
            </a:r>
            <a:br>
              <a:rPr lang="en-US" dirty="0"/>
            </a:b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pPr marL="0" indent="0">
              <a:buNone/>
            </a:pPr>
            <a:endParaRPr lang="en-US" dirty="0"/>
          </a:p>
          <a:p>
            <a:pPr algn="just"/>
            <a:r>
              <a:rPr lang="en-US" dirty="0"/>
              <a:t>Formal cooperation between two or more countries</a:t>
            </a:r>
          </a:p>
          <a:p>
            <a:pPr algn="just"/>
            <a:r>
              <a:rPr lang="en-US" dirty="0"/>
              <a:t>Usually include provisions for gathering and exchange of information</a:t>
            </a:r>
          </a:p>
          <a:p>
            <a:pPr algn="just"/>
            <a:r>
              <a:rPr lang="en-US" dirty="0"/>
              <a:t>Usually provide for situations in which requests may be refused</a:t>
            </a:r>
          </a:p>
          <a:p>
            <a:pPr algn="just"/>
            <a:r>
              <a:rPr lang="en-US" dirty="0"/>
              <a:t>Usually provide for requirements that request for assistance must comply with </a:t>
            </a:r>
          </a:p>
          <a:p>
            <a:endParaRPr lang="en-US" dirty="0"/>
          </a:p>
        </p:txBody>
      </p:sp>
      <p:sp>
        <p:nvSpPr>
          <p:cNvPr id="4" name="Slide Number Placeholder 3"/>
          <p:cNvSpPr>
            <a:spLocks noGrp="1"/>
          </p:cNvSpPr>
          <p:nvPr>
            <p:ph type="sldNum" sz="quarter" idx="12"/>
          </p:nvPr>
        </p:nvSpPr>
        <p:spPr/>
        <p:txBody>
          <a:bodyPr/>
          <a:lstStyle/>
          <a:p>
            <a:fld id="{0CC4EFAD-1104-453E-947C-3EEA8EDDF6E6}" type="slidenum">
              <a:rPr lang="en-US" smtClean="0"/>
              <a:t>17</a:t>
            </a:fld>
            <a:endParaRPr lang="en-US"/>
          </a:p>
        </p:txBody>
      </p:sp>
    </p:spTree>
    <p:extLst>
      <p:ext uri="{BB962C8B-B14F-4D97-AF65-F5344CB8AC3E}">
        <p14:creationId xmlns:p14="http://schemas.microsoft.com/office/powerpoint/2010/main" val="1449921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Mutual Legal Assistance Laws</a:t>
            </a:r>
            <a:endParaRPr lang="en-US" dirty="0"/>
          </a:p>
        </p:txBody>
      </p:sp>
      <p:sp>
        <p:nvSpPr>
          <p:cNvPr id="3" name="Content Placeholder 2"/>
          <p:cNvSpPr>
            <a:spLocks noGrp="1"/>
          </p:cNvSpPr>
          <p:nvPr>
            <p:ph idx="1"/>
          </p:nvPr>
        </p:nvSpPr>
        <p:spPr>
          <a:xfrm>
            <a:off x="304800" y="1143000"/>
            <a:ext cx="8382000" cy="5334000"/>
          </a:xfrm>
        </p:spPr>
        <p:txBody>
          <a:bodyPr>
            <a:normAutofit lnSpcReduction="10000"/>
          </a:bodyPr>
          <a:lstStyle/>
          <a:p>
            <a:pPr algn="just"/>
            <a:r>
              <a:rPr lang="en-US" dirty="0"/>
              <a:t>Domestic </a:t>
            </a:r>
            <a:r>
              <a:rPr lang="en-US" dirty="0" smtClean="0"/>
              <a:t>Legislation </a:t>
            </a:r>
            <a:r>
              <a:rPr lang="en-US" dirty="0"/>
              <a:t>may provide for mechanisms to cooperate with countries, whether or not there is an MLAT with them</a:t>
            </a:r>
          </a:p>
          <a:p>
            <a:pPr algn="just"/>
            <a:r>
              <a:rPr lang="en-US" dirty="0"/>
              <a:t>These laws may contain provisions that enable cooperation in different areas, including realizing or making requests for expedited preservation of stored data, search and seizure of data, interception of content data and collection of traffic data</a:t>
            </a:r>
          </a:p>
          <a:p>
            <a:pPr algn="just"/>
            <a:r>
              <a:rPr lang="en-US" dirty="0"/>
              <a:t>In Sri Lanka - Mutual </a:t>
            </a:r>
            <a:r>
              <a:rPr lang="en-US" dirty="0" smtClean="0"/>
              <a:t>Assistance </a:t>
            </a:r>
            <a:r>
              <a:rPr lang="en-US" dirty="0"/>
              <a:t>in Criminal Matters Act No. 25 of 2002</a:t>
            </a:r>
          </a:p>
          <a:p>
            <a:pPr algn="just"/>
            <a:endParaRPr lang="en-US" dirty="0"/>
          </a:p>
          <a:p>
            <a:endParaRPr lang="en-US" dirty="0"/>
          </a:p>
        </p:txBody>
      </p:sp>
      <p:sp>
        <p:nvSpPr>
          <p:cNvPr id="4" name="Slide Number Placeholder 3"/>
          <p:cNvSpPr>
            <a:spLocks noGrp="1"/>
          </p:cNvSpPr>
          <p:nvPr>
            <p:ph type="sldNum" sz="quarter" idx="12"/>
          </p:nvPr>
        </p:nvSpPr>
        <p:spPr/>
        <p:txBody>
          <a:bodyPr/>
          <a:lstStyle/>
          <a:p>
            <a:fld id="{0CC4EFAD-1104-453E-947C-3EEA8EDDF6E6}" type="slidenum">
              <a:rPr lang="en-US" smtClean="0"/>
              <a:t>18</a:t>
            </a:fld>
            <a:endParaRPr lang="en-US"/>
          </a:p>
        </p:txBody>
      </p:sp>
    </p:spTree>
    <p:extLst>
      <p:ext uri="{BB962C8B-B14F-4D97-AF65-F5344CB8AC3E}">
        <p14:creationId xmlns:p14="http://schemas.microsoft.com/office/powerpoint/2010/main" val="1941237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227"/>
            <a:ext cx="8229600" cy="1143000"/>
          </a:xfrm>
        </p:spPr>
        <p:txBody>
          <a:bodyPr/>
          <a:lstStyle/>
          <a:p>
            <a:r>
              <a:rPr lang="en-US" b="1" dirty="0" smtClean="0"/>
              <a:t>Sri Lankan Statutes</a:t>
            </a:r>
            <a:endParaRPr lang="en-US" b="1" dirty="0"/>
          </a:p>
        </p:txBody>
      </p:sp>
      <p:sp>
        <p:nvSpPr>
          <p:cNvPr id="3" name="Content Placeholder 2"/>
          <p:cNvSpPr>
            <a:spLocks noGrp="1"/>
          </p:cNvSpPr>
          <p:nvPr>
            <p:ph idx="1"/>
          </p:nvPr>
        </p:nvSpPr>
        <p:spPr>
          <a:xfrm>
            <a:off x="457200" y="1066800"/>
            <a:ext cx="8229600" cy="5289550"/>
          </a:xfrm>
        </p:spPr>
        <p:txBody>
          <a:bodyPr>
            <a:normAutofit fontScale="92500"/>
          </a:bodyPr>
          <a:lstStyle/>
          <a:p>
            <a:pPr marL="514350" indent="-514350">
              <a:buFont typeface="+mj-lt"/>
              <a:buAutoNum type="arabicPeriod"/>
            </a:pPr>
            <a:r>
              <a:rPr lang="en-US" dirty="0"/>
              <a:t>Evidence (Special Provisions) </a:t>
            </a:r>
            <a:r>
              <a:rPr lang="en-US" dirty="0" smtClean="0"/>
              <a:t>Act, </a:t>
            </a:r>
            <a:r>
              <a:rPr lang="en-US" dirty="0"/>
              <a:t>No. 14 of 1995</a:t>
            </a:r>
          </a:p>
          <a:p>
            <a:pPr marL="514350" indent="-514350">
              <a:buFont typeface="+mj-lt"/>
              <a:buAutoNum type="arabicPeriod"/>
            </a:pPr>
            <a:r>
              <a:rPr lang="en-US" dirty="0" smtClean="0"/>
              <a:t>Mutual </a:t>
            </a:r>
            <a:r>
              <a:rPr lang="en-US" dirty="0"/>
              <a:t>Assistance in Criminal Matters </a:t>
            </a:r>
            <a:r>
              <a:rPr lang="en-US" dirty="0" smtClean="0"/>
              <a:t>Act, </a:t>
            </a:r>
            <a:r>
              <a:rPr lang="en-US" dirty="0"/>
              <a:t>No. 25 of 2002</a:t>
            </a:r>
          </a:p>
          <a:p>
            <a:pPr marL="514350" indent="-514350">
              <a:buFont typeface="+mj-lt"/>
              <a:buAutoNum type="arabicPeriod"/>
            </a:pPr>
            <a:r>
              <a:rPr lang="en-US" dirty="0"/>
              <a:t>Mutual Assistance in Criminal Matters (Amendment) </a:t>
            </a:r>
            <a:r>
              <a:rPr lang="en-US" dirty="0" smtClean="0"/>
              <a:t>Act, </a:t>
            </a:r>
            <a:r>
              <a:rPr lang="en-US" dirty="0"/>
              <a:t>No. 24 of 2018</a:t>
            </a:r>
          </a:p>
          <a:p>
            <a:pPr marL="514350" indent="-514350">
              <a:buFont typeface="+mj-lt"/>
              <a:buAutoNum type="arabicPeriod"/>
            </a:pPr>
            <a:r>
              <a:rPr lang="en-US" dirty="0" smtClean="0"/>
              <a:t>Electronic Transactions Act, No. 19 of 2006</a:t>
            </a:r>
          </a:p>
          <a:p>
            <a:pPr marL="514350" indent="-514350">
              <a:buFont typeface="+mj-lt"/>
              <a:buAutoNum type="arabicPeriod"/>
            </a:pPr>
            <a:r>
              <a:rPr lang="en-US" dirty="0"/>
              <a:t>Electronic Transactions </a:t>
            </a:r>
            <a:r>
              <a:rPr lang="en-US" dirty="0" smtClean="0"/>
              <a:t>(Amendment) Act, </a:t>
            </a:r>
            <a:r>
              <a:rPr lang="en-US" dirty="0"/>
              <a:t>No</a:t>
            </a:r>
            <a:r>
              <a:rPr lang="en-US" dirty="0" smtClean="0"/>
              <a:t>. 25 of 2017</a:t>
            </a:r>
          </a:p>
          <a:p>
            <a:pPr marL="514350" indent="-514350">
              <a:buFont typeface="+mj-lt"/>
              <a:buAutoNum type="arabicPeriod"/>
            </a:pPr>
            <a:r>
              <a:rPr lang="en-US" dirty="0" smtClean="0"/>
              <a:t>Payment Devices Frauds Act, No</a:t>
            </a:r>
            <a:r>
              <a:rPr lang="en-US" dirty="0"/>
              <a:t>. 30 of </a:t>
            </a:r>
            <a:r>
              <a:rPr lang="en-US" dirty="0" smtClean="0"/>
              <a:t>2006</a:t>
            </a:r>
          </a:p>
          <a:p>
            <a:pPr marL="514350" indent="-514350">
              <a:buFont typeface="+mj-lt"/>
              <a:buAutoNum type="arabicPeriod"/>
            </a:pPr>
            <a:r>
              <a:rPr lang="en-US" dirty="0"/>
              <a:t>C</a:t>
            </a:r>
            <a:r>
              <a:rPr lang="en-US" dirty="0" smtClean="0"/>
              <a:t>omputer </a:t>
            </a:r>
            <a:r>
              <a:rPr lang="en-US" dirty="0"/>
              <a:t>C</a:t>
            </a:r>
            <a:r>
              <a:rPr lang="en-US" dirty="0" smtClean="0"/>
              <a:t>rime Act, No. 24 of 2007</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0CC4EFAD-1104-453E-947C-3EEA8EDDF6E6}" type="slidenum">
              <a:rPr lang="en-US" smtClean="0"/>
              <a:t>19</a:t>
            </a:fld>
            <a:endParaRPr lang="en-US"/>
          </a:p>
        </p:txBody>
      </p:sp>
    </p:spTree>
    <p:extLst>
      <p:ext uri="{BB962C8B-B14F-4D97-AF65-F5344CB8AC3E}">
        <p14:creationId xmlns:p14="http://schemas.microsoft.com/office/powerpoint/2010/main" val="2233123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a:blip r:embed="rId2"/>
          <a:srcRect l="12500" r="12500"/>
          <a:stretch>
            <a:fillRect/>
          </a:stretch>
        </p:blipFill>
        <p:spPr>
          <a:xfrm>
            <a:off x="1043024" y="685800"/>
            <a:ext cx="6805576" cy="4800600"/>
          </a:xfrm>
          <a:prstGeom prst="rect">
            <a:avLst/>
          </a:prstGeom>
        </p:spPr>
      </p:pic>
      <p:sp>
        <p:nvSpPr>
          <p:cNvPr id="2" name="Slide Number Placeholder 1"/>
          <p:cNvSpPr>
            <a:spLocks noGrp="1"/>
          </p:cNvSpPr>
          <p:nvPr>
            <p:ph type="sldNum" sz="quarter" idx="12"/>
          </p:nvPr>
        </p:nvSpPr>
        <p:spPr/>
        <p:txBody>
          <a:bodyPr/>
          <a:lstStyle/>
          <a:p>
            <a:fld id="{0CC4EFAD-1104-453E-947C-3EEA8EDDF6E6}" type="slidenum">
              <a:rPr lang="en-US" smtClean="0"/>
              <a:t>2</a:t>
            </a:fld>
            <a:endParaRPr lang="en-US"/>
          </a:p>
        </p:txBody>
      </p:sp>
    </p:spTree>
    <p:extLst>
      <p:ext uri="{BB962C8B-B14F-4D97-AF65-F5344CB8AC3E}">
        <p14:creationId xmlns:p14="http://schemas.microsoft.com/office/powerpoint/2010/main" val="4176812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Evidence (Special Provisions) Act No. 14 of 1995</a:t>
            </a:r>
            <a:r>
              <a:rPr lang="en-US" dirty="0"/>
              <a:t/>
            </a:r>
            <a:br>
              <a:rPr lang="en-US" dirty="0"/>
            </a:br>
            <a:endParaRPr lang="en-US" dirty="0"/>
          </a:p>
        </p:txBody>
      </p:sp>
      <p:sp>
        <p:nvSpPr>
          <p:cNvPr id="3" name="Content Placeholder 2"/>
          <p:cNvSpPr>
            <a:spLocks noGrp="1"/>
          </p:cNvSpPr>
          <p:nvPr>
            <p:ph idx="1"/>
          </p:nvPr>
        </p:nvSpPr>
        <p:spPr>
          <a:xfrm>
            <a:off x="457200" y="1066800"/>
            <a:ext cx="8229600" cy="5562600"/>
          </a:xfrm>
        </p:spPr>
        <p:txBody>
          <a:bodyPr>
            <a:normAutofit fontScale="85000" lnSpcReduction="20000"/>
          </a:bodyPr>
          <a:lstStyle/>
          <a:p>
            <a:pPr algn="just"/>
            <a:r>
              <a:rPr lang="en-US" b="1" dirty="0" smtClean="0"/>
              <a:t>Section 07 </a:t>
            </a:r>
            <a:r>
              <a:rPr lang="en-US" dirty="0" smtClean="0"/>
              <a:t>- </a:t>
            </a:r>
            <a:r>
              <a:rPr lang="en-US" b="1" dirty="0"/>
              <a:t>Notice to have access to </a:t>
            </a:r>
            <a:r>
              <a:rPr lang="en-US" b="1" dirty="0" smtClean="0"/>
              <a:t>inspect</a:t>
            </a:r>
          </a:p>
          <a:p>
            <a:pPr algn="just"/>
            <a:r>
              <a:rPr lang="en-US" b="1" dirty="0"/>
              <a:t>Section 07(1)(a): </a:t>
            </a:r>
            <a:r>
              <a:rPr lang="en-US" dirty="0"/>
              <a:t>The party proposing to tender such evidence shall provide the opposing party, a list of such evidence to be tendered by that party, together with a copy of such evidence or such particulars thereof, </a:t>
            </a:r>
            <a:r>
              <a:rPr lang="en-US" b="1" dirty="0"/>
              <a:t>not later than forty-five</a:t>
            </a:r>
            <a:r>
              <a:rPr lang="en-US" dirty="0"/>
              <a:t> days before the date fixed for inquiry or </a:t>
            </a:r>
            <a:r>
              <a:rPr lang="en-US" dirty="0" smtClean="0"/>
              <a:t>trial</a:t>
            </a:r>
          </a:p>
          <a:p>
            <a:pPr algn="just"/>
            <a:r>
              <a:rPr lang="en-US" b="1" dirty="0"/>
              <a:t>Section 07(1)(b): </a:t>
            </a:r>
            <a:r>
              <a:rPr lang="en-US" dirty="0"/>
              <a:t>Any party to whom a notice has been given under the preceding provision may, </a:t>
            </a:r>
            <a:r>
              <a:rPr lang="en-US" b="1" dirty="0"/>
              <a:t>within fifteen days</a:t>
            </a:r>
            <a:r>
              <a:rPr lang="en-US" dirty="0"/>
              <a:t> of the receipt or such notice apply to the party giving such notice, </a:t>
            </a:r>
            <a:r>
              <a:rPr lang="en-US" b="1" dirty="0"/>
              <a:t>to be permitted access to the evidence ought to be produced, the machine, device or computer, used to produce the evidence or any records relating to the production of the evidence or the system used in such </a:t>
            </a:r>
            <a:r>
              <a:rPr lang="en-US" b="1" dirty="0" smtClean="0"/>
              <a:t>production.</a:t>
            </a:r>
            <a:endParaRPr lang="en-US" b="1" dirty="0"/>
          </a:p>
          <a:p>
            <a:endParaRPr lang="en-US" dirty="0"/>
          </a:p>
          <a:p>
            <a:endParaRPr lang="en-US" dirty="0" smtClean="0"/>
          </a:p>
        </p:txBody>
      </p:sp>
      <p:sp>
        <p:nvSpPr>
          <p:cNvPr id="4" name="Slide Number Placeholder 3"/>
          <p:cNvSpPr>
            <a:spLocks noGrp="1"/>
          </p:cNvSpPr>
          <p:nvPr>
            <p:ph type="sldNum" sz="quarter" idx="12"/>
          </p:nvPr>
        </p:nvSpPr>
        <p:spPr/>
        <p:txBody>
          <a:bodyPr/>
          <a:lstStyle/>
          <a:p>
            <a:fld id="{0CC4EFAD-1104-453E-947C-3EEA8EDDF6E6}" type="slidenum">
              <a:rPr lang="en-US" smtClean="0"/>
              <a:t>20</a:t>
            </a:fld>
            <a:endParaRPr lang="en-US"/>
          </a:p>
        </p:txBody>
      </p:sp>
    </p:spTree>
    <p:extLst>
      <p:ext uri="{BB962C8B-B14F-4D97-AF65-F5344CB8AC3E}">
        <p14:creationId xmlns:p14="http://schemas.microsoft.com/office/powerpoint/2010/main" val="222860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dirty="0"/>
              <a:t>Evidence (Special Provisions) Act No. 14 of </a:t>
            </a:r>
            <a:r>
              <a:rPr lang="en-US" b="1" dirty="0" smtClean="0"/>
              <a:t>1995 Contd.</a:t>
            </a:r>
            <a:endParaRPr lang="en-US" b="1" dirty="0"/>
          </a:p>
        </p:txBody>
      </p:sp>
      <p:sp>
        <p:nvSpPr>
          <p:cNvPr id="3" name="Content Placeholder 2"/>
          <p:cNvSpPr>
            <a:spLocks noGrp="1"/>
          </p:cNvSpPr>
          <p:nvPr>
            <p:ph idx="1"/>
          </p:nvPr>
        </p:nvSpPr>
        <p:spPr>
          <a:xfrm>
            <a:off x="457200" y="1066800"/>
            <a:ext cx="8229600" cy="5486400"/>
          </a:xfrm>
        </p:spPr>
        <p:txBody>
          <a:bodyPr>
            <a:noAutofit/>
          </a:bodyPr>
          <a:lstStyle/>
          <a:p>
            <a:pPr algn="just"/>
            <a:r>
              <a:rPr lang="en-US" sz="2400" b="1" dirty="0" smtClean="0"/>
              <a:t>Section 07(1)(c): </a:t>
            </a:r>
            <a:r>
              <a:rPr lang="en-US" sz="2400" dirty="0"/>
              <a:t>U</a:t>
            </a:r>
            <a:r>
              <a:rPr lang="en-US" sz="2400" dirty="0" smtClean="0"/>
              <a:t>pon </a:t>
            </a:r>
            <a:r>
              <a:rPr lang="en-US" sz="2400" dirty="0"/>
              <a:t>receipt of the application to be permitted access to, and to </a:t>
            </a:r>
            <a:r>
              <a:rPr lang="en-US" sz="2400" dirty="0" smtClean="0"/>
              <a:t>inspect, the </a:t>
            </a:r>
            <a:r>
              <a:rPr lang="en-US" sz="2400" dirty="0"/>
              <a:t>party proposing to tender such evidence shall, </a:t>
            </a:r>
            <a:r>
              <a:rPr lang="en-US" sz="2400" b="1" dirty="0"/>
              <a:t>within reasonable time, </a:t>
            </a:r>
            <a:r>
              <a:rPr lang="en-US" sz="2400" b="1" dirty="0" smtClean="0"/>
              <a:t>but </a:t>
            </a:r>
            <a:r>
              <a:rPr lang="en-US" sz="2400" b="1" dirty="0"/>
              <a:t>not later than fifteen days after the receipt of the application, </a:t>
            </a:r>
            <a:r>
              <a:rPr lang="en-US" sz="2400" dirty="0"/>
              <a:t>comply with the request and provide a reasonable opportunity to the party </a:t>
            </a:r>
            <a:r>
              <a:rPr lang="en-US" sz="2400" dirty="0" smtClean="0"/>
              <a:t>applying, to </a:t>
            </a:r>
            <a:r>
              <a:rPr lang="en-US" sz="2400" dirty="0"/>
              <a:t>have access to, and inspect, such evidence, machine, device, computer, records or systems, as is mentioned in the </a:t>
            </a:r>
            <a:r>
              <a:rPr lang="en-US" sz="2400" dirty="0" smtClean="0"/>
              <a:t>application.</a:t>
            </a:r>
          </a:p>
          <a:p>
            <a:pPr algn="just"/>
            <a:r>
              <a:rPr lang="en-US" sz="2400" b="1" dirty="0" smtClean="0"/>
              <a:t>Section 07(1)(d): </a:t>
            </a:r>
            <a:r>
              <a:rPr lang="en-US" sz="2400" dirty="0"/>
              <a:t>W</a:t>
            </a:r>
            <a:r>
              <a:rPr lang="en-US" sz="2400" dirty="0" smtClean="0"/>
              <a:t>here </a:t>
            </a:r>
            <a:r>
              <a:rPr lang="en-US" sz="2400" dirty="0"/>
              <a:t>the party proposing to tender such evidence is unable to comply, or does not comply </a:t>
            </a:r>
            <a:r>
              <a:rPr lang="en-US" sz="2400" dirty="0" smtClean="0"/>
              <a:t>with or  </a:t>
            </a:r>
            <a:r>
              <a:rPr lang="en-US" sz="2400" dirty="0"/>
              <a:t>where the parties are unable to agree on any matter relating to the notice or the application for access and inspection or the manner and extent of the inspection, the court may on application made by either party, </a:t>
            </a:r>
            <a:r>
              <a:rPr lang="en-US" sz="2400" b="1" dirty="0"/>
              <a:t>make such order or give such direction, as the interests of justice may require</a:t>
            </a:r>
            <a:r>
              <a:rPr lang="en-US" sz="2400" b="1" dirty="0" smtClean="0"/>
              <a:t>.</a:t>
            </a:r>
            <a:endParaRPr lang="en-US" sz="2400" b="1" dirty="0"/>
          </a:p>
        </p:txBody>
      </p:sp>
      <p:sp>
        <p:nvSpPr>
          <p:cNvPr id="4" name="Slide Number Placeholder 3"/>
          <p:cNvSpPr>
            <a:spLocks noGrp="1"/>
          </p:cNvSpPr>
          <p:nvPr>
            <p:ph type="sldNum" sz="quarter" idx="12"/>
          </p:nvPr>
        </p:nvSpPr>
        <p:spPr/>
        <p:txBody>
          <a:bodyPr/>
          <a:lstStyle/>
          <a:p>
            <a:fld id="{0CC4EFAD-1104-453E-947C-3EEA8EDDF6E6}" type="slidenum">
              <a:rPr lang="en-US" smtClean="0"/>
              <a:t>21</a:t>
            </a:fld>
            <a:endParaRPr lang="en-US"/>
          </a:p>
        </p:txBody>
      </p:sp>
    </p:spTree>
    <p:extLst>
      <p:ext uri="{BB962C8B-B14F-4D97-AF65-F5344CB8AC3E}">
        <p14:creationId xmlns:p14="http://schemas.microsoft.com/office/powerpoint/2010/main" val="3439684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Skype Case</a:t>
            </a:r>
          </a:p>
        </p:txBody>
      </p:sp>
      <p:sp>
        <p:nvSpPr>
          <p:cNvPr id="3" name="Content Placeholder 2"/>
          <p:cNvSpPr>
            <a:spLocks noGrp="1"/>
          </p:cNvSpPr>
          <p:nvPr>
            <p:ph idx="1"/>
          </p:nvPr>
        </p:nvSpPr>
        <p:spPr>
          <a:xfrm>
            <a:off x="457200" y="1143000"/>
            <a:ext cx="8229600" cy="5334000"/>
          </a:xfrm>
        </p:spPr>
        <p:txBody>
          <a:bodyPr>
            <a:normAutofit fontScale="85000" lnSpcReduction="20000"/>
          </a:bodyPr>
          <a:lstStyle/>
          <a:p>
            <a:r>
              <a:rPr lang="en-US" dirty="0"/>
              <a:t>The ruling of 19/02/2019 of the Belgian Court of Cassation in the Skype-case</a:t>
            </a:r>
          </a:p>
          <a:p>
            <a:r>
              <a:rPr lang="en-US" dirty="0"/>
              <a:t>The conviction of Skype has been affirmed</a:t>
            </a:r>
          </a:p>
          <a:p>
            <a:r>
              <a:rPr lang="en-US" dirty="0"/>
              <a:t>The Highest Belgian Court affirms the concept of jurisdiction developed in the Yahoo-case, which according to the Court is also applicable for traffic data and real time interception</a:t>
            </a:r>
            <a:r>
              <a:rPr lang="en-US" dirty="0" smtClean="0"/>
              <a:t>.</a:t>
            </a:r>
          </a:p>
          <a:p>
            <a:r>
              <a:rPr lang="en-US" dirty="0"/>
              <a:t>The plaintiff is prosecuted for failure to communicate the required information in accordance with Article 88bis of the Code of Criminal Procedure and for failure to provide technical assistance with the wiretapping measure of Article 90quater of that Code, but not for not having a technical infrastructure on Belgian territory.</a:t>
            </a:r>
          </a:p>
          <a:p>
            <a:endParaRPr lang="en-US" dirty="0"/>
          </a:p>
        </p:txBody>
      </p:sp>
      <p:sp>
        <p:nvSpPr>
          <p:cNvPr id="4" name="Slide Number Placeholder 3"/>
          <p:cNvSpPr>
            <a:spLocks noGrp="1"/>
          </p:cNvSpPr>
          <p:nvPr>
            <p:ph type="sldNum" sz="quarter" idx="12"/>
          </p:nvPr>
        </p:nvSpPr>
        <p:spPr/>
        <p:txBody>
          <a:bodyPr/>
          <a:lstStyle/>
          <a:p>
            <a:fld id="{0CC4EFAD-1104-453E-947C-3EEA8EDDF6E6}" type="slidenum">
              <a:rPr lang="en-US" smtClean="0"/>
              <a:t>22</a:t>
            </a:fld>
            <a:endParaRPr lang="en-US"/>
          </a:p>
        </p:txBody>
      </p:sp>
    </p:spTree>
    <p:extLst>
      <p:ext uri="{BB962C8B-B14F-4D97-AF65-F5344CB8AC3E}">
        <p14:creationId xmlns:p14="http://schemas.microsoft.com/office/powerpoint/2010/main" val="1977305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dirty="0"/>
              <a:t>Some practical issues regarding international cybercrime investigations</a:t>
            </a:r>
            <a:endParaRPr lang="en-US" sz="3600"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GB" dirty="0"/>
              <a:t>The </a:t>
            </a:r>
            <a:r>
              <a:rPr lang="en-GB" b="1" dirty="0"/>
              <a:t>level of knowledge and experience of police officers </a:t>
            </a:r>
            <a:r>
              <a:rPr lang="en-GB" dirty="0"/>
              <a:t>and prosecutors when reporting and filling charges to them could be of crucial importance for proper understanding of the case and for the timely and adequate actions to be taken in order to preserve and obtain evidence. </a:t>
            </a:r>
          </a:p>
          <a:p>
            <a:endParaRPr lang="en-GB" dirty="0"/>
          </a:p>
          <a:p>
            <a:r>
              <a:rPr lang="en-GB" dirty="0"/>
              <a:t>Police officers and prosecutors may need to seek additional assistance when needed, both from within “the house“ as well as from the outside, including cooperation and contribution by the victim who will naturally have an interest in solving the case</a:t>
            </a:r>
            <a:r>
              <a:rPr lang="en-GB" dirty="0" smtClean="0"/>
              <a:t>.</a:t>
            </a:r>
          </a:p>
          <a:p>
            <a:pPr>
              <a:spcBef>
                <a:spcPts val="600"/>
              </a:spcBef>
              <a:spcAft>
                <a:spcPts val="1200"/>
              </a:spcAft>
            </a:pPr>
            <a:r>
              <a:rPr lang="en-GB" dirty="0"/>
              <a:t>Specifying the </a:t>
            </a:r>
            <a:r>
              <a:rPr lang="en-GB" b="1" dirty="0"/>
              <a:t>legal instrument used to seek assistance </a:t>
            </a:r>
            <a:r>
              <a:rPr lang="en-GB" dirty="0"/>
              <a:t>- </a:t>
            </a:r>
            <a:r>
              <a:rPr lang="en-GB" dirty="0" smtClean="0"/>
              <a:t>Treaty</a:t>
            </a:r>
            <a:r>
              <a:rPr lang="en-GB" dirty="0"/>
              <a:t>, </a:t>
            </a:r>
            <a:r>
              <a:rPr lang="en-GB" dirty="0" smtClean="0"/>
              <a:t>Convention </a:t>
            </a:r>
            <a:r>
              <a:rPr lang="en-GB" dirty="0"/>
              <a:t>or other instrument of cooperation.</a:t>
            </a:r>
          </a:p>
          <a:p>
            <a:pPr>
              <a:spcBef>
                <a:spcPts val="600"/>
              </a:spcBef>
              <a:spcAft>
                <a:spcPts val="1200"/>
              </a:spcAft>
            </a:pPr>
            <a:r>
              <a:rPr lang="en-GB" b="1" dirty="0"/>
              <a:t>Identifying clearly who is conducting the investigation/prosecution</a:t>
            </a:r>
            <a:r>
              <a:rPr lang="en-GB" dirty="0"/>
              <a:t>. Provide all necessary contact details and preferred means of communication.</a:t>
            </a:r>
          </a:p>
          <a:p>
            <a:endParaRPr lang="en-GB" dirty="0"/>
          </a:p>
          <a:p>
            <a:endParaRPr lang="en-US" dirty="0"/>
          </a:p>
        </p:txBody>
      </p:sp>
      <p:sp>
        <p:nvSpPr>
          <p:cNvPr id="4" name="Slide Number Placeholder 3"/>
          <p:cNvSpPr>
            <a:spLocks noGrp="1"/>
          </p:cNvSpPr>
          <p:nvPr>
            <p:ph type="sldNum" sz="quarter" idx="12"/>
          </p:nvPr>
        </p:nvSpPr>
        <p:spPr/>
        <p:txBody>
          <a:bodyPr/>
          <a:lstStyle/>
          <a:p>
            <a:fld id="{0CC4EFAD-1104-453E-947C-3EEA8EDDF6E6}" type="slidenum">
              <a:rPr lang="en-US" smtClean="0"/>
              <a:t>23</a:t>
            </a:fld>
            <a:endParaRPr lang="en-US"/>
          </a:p>
        </p:txBody>
      </p:sp>
    </p:spTree>
    <p:extLst>
      <p:ext uri="{BB962C8B-B14F-4D97-AF65-F5344CB8AC3E}">
        <p14:creationId xmlns:p14="http://schemas.microsoft.com/office/powerpoint/2010/main" val="3603165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Issues regarding international cybercrime investigations contd.</a:t>
            </a:r>
            <a:endParaRPr lang="en-US"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pPr>
              <a:spcBef>
                <a:spcPts val="600"/>
              </a:spcBef>
              <a:spcAft>
                <a:spcPts val="1200"/>
              </a:spcAft>
            </a:pPr>
            <a:r>
              <a:rPr lang="en-US" dirty="0" smtClean="0"/>
              <a:t>Lack </a:t>
            </a:r>
            <a:r>
              <a:rPr lang="en-US" dirty="0"/>
              <a:t>of reliable reporting systems and centralized collection of statistics</a:t>
            </a:r>
            <a:endParaRPr lang="en-GB" dirty="0"/>
          </a:p>
          <a:p>
            <a:pPr>
              <a:spcBef>
                <a:spcPts val="600"/>
              </a:spcBef>
              <a:spcAft>
                <a:spcPts val="1200"/>
              </a:spcAft>
            </a:pPr>
            <a:r>
              <a:rPr lang="en-GB" b="1" dirty="0"/>
              <a:t>Summarizing the case </a:t>
            </a:r>
            <a:r>
              <a:rPr lang="en-GB" dirty="0"/>
              <a:t>- provide a detailed outline of the case under investigation or prosecution, including a summary of the evidence that supports the investigation/prosecution. Explain rationale for evidence and actions being sought in regard to the on-going investigation</a:t>
            </a:r>
            <a:r>
              <a:rPr lang="en-GB" dirty="0" smtClean="0"/>
              <a:t>.</a:t>
            </a:r>
          </a:p>
          <a:p>
            <a:pPr>
              <a:spcBef>
                <a:spcPts val="600"/>
              </a:spcBef>
              <a:spcAft>
                <a:spcPts val="1200"/>
              </a:spcAft>
            </a:pPr>
            <a:r>
              <a:rPr lang="en-GB" b="1" dirty="0"/>
              <a:t>Reference to the applicable national legal provisions </a:t>
            </a:r>
            <a:r>
              <a:rPr lang="en-GB" dirty="0"/>
              <a:t>– full text of all relevant legal provisions under investigation/prosecution, including applicable sentencing provisions.</a:t>
            </a:r>
          </a:p>
          <a:p>
            <a:pPr>
              <a:spcBef>
                <a:spcPts val="600"/>
              </a:spcBef>
              <a:spcAft>
                <a:spcPts val="1200"/>
              </a:spcAft>
            </a:pPr>
            <a:r>
              <a:rPr lang="en-US" dirty="0"/>
              <a:t>Legislation not always in line with recognized international standards</a:t>
            </a:r>
          </a:p>
          <a:p>
            <a:pPr>
              <a:spcBef>
                <a:spcPts val="600"/>
              </a:spcBef>
              <a:spcAft>
                <a:spcPts val="1200"/>
              </a:spcAft>
            </a:pPr>
            <a:r>
              <a:rPr lang="en-GB" dirty="0"/>
              <a:t>Lack of </a:t>
            </a:r>
            <a:r>
              <a:rPr lang="en-US" dirty="0"/>
              <a:t>collaboration with Service </a:t>
            </a:r>
            <a:r>
              <a:rPr lang="en-US" dirty="0" smtClean="0"/>
              <a:t>Providers</a:t>
            </a:r>
            <a:r>
              <a:rPr lang="en-GB" dirty="0" smtClean="0"/>
              <a:t> </a:t>
            </a:r>
            <a:endParaRPr lang="en-GB" dirty="0"/>
          </a:p>
          <a:p>
            <a:endParaRPr lang="en-US" dirty="0"/>
          </a:p>
        </p:txBody>
      </p:sp>
      <p:sp>
        <p:nvSpPr>
          <p:cNvPr id="4" name="Slide Number Placeholder 3"/>
          <p:cNvSpPr>
            <a:spLocks noGrp="1"/>
          </p:cNvSpPr>
          <p:nvPr>
            <p:ph type="sldNum" sz="quarter" idx="12"/>
          </p:nvPr>
        </p:nvSpPr>
        <p:spPr/>
        <p:txBody>
          <a:bodyPr/>
          <a:lstStyle/>
          <a:p>
            <a:fld id="{0CC4EFAD-1104-453E-947C-3EEA8EDDF6E6}" type="slidenum">
              <a:rPr lang="en-US" smtClean="0"/>
              <a:t>24</a:t>
            </a:fld>
            <a:endParaRPr lang="en-US"/>
          </a:p>
        </p:txBody>
      </p:sp>
    </p:spTree>
    <p:extLst>
      <p:ext uri="{BB962C8B-B14F-4D97-AF65-F5344CB8AC3E}">
        <p14:creationId xmlns:p14="http://schemas.microsoft.com/office/powerpoint/2010/main" val="3728570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Issues regarding international cybercrime investigations contd.</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pPr>
              <a:spcBef>
                <a:spcPts val="600"/>
              </a:spcBef>
              <a:spcAft>
                <a:spcPts val="1200"/>
              </a:spcAft>
            </a:pPr>
            <a:r>
              <a:rPr lang="en-GB" b="1" dirty="0" smtClean="0"/>
              <a:t>Precise </a:t>
            </a:r>
            <a:r>
              <a:rPr lang="en-GB" b="1" dirty="0"/>
              <a:t>identification of the assistance being sought </a:t>
            </a:r>
            <a:r>
              <a:rPr lang="en-GB" dirty="0"/>
              <a:t>- what are you seeking exactly</a:t>
            </a:r>
            <a:r>
              <a:rPr lang="en-GB" dirty="0" smtClean="0"/>
              <a:t>.</a:t>
            </a:r>
          </a:p>
          <a:p>
            <a:pPr marL="0" indent="0">
              <a:buNone/>
            </a:pPr>
            <a:r>
              <a:rPr lang="en-GB" i="1" dirty="0"/>
              <a:t>Provide the following information: </a:t>
            </a:r>
            <a:endParaRPr lang="en-GB" dirty="0"/>
          </a:p>
          <a:p>
            <a:r>
              <a:rPr lang="en-GB" dirty="0"/>
              <a:t>For </a:t>
            </a:r>
            <a:r>
              <a:rPr lang="en-GB" b="1" dirty="0"/>
              <a:t>witness statement/testimony</a:t>
            </a:r>
            <a:r>
              <a:rPr lang="en-GB" dirty="0"/>
              <a:t>: </a:t>
            </a:r>
          </a:p>
          <a:p>
            <a:pPr lvl="1"/>
            <a:r>
              <a:rPr lang="en-GB" dirty="0"/>
              <a:t> </a:t>
            </a:r>
            <a:r>
              <a:rPr lang="bs-Latn-BA" dirty="0"/>
              <a:t>Wherabouts of the person</a:t>
            </a:r>
            <a:endParaRPr lang="en-GB" dirty="0"/>
          </a:p>
          <a:p>
            <a:pPr lvl="1"/>
            <a:r>
              <a:rPr lang="bs-Latn-BA" dirty="0"/>
              <a:t>National procedural rules related to the witness</a:t>
            </a:r>
            <a:r>
              <a:rPr lang="en-US" dirty="0" err="1"/>
              <a:t>es</a:t>
            </a:r>
            <a:r>
              <a:rPr lang="bs-Latn-BA" dirty="0"/>
              <a:t> </a:t>
            </a:r>
            <a:endParaRPr lang="en-GB" dirty="0"/>
          </a:p>
          <a:p>
            <a:pPr lvl="1"/>
            <a:r>
              <a:rPr lang="bs-Latn-BA" dirty="0"/>
              <a:t>The specific information and list of questions sought from the witness</a:t>
            </a:r>
            <a:r>
              <a:rPr lang="en-US" dirty="0" err="1"/>
              <a:t>es</a:t>
            </a:r>
            <a:endParaRPr lang="en-US" dirty="0"/>
          </a:p>
          <a:p>
            <a:r>
              <a:rPr lang="en-GB" dirty="0"/>
              <a:t>For </a:t>
            </a:r>
            <a:r>
              <a:rPr lang="en-GB" b="1" dirty="0"/>
              <a:t>documentary evidence</a:t>
            </a:r>
            <a:r>
              <a:rPr lang="en-GB" dirty="0"/>
              <a:t>: </a:t>
            </a:r>
          </a:p>
          <a:p>
            <a:pPr lvl="1"/>
            <a:r>
              <a:rPr lang="en-GB" dirty="0"/>
              <a:t> </a:t>
            </a:r>
            <a:r>
              <a:rPr lang="bs-Latn-BA" dirty="0"/>
              <a:t>A clear indication of the documents to acquire </a:t>
            </a:r>
            <a:endParaRPr lang="en-GB" dirty="0"/>
          </a:p>
          <a:p>
            <a:pPr lvl="1"/>
            <a:r>
              <a:rPr lang="bs-Latn-BA" dirty="0"/>
              <a:t> A clear indication as to the place where the documents/items/evidence can be found or the person or the entity which detains them</a:t>
            </a:r>
            <a:endParaRPr lang="en-GB" dirty="0"/>
          </a:p>
          <a:p>
            <a:pPr>
              <a:spcBef>
                <a:spcPts val="600"/>
              </a:spcBef>
              <a:spcAft>
                <a:spcPts val="1200"/>
              </a:spcAft>
            </a:pPr>
            <a:endParaRPr lang="en-GB" dirty="0"/>
          </a:p>
          <a:p>
            <a:endParaRPr lang="en-US" dirty="0"/>
          </a:p>
        </p:txBody>
      </p:sp>
      <p:sp>
        <p:nvSpPr>
          <p:cNvPr id="4" name="Slide Number Placeholder 3"/>
          <p:cNvSpPr>
            <a:spLocks noGrp="1"/>
          </p:cNvSpPr>
          <p:nvPr>
            <p:ph type="sldNum" sz="quarter" idx="12"/>
          </p:nvPr>
        </p:nvSpPr>
        <p:spPr/>
        <p:txBody>
          <a:bodyPr/>
          <a:lstStyle/>
          <a:p>
            <a:fld id="{0CC4EFAD-1104-453E-947C-3EEA8EDDF6E6}" type="slidenum">
              <a:rPr lang="en-US" smtClean="0"/>
              <a:t>25</a:t>
            </a:fld>
            <a:endParaRPr lang="en-US"/>
          </a:p>
        </p:txBody>
      </p:sp>
    </p:spTree>
    <p:extLst>
      <p:ext uri="{BB962C8B-B14F-4D97-AF65-F5344CB8AC3E}">
        <p14:creationId xmlns:p14="http://schemas.microsoft.com/office/powerpoint/2010/main" val="2224623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Issues regarding international cybercrime investigations contd.</a:t>
            </a:r>
            <a:endParaRPr lang="en-US" dirty="0"/>
          </a:p>
        </p:txBody>
      </p:sp>
      <p:sp>
        <p:nvSpPr>
          <p:cNvPr id="3" name="Content Placeholder 2"/>
          <p:cNvSpPr>
            <a:spLocks noGrp="1"/>
          </p:cNvSpPr>
          <p:nvPr>
            <p:ph idx="1"/>
          </p:nvPr>
        </p:nvSpPr>
        <p:spPr>
          <a:xfrm>
            <a:off x="457200" y="1600200"/>
            <a:ext cx="8229600" cy="4953000"/>
          </a:xfrm>
        </p:spPr>
        <p:txBody>
          <a:bodyPr/>
          <a:lstStyle/>
          <a:p>
            <a:pPr marL="0" indent="0">
              <a:buNone/>
            </a:pPr>
            <a:r>
              <a:rPr lang="en-GB" i="1" dirty="0"/>
              <a:t>Provide the following information: </a:t>
            </a:r>
          </a:p>
          <a:p>
            <a:r>
              <a:rPr lang="en-GB" sz="2800" dirty="0"/>
              <a:t>For </a:t>
            </a:r>
            <a:r>
              <a:rPr lang="en-GB" sz="2800" b="1" dirty="0"/>
              <a:t>electronic evidence</a:t>
            </a:r>
            <a:r>
              <a:rPr lang="en-GB" sz="2800" dirty="0"/>
              <a:t>: </a:t>
            </a:r>
          </a:p>
          <a:p>
            <a:pPr lvl="1"/>
            <a:r>
              <a:rPr lang="en-US" sz="2600" dirty="0"/>
              <a:t>Specify as many details as possible related to electronic evidence to acquire, provide necessary </a:t>
            </a:r>
            <a:r>
              <a:rPr lang="en-US" sz="2600" b="1" dirty="0"/>
              <a:t>technical information</a:t>
            </a:r>
            <a:r>
              <a:rPr lang="en-US" sz="2600" dirty="0"/>
              <a:t> on sought evidence if available (</a:t>
            </a:r>
            <a:r>
              <a:rPr lang="en-US" sz="2600" b="1" dirty="0"/>
              <a:t>server/system time, time framework, identification details such as IP and MAC addresses, email address, user account details, etc.</a:t>
            </a:r>
            <a:r>
              <a:rPr lang="en-US" sz="2600" dirty="0"/>
              <a:t>)</a:t>
            </a:r>
          </a:p>
          <a:p>
            <a:pPr lvl="1"/>
            <a:r>
              <a:rPr lang="bs-Latn-BA" sz="2600" dirty="0"/>
              <a:t>Indicate the place and details where the assets can be found or the person or the entity which detains them </a:t>
            </a:r>
            <a:endParaRPr lang="en-GB" sz="2600" dirty="0"/>
          </a:p>
          <a:p>
            <a:endParaRPr lang="en-US" dirty="0"/>
          </a:p>
        </p:txBody>
      </p:sp>
      <p:sp>
        <p:nvSpPr>
          <p:cNvPr id="4" name="Slide Number Placeholder 3"/>
          <p:cNvSpPr>
            <a:spLocks noGrp="1"/>
          </p:cNvSpPr>
          <p:nvPr>
            <p:ph type="sldNum" sz="quarter" idx="12"/>
          </p:nvPr>
        </p:nvSpPr>
        <p:spPr/>
        <p:txBody>
          <a:bodyPr/>
          <a:lstStyle/>
          <a:p>
            <a:fld id="{0CC4EFAD-1104-453E-947C-3EEA8EDDF6E6}" type="slidenum">
              <a:rPr lang="en-US" smtClean="0"/>
              <a:t>26</a:t>
            </a:fld>
            <a:endParaRPr lang="en-US"/>
          </a:p>
        </p:txBody>
      </p:sp>
    </p:spTree>
    <p:extLst>
      <p:ext uri="{BB962C8B-B14F-4D97-AF65-F5344CB8AC3E}">
        <p14:creationId xmlns:p14="http://schemas.microsoft.com/office/powerpoint/2010/main" val="1333223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Issues regarding international cybercrime investigations contd.</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GB" i="1" dirty="0"/>
              <a:t>Provide the following information: </a:t>
            </a:r>
            <a:endParaRPr lang="pt-PT" dirty="0"/>
          </a:p>
          <a:p>
            <a:r>
              <a:rPr lang="en-GB" sz="2800" dirty="0"/>
              <a:t>For </a:t>
            </a:r>
            <a:r>
              <a:rPr lang="en-GB" sz="2800" b="1" dirty="0"/>
              <a:t>execution of a search warrant</a:t>
            </a:r>
            <a:r>
              <a:rPr lang="en-GB" sz="2800" dirty="0"/>
              <a:t>: </a:t>
            </a:r>
          </a:p>
          <a:p>
            <a:pPr lvl="1"/>
            <a:r>
              <a:rPr lang="bs-Latn-BA" sz="2400" dirty="0"/>
              <a:t>enclose valid search warrant issued by domestic judicial authority </a:t>
            </a:r>
            <a:endParaRPr lang="en-GB" sz="2400" dirty="0"/>
          </a:p>
          <a:p>
            <a:pPr lvl="1"/>
            <a:r>
              <a:rPr lang="bs-Latn-BA" sz="2400" dirty="0"/>
              <a:t>provide precise indications of the places and objects to be searched </a:t>
            </a:r>
            <a:endParaRPr lang="en-GB" sz="2400" dirty="0"/>
          </a:p>
          <a:p>
            <a:pPr lvl="1"/>
            <a:r>
              <a:rPr lang="bs-Latn-BA" sz="2400" dirty="0"/>
              <a:t>specify detailed rules to follow in executing the search</a:t>
            </a:r>
            <a:endParaRPr lang="en-GB" sz="2400" dirty="0"/>
          </a:p>
          <a:p>
            <a:pPr lvl="1"/>
            <a:r>
              <a:rPr lang="bs-Latn-BA" sz="2400" dirty="0"/>
              <a:t>provide accurate indications on the evidence to be searched</a:t>
            </a:r>
            <a:endParaRPr lang="en-US" sz="2400" dirty="0"/>
          </a:p>
          <a:p>
            <a:r>
              <a:rPr lang="en-GB" dirty="0"/>
              <a:t>For </a:t>
            </a:r>
            <a:r>
              <a:rPr lang="en-GB" b="1" dirty="0"/>
              <a:t>seizure/confiscation</a:t>
            </a:r>
            <a:r>
              <a:rPr lang="en-GB" dirty="0"/>
              <a:t>: </a:t>
            </a:r>
          </a:p>
          <a:p>
            <a:pPr lvl="1"/>
            <a:r>
              <a:rPr lang="en-GB" dirty="0"/>
              <a:t>provide a copy of the valid seizure or confiscation order issued by the domestic judicial authority </a:t>
            </a:r>
          </a:p>
          <a:p>
            <a:pPr lvl="1"/>
            <a:r>
              <a:rPr lang="en-GB" dirty="0"/>
              <a:t>precise indications of the items to be seized/confiscated </a:t>
            </a:r>
          </a:p>
          <a:p>
            <a:pPr lvl="1"/>
            <a:r>
              <a:rPr lang="en-GB" dirty="0"/>
              <a:t>indicate any </a:t>
            </a:r>
            <a:r>
              <a:rPr lang="en-GB" b="1" dirty="0"/>
              <a:t>specific rules if needed in executing the search </a:t>
            </a:r>
          </a:p>
          <a:p>
            <a:pPr lvl="1"/>
            <a:endParaRPr lang="en-GB" sz="2400" dirty="0"/>
          </a:p>
          <a:p>
            <a:endParaRPr lang="en-US" dirty="0"/>
          </a:p>
        </p:txBody>
      </p:sp>
      <p:sp>
        <p:nvSpPr>
          <p:cNvPr id="4" name="Slide Number Placeholder 3"/>
          <p:cNvSpPr>
            <a:spLocks noGrp="1"/>
          </p:cNvSpPr>
          <p:nvPr>
            <p:ph type="sldNum" sz="quarter" idx="12"/>
          </p:nvPr>
        </p:nvSpPr>
        <p:spPr/>
        <p:txBody>
          <a:bodyPr/>
          <a:lstStyle/>
          <a:p>
            <a:fld id="{0CC4EFAD-1104-453E-947C-3EEA8EDDF6E6}" type="slidenum">
              <a:rPr lang="en-US" smtClean="0"/>
              <a:t>27</a:t>
            </a:fld>
            <a:endParaRPr lang="en-US"/>
          </a:p>
        </p:txBody>
      </p:sp>
    </p:spTree>
    <p:extLst>
      <p:ext uri="{BB962C8B-B14F-4D97-AF65-F5344CB8AC3E}">
        <p14:creationId xmlns:p14="http://schemas.microsoft.com/office/powerpoint/2010/main" val="2710124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Issues regarding international cybercrime investigations contd.</a:t>
            </a:r>
            <a:endParaRPr lang="en-US" dirty="0"/>
          </a:p>
        </p:txBody>
      </p:sp>
      <p:sp>
        <p:nvSpPr>
          <p:cNvPr id="3" name="Content Placeholder 2"/>
          <p:cNvSpPr>
            <a:spLocks noGrp="1"/>
          </p:cNvSpPr>
          <p:nvPr>
            <p:ph idx="1"/>
          </p:nvPr>
        </p:nvSpPr>
        <p:spPr/>
        <p:txBody>
          <a:bodyPr>
            <a:normAutofit/>
          </a:bodyPr>
          <a:lstStyle/>
          <a:p>
            <a:pPr marL="0" indent="0">
              <a:buNone/>
            </a:pPr>
            <a:r>
              <a:rPr lang="en-GB" i="1" dirty="0"/>
              <a:t>Provide the following information: </a:t>
            </a:r>
            <a:endParaRPr lang="en-GB" sz="2400" dirty="0"/>
          </a:p>
          <a:p>
            <a:r>
              <a:rPr lang="en-GB" sz="2800" dirty="0"/>
              <a:t>For </a:t>
            </a:r>
            <a:r>
              <a:rPr lang="en-GB" sz="2800" b="1" dirty="0"/>
              <a:t>special investigative measures</a:t>
            </a:r>
            <a:r>
              <a:rPr lang="en-GB" sz="2800" dirty="0"/>
              <a:t>: </a:t>
            </a:r>
          </a:p>
          <a:p>
            <a:pPr lvl="1"/>
            <a:r>
              <a:rPr lang="en-GB" sz="2400" dirty="0"/>
              <a:t> </a:t>
            </a:r>
            <a:r>
              <a:rPr lang="bs-Latn-BA" sz="2400" dirty="0"/>
              <a:t>provide a copy of the valid warrant for SIMs issued by the competent domestic judicial authority</a:t>
            </a:r>
            <a:endParaRPr lang="en-GB" sz="2400" dirty="0"/>
          </a:p>
          <a:p>
            <a:pPr lvl="1"/>
            <a:r>
              <a:rPr lang="bs-Latn-BA" sz="2400" dirty="0"/>
              <a:t>specify the scope and nature of actions to be taken</a:t>
            </a:r>
            <a:endParaRPr lang="en-GB" sz="2400" dirty="0"/>
          </a:p>
          <a:p>
            <a:pPr lvl="1"/>
            <a:r>
              <a:rPr lang="bs-Latn-BA" sz="2400" dirty="0"/>
              <a:t>specify the special conditions to be observed – </a:t>
            </a:r>
            <a:r>
              <a:rPr lang="bs-Latn-BA" sz="2400" b="1" dirty="0"/>
              <a:t>identity/anonimity of undercover agents,</a:t>
            </a:r>
            <a:r>
              <a:rPr lang="bs-Latn-BA" sz="2400" dirty="0"/>
              <a:t> technical and logistics requirements, covering of costs and expenses, </a:t>
            </a:r>
            <a:r>
              <a:rPr lang="bs-Latn-BA" sz="2400" b="1" dirty="0"/>
              <a:t>channels of communications specified</a:t>
            </a:r>
            <a:r>
              <a:rPr lang="bs-Latn-BA" sz="2400" dirty="0"/>
              <a:t>, etc.</a:t>
            </a:r>
            <a:endParaRPr lang="en-GB" sz="2400" dirty="0"/>
          </a:p>
        </p:txBody>
      </p:sp>
      <p:sp>
        <p:nvSpPr>
          <p:cNvPr id="4" name="Slide Number Placeholder 3"/>
          <p:cNvSpPr>
            <a:spLocks noGrp="1"/>
          </p:cNvSpPr>
          <p:nvPr>
            <p:ph type="sldNum" sz="quarter" idx="12"/>
          </p:nvPr>
        </p:nvSpPr>
        <p:spPr/>
        <p:txBody>
          <a:bodyPr/>
          <a:lstStyle/>
          <a:p>
            <a:fld id="{0CC4EFAD-1104-453E-947C-3EEA8EDDF6E6}" type="slidenum">
              <a:rPr lang="en-US" smtClean="0"/>
              <a:t>28</a:t>
            </a:fld>
            <a:endParaRPr lang="en-US"/>
          </a:p>
        </p:txBody>
      </p:sp>
    </p:spTree>
    <p:extLst>
      <p:ext uri="{BB962C8B-B14F-4D97-AF65-F5344CB8AC3E}">
        <p14:creationId xmlns:p14="http://schemas.microsoft.com/office/powerpoint/2010/main" val="2353140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Issues regarding international cybercrime investigations contd.</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r>
              <a:rPr lang="en-GB" dirty="0"/>
              <a:t>Highlight any specific </a:t>
            </a:r>
            <a:r>
              <a:rPr lang="en-GB" b="1" dirty="0"/>
              <a:t>confidentiality requirements</a:t>
            </a:r>
            <a:r>
              <a:rPr lang="en-GB" dirty="0"/>
              <a:t>. </a:t>
            </a:r>
          </a:p>
          <a:p>
            <a:r>
              <a:rPr lang="en-GB" dirty="0"/>
              <a:t>Set out and specify urgency level in the execution of the request as well as the time limits. </a:t>
            </a:r>
          </a:p>
          <a:p>
            <a:r>
              <a:rPr lang="en-GB" dirty="0"/>
              <a:t>Proper and as accurate as possible identification of the suspect(s) – bear in mind this is a virtual world – identity could be easily hidden, altered, stolen.</a:t>
            </a:r>
          </a:p>
          <a:p>
            <a:r>
              <a:rPr lang="en-GB" dirty="0"/>
              <a:t>Proper identification </a:t>
            </a:r>
            <a:r>
              <a:rPr lang="bs-Latn-BA" dirty="0"/>
              <a:t>and </a:t>
            </a:r>
            <a:r>
              <a:rPr lang="en-GB" dirty="0"/>
              <a:t>of </a:t>
            </a:r>
            <a:r>
              <a:rPr lang="en-GB" b="1" dirty="0"/>
              <a:t>prioritization</a:t>
            </a:r>
            <a:r>
              <a:rPr lang="en-GB" dirty="0"/>
              <a:t> evidence to be requested by MLAT –</a:t>
            </a:r>
            <a:r>
              <a:rPr lang="bs-Latn-BA" dirty="0"/>
              <a:t> </a:t>
            </a:r>
            <a:r>
              <a:rPr lang="en-GB" dirty="0"/>
              <a:t>setting up priorities – choosing only the vital ones for the investigation – rationalisation of resources and increasing efficiency.</a:t>
            </a:r>
          </a:p>
          <a:p>
            <a:endParaRPr lang="en-GB" dirty="0"/>
          </a:p>
          <a:p>
            <a:endParaRPr lang="en-US" dirty="0"/>
          </a:p>
        </p:txBody>
      </p:sp>
      <p:sp>
        <p:nvSpPr>
          <p:cNvPr id="4" name="Slide Number Placeholder 3"/>
          <p:cNvSpPr>
            <a:spLocks noGrp="1"/>
          </p:cNvSpPr>
          <p:nvPr>
            <p:ph type="sldNum" sz="quarter" idx="12"/>
          </p:nvPr>
        </p:nvSpPr>
        <p:spPr/>
        <p:txBody>
          <a:bodyPr/>
          <a:lstStyle/>
          <a:p>
            <a:fld id="{0CC4EFAD-1104-453E-947C-3EEA8EDDF6E6}" type="slidenum">
              <a:rPr lang="en-US" smtClean="0"/>
              <a:t>29</a:t>
            </a:fld>
            <a:endParaRPr lang="en-US"/>
          </a:p>
        </p:txBody>
      </p:sp>
    </p:spTree>
    <p:extLst>
      <p:ext uri="{BB962C8B-B14F-4D97-AF65-F5344CB8AC3E}">
        <p14:creationId xmlns:p14="http://schemas.microsoft.com/office/powerpoint/2010/main" val="171222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76400" y="0"/>
            <a:ext cx="5257800" cy="1066800"/>
          </a:xfrm>
        </p:spPr>
        <p:txBody>
          <a:bodyPr>
            <a:normAutofit/>
          </a:bodyPr>
          <a:lstStyle/>
          <a:p>
            <a:r>
              <a:rPr lang="en-US" sz="4800" b="1" dirty="0"/>
              <a:t>Contents</a:t>
            </a:r>
          </a:p>
        </p:txBody>
      </p:sp>
      <p:sp>
        <p:nvSpPr>
          <p:cNvPr id="6" name="Content Placeholder 5"/>
          <p:cNvSpPr>
            <a:spLocks noGrp="1"/>
          </p:cNvSpPr>
          <p:nvPr>
            <p:ph idx="1"/>
          </p:nvPr>
        </p:nvSpPr>
        <p:spPr>
          <a:xfrm>
            <a:off x="228600" y="838200"/>
            <a:ext cx="8610600" cy="5334000"/>
          </a:xfrm>
        </p:spPr>
        <p:txBody>
          <a:bodyPr>
            <a:normAutofit/>
          </a:bodyPr>
          <a:lstStyle/>
          <a:p>
            <a:pPr>
              <a:lnSpc>
                <a:spcPct val="80000"/>
              </a:lnSpc>
            </a:pPr>
            <a:r>
              <a:rPr lang="en-GB" sz="4000" dirty="0">
                <a:ea typeface="ＭＳ Ｐゴシック" pitchFamily="34" charset="-128"/>
              </a:rPr>
              <a:t>Introduction</a:t>
            </a:r>
          </a:p>
          <a:p>
            <a:pPr>
              <a:lnSpc>
                <a:spcPct val="80000"/>
              </a:lnSpc>
            </a:pPr>
            <a:r>
              <a:rPr lang="en-GB" sz="4000" dirty="0">
                <a:ea typeface="ＭＳ Ｐゴシック" pitchFamily="34" charset="-128"/>
              </a:rPr>
              <a:t>The International dimension of Cybercrime</a:t>
            </a:r>
          </a:p>
          <a:p>
            <a:pPr>
              <a:lnSpc>
                <a:spcPct val="80000"/>
              </a:lnSpc>
            </a:pPr>
            <a:r>
              <a:rPr lang="en-GB" sz="4000" dirty="0">
                <a:ea typeface="ＭＳ Ｐゴシック" pitchFamily="34" charset="-128"/>
              </a:rPr>
              <a:t>Budapest Convention</a:t>
            </a:r>
          </a:p>
          <a:p>
            <a:pPr>
              <a:lnSpc>
                <a:spcPct val="80000"/>
              </a:lnSpc>
            </a:pPr>
            <a:r>
              <a:rPr lang="en-US" sz="4000" dirty="0"/>
              <a:t>Mutual Legal Assistance Treaties &amp; </a:t>
            </a:r>
            <a:r>
              <a:rPr lang="en-US" sz="4000" dirty="0" smtClean="0"/>
              <a:t>Laws</a:t>
            </a:r>
          </a:p>
          <a:p>
            <a:pPr>
              <a:lnSpc>
                <a:spcPct val="80000"/>
              </a:lnSpc>
            </a:pPr>
            <a:r>
              <a:rPr lang="en-US" sz="4000" dirty="0" smtClean="0"/>
              <a:t>Sri Lankan Statutes</a:t>
            </a:r>
          </a:p>
          <a:p>
            <a:pPr>
              <a:lnSpc>
                <a:spcPct val="80000"/>
              </a:lnSpc>
            </a:pPr>
            <a:r>
              <a:rPr lang="en-GB" sz="4000" dirty="0" smtClean="0">
                <a:ea typeface="ＭＳ Ｐゴシック" pitchFamily="34" charset="-128"/>
              </a:rPr>
              <a:t>Some </a:t>
            </a:r>
            <a:r>
              <a:rPr lang="en-GB" sz="4000" dirty="0">
                <a:ea typeface="ＭＳ Ｐゴシック" pitchFamily="34" charset="-128"/>
              </a:rPr>
              <a:t>practical </a:t>
            </a:r>
            <a:r>
              <a:rPr lang="en-GB" sz="4000" dirty="0" smtClean="0">
                <a:ea typeface="ＭＳ Ｐゴシック" pitchFamily="34" charset="-128"/>
              </a:rPr>
              <a:t>Issues </a:t>
            </a:r>
            <a:r>
              <a:rPr lang="en-GB" sz="4000" dirty="0">
                <a:ea typeface="ＭＳ Ｐゴシック" pitchFamily="34" charset="-128"/>
              </a:rPr>
              <a:t>regarding international cybercrime investigations</a:t>
            </a:r>
          </a:p>
        </p:txBody>
      </p:sp>
      <p:sp>
        <p:nvSpPr>
          <p:cNvPr id="2" name="Slide Number Placeholder 1"/>
          <p:cNvSpPr>
            <a:spLocks noGrp="1"/>
          </p:cNvSpPr>
          <p:nvPr>
            <p:ph type="sldNum" sz="quarter" idx="12"/>
          </p:nvPr>
        </p:nvSpPr>
        <p:spPr/>
        <p:txBody>
          <a:bodyPr/>
          <a:lstStyle/>
          <a:p>
            <a:fld id="{0CC4EFAD-1104-453E-947C-3EEA8EDDF6E6}" type="slidenum">
              <a:rPr lang="en-US" smtClean="0"/>
              <a:t>3</a:t>
            </a:fld>
            <a:endParaRPr lang="en-US"/>
          </a:p>
        </p:txBody>
      </p:sp>
    </p:spTree>
    <p:extLst>
      <p:ext uri="{BB962C8B-B14F-4D97-AF65-F5344CB8AC3E}">
        <p14:creationId xmlns:p14="http://schemas.microsoft.com/office/powerpoint/2010/main" val="1626919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Issues regarding international cybercrime investigations contd.</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GB" b="1" dirty="0"/>
              <a:t>Identifying appropriate point of contact in other countries </a:t>
            </a:r>
            <a:r>
              <a:rPr lang="en-GB" dirty="0"/>
              <a:t>– 24/7 points in light of Budapest Convention, Interpol channels, etc. – especially for </a:t>
            </a:r>
            <a:r>
              <a:rPr lang="en-GB" b="1" dirty="0"/>
              <a:t>“hot pursuit” </a:t>
            </a:r>
            <a:r>
              <a:rPr lang="en-GB" dirty="0"/>
              <a:t>cases where immediate action is to be taken in order to secure and preserve digital data (electronic evidence).</a:t>
            </a:r>
          </a:p>
          <a:p>
            <a:r>
              <a:rPr lang="en-US" dirty="0"/>
              <a:t>Needs to have an effective coordination of cross-border cybercrime investigations</a:t>
            </a:r>
            <a:endParaRPr lang="en-GB" dirty="0"/>
          </a:p>
          <a:p>
            <a:r>
              <a:rPr lang="en-GB" b="1" dirty="0"/>
              <a:t>Establishing informal contacts with appropriate counterparts prior to submitting formal MLAT</a:t>
            </a:r>
            <a:r>
              <a:rPr lang="en-GB" dirty="0"/>
              <a:t> in order to inform them about the upcoming MLAT, conducting operational checks in order to specify the request as detailed as possible.</a:t>
            </a:r>
          </a:p>
          <a:p>
            <a:endParaRPr lang="en-GB" dirty="0"/>
          </a:p>
          <a:p>
            <a:endParaRPr lang="en-US" dirty="0"/>
          </a:p>
        </p:txBody>
      </p:sp>
      <p:sp>
        <p:nvSpPr>
          <p:cNvPr id="4" name="Slide Number Placeholder 3"/>
          <p:cNvSpPr>
            <a:spLocks noGrp="1"/>
          </p:cNvSpPr>
          <p:nvPr>
            <p:ph type="sldNum" sz="quarter" idx="12"/>
          </p:nvPr>
        </p:nvSpPr>
        <p:spPr/>
        <p:txBody>
          <a:bodyPr/>
          <a:lstStyle/>
          <a:p>
            <a:fld id="{0CC4EFAD-1104-453E-947C-3EEA8EDDF6E6}" type="slidenum">
              <a:rPr lang="en-US" smtClean="0"/>
              <a:t>30</a:t>
            </a:fld>
            <a:endParaRPr lang="en-US"/>
          </a:p>
        </p:txBody>
      </p:sp>
    </p:spTree>
    <p:extLst>
      <p:ext uri="{BB962C8B-B14F-4D97-AF65-F5344CB8AC3E}">
        <p14:creationId xmlns:p14="http://schemas.microsoft.com/office/powerpoint/2010/main" val="642214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Issues regarding international cybercrime investigations contd.</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GB" dirty="0"/>
              <a:t>Making sure the </a:t>
            </a:r>
            <a:r>
              <a:rPr lang="en-GB" b="1" dirty="0"/>
              <a:t>jurisdiction</a:t>
            </a:r>
            <a:r>
              <a:rPr lang="en-GB" dirty="0"/>
              <a:t> was properly identified in terms of where </a:t>
            </a:r>
            <a:r>
              <a:rPr lang="en-GB" b="1" dirty="0"/>
              <a:t>evidence/offenders/victims are located</a:t>
            </a:r>
            <a:r>
              <a:rPr lang="en-GB" dirty="0"/>
              <a:t> bearing in mind purely technological matters such as </a:t>
            </a:r>
            <a:r>
              <a:rPr lang="en-GB" b="1" dirty="0"/>
              <a:t>ownership of electronic data, server/provider physical location and legal residence of the server/provider owner(s) – i.e. servers located in one country or cloud-computing case with owners registered and operating from different jurisdiction.</a:t>
            </a:r>
          </a:p>
          <a:p>
            <a:pPr>
              <a:buFont typeface="Arial" charset="0"/>
              <a:buNone/>
            </a:pPr>
            <a:r>
              <a:rPr lang="en-GB" dirty="0"/>
              <a:t> </a:t>
            </a:r>
          </a:p>
          <a:p>
            <a:r>
              <a:rPr lang="en-GB" b="1" dirty="0"/>
              <a:t>Different time zones </a:t>
            </a:r>
            <a:r>
              <a:rPr lang="en-GB" dirty="0"/>
              <a:t>– difficulties in establishing contacts even when using modern means of communication (i.e. teleconferences) – it could delay investigation/MLAT requests and increase of costs – there are still police and prosecution offices with no access to international phone calls!</a:t>
            </a:r>
          </a:p>
          <a:p>
            <a:endParaRPr lang="en-US" dirty="0"/>
          </a:p>
        </p:txBody>
      </p:sp>
      <p:sp>
        <p:nvSpPr>
          <p:cNvPr id="4" name="Slide Number Placeholder 3"/>
          <p:cNvSpPr>
            <a:spLocks noGrp="1"/>
          </p:cNvSpPr>
          <p:nvPr>
            <p:ph type="sldNum" sz="quarter" idx="12"/>
          </p:nvPr>
        </p:nvSpPr>
        <p:spPr/>
        <p:txBody>
          <a:bodyPr/>
          <a:lstStyle/>
          <a:p>
            <a:fld id="{0CC4EFAD-1104-453E-947C-3EEA8EDDF6E6}" type="slidenum">
              <a:rPr lang="en-US" smtClean="0"/>
              <a:t>31</a:t>
            </a:fld>
            <a:endParaRPr lang="en-US"/>
          </a:p>
        </p:txBody>
      </p:sp>
    </p:spTree>
    <p:extLst>
      <p:ext uri="{BB962C8B-B14F-4D97-AF65-F5344CB8AC3E}">
        <p14:creationId xmlns:p14="http://schemas.microsoft.com/office/powerpoint/2010/main" val="4126840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Issues regarding international cybercrime investigations contd.</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GB" b="1" dirty="0"/>
              <a:t>Translation</a:t>
            </a:r>
            <a:r>
              <a:rPr lang="en-GB" dirty="0"/>
              <a:t> of documents – many states require MLATs translated into their official language(s).</a:t>
            </a:r>
          </a:p>
          <a:p>
            <a:r>
              <a:rPr lang="en-GB" dirty="0"/>
              <a:t>Language barriers during direct and informal contacts between law enforcement officials, prosecutors and judges.</a:t>
            </a:r>
          </a:p>
          <a:p>
            <a:r>
              <a:rPr lang="bs-Latn-BA" b="1" dirty="0"/>
              <a:t>Be prepared for delays</a:t>
            </a:r>
            <a:r>
              <a:rPr lang="bs-Latn-BA" dirty="0"/>
              <a:t> due </a:t>
            </a:r>
            <a:r>
              <a:rPr lang="fr-FR" dirty="0"/>
              <a:t>to </a:t>
            </a:r>
            <a:r>
              <a:rPr lang="bs-Latn-BA" dirty="0"/>
              <a:t>the </a:t>
            </a:r>
            <a:r>
              <a:rPr lang="en-GB" dirty="0"/>
              <a:t>different importance levels of cybercrime investigations in different countries.</a:t>
            </a:r>
            <a:endParaRPr lang="bs-Latn-BA" dirty="0"/>
          </a:p>
          <a:p>
            <a:r>
              <a:rPr lang="en-GB" dirty="0"/>
              <a:t>Consider providing technical and expert support if requested party has no own capacities to execute your request. </a:t>
            </a:r>
          </a:p>
          <a:p>
            <a:endParaRPr lang="en-GB" dirty="0"/>
          </a:p>
          <a:p>
            <a:endParaRPr lang="en-US" dirty="0"/>
          </a:p>
        </p:txBody>
      </p:sp>
      <p:sp>
        <p:nvSpPr>
          <p:cNvPr id="4" name="Slide Number Placeholder 3"/>
          <p:cNvSpPr>
            <a:spLocks noGrp="1"/>
          </p:cNvSpPr>
          <p:nvPr>
            <p:ph type="sldNum" sz="quarter" idx="12"/>
          </p:nvPr>
        </p:nvSpPr>
        <p:spPr/>
        <p:txBody>
          <a:bodyPr/>
          <a:lstStyle/>
          <a:p>
            <a:fld id="{0CC4EFAD-1104-453E-947C-3EEA8EDDF6E6}" type="slidenum">
              <a:rPr lang="en-US" smtClean="0"/>
              <a:t>32</a:t>
            </a:fld>
            <a:endParaRPr lang="en-US"/>
          </a:p>
        </p:txBody>
      </p:sp>
    </p:spTree>
    <p:extLst>
      <p:ext uri="{BB962C8B-B14F-4D97-AF65-F5344CB8AC3E}">
        <p14:creationId xmlns:p14="http://schemas.microsoft.com/office/powerpoint/2010/main" val="2635550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Issues regarding international cybercrime investigations contd.</a:t>
            </a:r>
            <a:endParaRPr lang="en-US" dirty="0"/>
          </a:p>
        </p:txBody>
      </p:sp>
      <p:sp>
        <p:nvSpPr>
          <p:cNvPr id="3" name="Content Placeholder 2"/>
          <p:cNvSpPr>
            <a:spLocks noGrp="1"/>
          </p:cNvSpPr>
          <p:nvPr>
            <p:ph idx="1"/>
          </p:nvPr>
        </p:nvSpPr>
        <p:spPr>
          <a:xfrm>
            <a:off x="457200" y="1752600"/>
            <a:ext cx="8229600" cy="4953000"/>
          </a:xfrm>
        </p:spPr>
        <p:txBody>
          <a:bodyPr/>
          <a:lstStyle/>
          <a:p>
            <a:r>
              <a:rPr lang="en-GB" b="1" dirty="0"/>
              <a:t>Consider requesting and deploying conventional/ traditional investigative tools and measures whenever possible </a:t>
            </a:r>
            <a:r>
              <a:rPr lang="en-GB" dirty="0"/>
              <a:t>– police officers/prosecutors more used to it, could sometimes equally serve the purpose and provide sufficient evidence for successful investigation and criminal proceeding.</a:t>
            </a:r>
          </a:p>
          <a:p>
            <a:endParaRPr lang="en-US" dirty="0"/>
          </a:p>
        </p:txBody>
      </p:sp>
      <p:sp>
        <p:nvSpPr>
          <p:cNvPr id="4" name="Slide Number Placeholder 3"/>
          <p:cNvSpPr>
            <a:spLocks noGrp="1"/>
          </p:cNvSpPr>
          <p:nvPr>
            <p:ph type="sldNum" sz="quarter" idx="12"/>
          </p:nvPr>
        </p:nvSpPr>
        <p:spPr/>
        <p:txBody>
          <a:bodyPr/>
          <a:lstStyle/>
          <a:p>
            <a:fld id="{0CC4EFAD-1104-453E-947C-3EEA8EDDF6E6}" type="slidenum">
              <a:rPr lang="en-US" smtClean="0"/>
              <a:t>33</a:t>
            </a:fld>
            <a:endParaRPr lang="en-US"/>
          </a:p>
        </p:txBody>
      </p:sp>
    </p:spTree>
    <p:extLst>
      <p:ext uri="{BB962C8B-B14F-4D97-AF65-F5344CB8AC3E}">
        <p14:creationId xmlns:p14="http://schemas.microsoft.com/office/powerpoint/2010/main" val="1335302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Issues regarding international cybercrime investigations contd.</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a:t>Most problems are related to procedural law</a:t>
            </a:r>
          </a:p>
          <a:p>
            <a:r>
              <a:rPr lang="en-US" dirty="0"/>
              <a:t>Implementation of the procedural law provisions</a:t>
            </a:r>
          </a:p>
          <a:p>
            <a:r>
              <a:rPr lang="en-US" dirty="0"/>
              <a:t>General powers Vs. specific measures</a:t>
            </a:r>
          </a:p>
          <a:p>
            <a:r>
              <a:rPr lang="en-US" dirty="0"/>
              <a:t>Need to fully implement the Budapest Convention</a:t>
            </a:r>
          </a:p>
          <a:p>
            <a:r>
              <a:rPr lang="en-US" dirty="0"/>
              <a:t>Additional Protocol will largely be built on existing provisions and standards </a:t>
            </a:r>
          </a:p>
          <a:p>
            <a:r>
              <a:rPr lang="en-US" dirty="0"/>
              <a:t>Need new measures and additional safeguards</a:t>
            </a:r>
          </a:p>
          <a:p>
            <a:r>
              <a:rPr lang="en-US" dirty="0"/>
              <a:t>Cooperation with the EU Member States –data protection</a:t>
            </a:r>
          </a:p>
          <a:p>
            <a:endParaRPr lang="en-US" dirty="0"/>
          </a:p>
        </p:txBody>
      </p:sp>
      <p:sp>
        <p:nvSpPr>
          <p:cNvPr id="4" name="Slide Number Placeholder 3"/>
          <p:cNvSpPr>
            <a:spLocks noGrp="1"/>
          </p:cNvSpPr>
          <p:nvPr>
            <p:ph type="sldNum" sz="quarter" idx="12"/>
          </p:nvPr>
        </p:nvSpPr>
        <p:spPr/>
        <p:txBody>
          <a:bodyPr/>
          <a:lstStyle/>
          <a:p>
            <a:fld id="{0CC4EFAD-1104-453E-947C-3EEA8EDDF6E6}" type="slidenum">
              <a:rPr lang="en-US" smtClean="0"/>
              <a:t>34</a:t>
            </a:fld>
            <a:endParaRPr lang="en-US"/>
          </a:p>
        </p:txBody>
      </p:sp>
    </p:spTree>
    <p:extLst>
      <p:ext uri="{BB962C8B-B14F-4D97-AF65-F5344CB8AC3E}">
        <p14:creationId xmlns:p14="http://schemas.microsoft.com/office/powerpoint/2010/main" val="781370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1905000"/>
          </a:xfrm>
        </p:spPr>
        <p:txBody>
          <a:bodyPr>
            <a:normAutofit/>
          </a:bodyPr>
          <a:lstStyle/>
          <a:p>
            <a:pPr marL="0" indent="0" algn="ctr">
              <a:buNone/>
            </a:pPr>
            <a:r>
              <a:rPr lang="en-US" sz="8000" dirty="0"/>
              <a:t>THANK YOU!</a:t>
            </a:r>
          </a:p>
        </p:txBody>
      </p:sp>
      <p:sp>
        <p:nvSpPr>
          <p:cNvPr id="2" name="Slide Number Placeholder 1"/>
          <p:cNvSpPr>
            <a:spLocks noGrp="1"/>
          </p:cNvSpPr>
          <p:nvPr>
            <p:ph type="sldNum" sz="quarter" idx="12"/>
          </p:nvPr>
        </p:nvSpPr>
        <p:spPr/>
        <p:txBody>
          <a:bodyPr/>
          <a:lstStyle/>
          <a:p>
            <a:fld id="{0CC4EFAD-1104-453E-947C-3EEA8EDDF6E6}" type="slidenum">
              <a:rPr lang="en-US" smtClean="0"/>
              <a:t>35</a:t>
            </a:fld>
            <a:endParaRPr lang="en-US"/>
          </a:p>
        </p:txBody>
      </p:sp>
      <p:pic>
        <p:nvPicPr>
          <p:cNvPr id="2050" name="Picture 2" descr="C:\Users\USER\Pictures\justic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895600"/>
            <a:ext cx="60960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90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20000"/>
          </a:bodyPr>
          <a:lstStyle/>
          <a:p>
            <a:r>
              <a:rPr lang="en-GB" dirty="0">
                <a:ea typeface="ＭＳ Ｐゴシック" pitchFamily="34" charset="-128"/>
              </a:rPr>
              <a:t>Internet is globally available, creating more opportunities for criminals</a:t>
            </a:r>
          </a:p>
          <a:p>
            <a:r>
              <a:rPr lang="en-GB" dirty="0">
                <a:ea typeface="ＭＳ Ｐゴシック" pitchFamily="34" charset="-128"/>
              </a:rPr>
              <a:t>It is used by almost everybody on the planet and enables to commit crimes remotely</a:t>
            </a:r>
          </a:p>
          <a:p>
            <a:r>
              <a:rPr lang="en-GB" dirty="0">
                <a:ea typeface="ＭＳ Ｐゴシック" pitchFamily="34" charset="-128"/>
              </a:rPr>
              <a:t>Cybercrime is the most transnational of all crimes</a:t>
            </a:r>
          </a:p>
          <a:p>
            <a:r>
              <a:rPr lang="en-US" dirty="0">
                <a:ea typeface="ＭＳ Ｐゴシック" pitchFamily="34" charset="-128"/>
              </a:rPr>
              <a:t>The main cause of data breaches are malicious or criminal attacks — and they are responsible for 48 percent of all data breaches</a:t>
            </a:r>
          </a:p>
          <a:p>
            <a:r>
              <a:rPr lang="en-US" dirty="0">
                <a:ea typeface="ＭＳ Ｐゴシック" pitchFamily="34" charset="-128"/>
              </a:rPr>
              <a:t>Affects the right to private life of hundreds of millions of individuals whose personal data are stolen</a:t>
            </a:r>
          </a:p>
          <a:p>
            <a:endParaRPr lang="en-GB" dirty="0">
              <a:ea typeface="ＭＳ Ｐゴシック" pitchFamily="34" charset="-128"/>
            </a:endParaRPr>
          </a:p>
          <a:p>
            <a:pPr marL="0" indent="0">
              <a:buNone/>
            </a:pPr>
            <a:endParaRPr lang="en-GB" dirty="0">
              <a:ea typeface="ＭＳ Ｐゴシック" pitchFamily="34" charset="-128"/>
            </a:endParaRPr>
          </a:p>
        </p:txBody>
      </p:sp>
      <p:sp>
        <p:nvSpPr>
          <p:cNvPr id="4" name="Slide Number Placeholder 3"/>
          <p:cNvSpPr>
            <a:spLocks noGrp="1"/>
          </p:cNvSpPr>
          <p:nvPr>
            <p:ph type="sldNum" sz="quarter" idx="12"/>
          </p:nvPr>
        </p:nvSpPr>
        <p:spPr/>
        <p:txBody>
          <a:bodyPr/>
          <a:lstStyle/>
          <a:p>
            <a:fld id="{0CC4EFAD-1104-453E-947C-3EEA8EDDF6E6}" type="slidenum">
              <a:rPr lang="en-US" smtClean="0"/>
              <a:t>4</a:t>
            </a:fld>
            <a:endParaRPr lang="en-US"/>
          </a:p>
        </p:txBody>
      </p:sp>
    </p:spTree>
    <p:extLst>
      <p:ext uri="{BB962C8B-B14F-4D97-AF65-F5344CB8AC3E}">
        <p14:creationId xmlns:p14="http://schemas.microsoft.com/office/powerpoint/2010/main" val="129676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a:ea typeface="ＭＳ Ｐゴシック" pitchFamily="34" charset="-128"/>
              </a:rPr>
              <a:t>Can be an attack against the dignity and the integrity of individuals</a:t>
            </a:r>
          </a:p>
          <a:p>
            <a:r>
              <a:rPr lang="en-GB" dirty="0">
                <a:ea typeface="ＭＳ Ｐゴシック" pitchFamily="34" charset="-128"/>
              </a:rPr>
              <a:t>Investigating cybercrime requires efficient international cooperation</a:t>
            </a:r>
          </a:p>
          <a:p>
            <a:r>
              <a:rPr lang="en-GB" dirty="0">
                <a:ea typeface="ＭＳ Ｐゴシック" pitchFamily="34" charset="-128"/>
              </a:rPr>
              <a:t>Without such cooperation, investigations are unlikely to succeed</a:t>
            </a:r>
            <a:endParaRPr lang="en-US" b="1" u="sng" dirty="0">
              <a:ea typeface="ＭＳ Ｐゴシック" pitchFamily="34" charset="-128"/>
            </a:endParaRPr>
          </a:p>
          <a:p>
            <a:r>
              <a:rPr lang="en-GB" dirty="0">
                <a:ea typeface="ＭＳ Ｐゴシック" pitchFamily="34" charset="-128"/>
              </a:rPr>
              <a:t>Cybercrime must be approached as a global phenomenon</a:t>
            </a:r>
          </a:p>
          <a:p>
            <a:r>
              <a:rPr lang="en-GB" dirty="0">
                <a:ea typeface="ＭＳ Ｐゴシック" pitchFamily="34" charset="-128"/>
              </a:rPr>
              <a:t>The international dimension is essential for a proper understanding of the whole reality of computer criminality</a:t>
            </a:r>
          </a:p>
          <a:p>
            <a:endParaRPr lang="en-US" b="1" u="sng" dirty="0">
              <a:ea typeface="ＭＳ Ｐゴシック" pitchFamily="34" charset="-128"/>
            </a:endParaRPr>
          </a:p>
          <a:p>
            <a:endParaRPr lang="en-US" dirty="0"/>
          </a:p>
        </p:txBody>
      </p:sp>
      <p:sp>
        <p:nvSpPr>
          <p:cNvPr id="2" name="Slide Number Placeholder 1"/>
          <p:cNvSpPr>
            <a:spLocks noGrp="1"/>
          </p:cNvSpPr>
          <p:nvPr>
            <p:ph type="sldNum" sz="quarter" idx="12"/>
          </p:nvPr>
        </p:nvSpPr>
        <p:spPr/>
        <p:txBody>
          <a:bodyPr/>
          <a:lstStyle/>
          <a:p>
            <a:fld id="{0CC4EFAD-1104-453E-947C-3EEA8EDDF6E6}" type="slidenum">
              <a:rPr lang="en-US" smtClean="0"/>
              <a:t>5</a:t>
            </a:fld>
            <a:endParaRPr lang="en-US"/>
          </a:p>
        </p:txBody>
      </p:sp>
    </p:spTree>
    <p:extLst>
      <p:ext uri="{BB962C8B-B14F-4D97-AF65-F5344CB8AC3E}">
        <p14:creationId xmlns:p14="http://schemas.microsoft.com/office/powerpoint/2010/main" val="1881119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Trojan Horse</a:t>
            </a: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49179" y="1437691"/>
            <a:ext cx="3304468" cy="3333564"/>
          </a:xfrm>
        </p:spPr>
      </p:pic>
      <p:sp>
        <p:nvSpPr>
          <p:cNvPr id="3" name="Content Placeholder 2"/>
          <p:cNvSpPr>
            <a:spLocks noGrp="1"/>
          </p:cNvSpPr>
          <p:nvPr>
            <p:ph sz="half" idx="2"/>
          </p:nvPr>
        </p:nvSpPr>
        <p:spPr>
          <a:xfrm>
            <a:off x="3886200" y="1219200"/>
            <a:ext cx="5105400" cy="5410200"/>
          </a:xfrm>
        </p:spPr>
        <p:txBody>
          <a:bodyPr>
            <a:normAutofit/>
          </a:bodyPr>
          <a:lstStyle/>
          <a:p>
            <a:pPr marL="0" indent="0">
              <a:buNone/>
            </a:pPr>
            <a:r>
              <a:rPr lang="en-US" dirty="0"/>
              <a:t>The term comes from a Greek story of the Trojan War, in which the Greeks give a giant wooden horse to the Trojans, as a peace offering. But after the Trojans drag the horse inside their city walls, Greek soldiers sneak out of the horse's hollow belly and open the city gates, allowing their compatriots to pour in and capture Troy.</a:t>
            </a:r>
          </a:p>
        </p:txBody>
      </p:sp>
      <p:sp>
        <p:nvSpPr>
          <p:cNvPr id="4" name="Slide Number Placeholder 3"/>
          <p:cNvSpPr>
            <a:spLocks noGrp="1"/>
          </p:cNvSpPr>
          <p:nvPr>
            <p:ph type="sldNum" sz="quarter" idx="12"/>
          </p:nvPr>
        </p:nvSpPr>
        <p:spPr/>
        <p:txBody>
          <a:bodyPr/>
          <a:lstStyle/>
          <a:p>
            <a:fld id="{0CC4EFAD-1104-453E-947C-3EEA8EDDF6E6}" type="slidenum">
              <a:rPr lang="en-US" smtClean="0"/>
              <a:t>6</a:t>
            </a:fld>
            <a:endParaRPr lang="en-US"/>
          </a:p>
        </p:txBody>
      </p:sp>
    </p:spTree>
    <p:extLst>
      <p:ext uri="{BB962C8B-B14F-4D97-AF65-F5344CB8AC3E}">
        <p14:creationId xmlns:p14="http://schemas.microsoft.com/office/powerpoint/2010/main" val="12561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lstStyle/>
          <a:p>
            <a:r>
              <a:rPr lang="en-US" dirty="0"/>
              <a:t>Trojan Horse (Virus)</a:t>
            </a:r>
          </a:p>
        </p:txBody>
      </p:sp>
      <p:sp>
        <p:nvSpPr>
          <p:cNvPr id="3" name="Content Placeholder 2"/>
          <p:cNvSpPr>
            <a:spLocks noGrp="1"/>
          </p:cNvSpPr>
          <p:nvPr>
            <p:ph idx="1"/>
          </p:nvPr>
        </p:nvSpPr>
        <p:spPr>
          <a:xfrm>
            <a:off x="228600" y="1066800"/>
            <a:ext cx="8763000" cy="5410200"/>
          </a:xfrm>
        </p:spPr>
        <p:txBody>
          <a:bodyPr>
            <a:normAutofit fontScale="92500"/>
          </a:bodyPr>
          <a:lstStyle/>
          <a:p>
            <a:r>
              <a:rPr lang="en-US" dirty="0"/>
              <a:t>A malicious program disguised as legitimate software</a:t>
            </a:r>
          </a:p>
          <a:p>
            <a:r>
              <a:rPr lang="en-US" dirty="0"/>
              <a:t>Trojan </a:t>
            </a:r>
            <a:r>
              <a:rPr lang="en-US" dirty="0" err="1"/>
              <a:t>programmes</a:t>
            </a:r>
            <a:r>
              <a:rPr lang="en-US" dirty="0"/>
              <a:t> work in a similar way of classical myth of the Trojan horse: they look useful </a:t>
            </a:r>
            <a:r>
              <a:rPr lang="en-US"/>
              <a:t>or interesting to an unsuspecting user: as a matter of fact a normal user wouldn’t see them at all.</a:t>
            </a:r>
            <a:endParaRPr lang="en-US" dirty="0"/>
          </a:p>
          <a:p>
            <a:r>
              <a:rPr lang="en-US" dirty="0"/>
              <a:t>Trojans can be employed by cyber-thieves and hackers trying to gain access to users' systems.</a:t>
            </a:r>
          </a:p>
          <a:p>
            <a:r>
              <a:rPr lang="en-US" dirty="0"/>
              <a:t>Users are typically tricked by some form of social engineering into loading and executing Trojans on their systems.</a:t>
            </a:r>
          </a:p>
        </p:txBody>
      </p:sp>
      <p:sp>
        <p:nvSpPr>
          <p:cNvPr id="4" name="Slide Number Placeholder 3"/>
          <p:cNvSpPr>
            <a:spLocks noGrp="1"/>
          </p:cNvSpPr>
          <p:nvPr>
            <p:ph type="sldNum" sz="quarter" idx="12"/>
          </p:nvPr>
        </p:nvSpPr>
        <p:spPr/>
        <p:txBody>
          <a:bodyPr/>
          <a:lstStyle/>
          <a:p>
            <a:fld id="{0CC4EFAD-1104-453E-947C-3EEA8EDDF6E6}" type="slidenum">
              <a:rPr lang="en-US" smtClean="0"/>
              <a:t>7</a:t>
            </a:fld>
            <a:endParaRPr lang="en-US"/>
          </a:p>
        </p:txBody>
      </p:sp>
    </p:spTree>
    <p:extLst>
      <p:ext uri="{BB962C8B-B14F-4D97-AF65-F5344CB8AC3E}">
        <p14:creationId xmlns:p14="http://schemas.microsoft.com/office/powerpoint/2010/main" val="376099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Autofit/>
          </a:bodyPr>
          <a:lstStyle/>
          <a:p>
            <a:r>
              <a:rPr lang="en-US" sz="3200" b="1" dirty="0"/>
              <a:t>Bodies/Agencies that have developed mechanisms for formal international cooperation include:-</a:t>
            </a:r>
            <a:endParaRPr lang="en-US" sz="3200" dirty="0"/>
          </a:p>
        </p:txBody>
      </p:sp>
      <p:sp>
        <p:nvSpPr>
          <p:cNvPr id="3" name="Content Placeholder 2"/>
          <p:cNvSpPr>
            <a:spLocks noGrp="1"/>
          </p:cNvSpPr>
          <p:nvPr>
            <p:ph idx="1"/>
          </p:nvPr>
        </p:nvSpPr>
        <p:spPr>
          <a:xfrm>
            <a:off x="457200" y="1905000"/>
            <a:ext cx="8229600" cy="4221163"/>
          </a:xfrm>
        </p:spPr>
        <p:txBody>
          <a:bodyPr/>
          <a:lstStyle/>
          <a:p>
            <a:pPr marL="171450" indent="-171450">
              <a:buFontTx/>
              <a:buChar char="-"/>
            </a:pPr>
            <a:r>
              <a:rPr lang="en-US" dirty="0"/>
              <a:t>United Nations (UN)</a:t>
            </a:r>
          </a:p>
          <a:p>
            <a:pPr marL="171450" indent="-171450">
              <a:buFontTx/>
              <a:buChar char="-"/>
            </a:pPr>
            <a:r>
              <a:rPr lang="en-US" dirty="0"/>
              <a:t>Council of Europe</a:t>
            </a:r>
          </a:p>
          <a:p>
            <a:pPr marL="171450" indent="-171450">
              <a:buFontTx/>
              <a:buChar char="-"/>
            </a:pPr>
            <a:r>
              <a:rPr lang="en-US" dirty="0"/>
              <a:t>International Telecommunication Union (ITU)</a:t>
            </a:r>
          </a:p>
          <a:p>
            <a:pPr marL="171450" indent="-171450">
              <a:buFontTx/>
              <a:buChar char="-"/>
            </a:pPr>
            <a:r>
              <a:rPr lang="en-US" dirty="0"/>
              <a:t>African Union</a:t>
            </a:r>
          </a:p>
          <a:p>
            <a:pPr marL="171450" indent="-171450">
              <a:buFontTx/>
              <a:buChar char="-"/>
            </a:pPr>
            <a:r>
              <a:rPr lang="en-US" dirty="0"/>
              <a:t>The Commonwealth</a:t>
            </a:r>
          </a:p>
          <a:p>
            <a:pPr marL="171450" indent="-171450">
              <a:buFontTx/>
              <a:buChar char="-"/>
            </a:pPr>
            <a:r>
              <a:rPr lang="en-US" dirty="0"/>
              <a:t>United Nations Office on Drugs and Crime</a:t>
            </a:r>
          </a:p>
          <a:p>
            <a:endParaRPr lang="en-US" dirty="0"/>
          </a:p>
        </p:txBody>
      </p:sp>
      <p:sp>
        <p:nvSpPr>
          <p:cNvPr id="4" name="Slide Number Placeholder 3"/>
          <p:cNvSpPr>
            <a:spLocks noGrp="1"/>
          </p:cNvSpPr>
          <p:nvPr>
            <p:ph type="sldNum" sz="quarter" idx="12"/>
          </p:nvPr>
        </p:nvSpPr>
        <p:spPr/>
        <p:txBody>
          <a:bodyPr/>
          <a:lstStyle/>
          <a:p>
            <a:fld id="{0CC4EFAD-1104-453E-947C-3EEA8EDDF6E6}" type="slidenum">
              <a:rPr lang="en-US" smtClean="0"/>
              <a:t>8</a:t>
            </a:fld>
            <a:endParaRPr lang="en-US"/>
          </a:p>
        </p:txBody>
      </p:sp>
    </p:spTree>
    <p:extLst>
      <p:ext uri="{BB962C8B-B14F-4D97-AF65-F5344CB8AC3E}">
        <p14:creationId xmlns:p14="http://schemas.microsoft.com/office/powerpoint/2010/main" val="2238850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encrypted-tbn3.gstatic.com/images?q=tbn:ANd9GcS8kc6MxOjYbIoUYYIAChLtSjGs_gPhuFMYixWcIwOKi5JQADMl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21" y="237668"/>
            <a:ext cx="2200970" cy="17817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s://encrypted-tbn2.gstatic.com/images?q=tbn:ANd9GcS-47cvYfUBHhv_YFWyDi1gecyRzh5G7zQH_UfPj54XZop_gOek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0121" y="462972"/>
            <a:ext cx="2695991" cy="15238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encrypted-tbn1.gstatic.com/images?q=tbn:ANd9GcS-PUjVyE7OlcLxkjo1Wa6hn7qRvVRkEanvr7qBiuskAJLteLjvX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9888" y="2041398"/>
            <a:ext cx="2016224" cy="21987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encrypted-tbn1.gstatic.com/images?q=tbn:ANd9GcT5TfcLOPwleUQ6A29NC_MRA2klBoam8KoYokOoJYcAq2EPuXH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793" y="2791700"/>
            <a:ext cx="2868612"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http://www.ungift.org/images/knowledgehub/OSCE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1" y="366643"/>
            <a:ext cx="26670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descr="C:\Users\Branko Stamenkovic\Desktop\interpol_logo_by_sparviero_sm79-d4flh4g.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4191" y="3146559"/>
            <a:ext cx="3268663"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39566" y="4447273"/>
            <a:ext cx="2356869" cy="2082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0CC4EFAD-1104-453E-947C-3EEA8EDDF6E6}" type="slidenum">
              <a:rPr lang="en-US" smtClean="0"/>
              <a:t>9</a:t>
            </a:fld>
            <a:endParaRPr lang="en-US"/>
          </a:p>
        </p:txBody>
      </p:sp>
    </p:spTree>
    <p:extLst>
      <p:ext uri="{BB962C8B-B14F-4D97-AF65-F5344CB8AC3E}">
        <p14:creationId xmlns:p14="http://schemas.microsoft.com/office/powerpoint/2010/main" val="3684568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2247</Words>
  <Application>Microsoft Office PowerPoint</Application>
  <PresentationFormat>On-screen Show (4:3)</PresentationFormat>
  <Paragraphs>220</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ＭＳ Ｐゴシック</vt:lpstr>
      <vt:lpstr>Arial</vt:lpstr>
      <vt:lpstr>Baskerville Old Face</vt:lpstr>
      <vt:lpstr>Calibri</vt:lpstr>
      <vt:lpstr>Wingdings</vt:lpstr>
      <vt:lpstr>Office Theme</vt:lpstr>
      <vt:lpstr>CYBERCRIME</vt:lpstr>
      <vt:lpstr>PowerPoint Presentation</vt:lpstr>
      <vt:lpstr>Contents</vt:lpstr>
      <vt:lpstr>Introduction</vt:lpstr>
      <vt:lpstr>PowerPoint Presentation</vt:lpstr>
      <vt:lpstr>Trojan Horse</vt:lpstr>
      <vt:lpstr>Trojan Horse (Virus)</vt:lpstr>
      <vt:lpstr>Bodies/Agencies that have developed mechanisms for formal international cooperation include:-</vt:lpstr>
      <vt:lpstr>PowerPoint Presentation</vt:lpstr>
      <vt:lpstr>INTERPOL</vt:lpstr>
      <vt:lpstr>PowerPoint Presentation</vt:lpstr>
      <vt:lpstr>PowerPoint Presentation</vt:lpstr>
      <vt:lpstr>The “Budapest” Convention on Cybercrime  of the Council of Europe</vt:lpstr>
      <vt:lpstr>The “Budapest” Convention contd.</vt:lpstr>
      <vt:lpstr> Budapest Convention  Contd.</vt:lpstr>
      <vt:lpstr>United Nations Convention on the Use of Electronic Communications in International Contracts </vt:lpstr>
      <vt:lpstr>Mutual Legal Assistance Treaties </vt:lpstr>
      <vt:lpstr>Mutual Legal Assistance Laws</vt:lpstr>
      <vt:lpstr>Sri Lankan Statutes</vt:lpstr>
      <vt:lpstr>Evidence (Special Provisions) Act No. 14 of 1995 </vt:lpstr>
      <vt:lpstr>Evidence (Special Provisions) Act No. 14 of 1995 Contd.</vt:lpstr>
      <vt:lpstr>Skype Case</vt:lpstr>
      <vt:lpstr>Some practical issues regarding international cybercrime investigations</vt:lpstr>
      <vt:lpstr>Issues regarding international cybercrime investigations contd.</vt:lpstr>
      <vt:lpstr>Issues regarding international cybercrime investigations contd.</vt:lpstr>
      <vt:lpstr>Issues regarding international cybercrime investigations contd.</vt:lpstr>
      <vt:lpstr>Issues regarding international cybercrime investigations contd.</vt:lpstr>
      <vt:lpstr>Issues regarding international cybercrime investigations contd.</vt:lpstr>
      <vt:lpstr>Issues regarding international cybercrime investigations contd.</vt:lpstr>
      <vt:lpstr>Issues regarding international cybercrime investigations contd.</vt:lpstr>
      <vt:lpstr>Issues regarding international cybercrime investigations contd.</vt:lpstr>
      <vt:lpstr>Issues regarding international cybercrime investigations contd.</vt:lpstr>
      <vt:lpstr>Issues regarding international cybercrime investigations contd.</vt:lpstr>
      <vt:lpstr>Issues regarding international cybercrime investigations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CYBERCRIME</dc:title>
  <dc:creator>USER</dc:creator>
  <cp:lastModifiedBy>EWIS</cp:lastModifiedBy>
  <cp:revision>96</cp:revision>
  <cp:lastPrinted>2019-10-28T10:34:38Z</cp:lastPrinted>
  <dcterms:created xsi:type="dcterms:W3CDTF">2019-09-02T09:03:43Z</dcterms:created>
  <dcterms:modified xsi:type="dcterms:W3CDTF">2019-11-28T09:07:53Z</dcterms:modified>
</cp:coreProperties>
</file>