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6" r:id="rId4"/>
    <p:sldId id="258" r:id="rId5"/>
    <p:sldId id="259" r:id="rId6"/>
    <p:sldId id="274" r:id="rId7"/>
    <p:sldId id="260" r:id="rId8"/>
    <p:sldId id="279" r:id="rId9"/>
    <p:sldId id="276" r:id="rId10"/>
    <p:sldId id="263" r:id="rId11"/>
    <p:sldId id="280" r:id="rId12"/>
    <p:sldId id="267" r:id="rId13"/>
    <p:sldId id="268" r:id="rId14"/>
    <p:sldId id="270" r:id="rId15"/>
    <p:sldId id="271" r:id="rId16"/>
    <p:sldId id="275" r:id="rId17"/>
    <p:sldId id="269" r:id="rId18"/>
    <p:sldId id="265" r:id="rId19"/>
    <p:sldId id="264" r:id="rId20"/>
    <p:sldId id="272" r:id="rId21"/>
    <p:sldId id="273" r:id="rId22"/>
    <p:sldId id="261" r:id="rId23"/>
    <p:sldId id="277" r:id="rId24"/>
    <p:sldId id="278"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809" autoAdjust="0"/>
    <p:restoredTop sz="94660"/>
  </p:normalViewPr>
  <p:slideViewPr>
    <p:cSldViewPr>
      <p:cViewPr>
        <p:scale>
          <a:sx n="69" d="100"/>
          <a:sy n="69" d="100"/>
        </p:scale>
        <p:origin x="-1398" y="-9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C2E02448-06D0-4E12-8FE1-B93AF91EBE1C}" type="datetimeFigureOut">
              <a:rPr lang="en-US" smtClean="0"/>
              <a:pPr/>
              <a:t>6/3/2015</a:t>
            </a:fld>
            <a:endParaRPr lang="en-US"/>
          </a:p>
        </p:txBody>
      </p:sp>
      <p:sp>
        <p:nvSpPr>
          <p:cNvPr id="20" name="Footer Placeholder 19"/>
          <p:cNvSpPr>
            <a:spLocks noGrp="1"/>
          </p:cNvSpPr>
          <p:nvPr>
            <p:ph type="ftr" sz="quarter" idx="11"/>
          </p:nvPr>
        </p:nvSpPr>
        <p:spPr/>
        <p:txBody>
          <a:bodyPr/>
          <a:lstStyle>
            <a:extLst/>
          </a:lstStyle>
          <a:p>
            <a:endParaRPr lang="en-US"/>
          </a:p>
        </p:txBody>
      </p:sp>
      <p:sp>
        <p:nvSpPr>
          <p:cNvPr id="10" name="Slide Number Placeholder 9"/>
          <p:cNvSpPr>
            <a:spLocks noGrp="1"/>
          </p:cNvSpPr>
          <p:nvPr>
            <p:ph type="sldNum" sz="quarter" idx="12"/>
          </p:nvPr>
        </p:nvSpPr>
        <p:spPr/>
        <p:txBody>
          <a:bodyPr/>
          <a:lstStyle>
            <a:extLst/>
          </a:lstStyle>
          <a:p>
            <a:fld id="{A20C71DD-E36F-4CE7-B4BD-99796128C6C4}" type="slidenum">
              <a:rPr lang="en-US" smtClean="0"/>
              <a:pPr/>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C2E02448-06D0-4E12-8FE1-B93AF91EBE1C}" type="datetimeFigureOut">
              <a:rPr lang="en-US" smtClean="0"/>
              <a:pPr/>
              <a:t>6/3/2015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A20C71DD-E36F-4CE7-B4BD-99796128C6C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C2E02448-06D0-4E12-8FE1-B93AF91EBE1C}" type="datetimeFigureOut">
              <a:rPr lang="en-US" smtClean="0"/>
              <a:pPr/>
              <a:t>6/3/2015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A20C71DD-E36F-4CE7-B4BD-99796128C6C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C2E02448-06D0-4E12-8FE1-B93AF91EBE1C}" type="datetimeFigureOut">
              <a:rPr lang="en-US" smtClean="0"/>
              <a:pPr/>
              <a:t>6/3/2015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A20C71DD-E36F-4CE7-B4BD-99796128C6C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C2E02448-06D0-4E12-8FE1-B93AF91EBE1C}" type="datetimeFigureOut">
              <a:rPr lang="en-US" smtClean="0"/>
              <a:pPr/>
              <a:t>6/3/2015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A20C71DD-E36F-4CE7-B4BD-99796128C6C4}" type="slidenum">
              <a:rPr lang="en-US" smtClean="0"/>
              <a:pPr/>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C2E02448-06D0-4E12-8FE1-B93AF91EBE1C}" type="datetimeFigureOut">
              <a:rPr lang="en-US" smtClean="0"/>
              <a:pPr/>
              <a:t>6/3/2015</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A20C71DD-E36F-4CE7-B4BD-99796128C6C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C2E02448-06D0-4E12-8FE1-B93AF91EBE1C}" type="datetimeFigureOut">
              <a:rPr lang="en-US" smtClean="0"/>
              <a:pPr/>
              <a:t>6/3/2015</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A20C71DD-E36F-4CE7-B4BD-99796128C6C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C2E02448-06D0-4E12-8FE1-B93AF91EBE1C}" type="datetimeFigureOut">
              <a:rPr lang="en-US" smtClean="0"/>
              <a:pPr/>
              <a:t>6/3/2015</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A20C71DD-E36F-4CE7-B4BD-99796128C6C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C2E02448-06D0-4E12-8FE1-B93AF91EBE1C}" type="datetimeFigureOut">
              <a:rPr lang="en-US" smtClean="0"/>
              <a:pPr/>
              <a:t>6/3/2015</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A20C71DD-E36F-4CE7-B4BD-99796128C6C4}" type="slidenum">
              <a:rPr lang="en-US" smtClean="0"/>
              <a:pPr/>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C2E02448-06D0-4E12-8FE1-B93AF91EBE1C}" type="datetimeFigureOut">
              <a:rPr lang="en-US" smtClean="0"/>
              <a:pPr/>
              <a:t>6/3/2015</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A20C71DD-E36F-4CE7-B4BD-99796128C6C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C2E02448-06D0-4E12-8FE1-B93AF91EBE1C}" type="datetimeFigureOut">
              <a:rPr lang="en-US" smtClean="0"/>
              <a:pPr/>
              <a:t>6/3/2015</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A20C71DD-E36F-4CE7-B4BD-99796128C6C4}" type="slidenum">
              <a:rPr lang="en-US" smtClean="0"/>
              <a:pPr/>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C2E02448-06D0-4E12-8FE1-B93AF91EBE1C}" type="datetimeFigureOut">
              <a:rPr lang="en-US" smtClean="0"/>
              <a:pPr/>
              <a:t>6/3/2015</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A20C71DD-E36F-4CE7-B4BD-99796128C6C4}" type="slidenum">
              <a:rPr lang="en-US" smtClean="0"/>
              <a:pPr/>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gif"/><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jpeg"/></Relationships>
</file>

<file path=ppt/slides/_rels/slide1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76400" y="685800"/>
            <a:ext cx="6705600" cy="1066800"/>
          </a:xfrm>
        </p:spPr>
        <p:txBody>
          <a:bodyPr>
            <a:noAutofit/>
          </a:bodyPr>
          <a:lstStyle/>
          <a:p>
            <a:r>
              <a:rPr lang="en-US" sz="5400" dirty="0" smtClean="0"/>
              <a:t>E-Health Care Facilities</a:t>
            </a:r>
            <a:endParaRPr lang="en-US" sz="5400" dirty="0"/>
          </a:p>
        </p:txBody>
      </p:sp>
      <p:sp>
        <p:nvSpPr>
          <p:cNvPr id="3" name="Subtitle 2"/>
          <p:cNvSpPr>
            <a:spLocks noGrp="1"/>
          </p:cNvSpPr>
          <p:nvPr>
            <p:ph type="subTitle" idx="1"/>
          </p:nvPr>
        </p:nvSpPr>
        <p:spPr>
          <a:xfrm>
            <a:off x="990600" y="4800600"/>
            <a:ext cx="2971800" cy="1981200"/>
          </a:xfrm>
        </p:spPr>
        <p:txBody>
          <a:bodyPr>
            <a:normAutofit fontScale="92500" lnSpcReduction="20000"/>
          </a:bodyPr>
          <a:lstStyle/>
          <a:p>
            <a:r>
              <a:rPr lang="en-US" dirty="0" smtClean="0"/>
              <a:t>Project By- </a:t>
            </a:r>
          </a:p>
          <a:p>
            <a:r>
              <a:rPr lang="en-US" dirty="0" err="1" smtClean="0"/>
              <a:t>Aanchal</a:t>
            </a:r>
            <a:r>
              <a:rPr lang="en-US" dirty="0" smtClean="0"/>
              <a:t> </a:t>
            </a:r>
            <a:r>
              <a:rPr lang="en-US" dirty="0" err="1" smtClean="0"/>
              <a:t>Oswal</a:t>
            </a:r>
            <a:endParaRPr lang="en-US" dirty="0" smtClean="0"/>
          </a:p>
          <a:p>
            <a:r>
              <a:rPr lang="en-US" dirty="0" err="1" smtClean="0"/>
              <a:t>Vachana</a:t>
            </a:r>
            <a:r>
              <a:rPr lang="en-US" dirty="0" smtClean="0"/>
              <a:t> </a:t>
            </a:r>
            <a:r>
              <a:rPr lang="en-US" dirty="0" err="1" smtClean="0"/>
              <a:t>Shetty</a:t>
            </a:r>
            <a:endParaRPr lang="en-US" dirty="0" smtClean="0"/>
          </a:p>
          <a:p>
            <a:r>
              <a:rPr lang="en-US" dirty="0" smtClean="0"/>
              <a:t>Mustafa </a:t>
            </a:r>
            <a:r>
              <a:rPr lang="en-US" dirty="0" err="1" smtClean="0"/>
              <a:t>Badshah</a:t>
            </a:r>
            <a:endParaRPr lang="en-US" dirty="0" smtClean="0"/>
          </a:p>
          <a:p>
            <a:r>
              <a:rPr lang="en-US" dirty="0" err="1" smtClean="0"/>
              <a:t>Rohit</a:t>
            </a:r>
            <a:r>
              <a:rPr lang="en-US" dirty="0" smtClean="0"/>
              <a:t> </a:t>
            </a:r>
            <a:r>
              <a:rPr lang="en-US" dirty="0" err="1" smtClean="0"/>
              <a:t>Pitre</a:t>
            </a:r>
            <a:endParaRPr lang="en-US" dirty="0" smtClean="0"/>
          </a:p>
          <a:p>
            <a:endParaRPr lang="en-US" dirty="0" smtClean="0"/>
          </a:p>
          <a:p>
            <a:endParaRPr lang="en-US" dirty="0"/>
          </a:p>
        </p:txBody>
      </p:sp>
      <p:sp>
        <p:nvSpPr>
          <p:cNvPr id="4" name="Subtitle 2"/>
          <p:cNvSpPr txBox="1">
            <a:spLocks/>
          </p:cNvSpPr>
          <p:nvPr/>
        </p:nvSpPr>
        <p:spPr>
          <a:xfrm>
            <a:off x="6096000" y="4724400"/>
            <a:ext cx="2895600" cy="1524000"/>
          </a:xfrm>
          <a:prstGeom prst="rect">
            <a:avLst/>
          </a:prstGeom>
        </p:spPr>
        <p:txBody>
          <a:bodyPr tIns="0">
            <a:normAutofit/>
          </a:bodyPr>
          <a:lstStyle/>
          <a:p>
            <a:pPr marL="27432" marR="0" lvl="0" indent="0" algn="l" defTabSz="914400" rtl="0" eaLnBrk="1" fontAlgn="auto" latinLnBrk="0" hangingPunct="1">
              <a:lnSpc>
                <a:spcPct val="100000"/>
              </a:lnSpc>
              <a:spcBef>
                <a:spcPts val="600"/>
              </a:spcBef>
              <a:spcAft>
                <a:spcPts val="0"/>
              </a:spcAft>
              <a:buClr>
                <a:schemeClr val="accent1"/>
              </a:buClr>
              <a:buSzPct val="80000"/>
              <a:buFont typeface="Wingdings 2"/>
              <a:buNone/>
              <a:tabLst/>
              <a:defRPr/>
            </a:pPr>
            <a:r>
              <a:rPr kumimoji="0" lang="en-US" sz="2400" b="0" i="0" u="none" strike="noStrike" kern="1200" cap="none" spc="0" normalizeH="0" baseline="0" noProof="0" dirty="0" smtClean="0">
                <a:ln>
                  <a:noFill/>
                </a:ln>
                <a:solidFill>
                  <a:schemeClr val="tx2">
                    <a:shade val="30000"/>
                    <a:satMod val="150000"/>
                  </a:schemeClr>
                </a:solidFill>
                <a:effectLst/>
                <a:uLnTx/>
                <a:uFillTx/>
                <a:latin typeface="+mn-lt"/>
                <a:ea typeface="+mn-ea"/>
                <a:cs typeface="+mn-cs"/>
              </a:rPr>
              <a:t>Project Guide-</a:t>
            </a:r>
          </a:p>
          <a:p>
            <a:pPr marL="27432" marR="0" lvl="0" indent="0" algn="l" defTabSz="914400" rtl="0" eaLnBrk="1" fontAlgn="auto" latinLnBrk="0" hangingPunct="1">
              <a:lnSpc>
                <a:spcPct val="100000"/>
              </a:lnSpc>
              <a:spcBef>
                <a:spcPts val="600"/>
              </a:spcBef>
              <a:spcAft>
                <a:spcPts val="0"/>
              </a:spcAft>
              <a:buClr>
                <a:schemeClr val="accent1"/>
              </a:buClr>
              <a:buSzPct val="80000"/>
              <a:buFont typeface="Wingdings 2"/>
              <a:buNone/>
              <a:tabLst/>
              <a:defRPr/>
            </a:pPr>
            <a:r>
              <a:rPr lang="en-US" sz="2400" dirty="0" smtClean="0">
                <a:solidFill>
                  <a:schemeClr val="tx2">
                    <a:shade val="30000"/>
                    <a:satMod val="150000"/>
                  </a:schemeClr>
                </a:solidFill>
              </a:rPr>
              <a:t>Prof. </a:t>
            </a:r>
            <a:r>
              <a:rPr lang="en-US" sz="2400" dirty="0" err="1" smtClean="0">
                <a:solidFill>
                  <a:schemeClr val="tx2">
                    <a:shade val="30000"/>
                    <a:satMod val="150000"/>
                  </a:schemeClr>
                </a:solidFill>
              </a:rPr>
              <a:t>Manali</a:t>
            </a:r>
            <a:r>
              <a:rPr lang="en-US" sz="2400" dirty="0" smtClean="0">
                <a:solidFill>
                  <a:schemeClr val="tx2">
                    <a:shade val="30000"/>
                    <a:satMod val="150000"/>
                  </a:schemeClr>
                </a:solidFill>
              </a:rPr>
              <a:t> </a:t>
            </a:r>
            <a:r>
              <a:rPr lang="en-US" sz="2400" dirty="0" err="1" smtClean="0">
                <a:solidFill>
                  <a:schemeClr val="tx2">
                    <a:shade val="30000"/>
                    <a:satMod val="150000"/>
                  </a:schemeClr>
                </a:solidFill>
              </a:rPr>
              <a:t>Vashi</a:t>
            </a:r>
            <a:endParaRPr lang="en-US" sz="2400" dirty="0" smtClean="0">
              <a:solidFill>
                <a:schemeClr val="tx2">
                  <a:shade val="30000"/>
                  <a:satMod val="150000"/>
                </a:schemeClr>
              </a:solidFill>
            </a:endParaRPr>
          </a:p>
          <a:p>
            <a:pPr marL="27432" marR="0" lvl="0" indent="0" algn="l" defTabSz="914400" rtl="0" eaLnBrk="1" fontAlgn="auto" latinLnBrk="0" hangingPunct="1">
              <a:lnSpc>
                <a:spcPct val="100000"/>
              </a:lnSpc>
              <a:spcBef>
                <a:spcPts val="600"/>
              </a:spcBef>
              <a:spcAft>
                <a:spcPts val="0"/>
              </a:spcAft>
              <a:buClr>
                <a:schemeClr val="accent1"/>
              </a:buClr>
              <a:buSzPct val="80000"/>
              <a:buFont typeface="Wingdings 2"/>
              <a:buNone/>
              <a:tabLst/>
              <a:defRPr/>
            </a:pPr>
            <a:endParaRPr kumimoji="0" lang="en-US" sz="2600" b="0" i="0" u="none" strike="noStrike" kern="1200" cap="none" spc="0" normalizeH="0" baseline="0" noProof="0" dirty="0">
              <a:ln>
                <a:noFill/>
              </a:ln>
              <a:solidFill>
                <a:schemeClr val="tx2">
                  <a:shade val="30000"/>
                  <a:satMod val="150000"/>
                </a:schemeClr>
              </a:solidFill>
              <a:effectLst/>
              <a:uLnTx/>
              <a:uFillTx/>
              <a:latin typeface="+mn-lt"/>
              <a:ea typeface="+mn-ea"/>
              <a:cs typeface="+mn-cs"/>
            </a:endParaRPr>
          </a:p>
        </p:txBody>
      </p:sp>
      <p:pic>
        <p:nvPicPr>
          <p:cNvPr id="5" name="Picture 2" descr="C:\Users\Nishikant\Desktop\download.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8200" y="5662485"/>
            <a:ext cx="1587850" cy="1171825"/>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6075528" y="5740567"/>
            <a:ext cx="4572000" cy="1015663"/>
          </a:xfrm>
          <a:prstGeom prst="rect">
            <a:avLst/>
          </a:prstGeom>
        </p:spPr>
        <p:txBody>
          <a:bodyPr>
            <a:spAutoFit/>
          </a:bodyPr>
          <a:lstStyle/>
          <a:p>
            <a:r>
              <a:rPr lang="en-IN" sz="2000" b="1" dirty="0" smtClean="0"/>
              <a:t>Sponsored by  -</a:t>
            </a:r>
            <a:r>
              <a:rPr lang="en-IN" sz="2000" dirty="0" smtClean="0"/>
              <a:t> </a:t>
            </a:r>
          </a:p>
          <a:p>
            <a:r>
              <a:rPr lang="en-IN" sz="2000" b="1" dirty="0" smtClean="0"/>
              <a:t>Persistent Systems Ltd.</a:t>
            </a:r>
          </a:p>
          <a:p>
            <a:r>
              <a:rPr lang="en-IN" sz="2000" dirty="0" smtClean="0"/>
              <a:t>Mentor – Mr. </a:t>
            </a:r>
            <a:r>
              <a:rPr lang="en-IN" sz="2000" dirty="0" err="1" smtClean="0"/>
              <a:t>Saurabh</a:t>
            </a:r>
            <a:r>
              <a:rPr lang="en-IN" sz="2000" dirty="0" smtClean="0"/>
              <a:t> </a:t>
            </a:r>
            <a:r>
              <a:rPr lang="en-IN" sz="2000" dirty="0" err="1" smtClean="0"/>
              <a:t>Vaidya</a:t>
            </a:r>
            <a:endParaRPr lang="en-IN" sz="20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Proposed System</a:t>
            </a:r>
            <a:endParaRPr lang="en-US" dirty="0"/>
          </a:p>
        </p:txBody>
      </p:sp>
      <p:sp>
        <p:nvSpPr>
          <p:cNvPr id="3" name="Content Placeholder 2"/>
          <p:cNvSpPr>
            <a:spLocks noGrp="1"/>
          </p:cNvSpPr>
          <p:nvPr>
            <p:ph idx="1"/>
          </p:nvPr>
        </p:nvSpPr>
        <p:spPr>
          <a:xfrm>
            <a:off x="1435608" y="1447800"/>
            <a:ext cx="7498080" cy="2286000"/>
          </a:xfrm>
        </p:spPr>
        <p:txBody>
          <a:bodyPr>
            <a:normAutofit/>
          </a:bodyPr>
          <a:lstStyle/>
          <a:p>
            <a:r>
              <a:rPr lang="en-US" sz="2800" dirty="0" smtClean="0"/>
              <a:t>Smart Phone Application</a:t>
            </a:r>
          </a:p>
          <a:p>
            <a:r>
              <a:rPr lang="en-IN" sz="2800" dirty="0" smtClean="0"/>
              <a:t>Tethered/Connected Personal Health Records</a:t>
            </a:r>
            <a:endParaRPr lang="en-US" sz="2800" dirty="0" smtClean="0"/>
          </a:p>
          <a:p>
            <a:r>
              <a:rPr lang="en-US" sz="2800" dirty="0" smtClean="0"/>
              <a:t>Take appointments online</a:t>
            </a:r>
          </a:p>
          <a:p>
            <a:r>
              <a:rPr lang="en-US" sz="2800" dirty="0" smtClean="0"/>
              <a:t>Alerts/Reminders for medicines/appointments</a:t>
            </a:r>
          </a:p>
        </p:txBody>
      </p:sp>
      <p:pic>
        <p:nvPicPr>
          <p:cNvPr id="5" name="Picture 4" descr="1479_noticias_Foto.jpg"/>
          <p:cNvPicPr>
            <a:picLocks noChangeAspect="1"/>
          </p:cNvPicPr>
          <p:nvPr/>
        </p:nvPicPr>
        <p:blipFill>
          <a:blip r:embed="rId2"/>
          <a:stretch>
            <a:fillRect/>
          </a:stretch>
        </p:blipFill>
        <p:spPr>
          <a:xfrm>
            <a:off x="3352800" y="3733800"/>
            <a:ext cx="2871216" cy="2743200"/>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Architecture</a:t>
            </a:r>
            <a:endParaRPr lang="en-IN" dirty="0"/>
          </a:p>
        </p:txBody>
      </p:sp>
      <p:sp>
        <p:nvSpPr>
          <p:cNvPr id="35873" name="Rectangle 33"/>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sp>
        <p:nvSpPr>
          <p:cNvPr id="66" name="Rectangle 32"/>
          <p:cNvSpPr>
            <a:spLocks noChangeArrowheads="1"/>
          </p:cNvSpPr>
          <p:nvPr/>
        </p:nvSpPr>
        <p:spPr bwMode="auto">
          <a:xfrm>
            <a:off x="1208085" y="1506538"/>
            <a:ext cx="987425" cy="636587"/>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chemeClr val="tx1"/>
                </a:solidFill>
                <a:effectLst/>
                <a:latin typeface="Calibri" pitchFamily="34" charset="0"/>
                <a:ea typeface="Calibri" pitchFamily="34" charset="0"/>
                <a:cs typeface="Times New Roman" pitchFamily="18" charset="0"/>
              </a:rPr>
              <a:t>USER APPLICATION (Android)</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67" name="Rectangle 31"/>
          <p:cNvSpPr>
            <a:spLocks noChangeArrowheads="1"/>
          </p:cNvSpPr>
          <p:nvPr/>
        </p:nvSpPr>
        <p:spPr bwMode="auto">
          <a:xfrm>
            <a:off x="3249610" y="2244725"/>
            <a:ext cx="811213" cy="48260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chemeClr val="tx1"/>
                </a:solidFill>
                <a:effectLst/>
                <a:latin typeface="Calibri" pitchFamily="34" charset="0"/>
                <a:ea typeface="Calibri" pitchFamily="34" charset="0"/>
                <a:cs typeface="Times New Roman" pitchFamily="18" charset="0"/>
              </a:rPr>
              <a:t>INTERNET</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68" name="AutoShape 30"/>
          <p:cNvSpPr>
            <a:spLocks noChangeShapeType="1"/>
          </p:cNvSpPr>
          <p:nvPr/>
        </p:nvSpPr>
        <p:spPr bwMode="auto">
          <a:xfrm>
            <a:off x="2195510" y="1843088"/>
            <a:ext cx="1054100" cy="533400"/>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IN"/>
          </a:p>
        </p:txBody>
      </p:sp>
      <p:sp>
        <p:nvSpPr>
          <p:cNvPr id="69" name="Rectangle 29"/>
          <p:cNvSpPr>
            <a:spLocks noChangeArrowheads="1"/>
          </p:cNvSpPr>
          <p:nvPr/>
        </p:nvSpPr>
        <p:spPr bwMode="auto">
          <a:xfrm>
            <a:off x="5603873" y="2244725"/>
            <a:ext cx="760412" cy="48260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chemeClr val="tx1"/>
                </a:solidFill>
                <a:effectLst/>
                <a:latin typeface="Calibri" pitchFamily="34" charset="0"/>
                <a:ea typeface="Calibri" pitchFamily="34" charset="0"/>
                <a:cs typeface="Times New Roman" pitchFamily="18" charset="0"/>
              </a:rPr>
              <a:t>SERVER</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70" name="Text Box 28"/>
          <p:cNvSpPr txBox="1">
            <a:spLocks noChangeArrowheads="1"/>
          </p:cNvSpPr>
          <p:nvPr/>
        </p:nvSpPr>
        <p:spPr bwMode="auto">
          <a:xfrm>
            <a:off x="2584449" y="1327149"/>
            <a:ext cx="1111250" cy="628650"/>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User requests for sign up, sign in, doctors appointment, disease prediction.</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71" name="AutoShape 27"/>
          <p:cNvSpPr>
            <a:spLocks noChangeShapeType="1"/>
          </p:cNvSpPr>
          <p:nvPr/>
        </p:nvSpPr>
        <p:spPr bwMode="auto">
          <a:xfrm>
            <a:off x="4060823" y="2413000"/>
            <a:ext cx="1543050" cy="7938"/>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IN"/>
          </a:p>
        </p:txBody>
      </p:sp>
      <p:sp>
        <p:nvSpPr>
          <p:cNvPr id="72" name="AutoShape 26"/>
          <p:cNvSpPr>
            <a:spLocks noChangeShapeType="1"/>
          </p:cNvSpPr>
          <p:nvPr/>
        </p:nvSpPr>
        <p:spPr bwMode="auto">
          <a:xfrm flipH="1" flipV="1">
            <a:off x="2195510" y="1989138"/>
            <a:ext cx="1054100" cy="555625"/>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IN"/>
          </a:p>
        </p:txBody>
      </p:sp>
      <p:sp>
        <p:nvSpPr>
          <p:cNvPr id="73" name="AutoShape 25"/>
          <p:cNvSpPr>
            <a:spLocks noChangeShapeType="1"/>
          </p:cNvSpPr>
          <p:nvPr/>
        </p:nvSpPr>
        <p:spPr bwMode="auto">
          <a:xfrm flipH="1">
            <a:off x="4060823" y="2544763"/>
            <a:ext cx="1543050" cy="0"/>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IN"/>
          </a:p>
        </p:txBody>
      </p:sp>
      <p:sp>
        <p:nvSpPr>
          <p:cNvPr id="74" name="AutoShape 24"/>
          <p:cNvSpPr>
            <a:spLocks noChangeArrowheads="1"/>
          </p:cNvSpPr>
          <p:nvPr/>
        </p:nvSpPr>
        <p:spPr bwMode="auto">
          <a:xfrm>
            <a:off x="7161210" y="1989138"/>
            <a:ext cx="790575" cy="1023937"/>
          </a:xfrm>
          <a:prstGeom prst="can">
            <a:avLst>
              <a:gd name="adj" fmla="val 32380"/>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DATABASE</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75" name="AutoShape 23"/>
          <p:cNvSpPr>
            <a:spLocks noChangeShapeType="1"/>
          </p:cNvSpPr>
          <p:nvPr/>
        </p:nvSpPr>
        <p:spPr bwMode="auto">
          <a:xfrm>
            <a:off x="6364285" y="2486025"/>
            <a:ext cx="796925" cy="7938"/>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IN"/>
          </a:p>
        </p:txBody>
      </p:sp>
      <p:sp>
        <p:nvSpPr>
          <p:cNvPr id="76" name="AutoShape 22"/>
          <p:cNvSpPr>
            <a:spLocks noChangeShapeType="1"/>
          </p:cNvSpPr>
          <p:nvPr/>
        </p:nvSpPr>
        <p:spPr bwMode="auto">
          <a:xfrm flipH="1" flipV="1">
            <a:off x="6364285" y="2625725"/>
            <a:ext cx="796925" cy="14288"/>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IN"/>
          </a:p>
        </p:txBody>
      </p:sp>
      <p:sp>
        <p:nvSpPr>
          <p:cNvPr id="77" name="Text Box 21"/>
          <p:cNvSpPr txBox="1">
            <a:spLocks noChangeArrowheads="1"/>
          </p:cNvSpPr>
          <p:nvPr/>
        </p:nvSpPr>
        <p:spPr bwMode="auto">
          <a:xfrm>
            <a:off x="4214810" y="2033588"/>
            <a:ext cx="1038225" cy="212725"/>
          </a:xfrm>
          <a:prstGeom prst="rect">
            <a:avLst/>
          </a:prstGeom>
          <a:solidFill>
            <a:srgbClr val="FFFFFF"/>
          </a:solidFill>
          <a:ln w="317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Request to server</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78" name="Text Box 20"/>
          <p:cNvSpPr txBox="1">
            <a:spLocks noChangeArrowheads="1"/>
          </p:cNvSpPr>
          <p:nvPr/>
        </p:nvSpPr>
        <p:spPr bwMode="auto">
          <a:xfrm>
            <a:off x="4214810" y="2625725"/>
            <a:ext cx="1127125" cy="204788"/>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Calibri" pitchFamily="34" charset="0"/>
                <a:ea typeface="Calibri" pitchFamily="34" charset="0"/>
                <a:cs typeface="Times New Roman" pitchFamily="18" charset="0"/>
              </a:rPr>
              <a:t>Respond from server</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79" name="Rectangle 19"/>
          <p:cNvSpPr>
            <a:spLocks noChangeArrowheads="1"/>
          </p:cNvSpPr>
          <p:nvPr/>
        </p:nvSpPr>
        <p:spPr bwMode="auto">
          <a:xfrm>
            <a:off x="5519722" y="3389299"/>
            <a:ext cx="1009650" cy="658812"/>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chemeClr val="tx1"/>
                </a:solidFill>
                <a:effectLst/>
                <a:latin typeface="Calibri" pitchFamily="34" charset="0"/>
                <a:ea typeface="Calibri" pitchFamily="34" charset="0"/>
                <a:cs typeface="Times New Roman" pitchFamily="18" charset="0"/>
              </a:rPr>
              <a:t>DOCTOR APPLICATION (HTML)</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80" name="AutoShape 18"/>
          <p:cNvSpPr>
            <a:spLocks noChangeShapeType="1"/>
          </p:cNvSpPr>
          <p:nvPr/>
        </p:nvSpPr>
        <p:spPr bwMode="auto">
          <a:xfrm flipV="1">
            <a:off x="5837235" y="2727325"/>
            <a:ext cx="7938" cy="701675"/>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IN"/>
          </a:p>
        </p:txBody>
      </p:sp>
      <p:sp>
        <p:nvSpPr>
          <p:cNvPr id="81" name="AutoShape 17"/>
          <p:cNvSpPr>
            <a:spLocks noChangeShapeType="1"/>
          </p:cNvSpPr>
          <p:nvPr/>
        </p:nvSpPr>
        <p:spPr bwMode="auto">
          <a:xfrm>
            <a:off x="6057898" y="2727325"/>
            <a:ext cx="0" cy="701675"/>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IN"/>
          </a:p>
        </p:txBody>
      </p:sp>
      <p:sp>
        <p:nvSpPr>
          <p:cNvPr id="146" name="Rectangle 16"/>
          <p:cNvSpPr>
            <a:spLocks noChangeArrowheads="1"/>
          </p:cNvSpPr>
          <p:nvPr/>
        </p:nvSpPr>
        <p:spPr bwMode="auto">
          <a:xfrm>
            <a:off x="1123947" y="4862517"/>
            <a:ext cx="1081350" cy="91440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chemeClr val="tx1"/>
                </a:solidFill>
                <a:effectLst/>
                <a:latin typeface="Calibri" pitchFamily="34" charset="0"/>
                <a:ea typeface="Calibri" pitchFamily="34" charset="0"/>
                <a:cs typeface="Times New Roman" pitchFamily="18" charset="0"/>
              </a:rPr>
              <a:t>DOCTOR APPLICATION (HTML)</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47" name="AutoShape 15"/>
          <p:cNvSpPr>
            <a:spLocks noChangeArrowheads="1"/>
          </p:cNvSpPr>
          <p:nvPr/>
        </p:nvSpPr>
        <p:spPr bwMode="auto">
          <a:xfrm>
            <a:off x="2727324" y="4224337"/>
            <a:ext cx="4416444" cy="2419373"/>
          </a:xfrm>
          <a:prstGeom prst="roundRect">
            <a:avLst>
              <a:gd name="adj" fmla="val 16667"/>
            </a:avLst>
          </a:prstGeom>
          <a:solidFill>
            <a:srgbClr val="FFFFFF"/>
          </a:solidFill>
          <a:ln w="3175">
            <a:solidFill>
              <a:srgbClr val="000000"/>
            </a:solidFill>
            <a:prstDash val="dash"/>
            <a:round/>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14"/>
          <p:cNvSpPr>
            <a:spLocks noChangeArrowheads="1"/>
          </p:cNvSpPr>
          <p:nvPr/>
        </p:nvSpPr>
        <p:spPr bwMode="auto">
          <a:xfrm>
            <a:off x="3174999" y="4510087"/>
            <a:ext cx="1022251" cy="209867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CONTROLLER</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1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sz="1100" dirty="0" smtClean="0">
              <a:latin typeface="Calibri" pitchFamily="34" charset="0"/>
              <a:ea typeface="Calibri" pitchFamily="34"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1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Components</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49" name="Rectangle 13"/>
          <p:cNvSpPr>
            <a:spLocks noChangeArrowheads="1"/>
          </p:cNvSpPr>
          <p:nvPr/>
        </p:nvSpPr>
        <p:spPr bwMode="auto">
          <a:xfrm>
            <a:off x="4572000" y="4510087"/>
            <a:ext cx="987111" cy="209867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VIEW</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1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sz="1100" dirty="0" smtClean="0">
              <a:latin typeface="Calibri" pitchFamily="34" charset="0"/>
              <a:ea typeface="Calibri" pitchFamily="34"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1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1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sz="1100" dirty="0" smtClean="0">
              <a:latin typeface="Calibri" pitchFamily="34" charset="0"/>
              <a:ea typeface="Calibri" pitchFamily="34"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Screen layout</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1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Style sheets</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sz="1100" dirty="0" smtClean="0">
              <a:latin typeface="Calibri" pitchFamily="34" charset="0"/>
              <a:ea typeface="Calibri" pitchFamily="34"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sz="1100" dirty="0" smtClean="0">
                <a:latin typeface="Calibri" pitchFamily="34" charset="0"/>
                <a:ea typeface="Calibri" pitchFamily="34" charset="0"/>
                <a:cs typeface="Times New Roman" pitchFamily="18" charset="0"/>
              </a:rPr>
              <a:t>  </a:t>
            </a:r>
            <a:r>
              <a:rPr kumimoji="0" lang="en-US" sz="11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Output</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50" name="Rectangle 12"/>
          <p:cNvSpPr>
            <a:spLocks noChangeArrowheads="1"/>
          </p:cNvSpPr>
          <p:nvPr/>
        </p:nvSpPr>
        <p:spPr bwMode="auto">
          <a:xfrm>
            <a:off x="5822949" y="4510087"/>
            <a:ext cx="1022251" cy="209867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MODEL</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1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Abstract          Classes</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51" name="AutoShape 11"/>
          <p:cNvSpPr>
            <a:spLocks noChangeArrowheads="1"/>
          </p:cNvSpPr>
          <p:nvPr/>
        </p:nvSpPr>
        <p:spPr bwMode="auto">
          <a:xfrm>
            <a:off x="7518400" y="5014912"/>
            <a:ext cx="795439" cy="1295400"/>
          </a:xfrm>
          <a:prstGeom prst="can">
            <a:avLst>
              <a:gd name="adj" fmla="val 40964"/>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Calibri" pitchFamily="34" charset="0"/>
                <a:ea typeface="Calibri" pitchFamily="34" charset="0"/>
                <a:cs typeface="Times New Roman" pitchFamily="18" charset="0"/>
              </a:rPr>
              <a:t>DATABASE</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52" name="AutoShape 10"/>
          <p:cNvSpPr>
            <a:spLocks noChangeShapeType="1"/>
          </p:cNvSpPr>
          <p:nvPr/>
        </p:nvSpPr>
        <p:spPr bwMode="auto">
          <a:xfrm flipV="1">
            <a:off x="2179638" y="5094286"/>
            <a:ext cx="1001486" cy="45719"/>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IN"/>
          </a:p>
        </p:txBody>
      </p:sp>
      <p:sp>
        <p:nvSpPr>
          <p:cNvPr id="153" name="AutoShape 9"/>
          <p:cNvSpPr>
            <a:spLocks noChangeShapeType="1"/>
          </p:cNvSpPr>
          <p:nvPr/>
        </p:nvSpPr>
        <p:spPr bwMode="auto">
          <a:xfrm flipH="1">
            <a:off x="2179638" y="5738811"/>
            <a:ext cx="1001486" cy="45719"/>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IN"/>
          </a:p>
        </p:txBody>
      </p:sp>
      <p:sp>
        <p:nvSpPr>
          <p:cNvPr id="154" name="Text Box 8"/>
          <p:cNvSpPr txBox="1">
            <a:spLocks noChangeArrowheads="1"/>
          </p:cNvSpPr>
          <p:nvPr/>
        </p:nvSpPr>
        <p:spPr bwMode="auto">
          <a:xfrm>
            <a:off x="2266950" y="4846637"/>
            <a:ext cx="816204" cy="211138"/>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smtClean="0">
                <a:ln>
                  <a:noFill/>
                </a:ln>
                <a:solidFill>
                  <a:schemeClr val="tx1"/>
                </a:solidFill>
                <a:effectLst/>
                <a:latin typeface="Calibri" pitchFamily="34" charset="0"/>
                <a:ea typeface="Calibri" pitchFamily="34" charset="0"/>
                <a:cs typeface="Times New Roman" pitchFamily="18" charset="0"/>
              </a:rPr>
              <a:t>HTTP REQUEST</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55" name="Text Box 7"/>
          <p:cNvSpPr txBox="1">
            <a:spLocks noChangeArrowheads="1"/>
          </p:cNvSpPr>
          <p:nvPr/>
        </p:nvSpPr>
        <p:spPr bwMode="auto">
          <a:xfrm>
            <a:off x="2287588" y="5481637"/>
            <a:ext cx="795439" cy="204788"/>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smtClean="0">
                <a:ln>
                  <a:noFill/>
                </a:ln>
                <a:solidFill>
                  <a:schemeClr val="tx1"/>
                </a:solidFill>
                <a:effectLst/>
                <a:latin typeface="Calibri" pitchFamily="34" charset="0"/>
                <a:ea typeface="Calibri" pitchFamily="34" charset="0"/>
                <a:cs typeface="Times New Roman" pitchFamily="18" charset="0"/>
              </a:rPr>
              <a:t>HTTP RESPONSE</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56" name="AutoShape 6"/>
          <p:cNvSpPr>
            <a:spLocks noChangeShapeType="1"/>
          </p:cNvSpPr>
          <p:nvPr/>
        </p:nvSpPr>
        <p:spPr bwMode="auto">
          <a:xfrm>
            <a:off x="6838950" y="5203825"/>
            <a:ext cx="683630" cy="344487"/>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IN"/>
          </a:p>
        </p:txBody>
      </p:sp>
      <p:sp>
        <p:nvSpPr>
          <p:cNvPr id="157" name="AutoShape 5"/>
          <p:cNvSpPr>
            <a:spLocks noChangeShapeType="1"/>
          </p:cNvSpPr>
          <p:nvPr/>
        </p:nvSpPr>
        <p:spPr bwMode="auto">
          <a:xfrm>
            <a:off x="4973637" y="5688012"/>
            <a:ext cx="45719" cy="241318"/>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IN"/>
          </a:p>
        </p:txBody>
      </p:sp>
      <p:sp>
        <p:nvSpPr>
          <p:cNvPr id="158" name="AutoShape 4"/>
          <p:cNvSpPr>
            <a:spLocks noChangeShapeType="1"/>
          </p:cNvSpPr>
          <p:nvPr/>
        </p:nvSpPr>
        <p:spPr bwMode="auto">
          <a:xfrm>
            <a:off x="4973637" y="6067425"/>
            <a:ext cx="45719" cy="176212"/>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IN"/>
          </a:p>
        </p:txBody>
      </p:sp>
      <p:sp>
        <p:nvSpPr>
          <p:cNvPr id="159" name="AutoShape 3"/>
          <p:cNvSpPr>
            <a:spLocks noChangeShapeType="1"/>
          </p:cNvSpPr>
          <p:nvPr/>
        </p:nvSpPr>
        <p:spPr bwMode="auto">
          <a:xfrm flipH="1">
            <a:off x="5105399" y="5248275"/>
            <a:ext cx="1095725" cy="1060450"/>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IN"/>
          </a:p>
        </p:txBody>
      </p:sp>
      <p:sp>
        <p:nvSpPr>
          <p:cNvPr id="160" name="AutoShape 2"/>
          <p:cNvSpPr>
            <a:spLocks noChangeShapeType="1"/>
          </p:cNvSpPr>
          <p:nvPr/>
        </p:nvSpPr>
        <p:spPr bwMode="auto">
          <a:xfrm flipV="1">
            <a:off x="4000500" y="5057774"/>
            <a:ext cx="1907136" cy="263525"/>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IN"/>
          </a:p>
        </p:txBody>
      </p:sp>
      <p:sp>
        <p:nvSpPr>
          <p:cNvPr id="161" name="AutoShape 1"/>
          <p:cNvSpPr>
            <a:spLocks noChangeShapeType="1"/>
          </p:cNvSpPr>
          <p:nvPr/>
        </p:nvSpPr>
        <p:spPr bwMode="auto">
          <a:xfrm>
            <a:off x="3175000" y="5738812"/>
            <a:ext cx="1479069" cy="504825"/>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IN"/>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Digital Medical Records</a:t>
            </a:r>
            <a:endParaRPr lang="en-US" dirty="0"/>
          </a:p>
        </p:txBody>
      </p:sp>
      <p:pic>
        <p:nvPicPr>
          <p:cNvPr id="4" name="Content Placeholder 3" descr="Personal-Health-Record-Data-Organization.png"/>
          <p:cNvPicPr>
            <a:picLocks noGrp="1" noChangeAspect="1"/>
          </p:cNvPicPr>
          <p:nvPr>
            <p:ph idx="1"/>
          </p:nvPr>
        </p:nvPicPr>
        <p:blipFill>
          <a:blip r:embed="rId2"/>
          <a:stretch>
            <a:fillRect/>
          </a:stretch>
        </p:blipFill>
        <p:spPr>
          <a:xfrm>
            <a:off x="1676400" y="1371600"/>
            <a:ext cx="6858000" cy="4876800"/>
          </a:xfr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Reminders and Schedules</a:t>
            </a:r>
            <a:endParaRPr lang="en-US" dirty="0"/>
          </a:p>
        </p:txBody>
      </p:sp>
      <p:pic>
        <p:nvPicPr>
          <p:cNvPr id="10" name="Content Placeholder 9" descr="August-2014-Calendar-2.gif"/>
          <p:cNvPicPr>
            <a:picLocks noGrp="1" noChangeAspect="1"/>
          </p:cNvPicPr>
          <p:nvPr>
            <p:ph idx="1"/>
          </p:nvPr>
        </p:nvPicPr>
        <p:blipFill>
          <a:blip r:embed="rId2"/>
          <a:stretch>
            <a:fillRect/>
          </a:stretch>
        </p:blipFill>
        <p:spPr>
          <a:xfrm>
            <a:off x="1784350" y="1447800"/>
            <a:ext cx="6197600" cy="4648200"/>
          </a:xfrm>
        </p:spPr>
      </p:pic>
      <p:pic>
        <p:nvPicPr>
          <p:cNvPr id="12" name="Picture 11" descr="untitled.JPG"/>
          <p:cNvPicPr>
            <a:picLocks noChangeAspect="1"/>
          </p:cNvPicPr>
          <p:nvPr/>
        </p:nvPicPr>
        <p:blipFill>
          <a:blip r:embed="rId3"/>
          <a:stretch>
            <a:fillRect/>
          </a:stretch>
        </p:blipFill>
        <p:spPr>
          <a:xfrm>
            <a:off x="6400800" y="4343400"/>
            <a:ext cx="1447800" cy="1439590"/>
          </a:xfrm>
          <a:prstGeom prst="rect">
            <a:avLst/>
          </a:prstGeom>
        </p:spPr>
      </p:pic>
      <p:pic>
        <p:nvPicPr>
          <p:cNvPr id="13" name="Picture 12" descr="84214_1000x1000.jpg"/>
          <p:cNvPicPr>
            <a:picLocks noChangeAspect="1"/>
          </p:cNvPicPr>
          <p:nvPr/>
        </p:nvPicPr>
        <p:blipFill>
          <a:blip r:embed="rId4" cstate="print"/>
          <a:stretch>
            <a:fillRect/>
          </a:stretch>
        </p:blipFill>
        <p:spPr>
          <a:xfrm>
            <a:off x="7467600" y="5257800"/>
            <a:ext cx="1371600" cy="1219200"/>
          </a:xfrm>
          <a:prstGeom prst="rect">
            <a:avLst/>
          </a:prstGeom>
        </p:spPr>
      </p:pic>
      <p:pic>
        <p:nvPicPr>
          <p:cNvPr id="14" name="Picture 13" descr="untitled1.PNG"/>
          <p:cNvPicPr>
            <a:picLocks noChangeAspect="1"/>
          </p:cNvPicPr>
          <p:nvPr/>
        </p:nvPicPr>
        <p:blipFill>
          <a:blip r:embed="rId5"/>
          <a:stretch>
            <a:fillRect/>
          </a:stretch>
        </p:blipFill>
        <p:spPr>
          <a:xfrm>
            <a:off x="7467600" y="533400"/>
            <a:ext cx="1057275" cy="942975"/>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untitled2.JPG"/>
          <p:cNvPicPr>
            <a:picLocks noGrp="1" noChangeAspect="1"/>
          </p:cNvPicPr>
          <p:nvPr>
            <p:ph idx="1"/>
          </p:nvPr>
        </p:nvPicPr>
        <p:blipFill>
          <a:blip r:embed="rId2"/>
          <a:stretch>
            <a:fillRect/>
          </a:stretch>
        </p:blipFill>
        <p:spPr>
          <a:xfrm>
            <a:off x="1143000" y="381000"/>
            <a:ext cx="7696199" cy="5791200"/>
          </a:xfr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Disease Prediction</a:t>
            </a:r>
            <a:endParaRPr lang="en-US" dirty="0"/>
          </a:p>
        </p:txBody>
      </p:sp>
      <p:pic>
        <p:nvPicPr>
          <p:cNvPr id="4" name="Content Placeholder 3" descr="depositphotos_13882096-Sickness-Illness-Disease-Symptom.jpg"/>
          <p:cNvPicPr>
            <a:picLocks noGrp="1" noChangeAspect="1"/>
          </p:cNvPicPr>
          <p:nvPr>
            <p:ph idx="1"/>
          </p:nvPr>
        </p:nvPicPr>
        <p:blipFill>
          <a:blip r:embed="rId2"/>
          <a:stretch>
            <a:fillRect/>
          </a:stretch>
        </p:blipFill>
        <p:spPr>
          <a:xfrm>
            <a:off x="1905000" y="1295400"/>
            <a:ext cx="6400800" cy="5181600"/>
          </a:xfr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066800" y="152400"/>
            <a:ext cx="7498080" cy="1143000"/>
          </a:xfrm>
          <a:prstGeom prst="rect">
            <a:avLst/>
          </a:prstGeom>
        </p:spPr>
        <p:txBody>
          <a:bodyPr anchor="ctr">
            <a:normAutofit fontScale="97500"/>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en-US" sz="4300" b="0" i="0" u="none" strike="noStrike" kern="1200" cap="none" spc="0" normalizeH="0" baseline="0" noProof="0" dirty="0" smtClean="0">
                <a:ln>
                  <a:noFill/>
                </a:ln>
                <a:solidFill>
                  <a:schemeClr val="tx2">
                    <a:satMod val="130000"/>
                  </a:schemeClr>
                </a:solidFill>
                <a:effectLst>
                  <a:outerShdw blurRad="50000" dist="30000" dir="5400000" algn="tl" rotWithShape="0">
                    <a:srgbClr val="000000">
                      <a:alpha val="30000"/>
                    </a:srgbClr>
                  </a:outerShdw>
                </a:effectLst>
                <a:uLnTx/>
                <a:uFillTx/>
                <a:latin typeface="+mj-lt"/>
                <a:ea typeface="+mj-ea"/>
                <a:cs typeface="+mj-cs"/>
              </a:rPr>
              <a:t>Data mining for </a:t>
            </a:r>
            <a:r>
              <a:rPr lang="en-US" sz="4300" dirty="0" smtClean="0">
                <a:solidFill>
                  <a:schemeClr val="tx2">
                    <a:satMod val="130000"/>
                  </a:schemeClr>
                </a:solidFill>
                <a:effectLst>
                  <a:outerShdw blurRad="50000" dist="30000" dir="5400000" algn="tl" rotWithShape="0">
                    <a:srgbClr val="000000">
                      <a:alpha val="30000"/>
                    </a:srgbClr>
                  </a:outerShdw>
                </a:effectLst>
                <a:latin typeface="+mj-lt"/>
                <a:ea typeface="+mj-ea"/>
                <a:cs typeface="+mj-cs"/>
              </a:rPr>
              <a:t>Illness</a:t>
            </a:r>
            <a:r>
              <a:rPr kumimoji="0" lang="en-US" sz="4300" b="0" i="0" u="none" strike="noStrike" kern="1200" cap="none" spc="0" normalizeH="0" baseline="0" noProof="0" dirty="0" smtClean="0">
                <a:ln>
                  <a:noFill/>
                </a:ln>
                <a:solidFill>
                  <a:schemeClr val="tx2">
                    <a:satMod val="130000"/>
                  </a:schemeClr>
                </a:solidFill>
                <a:effectLst>
                  <a:outerShdw blurRad="50000" dist="30000" dir="5400000" algn="tl" rotWithShape="0">
                    <a:srgbClr val="000000">
                      <a:alpha val="30000"/>
                    </a:srgbClr>
                  </a:outerShdw>
                </a:effectLst>
                <a:uLnTx/>
                <a:uFillTx/>
                <a:latin typeface="+mj-lt"/>
                <a:ea typeface="+mj-ea"/>
                <a:cs typeface="+mj-cs"/>
              </a:rPr>
              <a:t> </a:t>
            </a:r>
            <a:r>
              <a:rPr lang="en-US" sz="4300" smtClean="0">
                <a:solidFill>
                  <a:schemeClr val="tx2">
                    <a:satMod val="130000"/>
                  </a:schemeClr>
                </a:solidFill>
                <a:effectLst>
                  <a:outerShdw blurRad="50000" dist="30000" dir="5400000" algn="tl" rotWithShape="0">
                    <a:srgbClr val="000000">
                      <a:alpha val="30000"/>
                    </a:srgbClr>
                  </a:outerShdw>
                </a:effectLst>
                <a:latin typeface="+mj-lt"/>
                <a:ea typeface="+mj-ea"/>
                <a:cs typeface="+mj-cs"/>
              </a:rPr>
              <a:t>Detection</a:t>
            </a:r>
            <a:endParaRPr kumimoji="0" lang="en-US" sz="4300" b="0" i="0" u="none" strike="noStrike" kern="1200" cap="none" spc="0" normalizeH="0" baseline="0" noProof="0" dirty="0">
              <a:ln>
                <a:noFill/>
              </a:ln>
              <a:solidFill>
                <a:schemeClr val="tx2">
                  <a:satMod val="130000"/>
                </a:schemeClr>
              </a:solidFill>
              <a:effectLst>
                <a:outerShdw blurRad="50000" dist="30000" dir="5400000" algn="tl" rotWithShape="0">
                  <a:srgbClr val="000000">
                    <a:alpha val="30000"/>
                  </a:srgbClr>
                </a:outerShdw>
              </a:effectLst>
              <a:uLnTx/>
              <a:uFillTx/>
              <a:latin typeface="+mj-lt"/>
              <a:ea typeface="+mj-ea"/>
              <a:cs typeface="+mj-cs"/>
            </a:endParaRPr>
          </a:p>
        </p:txBody>
      </p:sp>
      <p:pic>
        <p:nvPicPr>
          <p:cNvPr id="5"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9200" y="1276328"/>
            <a:ext cx="7246882" cy="5353072"/>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Emergency Services</a:t>
            </a:r>
            <a:endParaRPr lang="en-US" dirty="0"/>
          </a:p>
        </p:txBody>
      </p:sp>
      <p:pic>
        <p:nvPicPr>
          <p:cNvPr id="4" name="Content Placeholder 3" descr="0511-0811-1015-4058_Emergency_Medical_Technician_clipart_image.jpg"/>
          <p:cNvPicPr>
            <a:picLocks noGrp="1" noChangeAspect="1"/>
          </p:cNvPicPr>
          <p:nvPr>
            <p:ph idx="1"/>
          </p:nvPr>
        </p:nvPicPr>
        <p:blipFill>
          <a:blip r:embed="rId2"/>
          <a:stretch>
            <a:fillRect/>
          </a:stretch>
        </p:blipFill>
        <p:spPr>
          <a:xfrm>
            <a:off x="6705600" y="228600"/>
            <a:ext cx="1754777" cy="1981200"/>
          </a:xfrm>
        </p:spPr>
      </p:pic>
      <p:pic>
        <p:nvPicPr>
          <p:cNvPr id="5" name="Picture 4" descr="gps-app-development.jpg"/>
          <p:cNvPicPr>
            <a:picLocks noChangeAspect="1"/>
          </p:cNvPicPr>
          <p:nvPr/>
        </p:nvPicPr>
        <p:blipFill>
          <a:blip r:embed="rId3"/>
          <a:stretch>
            <a:fillRect/>
          </a:stretch>
        </p:blipFill>
        <p:spPr>
          <a:xfrm>
            <a:off x="1219200" y="2362200"/>
            <a:ext cx="7486650" cy="3088341"/>
          </a:xfrm>
          <a:prstGeom prst="rect">
            <a:avLst/>
          </a:prstGeom>
        </p:spPr>
      </p:pic>
      <p:pic>
        <p:nvPicPr>
          <p:cNvPr id="6" name="Picture 5" descr="free-health-tips.png"/>
          <p:cNvPicPr>
            <a:picLocks noChangeAspect="1"/>
          </p:cNvPicPr>
          <p:nvPr/>
        </p:nvPicPr>
        <p:blipFill>
          <a:blip r:embed="rId4"/>
          <a:stretch>
            <a:fillRect/>
          </a:stretch>
        </p:blipFill>
        <p:spPr>
          <a:xfrm>
            <a:off x="7162800" y="4724400"/>
            <a:ext cx="1809750" cy="1809750"/>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Scope</a:t>
            </a:r>
            <a:endParaRPr lang="en-US" dirty="0"/>
          </a:p>
        </p:txBody>
      </p:sp>
      <p:sp>
        <p:nvSpPr>
          <p:cNvPr id="3" name="Content Placeholder 2"/>
          <p:cNvSpPr>
            <a:spLocks noGrp="1"/>
          </p:cNvSpPr>
          <p:nvPr>
            <p:ph idx="1"/>
          </p:nvPr>
        </p:nvSpPr>
        <p:spPr/>
        <p:txBody>
          <a:bodyPr>
            <a:normAutofit/>
          </a:bodyPr>
          <a:lstStyle/>
          <a:p>
            <a:r>
              <a:rPr lang="en-US" sz="2800" dirty="0" smtClean="0"/>
              <a:t>Our system is scalable and can be implemented globally.</a:t>
            </a:r>
          </a:p>
          <a:p>
            <a:r>
              <a:rPr lang="en-US" sz="2800" dirty="0" smtClean="0"/>
              <a:t>Data mining features can be extended to various other diseases and drug interactions.</a:t>
            </a:r>
          </a:p>
          <a:p>
            <a:r>
              <a:rPr lang="en-US" sz="2800" dirty="0" smtClean="0"/>
              <a:t>Emergency Services can locate us through GPS at times of critical emergencies.</a:t>
            </a:r>
          </a:p>
          <a:p>
            <a:pPr>
              <a:buNone/>
            </a:pPr>
            <a:endParaRPr lang="en-US" sz="2800" dirty="0" smtClean="0"/>
          </a:p>
          <a:p>
            <a:endParaRPr lang="en-US" sz="280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normAutofit/>
          </a:bodyPr>
          <a:lstStyle/>
          <a:p>
            <a:pPr algn="just">
              <a:buNone/>
            </a:pPr>
            <a:r>
              <a:rPr lang="en-US" sz="2800" dirty="0" smtClean="0"/>
              <a:t> 	There are various advantages of having such an application and due to the increasing demand of health records, there is an inherent need of such an application.</a:t>
            </a:r>
          </a:p>
          <a:p>
            <a:r>
              <a:rPr lang="en-US" sz="2800" dirty="0" smtClean="0"/>
              <a:t>User-friendly</a:t>
            </a:r>
          </a:p>
          <a:p>
            <a:r>
              <a:rPr lang="en-US" sz="2800" dirty="0" smtClean="0"/>
              <a:t>Less time consuming</a:t>
            </a:r>
          </a:p>
          <a:p>
            <a:r>
              <a:rPr lang="en-US" sz="2800" dirty="0" smtClean="0"/>
              <a:t>Saves Paper</a:t>
            </a:r>
            <a:endParaRPr lang="en-US" sz="28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normAutofit lnSpcReduction="10000"/>
          </a:bodyPr>
          <a:lstStyle/>
          <a:p>
            <a:r>
              <a:rPr lang="en-US" sz="2800" dirty="0" smtClean="0"/>
              <a:t>Introduction</a:t>
            </a:r>
          </a:p>
          <a:p>
            <a:r>
              <a:rPr lang="en-US" sz="2800" dirty="0" smtClean="0"/>
              <a:t>Motivation</a:t>
            </a:r>
          </a:p>
          <a:p>
            <a:r>
              <a:rPr lang="en-US" sz="2800" dirty="0" smtClean="0"/>
              <a:t>Literature Survey</a:t>
            </a:r>
          </a:p>
          <a:p>
            <a:r>
              <a:rPr lang="en-US" sz="2800" dirty="0" smtClean="0"/>
              <a:t>Current Trends</a:t>
            </a:r>
          </a:p>
          <a:p>
            <a:r>
              <a:rPr lang="en-US" sz="2800" dirty="0" smtClean="0"/>
              <a:t>Problems With Existing Systems</a:t>
            </a:r>
          </a:p>
          <a:p>
            <a:r>
              <a:rPr lang="en-US" sz="2800" dirty="0" smtClean="0"/>
              <a:t>Proposed System</a:t>
            </a:r>
          </a:p>
          <a:p>
            <a:r>
              <a:rPr lang="en-US" sz="2800" dirty="0" smtClean="0"/>
              <a:t>Design</a:t>
            </a:r>
          </a:p>
          <a:p>
            <a:r>
              <a:rPr lang="en-US" sz="2800" dirty="0" smtClean="0"/>
              <a:t>Future Scope</a:t>
            </a:r>
          </a:p>
          <a:p>
            <a:r>
              <a:rPr lang="en-US" sz="2800" dirty="0" smtClean="0"/>
              <a:t>Conclusion</a:t>
            </a:r>
          </a:p>
          <a:p>
            <a:r>
              <a:rPr lang="en-US" sz="2800" dirty="0" smtClean="0"/>
              <a:t>References</a:t>
            </a:r>
          </a:p>
          <a:p>
            <a:endParaRPr lang="en-US" sz="2800" dirty="0" smtClean="0"/>
          </a:p>
          <a:p>
            <a:endParaRPr lang="en-US" sz="28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normAutofit fontScale="70000" lnSpcReduction="20000"/>
          </a:bodyPr>
          <a:lstStyle/>
          <a:p>
            <a:r>
              <a:rPr lang="en-IN" sz="2800" dirty="0" smtClean="0"/>
              <a:t>An amalgam KNN to predict Diabetes Mellitus, </a:t>
            </a:r>
            <a:r>
              <a:rPr lang="en-IN" sz="2800" dirty="0" err="1" smtClean="0"/>
              <a:t>NirmalaDevi.M</a:t>
            </a:r>
            <a:r>
              <a:rPr lang="en-IN" sz="2800" dirty="0" smtClean="0"/>
              <a:t>, </a:t>
            </a:r>
            <a:r>
              <a:rPr lang="en-IN" sz="2800" dirty="0" err="1" smtClean="0"/>
              <a:t>Appavu</a:t>
            </a:r>
            <a:r>
              <a:rPr lang="en-IN" sz="2800" dirty="0" smtClean="0"/>
              <a:t> alias </a:t>
            </a:r>
            <a:r>
              <a:rPr lang="en-IN" sz="2800" dirty="0" err="1" smtClean="0"/>
              <a:t>Balamurugan.S</a:t>
            </a:r>
            <a:r>
              <a:rPr lang="en-IN" sz="2800" dirty="0" smtClean="0"/>
              <a:t>, </a:t>
            </a:r>
            <a:r>
              <a:rPr lang="en-IN" sz="2800" dirty="0" err="1" smtClean="0"/>
              <a:t>Swathi</a:t>
            </a:r>
            <a:r>
              <a:rPr lang="en-IN" sz="2800" dirty="0" smtClean="0"/>
              <a:t> U.V</a:t>
            </a:r>
          </a:p>
          <a:p>
            <a:r>
              <a:rPr lang="en-IN" sz="2800" dirty="0" err="1" smtClean="0"/>
              <a:t>Asma</a:t>
            </a:r>
            <a:r>
              <a:rPr lang="en-IN" sz="2800" dirty="0" smtClean="0"/>
              <a:t> A. </a:t>
            </a:r>
            <a:r>
              <a:rPr lang="en-IN" sz="2800" dirty="0" err="1" smtClean="0"/>
              <a:t>AlJarullah</a:t>
            </a:r>
            <a:r>
              <a:rPr lang="en-IN" sz="2800" dirty="0" smtClean="0"/>
              <a:t>, Decision Tree Discovery for the Diagnosis of Type II Diabetes</a:t>
            </a:r>
          </a:p>
          <a:p>
            <a:r>
              <a:rPr lang="en-IN" sz="2800" dirty="0" smtClean="0"/>
              <a:t>Predicting the Analysis of Heart Disease Symptoms Using Medicinal Data Mining Methods</a:t>
            </a:r>
          </a:p>
          <a:p>
            <a:r>
              <a:rPr lang="en-IN" sz="2800" dirty="0" smtClean="0"/>
              <a:t>Classification of Heart Disease Using K- Nearest </a:t>
            </a:r>
            <a:r>
              <a:rPr lang="en-IN" sz="2800" dirty="0" err="1" smtClean="0"/>
              <a:t>Neighbor</a:t>
            </a:r>
            <a:r>
              <a:rPr lang="en-IN" sz="2800" dirty="0" smtClean="0"/>
              <a:t> and</a:t>
            </a:r>
          </a:p>
          <a:p>
            <a:r>
              <a:rPr lang="en-IN" sz="2800" dirty="0" smtClean="0"/>
              <a:t>Genetic Algorithm</a:t>
            </a:r>
          </a:p>
          <a:p>
            <a:r>
              <a:rPr lang="en-IN" sz="2800" dirty="0" smtClean="0"/>
              <a:t> </a:t>
            </a:r>
            <a:r>
              <a:rPr lang="en-IN" sz="2800" dirty="0" err="1" smtClean="0"/>
              <a:t>Rajkumar</a:t>
            </a:r>
            <a:r>
              <a:rPr lang="en-IN" sz="2800" dirty="0" smtClean="0"/>
              <a:t> Gaur </a:t>
            </a:r>
            <a:r>
              <a:rPr lang="en-IN" sz="2800" dirty="0" err="1" smtClean="0"/>
              <a:t>Grewal</a:t>
            </a:r>
            <a:r>
              <a:rPr lang="en-IN" sz="2800" dirty="0" smtClean="0"/>
              <a:t>, </a:t>
            </a:r>
            <a:r>
              <a:rPr lang="en-IN" sz="2800" dirty="0" err="1" smtClean="0"/>
              <a:t>Babita</a:t>
            </a:r>
            <a:r>
              <a:rPr lang="en-IN" sz="2800" dirty="0" smtClean="0"/>
              <a:t> </a:t>
            </a:r>
            <a:r>
              <a:rPr lang="en-IN" sz="2800" dirty="0" err="1" smtClean="0"/>
              <a:t>Pandey</a:t>
            </a:r>
            <a:r>
              <a:rPr lang="en-IN" sz="2800" dirty="0" smtClean="0"/>
              <a:t> “Two level Diagnosis of Breast Cancer using data mining.”</a:t>
            </a:r>
          </a:p>
          <a:p>
            <a:r>
              <a:rPr lang="en-IN" sz="2800" dirty="0" smtClean="0"/>
              <a:t>Masses Detection Using SVM Classifier Based on Textures Analysis by Fatima </a:t>
            </a:r>
            <a:r>
              <a:rPr lang="en-IN" sz="2800" dirty="0" err="1" smtClean="0"/>
              <a:t>Eddaoudi</a:t>
            </a:r>
            <a:r>
              <a:rPr lang="en-IN" sz="2800" dirty="0" smtClean="0"/>
              <a:t>, </a:t>
            </a:r>
            <a:r>
              <a:rPr lang="en-IN" sz="2800" dirty="0" err="1" smtClean="0"/>
              <a:t>Fakhita</a:t>
            </a:r>
            <a:r>
              <a:rPr lang="en-IN" sz="2800" dirty="0" smtClean="0"/>
              <a:t> </a:t>
            </a:r>
            <a:r>
              <a:rPr lang="en-IN" sz="2800" dirty="0" err="1" smtClean="0"/>
              <a:t>Regragui</a:t>
            </a:r>
            <a:r>
              <a:rPr lang="en-IN" sz="2800" dirty="0" smtClean="0"/>
              <a:t>, </a:t>
            </a:r>
            <a:r>
              <a:rPr lang="en-IN" sz="2800" dirty="0" err="1" smtClean="0"/>
              <a:t>Abdelhak</a:t>
            </a:r>
            <a:r>
              <a:rPr lang="en-IN" sz="2800" dirty="0" smtClean="0"/>
              <a:t> </a:t>
            </a:r>
            <a:r>
              <a:rPr lang="en-IN" sz="2800" dirty="0" err="1" smtClean="0"/>
              <a:t>Mahmoudi</a:t>
            </a:r>
            <a:r>
              <a:rPr lang="en-IN" sz="2800" dirty="0" smtClean="0"/>
              <a:t> and </a:t>
            </a:r>
            <a:r>
              <a:rPr lang="en-IN" sz="2800" dirty="0" err="1" smtClean="0"/>
              <a:t>Najib</a:t>
            </a:r>
            <a:r>
              <a:rPr lang="en-IN" sz="2800" dirty="0" smtClean="0"/>
              <a:t> </a:t>
            </a:r>
            <a:r>
              <a:rPr lang="en-IN" sz="2800" dirty="0" err="1" smtClean="0"/>
              <a:t>Lamouri</a:t>
            </a:r>
            <a:r>
              <a:rPr lang="en-IN" sz="2800" dirty="0" smtClean="0"/>
              <a:t>.</a:t>
            </a:r>
          </a:p>
          <a:p>
            <a:r>
              <a:rPr lang="en-IN" sz="2800" dirty="0" smtClean="0"/>
              <a:t>Knowledge Discovery in Medical Systems Using Differential Diagnosis, LAMSTAR, and </a:t>
            </a:r>
            <a:r>
              <a:rPr lang="en-IN" sz="2800" i="1" dirty="0" smtClean="0"/>
              <a:t>k</a:t>
            </a:r>
            <a:r>
              <a:rPr lang="en-IN" sz="2800" dirty="0" smtClean="0"/>
              <a:t>-NN, </a:t>
            </a:r>
            <a:r>
              <a:rPr lang="en-IN" sz="2800" dirty="0" err="1" smtClean="0"/>
              <a:t>Rahul</a:t>
            </a:r>
            <a:r>
              <a:rPr lang="en-IN" sz="2800" dirty="0" smtClean="0"/>
              <a:t> </a:t>
            </a:r>
            <a:r>
              <a:rPr lang="en-IN" sz="2800" dirty="0" err="1" smtClean="0"/>
              <a:t>Isola</a:t>
            </a:r>
            <a:r>
              <a:rPr lang="en-IN" sz="2800" dirty="0" smtClean="0"/>
              <a:t>, Student Member, IEEE, </a:t>
            </a:r>
            <a:r>
              <a:rPr lang="en-IN" sz="2800" dirty="0" err="1" smtClean="0"/>
              <a:t>Rebeck</a:t>
            </a:r>
            <a:r>
              <a:rPr lang="en-IN" sz="2800" dirty="0" smtClean="0"/>
              <a:t> </a:t>
            </a:r>
            <a:r>
              <a:rPr lang="en-IN" sz="2800" dirty="0" err="1" smtClean="0"/>
              <a:t>Carvalho</a:t>
            </a:r>
            <a:r>
              <a:rPr lang="en-IN" sz="2800" dirty="0" smtClean="0"/>
              <a:t>, Student Member, IEEE, </a:t>
            </a:r>
            <a:r>
              <a:rPr lang="en-IN" sz="2800" dirty="0" err="1" smtClean="0"/>
              <a:t>Amiya</a:t>
            </a:r>
            <a:r>
              <a:rPr lang="en-IN" sz="2800" dirty="0" smtClean="0"/>
              <a:t> Kumar </a:t>
            </a:r>
            <a:r>
              <a:rPr lang="en-IN" sz="2800" dirty="0" err="1" smtClean="0"/>
              <a:t>Tripathy</a:t>
            </a:r>
            <a:r>
              <a:rPr lang="en-IN" sz="2800" dirty="0" smtClean="0"/>
              <a:t>, Member, IEEE.</a:t>
            </a:r>
          </a:p>
          <a:p>
            <a:endParaRPr lang="en-US" sz="2800" dirty="0"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2667000"/>
            <a:ext cx="5791200" cy="1143000"/>
          </a:xfrm>
        </p:spPr>
        <p:txBody>
          <a:bodyPr/>
          <a:lstStyle/>
          <a:p>
            <a:pPr algn="ctr"/>
            <a:r>
              <a:rPr lang="en-US" dirty="0" smtClean="0"/>
              <a:t>Thank You</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0"/>
            <a:ext cx="7498080" cy="868362"/>
          </a:xfrm>
        </p:spPr>
        <p:txBody>
          <a:bodyPr/>
          <a:lstStyle/>
          <a:p>
            <a:r>
              <a:rPr lang="en-US" dirty="0" smtClean="0"/>
              <a:t>Use Case Diagram</a:t>
            </a:r>
            <a:endParaRPr lang="en-US" dirty="0"/>
          </a:p>
        </p:txBody>
      </p:sp>
      <p:pic>
        <p:nvPicPr>
          <p:cNvPr id="5" name="Content Placeholder 4"/>
          <p:cNvPicPr>
            <a:picLocks noGrp="1"/>
          </p:cNvPicPr>
          <p:nvPr>
            <p:ph idx="1"/>
          </p:nvPr>
        </p:nvPicPr>
        <p:blipFill>
          <a:blip r:embed="rId2"/>
          <a:stretch>
            <a:fillRect/>
          </a:stretch>
        </p:blipFill>
        <p:spPr>
          <a:xfrm>
            <a:off x="1435100" y="838200"/>
            <a:ext cx="7175500" cy="5791201"/>
          </a:xfrm>
          <a:prstGeom prst="rect">
            <a:avLst/>
          </a:prstGeom>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0100" y="0"/>
            <a:ext cx="7498080" cy="1143000"/>
          </a:xfrm>
        </p:spPr>
        <p:txBody>
          <a:bodyPr>
            <a:normAutofit fontScale="90000"/>
          </a:bodyPr>
          <a:lstStyle/>
          <a:p>
            <a:r>
              <a:rPr lang="en-US" sz="4800" dirty="0" smtClean="0"/>
              <a:t>Class Diagram</a:t>
            </a:r>
            <a:r>
              <a:rPr lang="en-US" dirty="0" smtClean="0"/>
              <a:t/>
            </a:r>
            <a:br>
              <a:rPr lang="en-US" dirty="0" smtClean="0"/>
            </a:br>
            <a:endParaRPr lang="en-IN" dirty="0"/>
          </a:p>
        </p:txBody>
      </p:sp>
      <p:pic>
        <p:nvPicPr>
          <p:cNvPr id="1026" name="Picture 2" descr="C:\project\diagrams\class diagram.png"/>
          <p:cNvPicPr>
            <a:picLocks noChangeAspect="1" noChangeArrowheads="1"/>
          </p:cNvPicPr>
          <p:nvPr/>
        </p:nvPicPr>
        <p:blipFill>
          <a:blip r:embed="rId2"/>
          <a:srcRect/>
          <a:stretch>
            <a:fillRect/>
          </a:stretch>
        </p:blipFill>
        <p:spPr bwMode="auto">
          <a:xfrm>
            <a:off x="0" y="714356"/>
            <a:ext cx="9144000" cy="6443688"/>
          </a:xfrm>
          <a:prstGeom prst="rect">
            <a:avLst/>
          </a:prstGeom>
          <a:noFill/>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1538" y="-214338"/>
            <a:ext cx="7498080" cy="1143000"/>
          </a:xfrm>
        </p:spPr>
        <p:txBody>
          <a:bodyPr>
            <a:normAutofit/>
          </a:bodyPr>
          <a:lstStyle/>
          <a:p>
            <a:r>
              <a:rPr lang="en-US" sz="4000" dirty="0" smtClean="0"/>
              <a:t>Activity Diagram</a:t>
            </a:r>
            <a:endParaRPr lang="en-IN" sz="4000" dirty="0"/>
          </a:p>
        </p:txBody>
      </p:sp>
      <p:pic>
        <p:nvPicPr>
          <p:cNvPr id="2050" name="Picture 2" descr="C:\project\diagrams\activity.png"/>
          <p:cNvPicPr>
            <a:picLocks noChangeAspect="1" noChangeArrowheads="1"/>
          </p:cNvPicPr>
          <p:nvPr/>
        </p:nvPicPr>
        <p:blipFill>
          <a:blip r:embed="rId2"/>
          <a:srcRect/>
          <a:stretch>
            <a:fillRect/>
          </a:stretch>
        </p:blipFill>
        <p:spPr bwMode="auto">
          <a:xfrm>
            <a:off x="2500298" y="785794"/>
            <a:ext cx="7072362" cy="6072206"/>
          </a:xfrm>
          <a:prstGeom prst="rect">
            <a:avLst/>
          </a:prstGeom>
          <a:noFill/>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a:bodyPr>
          <a:lstStyle/>
          <a:p>
            <a:pPr algn="just">
              <a:buNone/>
            </a:pPr>
            <a:r>
              <a:rPr lang="en-IN" sz="2800" dirty="0" smtClean="0"/>
              <a:t>     Don’t we all get frustrated when we miss out on the doctor due to lack of an appointment?  How badly does it hamper our work when we lose or damage important medical records? Missing out on a crucial dose of our medicine while we are busy in our work? These our few </a:t>
            </a:r>
            <a:r>
              <a:rPr lang="en-IN" sz="2800" smtClean="0"/>
              <a:t>of the major </a:t>
            </a:r>
            <a:r>
              <a:rPr lang="en-IN" sz="2800" dirty="0" smtClean="0"/>
              <a:t>problems each of us face </a:t>
            </a:r>
            <a:r>
              <a:rPr lang="en-IN" sz="2800" smtClean="0"/>
              <a:t>in our hectic </a:t>
            </a:r>
            <a:r>
              <a:rPr lang="en-IN" sz="2800" dirty="0" smtClean="0"/>
              <a:t>and busy life. </a:t>
            </a:r>
            <a:endParaRPr lang="en-US" sz="28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a:t>
            </a:r>
            <a:endParaRPr lang="en-US" dirty="0"/>
          </a:p>
        </p:txBody>
      </p:sp>
      <p:sp>
        <p:nvSpPr>
          <p:cNvPr id="5" name="Content Placeholder 4"/>
          <p:cNvSpPr>
            <a:spLocks noGrp="1"/>
          </p:cNvSpPr>
          <p:nvPr>
            <p:ph idx="1"/>
          </p:nvPr>
        </p:nvSpPr>
        <p:spPr/>
        <p:txBody>
          <a:bodyPr>
            <a:normAutofit/>
          </a:bodyPr>
          <a:lstStyle/>
          <a:p>
            <a:r>
              <a:rPr lang="en-US" sz="2800" u="sng" dirty="0" smtClean="0"/>
              <a:t>High Perception of Value </a:t>
            </a:r>
            <a:r>
              <a:rPr lang="en-US" sz="2800" dirty="0" smtClean="0"/>
              <a:t>– 79% of Indians believe an E-Health Care Facility system could provide major benefits in managing health.</a:t>
            </a:r>
          </a:p>
          <a:p>
            <a:r>
              <a:rPr lang="en-US" sz="2800" u="sng" dirty="0" smtClean="0"/>
              <a:t>High Interest </a:t>
            </a:r>
            <a:r>
              <a:rPr lang="en-US" sz="2800" dirty="0" smtClean="0"/>
              <a:t>– 47% of Indians expressed interest in using an online health care facility.</a:t>
            </a:r>
          </a:p>
          <a:p>
            <a:pPr>
              <a:buNone/>
            </a:pPr>
            <a:endParaRPr lang="en-US" sz="2800" u="sng" dirty="0" smtClean="0"/>
          </a:p>
          <a:p>
            <a:pPr>
              <a:buNone/>
            </a:pPr>
            <a:r>
              <a:rPr lang="en-US" sz="2800" dirty="0" smtClean="0"/>
              <a:t>          …BUT only 2.7% have an E-Health Care Facility.</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152400"/>
            <a:ext cx="7498080" cy="1143000"/>
          </a:xfrm>
        </p:spPr>
        <p:txBody>
          <a:bodyPr/>
          <a:lstStyle/>
          <a:p>
            <a:r>
              <a:rPr lang="en-US" dirty="0" smtClean="0"/>
              <a:t>Literature Survey</a:t>
            </a:r>
            <a:endParaRPr lang="en-US" dirty="0"/>
          </a:p>
        </p:txBody>
      </p:sp>
      <p:graphicFrame>
        <p:nvGraphicFramePr>
          <p:cNvPr id="7" name="Table 6"/>
          <p:cNvGraphicFramePr>
            <a:graphicFrameLocks noGrp="1"/>
          </p:cNvGraphicFramePr>
          <p:nvPr/>
        </p:nvGraphicFramePr>
        <p:xfrm>
          <a:off x="1000100" y="1397000"/>
          <a:ext cx="7858179" cy="4762294"/>
        </p:xfrm>
        <a:graphic>
          <a:graphicData uri="http://schemas.openxmlformats.org/drawingml/2006/table">
            <a:tbl>
              <a:tblPr/>
              <a:tblGrid>
                <a:gridCol w="1112611"/>
                <a:gridCol w="1112611"/>
                <a:gridCol w="1621357"/>
                <a:gridCol w="1060729"/>
                <a:gridCol w="2032102"/>
                <a:gridCol w="918769"/>
              </a:tblGrid>
              <a:tr h="587635">
                <a:tc>
                  <a:txBody>
                    <a:bodyPr/>
                    <a:lstStyle/>
                    <a:p>
                      <a:pPr algn="ctr">
                        <a:spcAft>
                          <a:spcPts val="0"/>
                        </a:spcAft>
                      </a:pPr>
                      <a:r>
                        <a:rPr lang="en-IN" sz="1000" b="1">
                          <a:latin typeface="Times New Roman"/>
                          <a:ea typeface="Calibri"/>
                          <a:cs typeface="Times New Roman"/>
                        </a:rPr>
                        <a:t>Paper Name</a:t>
                      </a:r>
                      <a:endParaRPr lang="en-IN" sz="900">
                        <a:latin typeface="Calibri"/>
                        <a:ea typeface="Calibri"/>
                        <a:cs typeface="Times New Roman"/>
                      </a:endParaRPr>
                    </a:p>
                  </a:txBody>
                  <a:tcPr marL="57682" marR="5768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IN" sz="1000" b="1">
                          <a:latin typeface="Times New Roman"/>
                          <a:ea typeface="Calibri"/>
                          <a:cs typeface="Times New Roman"/>
                        </a:rPr>
                        <a:t>Author</a:t>
                      </a:r>
                      <a:endParaRPr lang="en-IN" sz="900">
                        <a:latin typeface="Calibri"/>
                        <a:ea typeface="Calibri"/>
                        <a:cs typeface="Times New Roman"/>
                      </a:endParaRPr>
                    </a:p>
                  </a:txBody>
                  <a:tcPr marL="57682" marR="5768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250190" algn="l"/>
                        </a:tabLst>
                      </a:pPr>
                      <a:r>
                        <a:rPr lang="en-IN" sz="1000" b="1">
                          <a:latin typeface="Times New Roman"/>
                          <a:ea typeface="Calibri"/>
                          <a:cs typeface="Times New Roman"/>
                        </a:rPr>
                        <a:t>Algorithm/Methodology</a:t>
                      </a:r>
                      <a:endParaRPr lang="en-IN" sz="900">
                        <a:latin typeface="Calibri"/>
                        <a:ea typeface="Calibri"/>
                        <a:cs typeface="Times New Roman"/>
                      </a:endParaRPr>
                    </a:p>
                  </a:txBody>
                  <a:tcPr marL="57682" marR="5768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IN" sz="1000" b="1">
                          <a:latin typeface="Times New Roman"/>
                          <a:ea typeface="Calibri"/>
                          <a:cs typeface="Times New Roman"/>
                        </a:rPr>
                        <a:t>Disease predicted</a:t>
                      </a:r>
                      <a:endParaRPr lang="en-IN" sz="900">
                        <a:latin typeface="Calibri"/>
                        <a:ea typeface="Calibri"/>
                        <a:cs typeface="Times New Roman"/>
                      </a:endParaRPr>
                    </a:p>
                  </a:txBody>
                  <a:tcPr marL="57682" marR="5768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IN" sz="1000" b="1">
                          <a:latin typeface="Times New Roman"/>
                          <a:ea typeface="Calibri"/>
                          <a:cs typeface="Times New Roman"/>
                        </a:rPr>
                        <a:t>Limitations/Disadvantages</a:t>
                      </a:r>
                      <a:endParaRPr lang="en-IN" sz="900">
                        <a:latin typeface="Calibri"/>
                        <a:ea typeface="Calibri"/>
                        <a:cs typeface="Times New Roman"/>
                      </a:endParaRPr>
                    </a:p>
                  </a:txBody>
                  <a:tcPr marL="57682" marR="5768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IN" sz="1000" b="1">
                          <a:latin typeface="Times New Roman"/>
                          <a:ea typeface="Calibri"/>
                          <a:cs typeface="Times New Roman"/>
                        </a:rPr>
                        <a:t>Various Measures used</a:t>
                      </a:r>
                      <a:endParaRPr lang="en-IN" sz="900">
                        <a:latin typeface="Calibri"/>
                        <a:ea typeface="Calibri"/>
                        <a:cs typeface="Times New Roman"/>
                      </a:endParaRPr>
                    </a:p>
                  </a:txBody>
                  <a:tcPr marL="57682" marR="5768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77331">
                <a:tc>
                  <a:txBody>
                    <a:bodyPr/>
                    <a:lstStyle/>
                    <a:p>
                      <a:pPr>
                        <a:spcAft>
                          <a:spcPts val="0"/>
                        </a:spcAft>
                      </a:pPr>
                      <a:r>
                        <a:rPr lang="en-IN" sz="900">
                          <a:latin typeface="Times New Roman"/>
                          <a:ea typeface="Calibri"/>
                          <a:cs typeface="Times New Roman"/>
                        </a:rPr>
                        <a:t>Breast cancer diagnosis using machine learning algorithms – A Survey</a:t>
                      </a:r>
                      <a:endParaRPr lang="en-IN" sz="900">
                        <a:latin typeface="Calibri"/>
                        <a:ea typeface="Calibri"/>
                        <a:cs typeface="Times New Roman"/>
                      </a:endParaRPr>
                    </a:p>
                  </a:txBody>
                  <a:tcPr marL="57682" marR="5768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IN" sz="900">
                          <a:latin typeface="Times New Roman"/>
                          <a:ea typeface="Calibri"/>
                          <a:cs typeface="Times New Roman"/>
                        </a:rPr>
                        <a:t>B.M. Gayathri, C.P.Sumathi and T.Santhanam</a:t>
                      </a:r>
                      <a:endParaRPr lang="en-IN" sz="900">
                        <a:latin typeface="Calibri"/>
                        <a:ea typeface="Calibri"/>
                        <a:cs typeface="Times New Roman"/>
                      </a:endParaRPr>
                    </a:p>
                  </a:txBody>
                  <a:tcPr marL="57682" marR="5768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IN" sz="900">
                          <a:latin typeface="Times New Roman"/>
                          <a:ea typeface="Calibri"/>
                          <a:cs typeface="Times New Roman"/>
                        </a:rPr>
                        <a:t>Machine learning algorithms- SVM, RVM &amp; Neural Networks</a:t>
                      </a:r>
                      <a:endParaRPr lang="en-IN" sz="900">
                        <a:latin typeface="Calibri"/>
                        <a:ea typeface="Calibri"/>
                        <a:cs typeface="Times New Roman"/>
                      </a:endParaRPr>
                    </a:p>
                  </a:txBody>
                  <a:tcPr marL="57682" marR="5768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IN" sz="900">
                          <a:latin typeface="Times New Roman"/>
                          <a:ea typeface="Calibri"/>
                          <a:cs typeface="Times New Roman"/>
                        </a:rPr>
                        <a:t>Breast Cancer</a:t>
                      </a:r>
                      <a:endParaRPr lang="en-IN" sz="900">
                        <a:latin typeface="Calibri"/>
                        <a:ea typeface="Calibri"/>
                        <a:cs typeface="Times New Roman"/>
                      </a:endParaRPr>
                    </a:p>
                  </a:txBody>
                  <a:tcPr marL="57682" marR="5768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IN" sz="900">
                          <a:latin typeface="Times New Roman"/>
                          <a:ea typeface="Calibri"/>
                          <a:cs typeface="Times New Roman"/>
                        </a:rPr>
                        <a:t>SVM is less accurate as it predicts two classes for any given input as compared to RVM and Neural Networks</a:t>
                      </a:r>
                      <a:endParaRPr lang="en-IN" sz="900">
                        <a:latin typeface="Calibri"/>
                        <a:ea typeface="Calibri"/>
                        <a:cs typeface="Times New Roman"/>
                      </a:endParaRPr>
                    </a:p>
                  </a:txBody>
                  <a:tcPr marL="57682" marR="5768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IN" sz="900">
                          <a:latin typeface="Times New Roman"/>
                          <a:ea typeface="Calibri"/>
                          <a:cs typeface="Times New Roman"/>
                        </a:rPr>
                        <a:t>Accuracy</a:t>
                      </a:r>
                      <a:endParaRPr lang="en-IN" sz="900">
                        <a:latin typeface="Calibri"/>
                        <a:ea typeface="Calibri"/>
                        <a:cs typeface="Times New Roman"/>
                      </a:endParaRPr>
                    </a:p>
                  </a:txBody>
                  <a:tcPr marL="57682" marR="5768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32443">
                <a:tc>
                  <a:txBody>
                    <a:bodyPr/>
                    <a:lstStyle/>
                    <a:p>
                      <a:pPr>
                        <a:lnSpc>
                          <a:spcPct val="115000"/>
                        </a:lnSpc>
                        <a:spcAft>
                          <a:spcPts val="0"/>
                        </a:spcAft>
                      </a:pPr>
                      <a:r>
                        <a:rPr lang="en-IN" sz="900">
                          <a:latin typeface="Times New Roman"/>
                          <a:ea typeface="Calibri"/>
                          <a:cs typeface="Times New Roman"/>
                        </a:rPr>
                        <a:t>An amalgam KNN to predict Diabetes Mellitus</a:t>
                      </a:r>
                      <a:endParaRPr lang="en-IN" sz="900">
                        <a:latin typeface="Calibri"/>
                        <a:ea typeface="Calibri"/>
                        <a:cs typeface="Times New Roman"/>
                      </a:endParaRPr>
                    </a:p>
                  </a:txBody>
                  <a:tcPr marL="57682" marR="5768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900">
                          <a:latin typeface="Times New Roman"/>
                          <a:ea typeface="Calibri"/>
                          <a:cs typeface="Times New Roman"/>
                        </a:rPr>
                        <a:t>NirmalaDevi.M, Appavu Balamurugan, Swathi U.V</a:t>
                      </a:r>
                      <a:endParaRPr lang="en-IN" sz="900">
                        <a:latin typeface="Calibri"/>
                        <a:ea typeface="Calibri"/>
                        <a:cs typeface="Times New Roman"/>
                      </a:endParaRPr>
                    </a:p>
                  </a:txBody>
                  <a:tcPr marL="57682" marR="5768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900">
                          <a:latin typeface="Times New Roman"/>
                          <a:ea typeface="Calibri"/>
                          <a:cs typeface="Times New Roman"/>
                        </a:rPr>
                        <a:t>Amalgam of K-means and K-NN</a:t>
                      </a:r>
                      <a:endParaRPr lang="en-IN" sz="900">
                        <a:latin typeface="Calibri"/>
                        <a:ea typeface="Calibri"/>
                        <a:cs typeface="Times New Roman"/>
                      </a:endParaRPr>
                    </a:p>
                  </a:txBody>
                  <a:tcPr marL="57682" marR="5768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900">
                          <a:latin typeface="Times New Roman"/>
                          <a:ea typeface="Calibri"/>
                          <a:cs typeface="Times New Roman"/>
                        </a:rPr>
                        <a:t>Diabetes</a:t>
                      </a:r>
                      <a:endParaRPr lang="en-IN" sz="900">
                        <a:latin typeface="Calibri"/>
                        <a:ea typeface="Calibri"/>
                        <a:cs typeface="Times New Roman"/>
                      </a:endParaRPr>
                    </a:p>
                  </a:txBody>
                  <a:tcPr marL="57682" marR="5768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900">
                          <a:latin typeface="Times New Roman"/>
                          <a:ea typeface="Calibri"/>
                          <a:cs typeface="Times New Roman"/>
                        </a:rPr>
                        <a:t>It is lazy learner.</a:t>
                      </a:r>
                      <a:endParaRPr lang="en-IN" sz="900">
                        <a:latin typeface="Calibri"/>
                        <a:ea typeface="Calibri"/>
                        <a:cs typeface="Times New Roman"/>
                      </a:endParaRPr>
                    </a:p>
                    <a:p>
                      <a:pPr>
                        <a:lnSpc>
                          <a:spcPct val="115000"/>
                        </a:lnSpc>
                        <a:spcAft>
                          <a:spcPts val="0"/>
                        </a:spcAft>
                      </a:pPr>
                      <a:r>
                        <a:rPr lang="en-IN" sz="900">
                          <a:latin typeface="Times New Roman"/>
                          <a:ea typeface="Calibri"/>
                          <a:cs typeface="Times New Roman"/>
                        </a:rPr>
                        <a:t>There is no thumb rule to determine value of parameter k (Number of nearest neighbours).</a:t>
                      </a:r>
                      <a:endParaRPr lang="en-IN" sz="900">
                        <a:latin typeface="Calibri"/>
                        <a:ea typeface="Calibri"/>
                        <a:cs typeface="Times New Roman"/>
                      </a:endParaRPr>
                    </a:p>
                  </a:txBody>
                  <a:tcPr marL="57682" marR="5768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IN" sz="900">
                          <a:latin typeface="Times New Roman"/>
                          <a:ea typeface="Calibri"/>
                          <a:cs typeface="Times New Roman"/>
                        </a:rPr>
                        <a:t>Accuracy, sensitivity and specificity</a:t>
                      </a:r>
                      <a:endParaRPr lang="en-IN" sz="900">
                        <a:latin typeface="Calibri"/>
                        <a:ea typeface="Calibri"/>
                        <a:cs typeface="Times New Roman"/>
                      </a:endParaRPr>
                    </a:p>
                  </a:txBody>
                  <a:tcPr marL="57682" marR="5768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64885">
                <a:tc>
                  <a:txBody>
                    <a:bodyPr/>
                    <a:lstStyle/>
                    <a:p>
                      <a:pPr>
                        <a:lnSpc>
                          <a:spcPct val="115000"/>
                        </a:lnSpc>
                        <a:spcAft>
                          <a:spcPts val="0"/>
                        </a:spcAft>
                      </a:pPr>
                      <a:r>
                        <a:rPr lang="en-IN" sz="900">
                          <a:latin typeface="Times New Roman"/>
                          <a:ea typeface="Calibri"/>
                          <a:cs typeface="Times New Roman"/>
                        </a:rPr>
                        <a:t>Knowledge Discovery in Medical Systems Using</a:t>
                      </a:r>
                      <a:endParaRPr lang="en-IN" sz="900">
                        <a:latin typeface="Calibri"/>
                        <a:ea typeface="Calibri"/>
                        <a:cs typeface="Times New Roman"/>
                      </a:endParaRPr>
                    </a:p>
                    <a:p>
                      <a:pPr>
                        <a:lnSpc>
                          <a:spcPct val="115000"/>
                        </a:lnSpc>
                        <a:spcAft>
                          <a:spcPts val="0"/>
                        </a:spcAft>
                      </a:pPr>
                      <a:r>
                        <a:rPr lang="en-IN" sz="900">
                          <a:latin typeface="Times New Roman"/>
                          <a:ea typeface="Calibri"/>
                          <a:cs typeface="Times New Roman"/>
                        </a:rPr>
                        <a:t>Differential Diagnosis, LAMSTAR, and k-NN</a:t>
                      </a:r>
                      <a:endParaRPr lang="en-IN" sz="900">
                        <a:latin typeface="Calibri"/>
                        <a:ea typeface="Calibri"/>
                        <a:cs typeface="Times New Roman"/>
                      </a:endParaRPr>
                    </a:p>
                  </a:txBody>
                  <a:tcPr marL="57682" marR="5768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900">
                          <a:latin typeface="Times New Roman"/>
                          <a:ea typeface="Calibri"/>
                          <a:cs typeface="Times New Roman"/>
                        </a:rPr>
                        <a:t>Rahul Isola, Rebeck Carvalho, Amiya Kumar Tripathy</a:t>
                      </a:r>
                      <a:endParaRPr lang="en-IN" sz="900">
                        <a:latin typeface="Calibri"/>
                        <a:ea typeface="Calibri"/>
                        <a:cs typeface="Times New Roman"/>
                      </a:endParaRPr>
                    </a:p>
                  </a:txBody>
                  <a:tcPr marL="57682" marR="5768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900">
                          <a:latin typeface="Times New Roman"/>
                          <a:ea typeface="Calibri"/>
                          <a:cs typeface="Times New Roman"/>
                        </a:rPr>
                        <a:t>K-NN , LAMSTAR</a:t>
                      </a:r>
                      <a:endParaRPr lang="en-IN" sz="900">
                        <a:latin typeface="Calibri"/>
                        <a:ea typeface="Calibri"/>
                        <a:cs typeface="Times New Roman"/>
                      </a:endParaRPr>
                    </a:p>
                  </a:txBody>
                  <a:tcPr marL="57682" marR="5768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900">
                          <a:latin typeface="Times New Roman"/>
                          <a:ea typeface="Calibri"/>
                          <a:cs typeface="Times New Roman"/>
                        </a:rPr>
                        <a:t>Multiple Diseases</a:t>
                      </a:r>
                      <a:endParaRPr lang="en-IN" sz="900">
                        <a:latin typeface="Calibri"/>
                        <a:ea typeface="Calibri"/>
                        <a:cs typeface="Times New Roman"/>
                      </a:endParaRPr>
                    </a:p>
                  </a:txBody>
                  <a:tcPr marL="57682" marR="5768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900">
                          <a:latin typeface="Times New Roman"/>
                          <a:ea typeface="Calibri"/>
                          <a:cs typeface="Times New Roman"/>
                        </a:rPr>
                        <a:t>Using Euclidean distance method for classification, increases complexity of algorithm, classification becomes slower.</a:t>
                      </a:r>
                      <a:endParaRPr lang="en-IN" sz="900">
                        <a:latin typeface="Calibri"/>
                        <a:ea typeface="Calibri"/>
                        <a:cs typeface="Times New Roman"/>
                      </a:endParaRPr>
                    </a:p>
                    <a:p>
                      <a:pPr>
                        <a:lnSpc>
                          <a:spcPct val="115000"/>
                        </a:lnSpc>
                        <a:spcAft>
                          <a:spcPts val="0"/>
                        </a:spcAft>
                      </a:pPr>
                      <a:r>
                        <a:rPr lang="en-IN" sz="900">
                          <a:latin typeface="Times New Roman"/>
                          <a:ea typeface="Calibri"/>
                          <a:cs typeface="Times New Roman"/>
                        </a:rPr>
                        <a:t>LAMSTAR will assign weights to the examples and according to assigned weights, classification will be done.</a:t>
                      </a:r>
                      <a:endParaRPr lang="en-IN" sz="900">
                        <a:latin typeface="Calibri"/>
                        <a:ea typeface="Calibri"/>
                        <a:cs typeface="Times New Roman"/>
                      </a:endParaRPr>
                    </a:p>
                  </a:txBody>
                  <a:tcPr marL="57682" marR="5768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IN" sz="900" dirty="0">
                          <a:latin typeface="Times New Roman"/>
                          <a:ea typeface="Calibri"/>
                          <a:cs typeface="Times New Roman"/>
                        </a:rPr>
                        <a:t>Time, Complexity</a:t>
                      </a:r>
                      <a:endParaRPr lang="en-IN" sz="900" dirty="0">
                        <a:latin typeface="Calibri"/>
                        <a:ea typeface="Calibri"/>
                        <a:cs typeface="Times New Roman"/>
                      </a:endParaRPr>
                    </a:p>
                  </a:txBody>
                  <a:tcPr marL="57682" marR="5768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18433" name="Rectangle 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1142976" y="214290"/>
          <a:ext cx="8001023" cy="6429420"/>
        </p:xfrm>
        <a:graphic>
          <a:graphicData uri="http://schemas.openxmlformats.org/drawingml/2006/table">
            <a:tbl>
              <a:tblPr/>
              <a:tblGrid>
                <a:gridCol w="1132836"/>
                <a:gridCol w="1132836"/>
                <a:gridCol w="1650830"/>
                <a:gridCol w="1080010"/>
                <a:gridCol w="2069041"/>
                <a:gridCol w="935470"/>
              </a:tblGrid>
              <a:tr h="931011">
                <a:tc>
                  <a:txBody>
                    <a:bodyPr/>
                    <a:lstStyle/>
                    <a:p>
                      <a:pPr algn="ctr">
                        <a:spcAft>
                          <a:spcPts val="0"/>
                        </a:spcAft>
                      </a:pPr>
                      <a:r>
                        <a:rPr lang="en-IN" sz="1000" b="1" dirty="0">
                          <a:latin typeface="Times New Roman"/>
                          <a:ea typeface="Calibri"/>
                          <a:cs typeface="Times New Roman"/>
                        </a:rPr>
                        <a:t>Paper Name</a:t>
                      </a:r>
                      <a:endParaRPr lang="en-IN" sz="900" dirty="0">
                        <a:latin typeface="Calibri"/>
                        <a:ea typeface="Calibri"/>
                        <a:cs typeface="Times New Roman"/>
                      </a:endParaRPr>
                    </a:p>
                  </a:txBody>
                  <a:tcPr marL="57682" marR="5768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IN" sz="1000" b="1">
                          <a:latin typeface="Times New Roman"/>
                          <a:ea typeface="Calibri"/>
                          <a:cs typeface="Times New Roman"/>
                        </a:rPr>
                        <a:t>Author</a:t>
                      </a:r>
                      <a:endParaRPr lang="en-IN" sz="900">
                        <a:latin typeface="Calibri"/>
                        <a:ea typeface="Calibri"/>
                        <a:cs typeface="Times New Roman"/>
                      </a:endParaRPr>
                    </a:p>
                  </a:txBody>
                  <a:tcPr marL="57682" marR="5768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250190" algn="l"/>
                        </a:tabLst>
                      </a:pPr>
                      <a:r>
                        <a:rPr lang="en-IN" sz="1000" b="1">
                          <a:latin typeface="Times New Roman"/>
                          <a:ea typeface="Calibri"/>
                          <a:cs typeface="Times New Roman"/>
                        </a:rPr>
                        <a:t>Algorithm/Methodology</a:t>
                      </a:r>
                      <a:endParaRPr lang="en-IN" sz="900">
                        <a:latin typeface="Calibri"/>
                        <a:ea typeface="Calibri"/>
                        <a:cs typeface="Times New Roman"/>
                      </a:endParaRPr>
                    </a:p>
                  </a:txBody>
                  <a:tcPr marL="57682" marR="5768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IN" sz="1000" b="1">
                          <a:latin typeface="Times New Roman"/>
                          <a:ea typeface="Calibri"/>
                          <a:cs typeface="Times New Roman"/>
                        </a:rPr>
                        <a:t>Disease predicted</a:t>
                      </a:r>
                      <a:endParaRPr lang="en-IN" sz="900">
                        <a:latin typeface="Calibri"/>
                        <a:ea typeface="Calibri"/>
                        <a:cs typeface="Times New Roman"/>
                      </a:endParaRPr>
                    </a:p>
                  </a:txBody>
                  <a:tcPr marL="57682" marR="5768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IN" sz="1000" b="1">
                          <a:latin typeface="Times New Roman"/>
                          <a:ea typeface="Calibri"/>
                          <a:cs typeface="Times New Roman"/>
                        </a:rPr>
                        <a:t>Limitations/Disadvantages</a:t>
                      </a:r>
                      <a:endParaRPr lang="en-IN" sz="900">
                        <a:latin typeface="Calibri"/>
                        <a:ea typeface="Calibri"/>
                        <a:cs typeface="Times New Roman"/>
                      </a:endParaRPr>
                    </a:p>
                  </a:txBody>
                  <a:tcPr marL="57682" marR="5768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IN" sz="1000" b="1">
                          <a:latin typeface="Times New Roman"/>
                          <a:ea typeface="Calibri"/>
                          <a:cs typeface="Times New Roman"/>
                        </a:rPr>
                        <a:t>Various Measures used</a:t>
                      </a:r>
                      <a:endParaRPr lang="en-IN" sz="900">
                        <a:latin typeface="Calibri"/>
                        <a:ea typeface="Calibri"/>
                        <a:cs typeface="Times New Roman"/>
                      </a:endParaRPr>
                    </a:p>
                  </a:txBody>
                  <a:tcPr marL="57682" marR="5768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64309">
                <a:tc>
                  <a:txBody>
                    <a:bodyPr/>
                    <a:lstStyle/>
                    <a:p>
                      <a:pPr algn="l">
                        <a:lnSpc>
                          <a:spcPct val="115000"/>
                        </a:lnSpc>
                        <a:spcAft>
                          <a:spcPts val="0"/>
                        </a:spcAft>
                      </a:pPr>
                      <a:r>
                        <a:rPr lang="en-IN" sz="1200" dirty="0">
                          <a:latin typeface="TimesNewRoman"/>
                          <a:ea typeface="Calibri"/>
                          <a:cs typeface="TimesNewRoman"/>
                        </a:rPr>
                        <a:t>Decision Tree Discovery for the Diagnosis of Type II Diabetes</a:t>
                      </a:r>
                      <a:r>
                        <a:rPr lang="en-IN" sz="1200" dirty="0">
                          <a:latin typeface="Times New Roman"/>
                          <a:ea typeface="Calibri"/>
                          <a:cs typeface="Times New Roman"/>
                        </a:rPr>
                        <a:t> </a:t>
                      </a:r>
                      <a:endParaRPr lang="en-IN"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r>
                        <a:rPr lang="en-IN" sz="1200" dirty="0" err="1">
                          <a:latin typeface="Times New Roman"/>
                          <a:ea typeface="Calibri"/>
                          <a:cs typeface="Times New Roman"/>
                        </a:rPr>
                        <a:t>Asma</a:t>
                      </a:r>
                      <a:r>
                        <a:rPr lang="en-IN" sz="1200" dirty="0">
                          <a:latin typeface="Times New Roman"/>
                          <a:ea typeface="Calibri"/>
                          <a:cs typeface="Times New Roman"/>
                        </a:rPr>
                        <a:t> A. </a:t>
                      </a:r>
                      <a:r>
                        <a:rPr lang="en-IN" sz="1200" dirty="0" err="1">
                          <a:latin typeface="Times New Roman"/>
                          <a:ea typeface="Calibri"/>
                          <a:cs typeface="Times New Roman"/>
                        </a:rPr>
                        <a:t>AlJarullah</a:t>
                      </a:r>
                      <a:endParaRPr lang="en-IN"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IN" sz="1200" dirty="0">
                          <a:solidFill>
                            <a:srgbClr val="000000"/>
                          </a:solidFill>
                          <a:latin typeface="Times New Roman"/>
                          <a:ea typeface="Calibri"/>
                        </a:rPr>
                        <a:t>J48 Decision Tree Algorithm &amp; C4.5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900" dirty="0" smtClean="0">
                          <a:latin typeface="Calibri"/>
                          <a:ea typeface="Calibri"/>
                          <a:cs typeface="Times New Roman"/>
                        </a:rPr>
                        <a:t>Diabetes</a:t>
                      </a:r>
                      <a:endParaRPr lang="en-IN" sz="900" dirty="0">
                        <a:latin typeface="Calibri"/>
                        <a:ea typeface="Calibri"/>
                        <a:cs typeface="Times New Roman"/>
                      </a:endParaRPr>
                    </a:p>
                  </a:txBody>
                  <a:tcPr marL="57682" marR="5768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r>
                        <a:rPr lang="en-IN" sz="1200" dirty="0">
                          <a:latin typeface="Times New Roman"/>
                          <a:ea typeface="Calibri"/>
                          <a:cs typeface="Times New Roman"/>
                        </a:rPr>
                        <a:t>There are other risk factors that the data collection does not consider.</a:t>
                      </a:r>
                      <a:endParaRPr lang="en-IN" sz="1100" dirty="0">
                        <a:latin typeface="Calibri"/>
                        <a:ea typeface="Calibri"/>
                        <a:cs typeface="Times New Roman"/>
                      </a:endParaRPr>
                    </a:p>
                    <a:p>
                      <a:pPr algn="l">
                        <a:lnSpc>
                          <a:spcPct val="115000"/>
                        </a:lnSpc>
                        <a:spcAft>
                          <a:spcPts val="0"/>
                        </a:spcAft>
                      </a:pPr>
                      <a:r>
                        <a:rPr lang="en-IN" sz="1200" dirty="0">
                          <a:latin typeface="Times New Roman"/>
                          <a:ea typeface="Calibri"/>
                          <a:cs typeface="Times New Roman"/>
                        </a:rPr>
                        <a:t>Dataset contains data of only female patients.</a:t>
                      </a:r>
                      <a:endParaRPr lang="en-IN"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r>
                        <a:rPr lang="en-IN" sz="1200" dirty="0">
                          <a:latin typeface="Times New Roman"/>
                          <a:ea typeface="Calibri"/>
                          <a:cs typeface="Times New Roman"/>
                        </a:rPr>
                        <a:t>Accuracy – </a:t>
                      </a:r>
                      <a:r>
                        <a:rPr lang="en-IN" sz="1200" dirty="0">
                          <a:latin typeface="TimesNewRoman"/>
                          <a:ea typeface="Calibri"/>
                          <a:cs typeface="TimesNewRoman"/>
                        </a:rPr>
                        <a:t>78.1768%</a:t>
                      </a:r>
                      <a:endParaRPr lang="en-IN"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52661">
                <a:tc>
                  <a:txBody>
                    <a:bodyPr/>
                    <a:lstStyle/>
                    <a:p>
                      <a:pPr>
                        <a:lnSpc>
                          <a:spcPct val="115000"/>
                        </a:lnSpc>
                        <a:spcAft>
                          <a:spcPts val="0"/>
                        </a:spcAft>
                      </a:pPr>
                      <a:r>
                        <a:rPr lang="en-IN" sz="1200" dirty="0">
                          <a:latin typeface="Times New Roman"/>
                          <a:ea typeface="Calibri"/>
                          <a:cs typeface="Times New Roman"/>
                        </a:rPr>
                        <a:t>Predicting the Analysis of Heart Disease Symptoms Using Medicinal Data Mining Methods</a:t>
                      </a:r>
                      <a:endParaRPr lang="en-IN"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IN" sz="1200">
                          <a:solidFill>
                            <a:srgbClr val="000000"/>
                          </a:solidFill>
                          <a:latin typeface="Times New Roman"/>
                          <a:ea typeface="Calibri"/>
                        </a:rPr>
                        <a:t>V. Manikantan &amp; S. Latha</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IN" sz="900" dirty="0" smtClean="0">
                          <a:solidFill>
                            <a:srgbClr val="000000"/>
                          </a:solidFill>
                          <a:latin typeface="Times New Roman"/>
                          <a:ea typeface="Calibri"/>
                        </a:rPr>
                        <a:t>K-Mean based MAFIA with ID3 and C4.5 </a:t>
                      </a:r>
                    </a:p>
                    <a:p>
                      <a:pPr>
                        <a:lnSpc>
                          <a:spcPct val="115000"/>
                        </a:lnSpc>
                        <a:spcAft>
                          <a:spcPts val="0"/>
                        </a:spcAft>
                      </a:pPr>
                      <a:endParaRPr lang="en-IN" sz="900" dirty="0">
                        <a:latin typeface="Calibri"/>
                        <a:ea typeface="Calibri"/>
                        <a:cs typeface="Times New Roman"/>
                      </a:endParaRPr>
                    </a:p>
                  </a:txBody>
                  <a:tcPr marL="57682" marR="5768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900" dirty="0" smtClean="0">
                          <a:latin typeface="Calibri"/>
                          <a:ea typeface="Calibri"/>
                          <a:cs typeface="Times New Roman"/>
                        </a:rPr>
                        <a:t>Heart disease</a:t>
                      </a:r>
                      <a:endParaRPr lang="en-IN" sz="900" dirty="0">
                        <a:latin typeface="Calibri"/>
                        <a:ea typeface="Calibri"/>
                        <a:cs typeface="Times New Roman"/>
                      </a:endParaRPr>
                    </a:p>
                  </a:txBody>
                  <a:tcPr marL="57682" marR="5768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200" dirty="0">
                          <a:latin typeface="Times New Roman"/>
                          <a:ea typeface="Calibri"/>
                          <a:cs typeface="Times New Roman"/>
                        </a:rPr>
                        <a:t>Prediction of heart attack using patient prescription is not included. </a:t>
                      </a:r>
                      <a:endParaRPr lang="en-IN"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200" dirty="0">
                          <a:latin typeface="Times New Roman"/>
                          <a:ea typeface="Calibri"/>
                          <a:cs typeface="Times New Roman"/>
                        </a:rPr>
                        <a:t>Accuracy – 92%</a:t>
                      </a:r>
                      <a:endParaRPr lang="en-IN" sz="1100" dirty="0">
                        <a:latin typeface="Calibri"/>
                        <a:ea typeface="Calibri"/>
                        <a:cs typeface="Times New Roman"/>
                      </a:endParaRPr>
                    </a:p>
                    <a:p>
                      <a:pPr>
                        <a:lnSpc>
                          <a:spcPct val="115000"/>
                        </a:lnSpc>
                        <a:spcAft>
                          <a:spcPts val="0"/>
                        </a:spcAft>
                      </a:pPr>
                      <a:r>
                        <a:rPr lang="en-IN" sz="1200" dirty="0">
                          <a:latin typeface="Times New Roman"/>
                          <a:ea typeface="Calibri"/>
                          <a:cs typeface="Times New Roman"/>
                        </a:rPr>
                        <a:t>Precision – 0.82</a:t>
                      </a:r>
                      <a:endParaRPr lang="en-IN"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81439">
                <a:tc>
                  <a:txBody>
                    <a:bodyPr/>
                    <a:lstStyle/>
                    <a:p>
                      <a:pPr>
                        <a:lnSpc>
                          <a:spcPct val="115000"/>
                        </a:lnSpc>
                        <a:spcAft>
                          <a:spcPts val="0"/>
                        </a:spcAft>
                      </a:pPr>
                      <a:r>
                        <a:rPr lang="en-IN" sz="1200" dirty="0">
                          <a:latin typeface="Times New Roman"/>
                          <a:ea typeface="Calibri"/>
                          <a:cs typeface="Times New Roman"/>
                        </a:rPr>
                        <a:t>Classification of Heart Disease Using K- Nearest </a:t>
                      </a:r>
                      <a:r>
                        <a:rPr lang="en-IN" sz="1200" dirty="0" err="1">
                          <a:latin typeface="Times New Roman"/>
                          <a:ea typeface="Calibri"/>
                          <a:cs typeface="Times New Roman"/>
                        </a:rPr>
                        <a:t>Neighbor</a:t>
                      </a:r>
                      <a:r>
                        <a:rPr lang="en-IN" sz="1200" dirty="0">
                          <a:latin typeface="Times New Roman"/>
                          <a:ea typeface="Calibri"/>
                          <a:cs typeface="Times New Roman"/>
                        </a:rPr>
                        <a:t> and</a:t>
                      </a:r>
                      <a:endParaRPr lang="en-IN" sz="1100" dirty="0">
                        <a:latin typeface="Calibri"/>
                        <a:ea typeface="Calibri"/>
                        <a:cs typeface="Times New Roman"/>
                      </a:endParaRPr>
                    </a:p>
                    <a:p>
                      <a:pPr>
                        <a:lnSpc>
                          <a:spcPct val="115000"/>
                        </a:lnSpc>
                        <a:spcAft>
                          <a:spcPts val="0"/>
                        </a:spcAft>
                      </a:pPr>
                      <a:r>
                        <a:rPr lang="en-IN" sz="1200" dirty="0">
                          <a:latin typeface="Times New Roman"/>
                          <a:ea typeface="Calibri"/>
                          <a:cs typeface="Times New Roman"/>
                        </a:rPr>
                        <a:t>Genetic Algorithm</a:t>
                      </a:r>
                      <a:endParaRPr lang="en-IN"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200">
                          <a:latin typeface="Times New Roman"/>
                          <a:ea typeface="Calibri"/>
                          <a:cs typeface="Times New Roman"/>
                        </a:rPr>
                        <a:t>M.Akhil jabbar, B.L Deekshatulu &amp; Priti Chandra</a:t>
                      </a:r>
                      <a:endParaRPr lang="en-IN"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200" dirty="0">
                          <a:latin typeface="Times New Roman"/>
                          <a:ea typeface="Calibri"/>
                          <a:cs typeface="Times New Roman"/>
                        </a:rPr>
                        <a:t>KNN and genetic algorithm</a:t>
                      </a:r>
                      <a:endParaRPr lang="en-IN"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900" dirty="0" smtClean="0">
                          <a:latin typeface="Calibri"/>
                          <a:ea typeface="Calibri"/>
                          <a:cs typeface="Times New Roman"/>
                        </a:rPr>
                        <a:t>Heart disease</a:t>
                      </a:r>
                      <a:endParaRPr lang="en-IN" sz="900" dirty="0" smtClean="0">
                        <a:latin typeface="Calibri"/>
                        <a:ea typeface="Calibri"/>
                        <a:cs typeface="Times New Roman"/>
                      </a:endParaRPr>
                    </a:p>
                    <a:p>
                      <a:pPr>
                        <a:lnSpc>
                          <a:spcPct val="115000"/>
                        </a:lnSpc>
                        <a:spcAft>
                          <a:spcPts val="0"/>
                        </a:spcAft>
                      </a:pPr>
                      <a:endParaRPr lang="en-IN" sz="900" dirty="0">
                        <a:latin typeface="Calibri"/>
                        <a:ea typeface="Calibri"/>
                        <a:cs typeface="Times New Roman"/>
                      </a:endParaRPr>
                    </a:p>
                  </a:txBody>
                  <a:tcPr marL="57682" marR="5768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200" dirty="0">
                          <a:latin typeface="Times New Roman"/>
                          <a:ea typeface="Calibri"/>
                          <a:cs typeface="Times New Roman"/>
                        </a:rPr>
                        <a:t>(KNN+GA) was not successful for breast cancer and primary tumour.</a:t>
                      </a:r>
                      <a:endParaRPr lang="en-IN" sz="1100" dirty="0">
                        <a:latin typeface="Calibri"/>
                        <a:ea typeface="Calibri"/>
                        <a:cs typeface="Times New Roman"/>
                      </a:endParaRPr>
                    </a:p>
                    <a:p>
                      <a:pPr>
                        <a:lnSpc>
                          <a:spcPct val="115000"/>
                        </a:lnSpc>
                        <a:spcAft>
                          <a:spcPts val="0"/>
                        </a:spcAft>
                      </a:pPr>
                      <a:r>
                        <a:rPr lang="en-IN" sz="1200" dirty="0">
                          <a:latin typeface="Times New Roman"/>
                          <a:ea typeface="Calibri"/>
                          <a:cs typeface="Times New Roman"/>
                        </a:rPr>
                        <a:t>As the k value goes on increasing accuracy of data sets is decreasing.</a:t>
                      </a:r>
                      <a:endParaRPr lang="en-IN"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200" dirty="0">
                          <a:latin typeface="Times New Roman"/>
                          <a:ea typeface="Calibri"/>
                          <a:cs typeface="Times New Roman"/>
                        </a:rPr>
                        <a:t>Accuracy – 95.73%</a:t>
                      </a:r>
                      <a:endParaRPr lang="en-IN"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17409" name="Rectangle 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1071538" y="0"/>
          <a:ext cx="8072463" cy="4170820"/>
        </p:xfrm>
        <a:graphic>
          <a:graphicData uri="http://schemas.openxmlformats.org/drawingml/2006/table">
            <a:tbl>
              <a:tblPr/>
              <a:tblGrid>
                <a:gridCol w="1204276"/>
                <a:gridCol w="1132836"/>
                <a:gridCol w="1650830"/>
                <a:gridCol w="1080010"/>
                <a:gridCol w="2069041"/>
                <a:gridCol w="935470"/>
              </a:tblGrid>
              <a:tr h="721928">
                <a:tc>
                  <a:txBody>
                    <a:bodyPr/>
                    <a:lstStyle/>
                    <a:p>
                      <a:pPr algn="ctr">
                        <a:spcAft>
                          <a:spcPts val="0"/>
                        </a:spcAft>
                      </a:pPr>
                      <a:r>
                        <a:rPr lang="en-IN" sz="1000" b="1" dirty="0">
                          <a:latin typeface="Times New Roman"/>
                          <a:ea typeface="Calibri"/>
                          <a:cs typeface="Times New Roman"/>
                        </a:rPr>
                        <a:t>Paper Name</a:t>
                      </a:r>
                      <a:endParaRPr lang="en-IN" sz="900" dirty="0">
                        <a:latin typeface="Calibri"/>
                        <a:ea typeface="Calibri"/>
                        <a:cs typeface="Times New Roman"/>
                      </a:endParaRPr>
                    </a:p>
                  </a:txBody>
                  <a:tcPr marL="57682" marR="5768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IN" sz="1000" b="1">
                          <a:latin typeface="Times New Roman"/>
                          <a:ea typeface="Calibri"/>
                          <a:cs typeface="Times New Roman"/>
                        </a:rPr>
                        <a:t>Author</a:t>
                      </a:r>
                      <a:endParaRPr lang="en-IN" sz="900">
                        <a:latin typeface="Calibri"/>
                        <a:ea typeface="Calibri"/>
                        <a:cs typeface="Times New Roman"/>
                      </a:endParaRPr>
                    </a:p>
                  </a:txBody>
                  <a:tcPr marL="57682" marR="5768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250190" algn="l"/>
                        </a:tabLst>
                      </a:pPr>
                      <a:r>
                        <a:rPr lang="en-IN" sz="1000" b="1">
                          <a:latin typeface="Times New Roman"/>
                          <a:ea typeface="Calibri"/>
                          <a:cs typeface="Times New Roman"/>
                        </a:rPr>
                        <a:t>Algorithm/Methodology</a:t>
                      </a:r>
                      <a:endParaRPr lang="en-IN" sz="900">
                        <a:latin typeface="Calibri"/>
                        <a:ea typeface="Calibri"/>
                        <a:cs typeface="Times New Roman"/>
                      </a:endParaRPr>
                    </a:p>
                  </a:txBody>
                  <a:tcPr marL="57682" marR="5768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IN" sz="1000" b="1">
                          <a:latin typeface="Times New Roman"/>
                          <a:ea typeface="Calibri"/>
                          <a:cs typeface="Times New Roman"/>
                        </a:rPr>
                        <a:t>Disease predicted</a:t>
                      </a:r>
                      <a:endParaRPr lang="en-IN" sz="900">
                        <a:latin typeface="Calibri"/>
                        <a:ea typeface="Calibri"/>
                        <a:cs typeface="Times New Roman"/>
                      </a:endParaRPr>
                    </a:p>
                  </a:txBody>
                  <a:tcPr marL="57682" marR="5768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IN" sz="1000" b="1">
                          <a:latin typeface="Times New Roman"/>
                          <a:ea typeface="Calibri"/>
                          <a:cs typeface="Times New Roman"/>
                        </a:rPr>
                        <a:t>Limitations/Disadvantages</a:t>
                      </a:r>
                      <a:endParaRPr lang="en-IN" sz="900">
                        <a:latin typeface="Calibri"/>
                        <a:ea typeface="Calibri"/>
                        <a:cs typeface="Times New Roman"/>
                      </a:endParaRPr>
                    </a:p>
                  </a:txBody>
                  <a:tcPr marL="57682" marR="5768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IN" sz="1000" b="1">
                          <a:latin typeface="Times New Roman"/>
                          <a:ea typeface="Calibri"/>
                          <a:cs typeface="Times New Roman"/>
                        </a:rPr>
                        <a:t>Various Measures used</a:t>
                      </a:r>
                      <a:endParaRPr lang="en-IN" sz="900">
                        <a:latin typeface="Calibri"/>
                        <a:ea typeface="Calibri"/>
                        <a:cs typeface="Times New Roman"/>
                      </a:endParaRPr>
                    </a:p>
                  </a:txBody>
                  <a:tcPr marL="57682" marR="5768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35460">
                <a:tc>
                  <a:txBody>
                    <a:bodyPr/>
                    <a:lstStyle/>
                    <a:p>
                      <a:pPr>
                        <a:lnSpc>
                          <a:spcPct val="115000"/>
                        </a:lnSpc>
                        <a:spcAft>
                          <a:spcPts val="0"/>
                        </a:spcAft>
                      </a:pPr>
                      <a:r>
                        <a:rPr lang="en-IN" sz="1200" dirty="0">
                          <a:latin typeface="Times New Roman"/>
                          <a:ea typeface="Calibri"/>
                          <a:cs typeface="Times New Roman"/>
                        </a:rPr>
                        <a:t> Two level Diagnosis of Breast Cancer using data mining.</a:t>
                      </a:r>
                      <a:endParaRPr lang="en-IN"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200">
                          <a:latin typeface="Times New Roman"/>
                          <a:ea typeface="Calibri"/>
                          <a:cs typeface="Times New Roman"/>
                        </a:rPr>
                        <a:t>Rajkumar Gaur Grewal, Babita Pandey </a:t>
                      </a:r>
                      <a:endParaRPr lang="en-IN"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200" dirty="0">
                          <a:latin typeface="Times New Roman"/>
                          <a:ea typeface="Calibri"/>
                          <a:cs typeface="Times New Roman"/>
                        </a:rPr>
                        <a:t>J48 classification algorithm</a:t>
                      </a:r>
                      <a:endParaRPr lang="en-IN"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200" dirty="0" smtClean="0">
                          <a:latin typeface="Times New Roman" pitchFamily="18" charset="0"/>
                          <a:cs typeface="Times New Roman" pitchFamily="18" charset="0"/>
                        </a:rPr>
                        <a:t>Breast Cancer</a:t>
                      </a:r>
                      <a:endParaRPr lang="en-IN" sz="1200" dirty="0">
                        <a:latin typeface="Times New Roman" pitchFamily="18" charset="0"/>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200" dirty="0">
                          <a:latin typeface="Times New Roman"/>
                          <a:ea typeface="Calibri"/>
                          <a:cs typeface="Times New Roman"/>
                        </a:rPr>
                        <a:t>J48 is not feasible when larger dataset is used, as small change in dataset reflects in larger modification in decision tree.</a:t>
                      </a:r>
                      <a:endParaRPr lang="en-IN"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200" dirty="0">
                          <a:latin typeface="Times New Roman"/>
                          <a:ea typeface="Calibri"/>
                          <a:cs typeface="Times New Roman"/>
                        </a:rPr>
                        <a:t>Sensitivity 94%-100%</a:t>
                      </a:r>
                      <a:endParaRPr lang="en-IN"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268388">
                <a:tc>
                  <a:txBody>
                    <a:bodyPr/>
                    <a:lstStyle/>
                    <a:p>
                      <a:pPr>
                        <a:lnSpc>
                          <a:spcPct val="115000"/>
                        </a:lnSpc>
                        <a:spcAft>
                          <a:spcPts val="0"/>
                        </a:spcAft>
                      </a:pPr>
                      <a:r>
                        <a:rPr lang="en-IN" sz="1200" dirty="0">
                          <a:latin typeface="Times New Roman"/>
                          <a:ea typeface="Calibri"/>
                          <a:cs typeface="Times New Roman"/>
                        </a:rPr>
                        <a:t>Masses Detection Using SVM Classifier Based on Textures Analysis</a:t>
                      </a:r>
                      <a:endParaRPr lang="en-IN"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en-IN" sz="1200">
                          <a:solidFill>
                            <a:srgbClr val="000000"/>
                          </a:solidFill>
                          <a:latin typeface="Times New Roman"/>
                          <a:ea typeface="Calibri"/>
                          <a:cs typeface="Times New Roman"/>
                        </a:rPr>
                        <a:t>Fatima Eddaoudi, Fakhita Regragui, Abdelhak Mahmoudi and Najib Lamouri</a:t>
                      </a:r>
                      <a:endParaRPr lang="en-IN"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2900" lvl="0" indent="-342900" algn="just">
                        <a:lnSpc>
                          <a:spcPct val="115000"/>
                        </a:lnSpc>
                        <a:spcAft>
                          <a:spcPts val="0"/>
                        </a:spcAft>
                        <a:buFont typeface="Symbol"/>
                        <a:buChar char=""/>
                      </a:pPr>
                      <a:r>
                        <a:rPr lang="en-IN" sz="1200" dirty="0">
                          <a:latin typeface="Times New Roman"/>
                          <a:ea typeface="Calibri"/>
                          <a:cs typeface="Times New Roman"/>
                        </a:rPr>
                        <a:t>SVM classification based on </a:t>
                      </a:r>
                      <a:r>
                        <a:rPr lang="en-IN" sz="1200" dirty="0" err="1">
                          <a:latin typeface="Times New Roman"/>
                          <a:ea typeface="Calibri"/>
                          <a:cs typeface="Times New Roman"/>
                        </a:rPr>
                        <a:t>Haralick</a:t>
                      </a:r>
                      <a:r>
                        <a:rPr lang="en-IN" sz="1200" dirty="0">
                          <a:latin typeface="Times New Roman"/>
                          <a:ea typeface="Calibri"/>
                          <a:cs typeface="Times New Roman"/>
                        </a:rPr>
                        <a:t> vector</a:t>
                      </a:r>
                      <a:endParaRPr lang="en-IN" sz="1100" dirty="0">
                        <a:latin typeface="Calibri"/>
                        <a:ea typeface="Calibri"/>
                        <a:cs typeface="Times New Roman"/>
                      </a:endParaRPr>
                    </a:p>
                    <a:p>
                      <a:pPr marL="342900" lvl="0" indent="-342900" algn="just">
                        <a:lnSpc>
                          <a:spcPct val="115000"/>
                        </a:lnSpc>
                        <a:spcAft>
                          <a:spcPts val="1000"/>
                        </a:spcAft>
                        <a:buFont typeface="Symbol"/>
                        <a:buChar char=""/>
                      </a:pPr>
                      <a:r>
                        <a:rPr lang="en-IN" sz="1200" dirty="0">
                          <a:latin typeface="Times New Roman"/>
                          <a:ea typeface="Calibri"/>
                          <a:cs typeface="Times New Roman"/>
                        </a:rPr>
                        <a:t>Algorithm developed by S.M. Kwok and R. Chandrasekhar</a:t>
                      </a:r>
                      <a:endParaRPr lang="en-IN"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900" dirty="0" smtClean="0">
                          <a:latin typeface="Times New Roman" pitchFamily="18" charset="0"/>
                          <a:cs typeface="Times New Roman" pitchFamily="18" charset="0"/>
                        </a:rPr>
                        <a:t>Breast Cancer</a:t>
                      </a:r>
                      <a:endParaRPr lang="en-IN" sz="900" dirty="0" smtClean="0">
                        <a:latin typeface="Times New Roman" pitchFamily="18" charset="0"/>
                        <a:cs typeface="Times New Roman" pitchFamily="18" charset="0"/>
                      </a:endParaRPr>
                    </a:p>
                    <a:p>
                      <a:pPr>
                        <a:lnSpc>
                          <a:spcPct val="115000"/>
                        </a:lnSpc>
                        <a:spcAft>
                          <a:spcPts val="0"/>
                        </a:spcAft>
                      </a:pPr>
                      <a:endParaRPr lang="en-IN" sz="900" dirty="0">
                        <a:latin typeface="Calibri"/>
                        <a:ea typeface="Calibri"/>
                        <a:cs typeface="Times New Roman"/>
                      </a:endParaRPr>
                    </a:p>
                  </a:txBody>
                  <a:tcPr marL="57682" marR="5768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2900" lvl="0" indent="-342900" algn="just">
                        <a:lnSpc>
                          <a:spcPct val="115000"/>
                        </a:lnSpc>
                        <a:spcAft>
                          <a:spcPts val="0"/>
                        </a:spcAft>
                        <a:buFont typeface="Symbol"/>
                        <a:buChar char=""/>
                      </a:pPr>
                      <a:r>
                        <a:rPr lang="en-IN" sz="1200" dirty="0">
                          <a:latin typeface="Times New Roman"/>
                          <a:ea typeface="Calibri"/>
                          <a:cs typeface="Times New Roman"/>
                        </a:rPr>
                        <a:t>The displacement and the orientation used for the calculation of co-occurrence matrix significantly affect the results.</a:t>
                      </a:r>
                      <a:endParaRPr lang="en-IN" sz="1100" dirty="0">
                        <a:latin typeface="Calibri"/>
                        <a:ea typeface="Calibri"/>
                        <a:cs typeface="Times New Roman"/>
                      </a:endParaRPr>
                    </a:p>
                    <a:p>
                      <a:pPr marL="342900" lvl="0" indent="-342900" algn="just">
                        <a:lnSpc>
                          <a:spcPct val="115000"/>
                        </a:lnSpc>
                        <a:spcAft>
                          <a:spcPts val="0"/>
                        </a:spcAft>
                        <a:buFont typeface="Symbol"/>
                        <a:buChar char=""/>
                      </a:pPr>
                      <a:r>
                        <a:rPr lang="en-IN" sz="1200" dirty="0">
                          <a:solidFill>
                            <a:srgbClr val="222222"/>
                          </a:solidFill>
                          <a:latin typeface="Times New Roman"/>
                          <a:ea typeface="Times New Roman"/>
                          <a:cs typeface="Times New Roman"/>
                        </a:rPr>
                        <a:t>The mixing of two approaches(co-occurrence and contours) just gave satisfactory results</a:t>
                      </a:r>
                      <a:endParaRPr lang="en-IN"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1000"/>
                        </a:spcAft>
                      </a:pPr>
                      <a:r>
                        <a:rPr lang="en-IN" sz="1200" dirty="0">
                          <a:solidFill>
                            <a:srgbClr val="222222"/>
                          </a:solidFill>
                          <a:latin typeface="Times New Roman"/>
                          <a:ea typeface="Times New Roman"/>
                          <a:cs typeface="Times New Roman"/>
                        </a:rPr>
                        <a:t>95% of classification rate can be achieved by using pre-segmented mammograms by maxima </a:t>
                      </a:r>
                      <a:r>
                        <a:rPr lang="en-IN" sz="1200" dirty="0" err="1">
                          <a:solidFill>
                            <a:srgbClr val="222222"/>
                          </a:solidFill>
                          <a:latin typeface="Times New Roman"/>
                          <a:ea typeface="Times New Roman"/>
                          <a:cs typeface="Times New Roman"/>
                        </a:rPr>
                        <a:t>thresholding</a:t>
                      </a:r>
                      <a:r>
                        <a:rPr lang="en-IN" sz="1200" dirty="0">
                          <a:solidFill>
                            <a:srgbClr val="222222"/>
                          </a:solidFill>
                          <a:latin typeface="Times New Roman"/>
                          <a:ea typeface="Times New Roman"/>
                          <a:cs typeface="Times New Roman"/>
                        </a:rPr>
                        <a:t>.</a:t>
                      </a:r>
                      <a:endParaRPr lang="en-IN"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Software &amp; Hardware Requirements</a:t>
            </a:r>
            <a:endParaRPr lang="en-IN" dirty="0"/>
          </a:p>
        </p:txBody>
      </p:sp>
      <p:sp>
        <p:nvSpPr>
          <p:cNvPr id="3" name="Content Placeholder 2"/>
          <p:cNvSpPr>
            <a:spLocks noGrp="1"/>
          </p:cNvSpPr>
          <p:nvPr>
            <p:ph idx="1"/>
          </p:nvPr>
        </p:nvSpPr>
        <p:spPr/>
        <p:txBody>
          <a:bodyPr/>
          <a:lstStyle/>
          <a:p>
            <a:r>
              <a:rPr lang="en-US" dirty="0"/>
              <a:t>Android Developer Tools(ADT)</a:t>
            </a:r>
          </a:p>
          <a:p>
            <a:r>
              <a:rPr lang="en-US" dirty="0"/>
              <a:t>MySQL Database</a:t>
            </a:r>
          </a:p>
          <a:p>
            <a:r>
              <a:rPr lang="en-US" dirty="0"/>
              <a:t>PHP</a:t>
            </a:r>
          </a:p>
          <a:p>
            <a:r>
              <a:rPr lang="en-US" dirty="0"/>
              <a:t>Bootstrap</a:t>
            </a:r>
          </a:p>
          <a:p>
            <a:r>
              <a:rPr lang="en-US" dirty="0"/>
              <a:t>Backbone</a:t>
            </a:r>
          </a:p>
          <a:p>
            <a:r>
              <a:rPr lang="en-US" dirty="0"/>
              <a:t>Eclipse IDE</a:t>
            </a:r>
          </a:p>
          <a:p>
            <a:r>
              <a:rPr lang="en-US" dirty="0"/>
              <a:t>Blue Stacks</a:t>
            </a:r>
            <a:endParaRPr lang="en-IN"/>
          </a:p>
          <a:p>
            <a:pPr marL="82296" indent="0">
              <a:buNone/>
            </a:pPr>
            <a:endParaRPr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Current Trends</a:t>
            </a:r>
            <a:endParaRPr lang="en-IN" dirty="0"/>
          </a:p>
        </p:txBody>
      </p:sp>
      <p:sp>
        <p:nvSpPr>
          <p:cNvPr id="3" name="Content Placeholder 2"/>
          <p:cNvSpPr>
            <a:spLocks noGrp="1"/>
          </p:cNvSpPr>
          <p:nvPr>
            <p:ph idx="1"/>
          </p:nvPr>
        </p:nvSpPr>
        <p:spPr/>
        <p:txBody>
          <a:bodyPr>
            <a:normAutofit/>
          </a:bodyPr>
          <a:lstStyle/>
          <a:p>
            <a:r>
              <a:rPr lang="en-US" sz="2800" dirty="0" smtClean="0"/>
              <a:t>Standing in long queues for taking a doctors appointment</a:t>
            </a:r>
          </a:p>
          <a:p>
            <a:r>
              <a:rPr lang="en-IN" sz="2800" dirty="0" smtClean="0"/>
              <a:t>Standalone Personal Health Records</a:t>
            </a:r>
          </a:p>
          <a:p>
            <a:endParaRPr lang="en-IN" sz="2800" dirty="0"/>
          </a:p>
        </p:txBody>
      </p:sp>
      <p:pic>
        <p:nvPicPr>
          <p:cNvPr id="4" name="Picture 3" descr="queue_line_2 (1).jpg"/>
          <p:cNvPicPr>
            <a:picLocks noChangeAspect="1"/>
          </p:cNvPicPr>
          <p:nvPr/>
        </p:nvPicPr>
        <p:blipFill>
          <a:blip r:embed="rId2"/>
          <a:stretch>
            <a:fillRect/>
          </a:stretch>
        </p:blipFill>
        <p:spPr>
          <a:xfrm>
            <a:off x="3810000" y="2895600"/>
            <a:ext cx="5080000" cy="3810000"/>
          </a:xfrm>
          <a:prstGeom prst="rect">
            <a:avLst/>
          </a:prstGeom>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352</TotalTime>
  <Words>951</Words>
  <Application>Microsoft Office PowerPoint</Application>
  <PresentationFormat>On-screen Show (4:3)</PresentationFormat>
  <Paragraphs>180</Paragraphs>
  <Slides>24</Slides>
  <Notes>0</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Solstice</vt:lpstr>
      <vt:lpstr>E-Health Care Facilities</vt:lpstr>
      <vt:lpstr>Outline</vt:lpstr>
      <vt:lpstr>Introduction</vt:lpstr>
      <vt:lpstr>Motivation</vt:lpstr>
      <vt:lpstr>Literature Survey</vt:lpstr>
      <vt:lpstr>PowerPoint Presentation</vt:lpstr>
      <vt:lpstr>PowerPoint Presentation</vt:lpstr>
      <vt:lpstr>Software &amp; Hardware Requirements</vt:lpstr>
      <vt:lpstr>Current Trends</vt:lpstr>
      <vt:lpstr>Proposed System</vt:lpstr>
      <vt:lpstr>System Architecture</vt:lpstr>
      <vt:lpstr>Digital Medical Records</vt:lpstr>
      <vt:lpstr>Reminders and Schedules</vt:lpstr>
      <vt:lpstr>PowerPoint Presentation</vt:lpstr>
      <vt:lpstr>Disease Prediction</vt:lpstr>
      <vt:lpstr>PowerPoint Presentation</vt:lpstr>
      <vt:lpstr>Emergency Services</vt:lpstr>
      <vt:lpstr>Future Scope</vt:lpstr>
      <vt:lpstr>Conclusion</vt:lpstr>
      <vt:lpstr>References</vt:lpstr>
      <vt:lpstr>Thank You</vt:lpstr>
      <vt:lpstr>Use Case Diagram</vt:lpstr>
      <vt:lpstr>Class Diagram </vt:lpstr>
      <vt:lpstr>Activity Diagram</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E-Health Care Facilities</dc:title>
  <dc:creator>zora</dc:creator>
  <cp:lastModifiedBy>AANCHAL</cp:lastModifiedBy>
  <cp:revision>59</cp:revision>
  <dcterms:created xsi:type="dcterms:W3CDTF">2014-08-08T12:47:02Z</dcterms:created>
  <dcterms:modified xsi:type="dcterms:W3CDTF">2015-06-03T15:41:10Z</dcterms:modified>
</cp:coreProperties>
</file>