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98" r:id="rId3"/>
    <p:sldId id="299" r:id="rId4"/>
    <p:sldId id="258" r:id="rId5"/>
    <p:sldId id="301" r:id="rId6"/>
    <p:sldId id="294" r:id="rId7"/>
    <p:sldId id="281" r:id="rId8"/>
    <p:sldId id="282" r:id="rId9"/>
    <p:sldId id="308" r:id="rId10"/>
    <p:sldId id="309" r:id="rId11"/>
    <p:sldId id="288" r:id="rId12"/>
    <p:sldId id="305" r:id="rId13"/>
    <p:sldId id="297" r:id="rId14"/>
    <p:sldId id="310" r:id="rId15"/>
    <p:sldId id="311" r:id="rId16"/>
    <p:sldId id="312" r:id="rId17"/>
    <p:sldId id="313" r:id="rId18"/>
    <p:sldId id="316" r:id="rId19"/>
    <p:sldId id="317" r:id="rId20"/>
    <p:sldId id="314" r:id="rId21"/>
    <p:sldId id="315" r:id="rId22"/>
    <p:sldId id="290" r:id="rId23"/>
    <p:sldId id="264" r:id="rId24"/>
    <p:sldId id="273" r:id="rId25"/>
    <p:sldId id="272" r:id="rId26"/>
    <p:sldId id="304" r:id="rId27"/>
    <p:sldId id="302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88168105020024"/>
          <c:y val="8.6804875089821626E-2"/>
          <c:w val="0.69940633202099789"/>
          <c:h val="0.695703248031496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Perception</c:v>
                </c:pt>
                <c:pt idx="1">
                  <c:v>Interest</c:v>
                </c:pt>
                <c:pt idx="2">
                  <c:v>Use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60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423680"/>
        <c:axId val="36870336"/>
      </c:barChart>
      <c:catAx>
        <c:axId val="68423680"/>
        <c:scaling>
          <c:orientation val="minMax"/>
        </c:scaling>
        <c:delete val="0"/>
        <c:axPos val="b"/>
        <c:majorTickMark val="out"/>
        <c:minorTickMark val="none"/>
        <c:tickLblPos val="nextTo"/>
        <c:crossAx val="36870336"/>
        <c:crosses val="autoZero"/>
        <c:auto val="1"/>
        <c:lblAlgn val="ctr"/>
        <c:lblOffset val="100"/>
        <c:noMultiLvlLbl val="0"/>
      </c:catAx>
      <c:valAx>
        <c:axId val="3687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423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CAF3-07D1-46B5-BDF3-BA67EBDC464C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A13D7-6769-487E-8BB9-05B014414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A13D7-6769-487E-8BB9-05B0144149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9052D-0947-4C05-9568-59EDCD96141A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8EDC4-F96E-4A0B-AB66-2C2C552B1E5F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36C096-F0F7-4C17-B05D-1C1375344626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6B54DF-B9F2-4CD4-B541-505244EE9B53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4F577-1AEC-41CA-B768-CB7339FDA893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47A15F-997E-4E50-87C6-0869EBFF4566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C9E63-FCFD-410A-8137-85DF82BB6C8C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18EFF-51A7-4589-A491-BCBB927EA998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EAE55-EAC8-4374-89DC-448134002C2F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BEB513-6DF8-422C-9656-73756A7F131F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C5916-7CE5-4811-AFE1-A773752000DD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12D1BA-DA3F-42A3-A6BA-34E1DDD3035D}" type="datetime1">
              <a:rPr lang="en-US" smtClean="0"/>
              <a:pPr/>
              <a:t>6/3/2015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0C71DD-E36F-4CE7-B4BD-99796128C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88640"/>
            <a:ext cx="6705600" cy="1615480"/>
          </a:xfrm>
        </p:spPr>
        <p:txBody>
          <a:bodyPr>
            <a:noAutofit/>
          </a:bodyPr>
          <a:lstStyle/>
          <a:p>
            <a:r>
              <a:rPr lang="en-US" sz="5400" dirty="0" smtClean="0"/>
              <a:t>E-Health Care Facilities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581128"/>
            <a:ext cx="2376264" cy="1981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Project By -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Aanchal</a:t>
            </a:r>
            <a:r>
              <a:rPr lang="en-US" sz="2000" dirty="0" smtClean="0"/>
              <a:t> </a:t>
            </a:r>
            <a:r>
              <a:rPr lang="en-US" sz="2000" dirty="0" err="1" smtClean="0"/>
              <a:t>Oswal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Mustafa </a:t>
            </a:r>
            <a:r>
              <a:rPr lang="en-US" sz="2000" dirty="0" err="1" smtClean="0"/>
              <a:t>Badshah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Pitre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Vachana</a:t>
            </a:r>
            <a:r>
              <a:rPr lang="en-US" sz="2000" dirty="0" smtClean="0"/>
              <a:t> </a:t>
            </a:r>
            <a:r>
              <a:rPr lang="en-US" sz="2000" dirty="0" err="1" smtClean="0"/>
              <a:t>Shetty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24128" y="4509120"/>
            <a:ext cx="2933518" cy="79208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Guide -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Prof. </a:t>
            </a:r>
            <a:r>
              <a:rPr lang="en-US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Manali</a:t>
            </a:r>
            <a:r>
              <a:rPr 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Vashi</a:t>
            </a:r>
            <a:endParaRPr lang="en-US" sz="20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Nishikant\Desktop\downlo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5429264"/>
            <a:ext cx="1423998" cy="10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763688" y="1988840"/>
            <a:ext cx="6715172" cy="785818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K J College of Engineering &amp; Management Research</a:t>
            </a: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Computer Department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996952"/>
            <a:ext cx="12551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796136" y="5445224"/>
            <a:ext cx="3168352" cy="122413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Sponsored by Persistent </a:t>
            </a:r>
            <a:r>
              <a:rPr lang="en-US" sz="20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Pvt</a:t>
            </a:r>
            <a:r>
              <a:rPr lang="en-US" sz="2000" b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Ltd.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Saurabh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Vaidya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en-US" sz="20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498080" cy="850106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E-Health Care Facilities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19872" y="908720"/>
            <a:ext cx="3024336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HOSPITAL  MODULES</a:t>
            </a:r>
            <a:endParaRPr lang="en-IN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15616" y="2132856"/>
            <a:ext cx="2376264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Management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779912" y="2132856"/>
            <a:ext cx="230425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Prescription Management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444208" y="2132856"/>
            <a:ext cx="2376264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Management</a:t>
            </a:r>
            <a:endParaRPr lang="en-IN" dirty="0"/>
          </a:p>
        </p:txBody>
      </p:sp>
      <p:cxnSp>
        <p:nvCxnSpPr>
          <p:cNvPr id="13" name="Elbow Connector 12"/>
          <p:cNvCxnSpPr>
            <a:stCxn id="8" idx="2"/>
            <a:endCxn id="9" idx="0"/>
          </p:cNvCxnSpPr>
          <p:nvPr/>
        </p:nvCxnSpPr>
        <p:spPr>
          <a:xfrm rot="5400000">
            <a:off x="3329862" y="530678"/>
            <a:ext cx="576064" cy="2628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1" idx="0"/>
          </p:cNvCxnSpPr>
          <p:nvPr/>
        </p:nvCxnSpPr>
        <p:spPr>
          <a:xfrm rot="16200000" flipH="1">
            <a:off x="5994158" y="494674"/>
            <a:ext cx="576064" cy="27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4932040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491880" y="3501008"/>
            <a:ext cx="3024336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PATIENT  MODULES</a:t>
            </a:r>
            <a:endParaRPr lang="en-IN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187624" y="4725144"/>
            <a:ext cx="2376264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Management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851920" y="4725144"/>
            <a:ext cx="230425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HealthCare Scheduling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6516216" y="4725144"/>
            <a:ext cx="2376264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HealthCare Reminders</a:t>
            </a:r>
            <a:endParaRPr lang="en-IN" dirty="0"/>
          </a:p>
        </p:txBody>
      </p:sp>
      <p:cxnSp>
        <p:nvCxnSpPr>
          <p:cNvPr id="31" name="Elbow Connector 30"/>
          <p:cNvCxnSpPr>
            <a:stCxn id="27" idx="2"/>
            <a:endCxn id="28" idx="0"/>
          </p:cNvCxnSpPr>
          <p:nvPr/>
        </p:nvCxnSpPr>
        <p:spPr>
          <a:xfrm rot="5400000">
            <a:off x="3401870" y="3122966"/>
            <a:ext cx="576064" cy="2628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2"/>
            <a:endCxn id="30" idx="0"/>
          </p:cNvCxnSpPr>
          <p:nvPr/>
        </p:nvCxnSpPr>
        <p:spPr>
          <a:xfrm rot="16200000" flipH="1">
            <a:off x="6066166" y="3086962"/>
            <a:ext cx="576064" cy="27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5004048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83768" y="5805264"/>
            <a:ext cx="2448272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Based Emergency Service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292080" y="5805264"/>
            <a:ext cx="230425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 Prediction</a:t>
            </a:r>
            <a:endParaRPr lang="en-IN" dirty="0"/>
          </a:p>
        </p:txBody>
      </p:sp>
      <p:cxnSp>
        <p:nvCxnSpPr>
          <p:cNvPr id="39" name="Straight Arrow Connector 38"/>
          <p:cNvCxnSpPr>
            <a:endCxn id="34" idx="0"/>
          </p:cNvCxnSpPr>
          <p:nvPr/>
        </p:nvCxnSpPr>
        <p:spPr>
          <a:xfrm>
            <a:off x="3707904" y="443711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00192" y="443711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428604"/>
            <a:ext cx="7719274" cy="59293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 Based Emergency Service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pic>
        <p:nvPicPr>
          <p:cNvPr id="1026" name="Picture 2" descr="C:\Documents and Settings\vascon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7718190" cy="4663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70609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Disease Prediction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59632" y="980728"/>
            <a:ext cx="2736304" cy="5040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Symptoms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1259632" y="2060848"/>
            <a:ext cx="2736304" cy="5040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ID of symptoms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259632" y="3140968"/>
            <a:ext cx="2736304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Diseases to Symptom ID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1259632" y="4365104"/>
            <a:ext cx="2736304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Symptom Count of Mapped Diseases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259632" y="5589240"/>
            <a:ext cx="2736304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Total Weight of Disease Symptoms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5364088" y="1988840"/>
            <a:ext cx="2736304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Probability of Disease Predicted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364088" y="3212976"/>
            <a:ext cx="2736304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Predicted Diseases and Probability 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19" idx="2"/>
            <a:endCxn id="20" idx="0"/>
          </p:cNvCxnSpPr>
          <p:nvPr/>
        </p:nvCxnSpPr>
        <p:spPr>
          <a:xfrm>
            <a:off x="2627784" y="14847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27784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27784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2778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3"/>
            <a:endCxn id="31" idx="1"/>
          </p:cNvCxnSpPr>
          <p:nvPr/>
        </p:nvCxnSpPr>
        <p:spPr>
          <a:xfrm flipV="1">
            <a:off x="3995936" y="2312876"/>
            <a:ext cx="1368152" cy="36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32240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2292" y="4673205"/>
            <a:ext cx="2736304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Recent Trends of Diseases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32240" y="40770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Developer Tools(ADT)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Blue Stacks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pic>
        <p:nvPicPr>
          <p:cNvPr id="6" name="Picture 5" descr="C:\Users\Nishikant\Desktop\5815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2488024" cy="9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Nishikant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2214915" cy="10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Nishikant\Desktop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2109043" cy="9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Nishikant\Desktop\mysql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97152"/>
            <a:ext cx="1678038" cy="12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ishikant\Desktop\6370fbc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517232"/>
            <a:ext cx="1522362" cy="9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GUI for Hospital Module has been built on Bootstrap and </a:t>
            </a:r>
            <a:r>
              <a:rPr lang="en-IN" sz="2800" dirty="0" err="1" smtClean="0"/>
              <a:t>BackBone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GUI for Patient Module has been built on ADK (Android Development Kit)</a:t>
            </a:r>
          </a:p>
          <a:p>
            <a:r>
              <a:rPr lang="en-IN" sz="2800" dirty="0" smtClean="0"/>
              <a:t>Schema has been made on MY-SQL server.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052736"/>
            <a:ext cx="2880320" cy="46085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543178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HOME PAGE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08720"/>
            <a:ext cx="2880000" cy="460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2880000" cy="46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0466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APPOINTMENT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Content Placeholder 2"/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2880000" cy="4608000"/>
          </a:xfrm>
        </p:spPr>
      </p:pic>
      <p:pic>
        <p:nvPicPr>
          <p:cNvPr id="7" name="Picture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32" y="1253512"/>
            <a:ext cx="2880000" cy="460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530214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DISEASE PREDICTION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52736"/>
            <a:ext cx="2880000" cy="460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2880000" cy="460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72" y="1124744"/>
            <a:ext cx="2880000" cy="460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47667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CHECK PRESCRIPTION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97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 smtClean="0"/>
              <a:t>Literature </a:t>
            </a:r>
            <a:r>
              <a:rPr lang="en-US" dirty="0"/>
              <a:t>Survey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Scope of Project</a:t>
            </a:r>
            <a:endParaRPr lang="en-US" dirty="0"/>
          </a:p>
          <a:p>
            <a:r>
              <a:rPr lang="en-US" dirty="0" smtClean="0"/>
              <a:t>Modules</a:t>
            </a:r>
          </a:p>
          <a:p>
            <a:r>
              <a:rPr lang="en-US" dirty="0"/>
              <a:t>Software &amp; Hardware Requirements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404664"/>
            <a:ext cx="7632848" cy="590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476672"/>
            <a:ext cx="7560839" cy="5832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system is scalable and can be implemented globally.</a:t>
            </a:r>
          </a:p>
          <a:p>
            <a:r>
              <a:rPr lang="en-US" sz="2800" dirty="0" smtClean="0"/>
              <a:t>Data mining features can be extended to various other diseases and drug interactions.</a:t>
            </a:r>
          </a:p>
          <a:p>
            <a:r>
              <a:rPr lang="en-US" sz="2800" dirty="0" smtClean="0"/>
              <a:t>Emergency Services can locate us through GPS at times of critical emergencies.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	There are various advantages of having such an application and due to the increasing demand of health records, there is an inherent need of such an application.</a:t>
            </a:r>
          </a:p>
          <a:p>
            <a:r>
              <a:rPr lang="en-US" sz="2800" dirty="0" smtClean="0"/>
              <a:t>User-friendly</a:t>
            </a:r>
          </a:p>
          <a:p>
            <a:r>
              <a:rPr lang="en-US" sz="2800" dirty="0" smtClean="0"/>
              <a:t>Less time consuming</a:t>
            </a:r>
          </a:p>
          <a:p>
            <a:r>
              <a:rPr lang="en-US" sz="2800" dirty="0" smtClean="0"/>
              <a:t>Saves Paper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7912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4800600"/>
          </a:xfrm>
        </p:spPr>
        <p:txBody>
          <a:bodyPr>
            <a:noAutofit/>
          </a:bodyPr>
          <a:lstStyle/>
          <a:p>
            <a:r>
              <a:rPr lang="en-IN" sz="1800" dirty="0" smtClean="0"/>
              <a:t>Ming </a:t>
            </a:r>
            <a:r>
              <a:rPr lang="en-IN" sz="1800" dirty="0"/>
              <a:t>Li, Member, IEEE, </a:t>
            </a:r>
            <a:r>
              <a:rPr lang="en-IN" sz="1800" dirty="0" err="1"/>
              <a:t>Shucheng</a:t>
            </a:r>
            <a:r>
              <a:rPr lang="en-IN" sz="1800" dirty="0"/>
              <a:t> Yu, Member, IEEE, Yao </a:t>
            </a:r>
            <a:r>
              <a:rPr lang="en-IN" sz="1800" dirty="0" err="1"/>
              <a:t>Zheng</a:t>
            </a:r>
            <a:r>
              <a:rPr lang="en-IN" sz="1800" dirty="0"/>
              <a:t>, Student Member, IEEE, </a:t>
            </a:r>
            <a:r>
              <a:rPr lang="en-IN" sz="1800" dirty="0" err="1"/>
              <a:t>Kui</a:t>
            </a:r>
            <a:r>
              <a:rPr lang="en-IN" sz="1800" dirty="0"/>
              <a:t> </a:t>
            </a:r>
            <a:r>
              <a:rPr lang="en-IN" sz="1800" dirty="0" err="1"/>
              <a:t>Ren</a:t>
            </a:r>
            <a:r>
              <a:rPr lang="en-IN" sz="1800" dirty="0"/>
              <a:t>, Senior Member, IEEE, and </a:t>
            </a:r>
            <a:r>
              <a:rPr lang="en-IN" sz="1800" dirty="0" err="1"/>
              <a:t>Wenjing</a:t>
            </a:r>
            <a:r>
              <a:rPr lang="en-IN" sz="1800" dirty="0"/>
              <a:t> Lou, Senior Member, IEEE </a:t>
            </a:r>
            <a:r>
              <a:rPr lang="en-IN" sz="1800" dirty="0" smtClean="0"/>
              <a:t>“Scalable </a:t>
            </a:r>
            <a:r>
              <a:rPr lang="en-IN" sz="1800" dirty="0"/>
              <a:t>and Secure Sharing of Personal Health Records in Cloud Computing Using Attribute-Based </a:t>
            </a:r>
            <a:r>
              <a:rPr lang="en-IN" sz="1800" dirty="0" smtClean="0"/>
              <a:t>Encryption”, </a:t>
            </a:r>
            <a:r>
              <a:rPr lang="en-IN" sz="1800" dirty="0"/>
              <a:t>IEEE TRANSACTIONS ON PARALLEL AND DISTRIBUTED SYSTEMS, VOL. 24, NO. 1, JANUARY 2013</a:t>
            </a:r>
          </a:p>
          <a:p>
            <a:r>
              <a:rPr lang="en-US" sz="1800" dirty="0" err="1" smtClean="0"/>
              <a:t>NirmalaDevi.M</a:t>
            </a:r>
            <a:r>
              <a:rPr lang="en-US" sz="1800" dirty="0"/>
              <a:t>, </a:t>
            </a:r>
            <a:r>
              <a:rPr lang="en-US" sz="1800" dirty="0" err="1"/>
              <a:t>Appavu</a:t>
            </a:r>
            <a:r>
              <a:rPr lang="en-US" sz="1800" dirty="0"/>
              <a:t> alias </a:t>
            </a:r>
            <a:r>
              <a:rPr lang="en-US" sz="1800" dirty="0" err="1"/>
              <a:t>Balamurugan.S</a:t>
            </a:r>
            <a:r>
              <a:rPr lang="en-US" sz="1800" dirty="0"/>
              <a:t>, </a:t>
            </a:r>
            <a:r>
              <a:rPr lang="en-US" sz="1800" dirty="0" err="1" smtClean="0"/>
              <a:t>Swathi</a:t>
            </a:r>
            <a:r>
              <a:rPr lang="en-US" sz="1800" dirty="0" smtClean="0"/>
              <a:t> </a:t>
            </a:r>
            <a:r>
              <a:rPr lang="en-US" sz="1800" dirty="0"/>
              <a:t>U.V,  </a:t>
            </a:r>
            <a:r>
              <a:rPr lang="en-US" sz="1800" dirty="0" smtClean="0"/>
              <a:t>“An </a:t>
            </a:r>
            <a:r>
              <a:rPr lang="en-US" sz="1800" dirty="0"/>
              <a:t>amalgam KNN to predict Diabetes </a:t>
            </a:r>
            <a:r>
              <a:rPr lang="en-US" sz="1800" dirty="0" smtClean="0"/>
              <a:t>Mellitus.”</a:t>
            </a:r>
            <a:endParaRPr lang="en-IN" sz="1800" dirty="0"/>
          </a:p>
          <a:p>
            <a:r>
              <a:rPr lang="en-IN" sz="1800" dirty="0" smtClean="0"/>
              <a:t>Predicting </a:t>
            </a:r>
            <a:r>
              <a:rPr lang="en-IN" sz="1800" dirty="0"/>
              <a:t>the Analysis of Heart Disease Symptoms Using Medicinal Data Mining Methods</a:t>
            </a:r>
          </a:p>
          <a:p>
            <a:r>
              <a:rPr lang="en-IN" sz="1800" dirty="0" smtClean="0"/>
              <a:t>Android App Development with Java Essential Training –www.lynda.com</a:t>
            </a:r>
          </a:p>
          <a:p>
            <a:r>
              <a:rPr lang="en-IN" sz="1800" dirty="0" smtClean="0"/>
              <a:t>www.developer.android.com</a:t>
            </a:r>
          </a:p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767481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 descr="C:\project\diagrams\class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607441"/>
            <a:ext cx="7499350" cy="4481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3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32980"/>
              </p:ext>
            </p:extLst>
          </p:nvPr>
        </p:nvGraphicFramePr>
        <p:xfrm>
          <a:off x="1187624" y="1114044"/>
          <a:ext cx="7848872" cy="5483309"/>
        </p:xfrm>
        <a:graphic>
          <a:graphicData uri="http://schemas.openxmlformats.org/drawingml/2006/table">
            <a:tbl>
              <a:tblPr firstRow="1" firstCol="1" bandRow="1"/>
              <a:tblGrid>
                <a:gridCol w="449503"/>
                <a:gridCol w="1248157"/>
                <a:gridCol w="3123294"/>
                <a:gridCol w="3027918"/>
              </a:tblGrid>
              <a:tr h="2177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Sr. No.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Disease Name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Signs or Symptoms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Diagnosis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Chicken Pox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Prodromal symptoms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Characteristic rash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Oral cavity sores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Examination of fluid within the rash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Blood testing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2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Cholera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Watery diarrhoea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Vomiting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Dehydration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Greyish-Bluish skin(severe cases)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Muscle cramps &amp; weakness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Oral rehydration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Anti-bacterial drugs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Collect stool &amp; swab samples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6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Common cold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Coughing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Sore throat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Runny nose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Sneezing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Fever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Sometimes even: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Muscle ache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Fatigue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Headache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Loss of appetite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Get plenty of rest &amp; fluids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Vitamin C, zinc supplements and Echinacea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2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Dengue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Fever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Headache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Muscle &amp; joint pain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Characteristic skin rash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Nausea &amp; vomiting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Physical examination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Checking of WBC count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5.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Leprosy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Inflammation of: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Nerves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Respiratory tract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Skin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Eyes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Poor eyesight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Lack of ability of pain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(sensory loss)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Leprostatic agents used for treatment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Multi-drug therapy(MDT)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57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6.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Measles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Cough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Cold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Conjunctivitis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Itching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 of IgM antibodies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Salivary measles treated by IgA testing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Observation of Koplik’s spots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7.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Pneumonia 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Cough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Chest pain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Fever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Difficulty in breathing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X-rays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Culture of sputum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Antibiotics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868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Allergy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Itchy eyes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Drippy/stuffy nose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Rashes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Face swelling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Stomach upset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Oesophagus swells up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 of epinephrine drug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578" marR="35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25850" y="111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908720"/>
            <a:ext cx="7498080" cy="5339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Current Problems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E-Health Care Facilities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Karan Mitra\Desktop\q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3340800" cy="1800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767676" y="3596444"/>
            <a:ext cx="259228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Classification of Disease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41681" y="3572749"/>
            <a:ext cx="259228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Queues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Tasneem\Downloads\ppt images\965451-6d7f7c20-cc4b-11e4-a028-65bfa3bc1d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4232" y="4221088"/>
            <a:ext cx="3339604" cy="18002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5594328" y="6165304"/>
            <a:ext cx="259228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Medication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16580"/>
            <a:ext cx="3340800" cy="180000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21288"/>
            <a:ext cx="3340800" cy="1800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77904" y="6165304"/>
            <a:ext cx="259228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Lost Directions</a:t>
            </a:r>
          </a:p>
        </p:txBody>
      </p:sp>
    </p:spTree>
    <p:extLst>
      <p:ext uri="{BB962C8B-B14F-4D97-AF65-F5344CB8AC3E}">
        <p14:creationId xmlns:p14="http://schemas.microsoft.com/office/powerpoint/2010/main" val="4077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Perception</a:t>
            </a:r>
          </a:p>
          <a:p>
            <a:r>
              <a:rPr lang="en-US" sz="2800" dirty="0" smtClean="0"/>
              <a:t>High Interest</a:t>
            </a:r>
          </a:p>
          <a:p>
            <a:r>
              <a:rPr lang="en-US" sz="2800" dirty="0" smtClean="0"/>
              <a:t>Use of Technology for Mankind Benefit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 algn="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www.cdc.gov</a:t>
            </a:r>
          </a:p>
          <a:p>
            <a:pPr>
              <a:buNone/>
            </a:pPr>
            <a:endParaRPr lang="en-US" sz="28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3071802" y="3000372"/>
          <a:ext cx="5786478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75433"/>
              </p:ext>
            </p:extLst>
          </p:nvPr>
        </p:nvGraphicFramePr>
        <p:xfrm>
          <a:off x="1187623" y="1447801"/>
          <a:ext cx="7848873" cy="5077543"/>
        </p:xfrm>
        <a:graphic>
          <a:graphicData uri="http://schemas.openxmlformats.org/drawingml/2006/table">
            <a:tbl>
              <a:tblPr/>
              <a:tblGrid>
                <a:gridCol w="1127708"/>
                <a:gridCol w="1127708"/>
                <a:gridCol w="1643356"/>
                <a:gridCol w="1075122"/>
                <a:gridCol w="2059675"/>
                <a:gridCol w="815304"/>
              </a:tblGrid>
              <a:tr h="630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Times New Roman"/>
                          <a:ea typeface="Calibri"/>
                          <a:cs typeface="Times New Roman"/>
                        </a:rPr>
                        <a:t>Paper Name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Author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0190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Algorithm/Methodology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Disease predicted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Limitations/Disadvantages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Various Measures used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8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Breast cancer diagnosis using machine learning algorithms – A Survey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B.M.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Gayathri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C.P.Sumathi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and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T.Santhanam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Machine learning algorithms- SVM, RVM &amp; Neural Networks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Breast Cancer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SVM is less accurate as it predicts two classes for any given input as compared to RVM and Neural Networks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An amalgam KNN to predict Diabetes Mellitus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NirmalaDevi.M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Appavu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Balamurugan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Swathi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U.V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Amalgam of K-means and K-NN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Diabetes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It is lazy learner.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There is no thumb rule to determine value of parameter k (Number of nearest neighbours).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Accuracy, sensitivity and specificity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Medi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 Query-An Automated Decision Support System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Isola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Rebeck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Carvalho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Amiya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Kumar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Tripathy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Calibri"/>
                          <a:cs typeface="Times New Roman"/>
                        </a:rPr>
                        <a:t>Back  propagation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Multiple Diseases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Using Euclidean distance method for classification, increases complexity of algorithm, classification becomes slower.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LAMSTAR will assign weights to the examples and according to assigned weights, classification will be done.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Time, Complexity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98954"/>
              </p:ext>
            </p:extLst>
          </p:nvPr>
        </p:nvGraphicFramePr>
        <p:xfrm>
          <a:off x="1142975" y="214290"/>
          <a:ext cx="7786744" cy="6311054"/>
        </p:xfrm>
        <a:graphic>
          <a:graphicData uri="http://schemas.openxmlformats.org/drawingml/2006/table">
            <a:tbl>
              <a:tblPr/>
              <a:tblGrid>
                <a:gridCol w="1102497"/>
                <a:gridCol w="1102497"/>
                <a:gridCol w="1606618"/>
                <a:gridCol w="1051086"/>
                <a:gridCol w="2013629"/>
                <a:gridCol w="910417"/>
              </a:tblGrid>
              <a:tr h="931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Times New Roman"/>
                          <a:ea typeface="Calibri"/>
                          <a:cs typeface="Times New Roman"/>
                        </a:rPr>
                        <a:t>Paper Name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Author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0190" algn="l"/>
                        </a:tabLs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Algorithm/Methodology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Disease predicted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Limitations/Disadvantages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1">
                          <a:latin typeface="Times New Roman"/>
                          <a:ea typeface="Calibri"/>
                          <a:cs typeface="Times New Roman"/>
                        </a:rPr>
                        <a:t>Various Measures used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NewRoman"/>
                          <a:ea typeface="Calibri"/>
                          <a:cs typeface="TimesNewRoman"/>
                        </a:rPr>
                        <a:t>Decision Tree Discovery for the Diagnosis of Type II Diabetes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Asma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A.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AlJarullah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J48 Decision Tree Algorithm &amp; C4.5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Diabetes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There are other risk factors that the data collection does not consider.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Dataset contains data of only female patients.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Accuracy – </a:t>
                      </a:r>
                      <a:r>
                        <a:rPr lang="en-IN" sz="1200" dirty="0">
                          <a:latin typeface="TimesNewRoman"/>
                          <a:ea typeface="Calibri"/>
                          <a:cs typeface="TimesNewRoman"/>
                        </a:rPr>
                        <a:t>78.1768%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Predicting the Analysis of Heart Disease Symptoms Using Medicinal Data Mining Methods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V. Manikantan &amp; S. Latha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K-Mean based MAFIA with ID3 and C4.5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Heart disease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Prediction of heart attack using patient prescription is not included. 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Accuracy – 92%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Precision – 0.82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Classification of Heart Disease Using K- Nearest </a:t>
                      </a:r>
                      <a:r>
                        <a:rPr lang="en-IN" sz="1200" dirty="0" err="1">
                          <a:latin typeface="Times New Roman"/>
                          <a:ea typeface="Calibri"/>
                          <a:cs typeface="Times New Roman"/>
                        </a:rPr>
                        <a:t>Neighbor</a:t>
                      </a: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 and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Genetic Algorithm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Calibri"/>
                          <a:cs typeface="Times New Roman"/>
                        </a:rPr>
                        <a:t>M.Akhil jabbar, B.L Deekshatulu &amp; Priti Chandra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KNN and genetic algorithm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Heart disease</a:t>
                      </a:r>
                      <a:endParaRPr lang="en-IN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82" marR="57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(KNN+GA) was not successful for breast cancer and primary tumour.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As the k value goes on increasing accuracy of data sets is decreasing.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Calibri"/>
                          <a:cs typeface="Times New Roman"/>
                        </a:rPr>
                        <a:t>Accuracy – 95.73%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358114" cy="529878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1357298"/>
            <a:ext cx="7500990" cy="525069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Appointment confirmation is through the application itself.</a:t>
            </a:r>
          </a:p>
          <a:p>
            <a:r>
              <a:rPr lang="en-US" dirty="0" smtClean="0"/>
              <a:t>Notification reminders for appointments and medication. </a:t>
            </a:r>
          </a:p>
          <a:p>
            <a:r>
              <a:rPr lang="en-US" dirty="0" smtClean="0"/>
              <a:t>Disease Diagnosis is limited to generalized diseases.</a:t>
            </a:r>
            <a:endParaRPr lang="en-US" dirty="0"/>
          </a:p>
          <a:p>
            <a:r>
              <a:rPr lang="en-US" dirty="0"/>
              <a:t>Application is supported by </a:t>
            </a:r>
            <a:r>
              <a:rPr lang="en-US" dirty="0" smtClean="0"/>
              <a:t>Android only.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E-Health Care Facilities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71DD-E36F-4CE7-B4BD-99796128C6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2363</TotalTime>
  <Words>1041</Words>
  <Application>Microsoft Office PowerPoint</Application>
  <PresentationFormat>On-screen Show (4:3)</PresentationFormat>
  <Paragraphs>301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E-Health Care Facilities</vt:lpstr>
      <vt:lpstr>Outline</vt:lpstr>
      <vt:lpstr>Introduction</vt:lpstr>
      <vt:lpstr>Motivation</vt:lpstr>
      <vt:lpstr>Literature Survey</vt:lpstr>
      <vt:lpstr>PowerPoint Presentation</vt:lpstr>
      <vt:lpstr>Existing System</vt:lpstr>
      <vt:lpstr>Proposed System</vt:lpstr>
      <vt:lpstr>Scope of Project</vt:lpstr>
      <vt:lpstr>Modules</vt:lpstr>
      <vt:lpstr>PowerPoint Presentation</vt:lpstr>
      <vt:lpstr> Disease Prediction</vt:lpstr>
      <vt:lpstr>Technologies Used</vt:lpstr>
      <vt:lpstr>Implementation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Thank You</vt:lpstr>
      <vt:lpstr>References</vt:lpstr>
      <vt:lpstr>Use Case Diagram</vt:lpstr>
      <vt:lpstr>Class Diagram</vt:lpstr>
      <vt:lpstr>Database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Care Facilities</dc:title>
  <dc:creator>zora</dc:creator>
  <cp:lastModifiedBy>vachana shetty</cp:lastModifiedBy>
  <cp:revision>129</cp:revision>
  <dcterms:created xsi:type="dcterms:W3CDTF">2014-08-08T12:47:02Z</dcterms:created>
  <dcterms:modified xsi:type="dcterms:W3CDTF">2015-06-04T07:40:48Z</dcterms:modified>
</cp:coreProperties>
</file>