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8" r:id="rId5"/>
    <p:sldId id="261" r:id="rId6"/>
    <p:sldId id="264" r:id="rId7"/>
    <p:sldId id="265" r:id="rId8"/>
    <p:sldId id="267" r:id="rId9"/>
    <p:sldId id="277" r:id="rId10"/>
    <p:sldId id="276" r:id="rId11"/>
    <p:sldId id="272" r:id="rId12"/>
    <p:sldId id="275" r:id="rId13"/>
    <p:sldId id="274" r:id="rId14"/>
    <p:sldId id="278" r:id="rId15"/>
    <p:sldId id="273" r:id="rId16"/>
    <p:sldId id="279" r:id="rId17"/>
    <p:sldId id="28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0B6C-1B0E-443A-92F7-62AA25A6A919}" type="datetimeFigureOut">
              <a:rPr lang="pt-BR" smtClean="0"/>
              <a:t>21/08/2015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C4A-24AB-46AE-AB84-E92C70D2B4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0B6C-1B0E-443A-92F7-62AA25A6A919}" type="datetimeFigureOut">
              <a:rPr lang="pt-BR" smtClean="0"/>
              <a:t>21/08/2015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C4A-24AB-46AE-AB84-E92C70D2B4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0B6C-1B0E-443A-92F7-62AA25A6A919}" type="datetimeFigureOut">
              <a:rPr lang="pt-BR" smtClean="0"/>
              <a:t>21/08/2015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C4A-24AB-46AE-AB84-E92C70D2B4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0B6C-1B0E-443A-92F7-62AA25A6A919}" type="datetimeFigureOut">
              <a:rPr lang="pt-BR" smtClean="0"/>
              <a:t>21/08/2015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C4A-24AB-46AE-AB84-E92C70D2B4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0B6C-1B0E-443A-92F7-62AA25A6A919}" type="datetimeFigureOut">
              <a:rPr lang="pt-BR" smtClean="0"/>
              <a:t>21/08/2015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C4A-24AB-46AE-AB84-E92C70D2B4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0B6C-1B0E-443A-92F7-62AA25A6A919}" type="datetimeFigureOut">
              <a:rPr lang="pt-BR" smtClean="0"/>
              <a:t>21/08/2015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C4A-24AB-46AE-AB84-E92C70D2B4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0B6C-1B0E-443A-92F7-62AA25A6A919}" type="datetimeFigureOut">
              <a:rPr lang="pt-BR" smtClean="0"/>
              <a:t>21/08/2015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C4A-24AB-46AE-AB84-E92C70D2B4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0B6C-1B0E-443A-92F7-62AA25A6A919}" type="datetimeFigureOut">
              <a:rPr lang="pt-BR" smtClean="0"/>
              <a:t>21/08/2015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C4A-24AB-46AE-AB84-E92C70D2B4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0B6C-1B0E-443A-92F7-62AA25A6A919}" type="datetimeFigureOut">
              <a:rPr lang="pt-BR" smtClean="0"/>
              <a:t>21/08/2015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C4A-24AB-46AE-AB84-E92C70D2B4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0B6C-1B0E-443A-92F7-62AA25A6A919}" type="datetimeFigureOut">
              <a:rPr lang="pt-BR" smtClean="0"/>
              <a:t>21/08/2015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C4A-24AB-46AE-AB84-E92C70D2B4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0B6C-1B0E-443A-92F7-62AA25A6A919}" type="datetimeFigureOut">
              <a:rPr lang="pt-BR" smtClean="0"/>
              <a:t>21/08/2015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C4A-24AB-46AE-AB84-E92C70D2B4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30B6C-1B0E-443A-92F7-62AA25A6A919}" type="datetimeFigureOut">
              <a:rPr lang="pt-BR" smtClean="0"/>
              <a:t>21/08/2015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5C4A-24AB-46AE-AB84-E92C70D2B46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/>
              <a:t>Aplicativos para Web</a:t>
            </a:r>
            <a:endParaRPr lang="pt-BR" sz="4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>
            <a:normAutofit/>
          </a:bodyPr>
          <a:lstStyle/>
          <a:p>
            <a:r>
              <a:rPr lang="pt-BR" dirty="0" smtClean="0"/>
              <a:t>Prof. </a:t>
            </a:r>
            <a:r>
              <a:rPr lang="pt-BR" dirty="0" err="1" smtClean="0"/>
              <a:t>Wolley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Propriedade </a:t>
            </a:r>
            <a:r>
              <a:rPr lang="pt-BR" b="1" i="1" dirty="0" err="1"/>
              <a:t>style</a:t>
            </a:r>
            <a:r>
              <a:rPr lang="pt-BR" b="1" dirty="0"/>
              <a:t> das </a:t>
            </a:r>
            <a:r>
              <a:rPr lang="pt-BR" b="1" dirty="0" err="1"/>
              <a:t>tags</a:t>
            </a:r>
            <a:r>
              <a:rPr lang="pt-BR" b="1" dirty="0"/>
              <a:t>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</a:t>
            </a:r>
            <a:r>
              <a:rPr lang="pt-BR" dirty="0" err="1" smtClean="0"/>
              <a:t>tag</a:t>
            </a:r>
            <a:r>
              <a:rPr lang="pt-BR" dirty="0" smtClean="0"/>
              <a:t> HTML possui a propriedade </a:t>
            </a:r>
            <a:r>
              <a:rPr lang="pt-BR" b="1" i="1" dirty="0" err="1" smtClean="0"/>
              <a:t>style</a:t>
            </a:r>
            <a:r>
              <a:rPr lang="pt-BR" dirty="0" smtClean="0"/>
              <a:t> que permite a definições de formatação como alinhamento, cores e tamanho;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03028"/>
            <a:ext cx="8700108" cy="31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19" y="4509120"/>
            <a:ext cx="8142709" cy="161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69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O que é CSS?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pt-BR" sz="2800" i="1" dirty="0" err="1" smtClean="0"/>
              <a:t>Cascading</a:t>
            </a:r>
            <a:r>
              <a:rPr lang="pt-BR" sz="2800" i="1" dirty="0" smtClean="0"/>
              <a:t> Style </a:t>
            </a:r>
            <a:r>
              <a:rPr lang="pt-BR" sz="2800" i="1" dirty="0" err="1" smtClean="0"/>
              <a:t>Sheet</a:t>
            </a:r>
            <a:r>
              <a:rPr lang="pt-BR" sz="2800" i="1" dirty="0" smtClean="0"/>
              <a:t> </a:t>
            </a:r>
            <a:r>
              <a:rPr lang="pt-BR" sz="2800" dirty="0" smtClean="0"/>
              <a:t>ou Folha de Estilo em </a:t>
            </a:r>
            <a:r>
              <a:rPr lang="pt-BR" sz="2800" dirty="0" smtClean="0"/>
              <a:t>Cascata</a:t>
            </a:r>
          </a:p>
          <a:p>
            <a:r>
              <a:rPr lang="pt-BR" sz="2800" dirty="0" smtClean="0"/>
              <a:t>O </a:t>
            </a:r>
            <a:r>
              <a:rPr lang="pt-BR" sz="2800" dirty="0" smtClean="0"/>
              <a:t>CSS é uma linguagem que nos permite adicionar estilos as nossas </a:t>
            </a:r>
            <a:r>
              <a:rPr lang="pt-BR" sz="2800" dirty="0" smtClean="0"/>
              <a:t>páginas</a:t>
            </a:r>
            <a:r>
              <a:rPr lang="pt-BR" sz="2800" dirty="0" smtClean="0"/>
              <a:t>;</a:t>
            </a:r>
          </a:p>
          <a:p>
            <a:r>
              <a:rPr lang="pt-BR" b="1" dirty="0"/>
              <a:t>Propriedades CSS</a:t>
            </a:r>
          </a:p>
          <a:p>
            <a:pPr lvl="1"/>
            <a:r>
              <a:rPr lang="pt-BR" dirty="0"/>
              <a:t>background-color</a:t>
            </a:r>
          </a:p>
          <a:p>
            <a:pPr lvl="1"/>
            <a:r>
              <a:rPr lang="pt-BR" dirty="0"/>
              <a:t>color</a:t>
            </a:r>
          </a:p>
          <a:p>
            <a:pPr lvl="1"/>
            <a:r>
              <a:rPr lang="pt-BR" dirty="0" err="1"/>
              <a:t>font-family</a:t>
            </a:r>
            <a:endParaRPr lang="pt-BR" dirty="0"/>
          </a:p>
          <a:p>
            <a:pPr lvl="1"/>
            <a:r>
              <a:rPr lang="pt-BR" dirty="0" err="1"/>
              <a:t>font-size</a:t>
            </a:r>
            <a:endParaRPr lang="pt-BR" dirty="0"/>
          </a:p>
          <a:p>
            <a:pPr lvl="1"/>
            <a:r>
              <a:rPr lang="pt-BR" dirty="0" err="1"/>
              <a:t>text-align</a:t>
            </a:r>
            <a:endParaRPr lang="pt-BR" dirty="0"/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20748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err="1" smtClean="0"/>
              <a:t>Tag</a:t>
            </a:r>
            <a:r>
              <a:rPr lang="pt-BR" b="1" dirty="0" smtClean="0"/>
              <a:t> &lt;</a:t>
            </a:r>
            <a:r>
              <a:rPr lang="pt-BR" b="1" dirty="0" err="1" smtClean="0"/>
              <a:t>style</a:t>
            </a:r>
            <a:r>
              <a:rPr lang="pt-BR" b="1" dirty="0" smtClean="0"/>
              <a:t>&gt; do HTML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25273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&lt;</a:t>
            </a:r>
            <a:r>
              <a:rPr lang="pt-BR" dirty="0" err="1"/>
              <a:t>style</a:t>
            </a:r>
            <a:r>
              <a:rPr lang="pt-BR" dirty="0"/>
              <a:t>&gt;...&lt;/</a:t>
            </a:r>
            <a:r>
              <a:rPr lang="pt-BR" dirty="0" err="1" smtClean="0"/>
              <a:t>style</a:t>
            </a:r>
            <a:r>
              <a:rPr lang="pt-BR" dirty="0" smtClean="0"/>
              <a:t>&gt; ficam </a:t>
            </a:r>
            <a:r>
              <a:rPr lang="pt-BR" dirty="0"/>
              <a:t>dentro do cabeçalho (HEAD) da </a:t>
            </a:r>
            <a:r>
              <a:rPr lang="pt-BR" dirty="0" smtClean="0"/>
              <a:t>página.</a:t>
            </a:r>
          </a:p>
          <a:p>
            <a:r>
              <a:rPr lang="pt-BR" dirty="0" smtClean="0"/>
              <a:t>Permite aplicar estilos a mais de uma </a:t>
            </a:r>
            <a:r>
              <a:rPr lang="pt-BR" dirty="0" err="1" smtClean="0"/>
              <a:t>tag</a:t>
            </a:r>
            <a:r>
              <a:rPr lang="pt-BR" dirty="0" smtClean="0"/>
              <a:t> na mesma pagina. 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4285257" cy="246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77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pPr algn="l"/>
            <a:r>
              <a:rPr lang="pt-BR" b="1" dirty="0" smtClean="0"/>
              <a:t>Sintaxe CSS</a:t>
            </a:r>
            <a:endParaRPr lang="pt-B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80928"/>
            <a:ext cx="761918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005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Aplicando CSS</a:t>
            </a:r>
            <a:endParaRPr lang="pt-B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844824"/>
            <a:ext cx="5548157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23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Seletores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seletor CSS é um padrão criado para ser aplicado ao elemento(s) desejado(s) no HTML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 smtClean="0"/>
              <a:t>Seletor por classe: definido pelo atributo </a:t>
            </a:r>
            <a:r>
              <a:rPr lang="pt-BR" b="1" dirty="0" err="1" smtClean="0"/>
              <a:t>class</a:t>
            </a:r>
            <a:endParaRPr lang="pt-BR" b="1" dirty="0" smtClean="0"/>
          </a:p>
          <a:p>
            <a:pPr lvl="2"/>
            <a:endParaRPr lang="pt-BR" b="1" dirty="0" smtClean="0"/>
          </a:p>
          <a:p>
            <a:pPr lvl="1"/>
            <a:r>
              <a:rPr lang="pt-BR" dirty="0" smtClean="0"/>
              <a:t>Seletor por id: definido pelo atributo </a:t>
            </a:r>
            <a:r>
              <a:rPr lang="pt-BR" b="1" dirty="0" smtClean="0"/>
              <a:t>id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1922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593" y="116632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Seletores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30868"/>
            <a:ext cx="8229600" cy="457544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Seletor de classe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79496"/>
            <a:ext cx="2392482" cy="115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522"/>
            <a:ext cx="26860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77388"/>
            <a:ext cx="8397535" cy="171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59832" y="2062812"/>
            <a:ext cx="14557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Atributo </a:t>
            </a:r>
            <a:r>
              <a:rPr lang="pt-BR" dirty="0" err="1" smtClean="0">
                <a:solidFill>
                  <a:schemeClr val="tx2"/>
                </a:solidFill>
              </a:rPr>
              <a:t>class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7" name="Conector de seta reta 6"/>
          <p:cNvCxnSpPr>
            <a:stCxn id="5" idx="1"/>
          </p:cNvCxnSpPr>
          <p:nvPr/>
        </p:nvCxnSpPr>
        <p:spPr>
          <a:xfrm flipH="1">
            <a:off x="1835697" y="2247478"/>
            <a:ext cx="1224135" cy="101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1619673" y="2432144"/>
            <a:ext cx="1440159" cy="9968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1619674" y="2432144"/>
            <a:ext cx="1872206" cy="184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220072" y="1688412"/>
            <a:ext cx="2626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Operador “ponto”  no CSS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5635024" y="2084791"/>
            <a:ext cx="521152" cy="9248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2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2593" y="116632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Seletores CSS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30868"/>
            <a:ext cx="8229600" cy="457544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Seletor de id</a:t>
            </a:r>
          </a:p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02985"/>
            <a:ext cx="8554341" cy="177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356992"/>
            <a:ext cx="37242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03520"/>
            <a:ext cx="3065004" cy="115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059832" y="2062812"/>
            <a:ext cx="11896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Atributo id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3059832" y="2406774"/>
            <a:ext cx="432046" cy="10222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841253" y="1412776"/>
            <a:ext cx="23696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Operador tralha no CSS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5631970" y="1804395"/>
            <a:ext cx="92158" cy="10222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9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</a:p>
          <a:p>
            <a:r>
              <a:rPr lang="pt-BR" dirty="0" smtClean="0"/>
              <a:t>Imagens</a:t>
            </a:r>
          </a:p>
          <a:p>
            <a:r>
              <a:rPr lang="pt-BR" dirty="0" smtClean="0"/>
              <a:t>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631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Tabelas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pt-BR" dirty="0" smtClean="0"/>
              <a:t>O recurso de tabelas permite organizar informações de maneira tabular, usando textos, imagens, pontos de ligação e até outras tabelas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87458"/>
              </p:ext>
            </p:extLst>
          </p:nvPr>
        </p:nvGraphicFramePr>
        <p:xfrm>
          <a:off x="1259632" y="479715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Preço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Notebook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 Gb RAM,</a:t>
                      </a:r>
                      <a:r>
                        <a:rPr lang="pt-BR" baseline="0" dirty="0" smtClean="0"/>
                        <a:t> 500 HD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R$ 1.500,00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Mouse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Óptico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R$ 30.00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Monitor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LCD</a:t>
                      </a:r>
                      <a:r>
                        <a:rPr lang="pt-BR" baseline="0" dirty="0" smtClean="0"/>
                        <a:t> 14”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R$ 550.00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291149" y="4180438"/>
            <a:ext cx="19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Produtos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Conteúdo 1"/>
          <p:cNvSpPr>
            <a:spLocks noGrp="1"/>
          </p:cNvSpPr>
          <p:nvPr>
            <p:ph idx="1"/>
          </p:nvPr>
        </p:nvSpPr>
        <p:spPr>
          <a:xfrm>
            <a:off x="5724128" y="1700808"/>
            <a:ext cx="3096344" cy="4525963"/>
          </a:xfrm>
        </p:spPr>
        <p:txBody>
          <a:bodyPr>
            <a:normAutofit/>
          </a:bodyPr>
          <a:lstStyle/>
          <a:p>
            <a:pPr marL="107950" indent="0"/>
            <a:r>
              <a:rPr lang="pt-BR" sz="2000" b="1" dirty="0" smtClean="0"/>
              <a:t>&lt;</a:t>
            </a:r>
            <a:r>
              <a:rPr lang="pt-BR" sz="2000" b="1" dirty="0" err="1" smtClean="0"/>
              <a:t>table</a:t>
            </a:r>
            <a:r>
              <a:rPr lang="pt-BR" sz="2000" b="1" dirty="0" smtClean="0"/>
              <a:t>&gt; &lt;/tabela&gt;  </a:t>
            </a:r>
            <a:r>
              <a:rPr lang="pt-BR" sz="2000" dirty="0" smtClean="0"/>
              <a:t>define uma </a:t>
            </a:r>
            <a:r>
              <a:rPr lang="pt-BR" sz="2000" dirty="0" smtClean="0"/>
              <a:t>tabela</a:t>
            </a:r>
          </a:p>
          <a:p>
            <a:pPr marL="107950" indent="0"/>
            <a:r>
              <a:rPr lang="pt-BR" sz="2000" b="1" dirty="0" smtClean="0"/>
              <a:t>&lt;</a:t>
            </a:r>
            <a:r>
              <a:rPr lang="pt-BR" sz="2000" b="1" dirty="0" err="1" smtClean="0"/>
              <a:t>thead</a:t>
            </a:r>
            <a:r>
              <a:rPr lang="pt-BR" sz="2000" b="1" dirty="0" smtClean="0"/>
              <a:t>&gt; &lt;/</a:t>
            </a:r>
            <a:r>
              <a:rPr lang="pt-BR" sz="2000" b="1" dirty="0" err="1" smtClean="0"/>
              <a:t>thead</a:t>
            </a:r>
            <a:r>
              <a:rPr lang="pt-BR" sz="2000" b="1" dirty="0" smtClean="0"/>
              <a:t>&gt;  </a:t>
            </a:r>
            <a:r>
              <a:rPr lang="pt-BR" sz="2000" dirty="0" smtClean="0"/>
              <a:t>define </a:t>
            </a:r>
            <a:r>
              <a:rPr lang="pt-BR" sz="2000" dirty="0"/>
              <a:t>a área de</a:t>
            </a:r>
            <a:r>
              <a:rPr lang="pt-BR" sz="2000" dirty="0" smtClean="0"/>
              <a:t> cabeçalho da tabela</a:t>
            </a:r>
          </a:p>
          <a:p>
            <a:pPr marL="107950" indent="0"/>
            <a:r>
              <a:rPr lang="pt-BR" sz="2000" b="1" dirty="0" smtClean="0"/>
              <a:t>&lt;</a:t>
            </a:r>
            <a:r>
              <a:rPr lang="pt-BR" sz="2000" b="1" dirty="0" err="1" smtClean="0"/>
              <a:t>th</a:t>
            </a:r>
            <a:r>
              <a:rPr lang="pt-BR" sz="2000" b="1" dirty="0" smtClean="0"/>
              <a:t>&gt; &lt;/</a:t>
            </a:r>
            <a:r>
              <a:rPr lang="pt-BR" sz="2000" b="1" dirty="0" err="1" smtClean="0"/>
              <a:t>th</a:t>
            </a:r>
            <a:r>
              <a:rPr lang="pt-BR" sz="2000" b="1" dirty="0" smtClean="0"/>
              <a:t>&gt; define o </a:t>
            </a:r>
            <a:r>
              <a:rPr lang="pt-BR" sz="2000" dirty="0" smtClean="0"/>
              <a:t>cabeçalho de uma coluna</a:t>
            </a:r>
            <a:endParaRPr lang="pt-BR" sz="2000" dirty="0" smtClean="0"/>
          </a:p>
          <a:p>
            <a:pPr marL="107950" indent="0"/>
            <a:r>
              <a:rPr lang="pt-BR" sz="2000" b="1" dirty="0" smtClean="0"/>
              <a:t>&lt;</a:t>
            </a:r>
            <a:r>
              <a:rPr lang="pt-BR" sz="2000" b="1" dirty="0" err="1" smtClean="0"/>
              <a:t>tr</a:t>
            </a:r>
            <a:r>
              <a:rPr lang="pt-BR" sz="2000" b="1" dirty="0" smtClean="0"/>
              <a:t>&gt; </a:t>
            </a:r>
            <a:r>
              <a:rPr lang="pt-BR" sz="2000" b="1" dirty="0" smtClean="0"/>
              <a:t>&lt;/</a:t>
            </a:r>
            <a:r>
              <a:rPr lang="pt-BR" sz="2000" b="1" dirty="0" err="1" smtClean="0"/>
              <a:t>tr</a:t>
            </a:r>
            <a:r>
              <a:rPr lang="pt-BR" sz="2000" b="1" dirty="0" smtClean="0"/>
              <a:t>&gt; </a:t>
            </a:r>
            <a:r>
              <a:rPr lang="pt-BR" sz="2000" b="1" i="1" dirty="0" err="1" smtClean="0"/>
              <a:t>table</a:t>
            </a:r>
            <a:r>
              <a:rPr lang="pt-BR" sz="2000" b="1" i="1" dirty="0" smtClean="0"/>
              <a:t> </a:t>
            </a:r>
            <a:r>
              <a:rPr lang="pt-BR" sz="2000" b="1" i="1" dirty="0" err="1" smtClean="0"/>
              <a:t>row</a:t>
            </a:r>
            <a:r>
              <a:rPr lang="pt-BR" sz="2000" b="1" i="1" dirty="0" smtClean="0"/>
              <a:t> </a:t>
            </a:r>
            <a:r>
              <a:rPr lang="pt-BR" sz="2000" dirty="0" smtClean="0"/>
              <a:t>define uma linha na tabela</a:t>
            </a:r>
          </a:p>
          <a:p>
            <a:pPr marL="107950" indent="0"/>
            <a:r>
              <a:rPr lang="pt-BR" sz="2000" b="1" dirty="0" smtClean="0"/>
              <a:t>&lt;</a:t>
            </a:r>
            <a:r>
              <a:rPr lang="pt-BR" sz="2000" b="1" dirty="0" err="1" smtClean="0"/>
              <a:t>td</a:t>
            </a:r>
            <a:r>
              <a:rPr lang="pt-BR" sz="2000" b="1" dirty="0" smtClean="0"/>
              <a:t>&gt; </a:t>
            </a:r>
            <a:r>
              <a:rPr lang="pt-BR" sz="2000" b="1" dirty="0" smtClean="0"/>
              <a:t>&lt;/</a:t>
            </a:r>
            <a:r>
              <a:rPr lang="pt-BR" sz="2000" b="1" dirty="0" err="1" smtClean="0"/>
              <a:t>td</a:t>
            </a:r>
            <a:r>
              <a:rPr lang="pt-BR" sz="2000" b="1" dirty="0" smtClean="0"/>
              <a:t>&gt; </a:t>
            </a:r>
            <a:r>
              <a:rPr lang="pt-BR" sz="2000" b="1" i="1" dirty="0" err="1" smtClean="0"/>
              <a:t>table</a:t>
            </a:r>
            <a:r>
              <a:rPr lang="pt-BR" sz="2000" b="1" i="1" dirty="0" smtClean="0"/>
              <a:t> data </a:t>
            </a:r>
            <a:r>
              <a:rPr lang="pt-BR" sz="2000" dirty="0" smtClean="0"/>
              <a:t>define uma coluna na </a:t>
            </a:r>
            <a:r>
              <a:rPr lang="pt-BR" sz="2000" dirty="0" smtClean="0"/>
              <a:t>tabela</a:t>
            </a:r>
            <a:endParaRPr lang="pt-BR" sz="20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427984" y="188640"/>
            <a:ext cx="469559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 err="1" smtClean="0"/>
              <a:t>Tags</a:t>
            </a:r>
            <a:r>
              <a:rPr lang="pt-BR" b="1" dirty="0" smtClean="0"/>
              <a:t> </a:t>
            </a:r>
            <a:r>
              <a:rPr lang="pt-BR" b="1" dirty="0" smtClean="0"/>
              <a:t>principais</a:t>
            </a:r>
            <a:endParaRPr lang="pt-B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189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Tabelas: Propriedades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border</a:t>
            </a:r>
            <a:r>
              <a:rPr lang="pt-BR" dirty="0" smtClean="0"/>
              <a:t> – apresenta as linhas de borda de uma tabela</a:t>
            </a:r>
          </a:p>
          <a:p>
            <a:r>
              <a:rPr lang="pt-BR" dirty="0" err="1" smtClean="0"/>
              <a:t>cellspacing</a:t>
            </a:r>
            <a:r>
              <a:rPr lang="pt-BR" dirty="0" smtClean="0"/>
              <a:t> – determina o espaçamento entre células (</a:t>
            </a:r>
            <a:r>
              <a:rPr lang="pt-BR" dirty="0" err="1" smtClean="0"/>
              <a:t>px</a:t>
            </a:r>
            <a:r>
              <a:rPr lang="pt-BR" dirty="0" smtClean="0"/>
              <a:t>);</a:t>
            </a:r>
          </a:p>
          <a:p>
            <a:r>
              <a:rPr lang="pt-BR" dirty="0" err="1"/>
              <a:t>c</a:t>
            </a:r>
            <a:r>
              <a:rPr lang="pt-BR" dirty="0" err="1" smtClean="0"/>
              <a:t>ellpadding</a:t>
            </a:r>
            <a:r>
              <a:rPr lang="pt-BR" dirty="0" smtClean="0"/>
              <a:t> – determina o espaçamento entre a borda e o dado escrito na célula.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Imagens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Para inserir imagens, deve-se utilizar 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b="1" dirty="0" smtClean="0"/>
              <a:t>&lt;</a:t>
            </a:r>
            <a:r>
              <a:rPr lang="pt-BR" b="1" dirty="0" err="1" smtClean="0"/>
              <a:t>img</a:t>
            </a:r>
            <a:r>
              <a:rPr lang="pt-BR" b="1" dirty="0" smtClean="0"/>
              <a:t>/&gt; </a:t>
            </a:r>
            <a:r>
              <a:rPr lang="pt-BR" dirty="0" smtClean="0"/>
              <a:t>em </a:t>
            </a:r>
            <a:r>
              <a:rPr lang="pt-BR" dirty="0" smtClean="0"/>
              <a:t>conjunto o parâmetro </a:t>
            </a:r>
            <a:r>
              <a:rPr lang="pt-BR" b="1" dirty="0" err="1" smtClean="0"/>
              <a:t>src</a:t>
            </a:r>
            <a:r>
              <a:rPr lang="pt-BR" dirty="0" smtClean="0"/>
              <a:t>, o qual identifica o nome da imagem e o local em que se encontra armazenada.</a:t>
            </a:r>
          </a:p>
          <a:p>
            <a:pPr algn="just"/>
            <a:r>
              <a:rPr lang="pt-BR" b="1" dirty="0" smtClean="0"/>
              <a:t>Ex.</a:t>
            </a:r>
          </a:p>
          <a:p>
            <a:pPr lvl="1" algn="just"/>
            <a:r>
              <a:rPr lang="pt-BR" dirty="0" smtClean="0"/>
              <a:t>&lt;</a:t>
            </a:r>
            <a:r>
              <a:rPr lang="pt-BR" dirty="0" err="1" smtClean="0"/>
              <a:t>img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=“imagem.gif ”&gt; : imagem no mesmo local do código </a:t>
            </a:r>
            <a:r>
              <a:rPr lang="pt-BR" dirty="0" err="1" smtClean="0"/>
              <a:t>html</a:t>
            </a:r>
            <a:endParaRPr lang="pt-BR" dirty="0" smtClean="0"/>
          </a:p>
          <a:p>
            <a:pPr lvl="1" algn="just"/>
            <a:r>
              <a:rPr lang="pt-BR" dirty="0" smtClean="0"/>
              <a:t>&lt;</a:t>
            </a:r>
            <a:r>
              <a:rPr lang="pt-BR" dirty="0" err="1" smtClean="0"/>
              <a:t>img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=“imagens/imagem.gif”&gt;: imagem que se encontra na pasta (diretório) \imagens</a:t>
            </a:r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Atributos da </a:t>
            </a:r>
            <a:r>
              <a:rPr lang="pt-BR" b="1" dirty="0" err="1" smtClean="0"/>
              <a:t>tag</a:t>
            </a:r>
            <a:r>
              <a:rPr lang="pt-BR" b="1" dirty="0" smtClean="0"/>
              <a:t> &lt;</a:t>
            </a:r>
            <a:r>
              <a:rPr lang="pt-BR" b="1" dirty="0" err="1" smtClean="0"/>
              <a:t>img</a:t>
            </a:r>
            <a:r>
              <a:rPr lang="pt-BR" b="1" dirty="0" smtClean="0"/>
              <a:t>/&gt;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1972815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 smtClean="0"/>
              <a:t>alt</a:t>
            </a:r>
            <a:r>
              <a:rPr lang="pt-BR" dirty="0" smtClean="0"/>
              <a:t> – especifica um texto alternativo quanto a imagem não é encontrada</a:t>
            </a:r>
          </a:p>
          <a:p>
            <a:r>
              <a:rPr lang="pt-BR" dirty="0" err="1"/>
              <a:t>t</a:t>
            </a:r>
            <a:r>
              <a:rPr lang="pt-BR" dirty="0" err="1" smtClean="0"/>
              <a:t>itle</a:t>
            </a:r>
            <a:r>
              <a:rPr lang="pt-BR" dirty="0" smtClean="0"/>
              <a:t> – especifica um texto explicativo quando o mouse é sobreposto a imagem</a:t>
            </a:r>
          </a:p>
          <a:p>
            <a:r>
              <a:rPr lang="pt-BR" dirty="0" err="1"/>
              <a:t>h</a:t>
            </a:r>
            <a:r>
              <a:rPr lang="pt-BR" dirty="0" err="1" smtClean="0"/>
              <a:t>eight</a:t>
            </a:r>
            <a:r>
              <a:rPr lang="pt-BR" dirty="0" smtClean="0"/>
              <a:t> – especifica a altura da imagem</a:t>
            </a:r>
          </a:p>
          <a:p>
            <a:r>
              <a:rPr lang="pt-BR" dirty="0" err="1"/>
              <a:t>w</a:t>
            </a:r>
            <a:r>
              <a:rPr lang="pt-BR" dirty="0" err="1" smtClean="0"/>
              <a:t>idth</a:t>
            </a:r>
            <a:r>
              <a:rPr lang="pt-BR" dirty="0" smtClean="0"/>
              <a:t> – especifica a largura de imagem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7900" y="4048125"/>
            <a:ext cx="30861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52" y="4087366"/>
            <a:ext cx="7239960" cy="63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b="1" dirty="0" smtClean="0"/>
              <a:t>Imagem como Ponto de Ligação (Link)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r>
              <a:rPr lang="pt-BR" dirty="0" smtClean="0"/>
              <a:t>Para fazer uso de uma imagem como hiperlink, é só definir 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b="1" dirty="0" smtClean="0"/>
              <a:t>&lt;</a:t>
            </a:r>
            <a:r>
              <a:rPr lang="pt-BR" b="1" dirty="0" err="1" smtClean="0"/>
              <a:t>img</a:t>
            </a:r>
            <a:r>
              <a:rPr lang="pt-BR" b="1" dirty="0" smtClean="0"/>
              <a:t>/&gt; </a:t>
            </a:r>
            <a:r>
              <a:rPr lang="pt-BR" dirty="0" smtClean="0"/>
              <a:t>entre as </a:t>
            </a:r>
            <a:r>
              <a:rPr lang="pt-BR" dirty="0" err="1" smtClean="0"/>
              <a:t>tags</a:t>
            </a:r>
            <a:r>
              <a:rPr lang="pt-BR" dirty="0" smtClean="0"/>
              <a:t> de âncora </a:t>
            </a:r>
            <a:r>
              <a:rPr lang="pt-BR" b="1" dirty="0" smtClean="0"/>
              <a:t>&lt;a&gt; </a:t>
            </a:r>
            <a:r>
              <a:rPr lang="pt-BR" dirty="0" smtClean="0"/>
              <a:t>e </a:t>
            </a:r>
            <a:r>
              <a:rPr lang="pt-BR" b="1" dirty="0" smtClean="0"/>
              <a:t>&lt;/a&gt;</a:t>
            </a:r>
            <a:endParaRPr lang="pt-B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8820472" cy="68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pt-BR" b="1" dirty="0" smtClean="0"/>
              <a:t>Imagem com texto</a:t>
            </a:r>
            <a:endParaRPr lang="pt-B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204864"/>
            <a:ext cx="7657797" cy="281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192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471</Words>
  <Application>Microsoft Office PowerPoint</Application>
  <PresentationFormat>Apresentação na tela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Aplicativos para Web</vt:lpstr>
      <vt:lpstr>Agenda</vt:lpstr>
      <vt:lpstr>Tabelas</vt:lpstr>
      <vt:lpstr>Tags principais</vt:lpstr>
      <vt:lpstr>Tabelas: Propriedades</vt:lpstr>
      <vt:lpstr>Imagens</vt:lpstr>
      <vt:lpstr>Atributos da tag &lt;img/&gt;</vt:lpstr>
      <vt:lpstr>Imagem como Ponto de Ligação (Link)</vt:lpstr>
      <vt:lpstr>Imagem com texto</vt:lpstr>
      <vt:lpstr>Propriedade style das tags HTML</vt:lpstr>
      <vt:lpstr>O que é CSS?</vt:lpstr>
      <vt:lpstr>Tag &lt;style&gt; do HTML</vt:lpstr>
      <vt:lpstr>Sintaxe CSS</vt:lpstr>
      <vt:lpstr>Aplicando CSS</vt:lpstr>
      <vt:lpstr>Seletores CSS</vt:lpstr>
      <vt:lpstr>Seletores CSS</vt:lpstr>
      <vt:lpstr>Seletores CSS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wolleyws</dc:creator>
  <cp:lastModifiedBy>WOLLEY</cp:lastModifiedBy>
  <cp:revision>76</cp:revision>
  <dcterms:created xsi:type="dcterms:W3CDTF">2013-08-26T14:47:38Z</dcterms:created>
  <dcterms:modified xsi:type="dcterms:W3CDTF">2015-08-21T16:50:25Z</dcterms:modified>
</cp:coreProperties>
</file>