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468" r:id="rId2"/>
    <p:sldId id="469" r:id="rId3"/>
    <p:sldId id="454" r:id="rId4"/>
    <p:sldId id="451" r:id="rId5"/>
    <p:sldId id="452" r:id="rId6"/>
    <p:sldId id="453" r:id="rId7"/>
    <p:sldId id="353" r:id="rId8"/>
    <p:sldId id="466" r:id="rId9"/>
    <p:sldId id="455" r:id="rId10"/>
    <p:sldId id="440" r:id="rId11"/>
    <p:sldId id="422" r:id="rId12"/>
    <p:sldId id="465" r:id="rId13"/>
    <p:sldId id="459" r:id="rId14"/>
    <p:sldId id="460" r:id="rId15"/>
    <p:sldId id="441" r:id="rId16"/>
    <p:sldId id="444" r:id="rId17"/>
    <p:sldId id="458" r:id="rId18"/>
    <p:sldId id="424" r:id="rId19"/>
    <p:sldId id="427" r:id="rId20"/>
    <p:sldId id="429" r:id="rId21"/>
    <p:sldId id="430" r:id="rId22"/>
    <p:sldId id="433" r:id="rId23"/>
    <p:sldId id="434" r:id="rId24"/>
    <p:sldId id="461" r:id="rId25"/>
    <p:sldId id="462" r:id="rId26"/>
    <p:sldId id="463" r:id="rId27"/>
    <p:sldId id="464" r:id="rId28"/>
    <p:sldId id="4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6373" autoAdjust="0"/>
  </p:normalViewPr>
  <p:slideViewPr>
    <p:cSldViewPr>
      <p:cViewPr varScale="1">
        <p:scale>
          <a:sx n="127" d="100"/>
          <a:sy n="127" d="100"/>
        </p:scale>
        <p:origin x="106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notesViewPr>
    <p:cSldViewPr>
      <p:cViewPr varScale="1">
        <p:scale>
          <a:sx n="55" d="100"/>
          <a:sy n="55" d="100"/>
        </p:scale>
        <p:origin x="-54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1FC1-429A-4D47-B734-E4E1140613F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3F5B3-A4B0-4E67-B14E-99CBDD0670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0CF49-19DE-4459-867A-03D223C01585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2D6E1B-1893-4E7B-A198-224C6E473B95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99ABD-9624-459C-8E30-463C9D4435D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115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 eaLnBrk="1" hangingPunct="1"/>
            <a:r>
              <a:rPr lang="en-US" smtClean="0">
                <a:cs typeface="Arial" charset="0"/>
              </a:rPr>
              <a:t>Actimize Training SolutionsActimize Training Solutions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 eaLnBrk="1" hangingPunct="1"/>
            <a:fld id="{7558C0E1-BA72-49F6-B5F5-25FE7576B981}" type="slidenum">
              <a:rPr lang="en-US" smtClean="0">
                <a:cs typeface="Arial" charset="0"/>
              </a:rPr>
              <a:pPr eaLnBrk="1" hangingPunct="1"/>
              <a:t>18</a:t>
            </a:fld>
            <a:endParaRPr lang="en-US" smtClean="0">
              <a:cs typeface="Arial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9300" y="381000"/>
            <a:ext cx="5283200" cy="3962400"/>
          </a:xfrm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 eaLnBrk="1" hangingPunct="1"/>
            <a:r>
              <a:rPr lang="en-US" smtClean="0">
                <a:cs typeface="Arial" charset="0"/>
              </a:rPr>
              <a:t>Actimize Training SolutionsActimize Training Solutions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 eaLnBrk="1" hangingPunct="1"/>
            <a:fld id="{69861F3D-E6E7-4C4A-AF67-8B6748A355CE}" type="slidenum">
              <a:rPr lang="en-US" smtClean="0">
                <a:cs typeface="Arial" charset="0"/>
              </a:rPr>
              <a:pPr eaLnBrk="1" hangingPunct="1"/>
              <a:t>19</a:t>
            </a:fld>
            <a:endParaRPr lang="en-US" smtClean="0">
              <a:cs typeface="Arial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9300" y="381000"/>
            <a:ext cx="5283200" cy="3962400"/>
          </a:xfrm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 eaLnBrk="1" hangingPunct="1"/>
            <a:r>
              <a:rPr lang="en-US" smtClean="0">
                <a:cs typeface="Arial" charset="0"/>
              </a:rPr>
              <a:t>Actimize Training SolutionsActimize Training Solutions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 eaLnBrk="1" hangingPunct="1"/>
            <a:fld id="{26151A2A-6B17-4BD6-AAB2-7D2CF36DB756}" type="slidenum">
              <a:rPr lang="en-US" smtClean="0">
                <a:cs typeface="Arial" charset="0"/>
              </a:rPr>
              <a:pPr eaLnBrk="1" hangingPunct="1"/>
              <a:t>20</a:t>
            </a:fld>
            <a:endParaRPr lang="en-US" smtClean="0">
              <a:cs typeface="Arial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4538" y="560388"/>
            <a:ext cx="5348287" cy="4011612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610100"/>
            <a:ext cx="6029325" cy="39735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 eaLnBrk="1" hangingPunct="1"/>
            <a:r>
              <a:rPr lang="en-US" smtClean="0">
                <a:cs typeface="Arial" charset="0"/>
              </a:rPr>
              <a:t>Actimize Training SolutionsActimize Training Solutions</a:t>
            </a:r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 eaLnBrk="1" hangingPunct="1"/>
            <a:fld id="{F9F542CC-1670-4B99-847F-AFF05797FA19}" type="slidenum">
              <a:rPr lang="en-US" smtClean="0">
                <a:cs typeface="Arial" charset="0"/>
              </a:rPr>
              <a:pPr eaLnBrk="1" hangingPunct="1"/>
              <a:t>21</a:t>
            </a:fld>
            <a:endParaRPr lang="en-US" smtClean="0">
              <a:cs typeface="Arial" charset="0"/>
            </a:endParaRPr>
          </a:p>
        </p:txBody>
      </p:sp>
      <p:sp>
        <p:nvSpPr>
          <p:cNvPr id="78852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597894"/>
              </a:buClr>
              <a:buFont typeface="Wingdings" pitchFamily="2" charset="2"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584EAA-84AB-4465-9701-34618EF8130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4F25B-3DB9-4D4B-A197-0E42EC3D796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CB449B-349E-4A91-83E7-62AC1663AFA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15ED1-AF58-47F5-8FD4-8923713A745A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91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CD1D7-3183-414B-8F9C-E358E4153531}" type="slidenum">
              <a:rPr lang="en-US"/>
              <a:pPr/>
              <a:t>27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2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265" y="4345588"/>
            <a:ext cx="5025473" cy="4112927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Actimize solutions leverage a Risk Development Framework, a scalable technology</a:t>
            </a:r>
          </a:p>
          <a:p>
            <a:r>
              <a:rPr lang="en-GB" smtClean="0"/>
              <a:t>platform that provides transaction monitoring, detection analytics, case management, and </a:t>
            </a:r>
            <a:r>
              <a:rPr lang="fr-FR" smtClean="0"/>
              <a:t>modeling tools.</a:t>
            </a:r>
          </a:p>
          <a:p>
            <a:endParaRPr lang="fr-FR" smtClean="0"/>
          </a:p>
          <a:p>
            <a:r>
              <a:rPr lang="en-GB" smtClean="0"/>
              <a:t>The Actimize platform enables a single view of transactional risk across the enterprise.</a:t>
            </a:r>
          </a:p>
          <a:p>
            <a:r>
              <a:rPr lang="en-GB" smtClean="0"/>
              <a:t>As a firm adds more solutions to expand risk coverage or to protect additional business</a:t>
            </a:r>
          </a:p>
          <a:p>
            <a:r>
              <a:rPr lang="en-GB" smtClean="0"/>
              <a:t>units, overall costs are reduced due to savings in data infrastructure, deployment, training,</a:t>
            </a:r>
          </a:p>
          <a:p>
            <a:r>
              <a:rPr lang="en-GB" smtClean="0"/>
              <a:t>and support. Furthermore, common dashboards, reporting tools, and audit trails enable</a:t>
            </a:r>
          </a:p>
          <a:p>
            <a:r>
              <a:rPr lang="en-GB" smtClean="0"/>
              <a:t>better insight into customer and employee behavior, allowing managers to make betterinformed</a:t>
            </a:r>
          </a:p>
          <a:p>
            <a:r>
              <a:rPr lang="en-GB" smtClean="0"/>
              <a:t>decisions. Proven enterprise wide, the platform makes it easy to deploy</a:t>
            </a:r>
          </a:p>
          <a:p>
            <a:r>
              <a:rPr lang="en-GB" smtClean="0"/>
              <a:t>solutions incrementally to best align with an organization’s needs and resources.</a:t>
            </a:r>
            <a:endParaRPr lang="fr-FR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B4480-7B3B-4D67-979B-515C82449132}" type="slidenum">
              <a:rPr lang="he-IL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D3C29A19-B68E-41C3-A311-D8C322140F86}" type="slidenum">
              <a:rPr lang="he-IL" sz="1200"/>
              <a:pPr algn="r"/>
              <a:t>5</a:t>
            </a:fld>
            <a:endParaRPr lang="en-US" sz="120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D3C29A19-B68E-41C3-A311-D8C322140F86}" type="slidenum">
              <a:rPr lang="he-IL" sz="1200"/>
              <a:pPr algn="r"/>
              <a:t>6</a:t>
            </a:fld>
            <a:endParaRPr lang="en-US" sz="120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FC38C-B436-41AC-9B4A-810B067A7BE6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FC38C-B436-41AC-9B4A-810B067A7BE6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CB095-574A-4E10-9C0E-F820F52CC9F5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C85EE-E8F1-43C5-8A27-4F50CEA92137}" type="slidenum">
              <a:rPr lang="en-US"/>
              <a:pPr/>
              <a:t>11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4213"/>
            <a:ext cx="4570412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264" y="4345587"/>
            <a:ext cx="5025473" cy="4112927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699" b="-2651"/>
          <a:stretch/>
        </p:blipFill>
        <p:spPr bwMode="auto">
          <a:xfrm>
            <a:off x="371475" y="276225"/>
            <a:ext cx="953891" cy="38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3809" y="0"/>
            <a:ext cx="66417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4028" y="3032657"/>
            <a:ext cx="6025139" cy="2167497"/>
          </a:xfrm>
        </p:spPr>
        <p:txBody>
          <a:bodyPr anchor="b" anchorCtr="0"/>
          <a:lstStyle>
            <a:lvl1pPr marL="0" indent="0">
              <a:lnSpc>
                <a:spcPct val="80000"/>
              </a:lnSpc>
              <a:defRPr sz="48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5320783"/>
            <a:ext cx="5979832" cy="7270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9400" y="0"/>
            <a:ext cx="15445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983226" y="399211"/>
            <a:ext cx="1923894" cy="1223401"/>
            <a:chOff x="6983226" y="399211"/>
            <a:chExt cx="1898308" cy="1207131"/>
          </a:xfrm>
        </p:grpSpPr>
        <p:pic>
          <p:nvPicPr>
            <p:cNvPr id="21" name="Picture 20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226" y="399211"/>
              <a:ext cx="1766327" cy="1207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Freeform 15"/>
            <p:cNvSpPr>
              <a:spLocks noEditPoints="1"/>
            </p:cNvSpPr>
            <p:nvPr userDrawn="1"/>
          </p:nvSpPr>
          <p:spPr bwMode="auto">
            <a:xfrm>
              <a:off x="8771407" y="418940"/>
              <a:ext cx="110127" cy="110123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defTabSz="912813"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61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 noChangeAspect="1"/>
          </p:cNvSpPr>
          <p:nvPr>
            <p:ph sz="quarter" idx="21"/>
          </p:nvPr>
        </p:nvSpPr>
        <p:spPr>
          <a:xfrm>
            <a:off x="342899" y="1184275"/>
            <a:ext cx="2700000" cy="2700000"/>
          </a:xfrm>
          <a:prstGeom prst="rect">
            <a:avLst/>
          </a:prstGeom>
          <a:solidFill>
            <a:schemeClr val="accent1"/>
          </a:solidFill>
        </p:spPr>
        <p:txBody>
          <a:bodyPr wrap="square" lIns="144000" tIns="72000" rIns="144000" bIns="72000" anchor="ctr" anchorCtr="1"/>
          <a:lstStyle>
            <a:lvl1pPr marL="85725" indent="0" algn="ctr" rtl="0" eaLnBrk="0" fontAlgn="base" hangingPunct="0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None/>
              <a:defRPr lang="en-US" sz="2200" kern="1200" spc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72000"/>
              </a:lnSpc>
              <a:buNone/>
              <a:defRPr lang="en-US" sz="2200" kern="1200" spc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3" name="Content Placeholder 18"/>
          <p:cNvSpPr>
            <a:spLocks noGrp="1" noChangeAspect="1"/>
          </p:cNvSpPr>
          <p:nvPr>
            <p:ph sz="quarter" idx="24"/>
          </p:nvPr>
        </p:nvSpPr>
        <p:spPr>
          <a:xfrm>
            <a:off x="6123946" y="1184275"/>
            <a:ext cx="2700000" cy="2700000"/>
          </a:xfrm>
          <a:prstGeom prst="rect">
            <a:avLst/>
          </a:prstGeom>
          <a:solidFill>
            <a:schemeClr val="accent1"/>
          </a:solidFill>
        </p:spPr>
        <p:txBody>
          <a:bodyPr wrap="square" lIns="144000" tIns="72000" rIns="144000" bIns="72000" anchor="ctr" anchorCtr="1"/>
          <a:lstStyle>
            <a:lvl1pPr marL="85725" indent="0" algn="ctr" rtl="0" eaLnBrk="0" fontAlgn="base" hangingPunct="0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None/>
              <a:defRPr lang="en-US" sz="2200" kern="1200" spc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72000"/>
              </a:lnSpc>
              <a:buNone/>
              <a:defRPr lang="en-US" sz="2200" kern="1200" spc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8"/>
          <p:cNvSpPr>
            <a:spLocks noGrp="1" noChangeAspect="1"/>
          </p:cNvSpPr>
          <p:nvPr>
            <p:ph sz="quarter" idx="25"/>
          </p:nvPr>
        </p:nvSpPr>
        <p:spPr>
          <a:xfrm>
            <a:off x="3233422" y="1184275"/>
            <a:ext cx="2700000" cy="2700000"/>
          </a:xfrm>
          <a:prstGeom prst="rect">
            <a:avLst/>
          </a:prstGeom>
          <a:solidFill>
            <a:schemeClr val="accent1"/>
          </a:solidFill>
        </p:spPr>
        <p:txBody>
          <a:bodyPr wrap="square" lIns="144000" tIns="72000" rIns="144000" bIns="72000" anchor="ctr" anchorCtr="1"/>
          <a:lstStyle>
            <a:lvl1pPr marL="85725" indent="0" algn="ctr" rtl="0" eaLnBrk="0" fontAlgn="base" hangingPunct="0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None/>
              <a:defRPr lang="en-US" sz="2200" kern="1200" spc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72000"/>
              </a:lnSpc>
              <a:buNone/>
              <a:defRPr lang="en-US" sz="2200" kern="1200" spc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63539" y="4152900"/>
            <a:ext cx="2702390" cy="2203450"/>
          </a:xfrm>
        </p:spPr>
        <p:txBody>
          <a:bodyPr lIns="0" tIns="36000"/>
          <a:lstStyle>
            <a:lvl1pPr marL="216000" indent="-216000">
              <a:lnSpc>
                <a:spcPct val="100000"/>
              </a:lnSpc>
              <a:spcBef>
                <a:spcPts val="600"/>
              </a:spcBef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2563" lvl="0" indent="-182563" algn="l" defTabSz="792000" rtl="0" eaLnBrk="0" fontAlgn="base" hangingPunct="0">
              <a:lnSpc>
                <a:spcPts val="2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3233421" y="4152900"/>
            <a:ext cx="2704799" cy="2203450"/>
          </a:xfrm>
        </p:spPr>
        <p:txBody>
          <a:bodyPr lIns="0" tIns="36000"/>
          <a:lstStyle>
            <a:lvl1pPr marL="216000" indent="-216000">
              <a:lnSpc>
                <a:spcPct val="100000"/>
              </a:lnSpc>
              <a:spcBef>
                <a:spcPts val="600"/>
              </a:spcBef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2563" lvl="0" indent="-182563" algn="l" defTabSz="792000" rtl="0" eaLnBrk="0" fontAlgn="base" hangingPunct="0">
              <a:lnSpc>
                <a:spcPts val="2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23946" y="4152900"/>
            <a:ext cx="2710492" cy="2203450"/>
          </a:xfrm>
        </p:spPr>
        <p:txBody>
          <a:bodyPr lIns="0" tIns="36000"/>
          <a:lstStyle>
            <a:lvl1pPr marL="216000" indent="-216000">
              <a:lnSpc>
                <a:spcPct val="100000"/>
              </a:lnSpc>
              <a:spcBef>
                <a:spcPts val="600"/>
              </a:spcBef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2563" lvl="0" indent="-182563" algn="l" defTabSz="792000" rtl="0" eaLnBrk="0" fontAlgn="base" hangingPunct="0">
              <a:lnSpc>
                <a:spcPts val="2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399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a_Color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 noChangeAspect="1"/>
          </p:cNvSpPr>
          <p:nvPr>
            <p:ph sz="quarter" idx="21"/>
          </p:nvPr>
        </p:nvSpPr>
        <p:spPr>
          <a:xfrm>
            <a:off x="342899" y="1184275"/>
            <a:ext cx="2700000" cy="2700000"/>
          </a:xfrm>
          <a:prstGeom prst="rect">
            <a:avLst/>
          </a:prstGeom>
          <a:solidFill>
            <a:schemeClr val="accent1"/>
          </a:solidFill>
        </p:spPr>
        <p:txBody>
          <a:bodyPr wrap="square" lIns="144000" tIns="72000" rIns="144000" bIns="72000" anchor="ctr" anchorCtr="1"/>
          <a:lstStyle>
            <a:lvl1pPr marL="85725" indent="0" algn="ctr" rtl="0" eaLnBrk="0" fontAlgn="base" hangingPunct="0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None/>
              <a:defRPr lang="en-US" sz="2200" kern="1200" spc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72000"/>
              </a:lnSpc>
              <a:buNone/>
              <a:defRPr lang="en-US" sz="2200" kern="1200" spc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3" name="Content Placeholder 18"/>
          <p:cNvSpPr>
            <a:spLocks noGrp="1" noChangeAspect="1"/>
          </p:cNvSpPr>
          <p:nvPr>
            <p:ph sz="quarter" idx="24"/>
          </p:nvPr>
        </p:nvSpPr>
        <p:spPr>
          <a:xfrm>
            <a:off x="6123946" y="1184275"/>
            <a:ext cx="2700000" cy="2700000"/>
          </a:xfrm>
          <a:prstGeom prst="rect">
            <a:avLst/>
          </a:prstGeom>
          <a:solidFill>
            <a:schemeClr val="accent3"/>
          </a:solidFill>
        </p:spPr>
        <p:txBody>
          <a:bodyPr wrap="square" lIns="144000" tIns="72000" rIns="144000" bIns="72000" anchor="ctr" anchorCtr="1"/>
          <a:lstStyle>
            <a:lvl1pPr marL="85725" indent="0" algn="ctr" rtl="0" eaLnBrk="0" fontAlgn="base" hangingPunct="0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None/>
              <a:defRPr lang="en-US" sz="2200" kern="1200" spc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72000"/>
              </a:lnSpc>
              <a:buNone/>
              <a:defRPr lang="en-US" sz="2200" kern="1200" spc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8"/>
          <p:cNvSpPr>
            <a:spLocks noGrp="1" noChangeAspect="1"/>
          </p:cNvSpPr>
          <p:nvPr>
            <p:ph sz="quarter" idx="25"/>
          </p:nvPr>
        </p:nvSpPr>
        <p:spPr>
          <a:xfrm>
            <a:off x="3233422" y="1184275"/>
            <a:ext cx="2700000" cy="2700000"/>
          </a:xfrm>
          <a:prstGeom prst="rect">
            <a:avLst/>
          </a:prstGeom>
          <a:solidFill>
            <a:schemeClr val="accent2"/>
          </a:solidFill>
        </p:spPr>
        <p:txBody>
          <a:bodyPr wrap="square" lIns="144000" tIns="72000" rIns="144000" bIns="72000" anchor="ctr" anchorCtr="1"/>
          <a:lstStyle>
            <a:lvl1pPr marL="85725" indent="0" algn="ctr" rtl="0" eaLnBrk="0" fontAlgn="base" hangingPunct="0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None/>
              <a:defRPr lang="en-US" sz="2200" kern="1200" spc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72000"/>
              </a:lnSpc>
              <a:buNone/>
              <a:defRPr lang="en-US" sz="2200" kern="1200" spc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63539" y="4152900"/>
            <a:ext cx="2702390" cy="2203450"/>
          </a:xfrm>
        </p:spPr>
        <p:txBody>
          <a:bodyPr lIns="0" tIns="36000"/>
          <a:lstStyle>
            <a:lvl1pPr marL="216000" indent="-216000">
              <a:lnSpc>
                <a:spcPct val="100000"/>
              </a:lnSpc>
              <a:spcBef>
                <a:spcPts val="600"/>
              </a:spcBef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2563" lvl="0" indent="-182563" algn="l" defTabSz="792000" rtl="0" eaLnBrk="0" fontAlgn="base" hangingPunct="0">
              <a:lnSpc>
                <a:spcPts val="2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3233421" y="4152900"/>
            <a:ext cx="2704799" cy="2203450"/>
          </a:xfrm>
        </p:spPr>
        <p:txBody>
          <a:bodyPr lIns="0" tIns="36000"/>
          <a:lstStyle>
            <a:lvl1pPr marL="216000" indent="-216000">
              <a:lnSpc>
                <a:spcPct val="100000"/>
              </a:lnSpc>
              <a:spcBef>
                <a:spcPts val="600"/>
              </a:spcBef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2563" lvl="0" indent="-182563" algn="l" defTabSz="792000" rtl="0" eaLnBrk="0" fontAlgn="base" hangingPunct="0">
              <a:lnSpc>
                <a:spcPts val="2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23946" y="4152900"/>
            <a:ext cx="2710492" cy="2203450"/>
          </a:xfrm>
        </p:spPr>
        <p:txBody>
          <a:bodyPr lIns="0" tIns="36000"/>
          <a:lstStyle>
            <a:lvl1pPr marL="216000" indent="-216000">
              <a:lnSpc>
                <a:spcPct val="100000"/>
              </a:lnSpc>
              <a:spcBef>
                <a:spcPts val="600"/>
              </a:spcBef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2563" lvl="0" indent="-182563" algn="l" defTabSz="792000" rtl="0" eaLnBrk="0" fontAlgn="base" hangingPunct="0">
              <a:lnSpc>
                <a:spcPts val="2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49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64416" y="1184275"/>
            <a:ext cx="4164013" cy="51943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12329" y="1184275"/>
            <a:ext cx="4442486" cy="5220000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697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2">
                  <a:lumMod val="20000"/>
                  <a:lumOff val="80000"/>
                </a:schemeClr>
              </a:buCl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285750" lvl="0" indent="-285750" defTabSz="913965" eaLnBrk="1" latinLnBrk="0" hangingPunct="1"/>
            <a:r>
              <a:rPr lang="en-US" smtClean="0"/>
              <a:t>Click to edit Master text styles</a:t>
            </a:r>
          </a:p>
          <a:p>
            <a:pPr marL="285750" lvl="1" indent="-285750" defTabSz="913965" eaLnBrk="1" latinLnBrk="0" hangingPunct="1"/>
            <a:r>
              <a:rPr lang="en-US" smtClean="0"/>
              <a:t>Second level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359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937375" y="1317600"/>
            <a:ext cx="2930400" cy="4984775"/>
          </a:xfrm>
          <a:prstGeom prst="rect">
            <a:avLst/>
          </a:prstGeom>
        </p:spPr>
        <p:txBody>
          <a:bodyPr lIns="0" tIns="0"/>
          <a:lstStyle>
            <a:lvl1pPr marL="276225" indent="-188913"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64416" y="1184275"/>
            <a:ext cx="5228560" cy="5172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784998" y="1184275"/>
            <a:ext cx="3363913" cy="5220000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697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2">
                  <a:lumMod val="20000"/>
                  <a:lumOff val="80000"/>
                </a:schemeClr>
              </a:buCl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285750" lvl="0" indent="-285750" defTabSz="913965" eaLnBrk="1" latinLnBrk="0" hangingPunct="1"/>
            <a:r>
              <a:rPr lang="en-US" smtClean="0"/>
              <a:t>Click to edit Master text styles</a:t>
            </a:r>
          </a:p>
          <a:p>
            <a:pPr marL="285750" lvl="1" indent="-285750" defTabSz="913965" eaLnBrk="1" latinLnBrk="0" hangingPunct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8009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64416" y="1184276"/>
            <a:ext cx="8460270" cy="22410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2857" y="3599543"/>
            <a:ext cx="8469085" cy="277570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697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2">
                  <a:lumMod val="20000"/>
                  <a:lumOff val="80000"/>
                </a:schemeClr>
              </a:buCl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285750" lvl="0" indent="-285750" defTabSz="913965" eaLnBrk="1" latinLnBrk="0" hangingPunct="1"/>
            <a:r>
              <a:rPr lang="en-US" smtClean="0"/>
              <a:t>Click to edit Master text styles</a:t>
            </a:r>
          </a:p>
          <a:p>
            <a:pPr marL="285750" lvl="1" indent="-285750" defTabSz="913965" eaLnBrk="1" latinLnBrk="0" hangingPunct="1"/>
            <a:r>
              <a:rPr lang="en-US" smtClean="0"/>
              <a:t>Second level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359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30"/>
          </p:nvPr>
        </p:nvSpPr>
        <p:spPr>
          <a:xfrm>
            <a:off x="2753959" y="1184272"/>
            <a:ext cx="6080479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40" tIns="45720" rIns="91440" bIns="45720" anchor="ctr">
            <a:no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57188" indent="-174625"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31"/>
          </p:nvPr>
        </p:nvSpPr>
        <p:spPr>
          <a:xfrm>
            <a:off x="1" y="1184274"/>
            <a:ext cx="2495774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20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0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32"/>
          </p:nvPr>
        </p:nvSpPr>
        <p:spPr>
          <a:xfrm>
            <a:off x="1" y="5449318"/>
            <a:ext cx="2495774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20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0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33"/>
          </p:nvPr>
        </p:nvSpPr>
        <p:spPr>
          <a:xfrm>
            <a:off x="1" y="2250535"/>
            <a:ext cx="2495774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20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0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34"/>
          </p:nvPr>
        </p:nvSpPr>
        <p:spPr>
          <a:xfrm>
            <a:off x="1" y="3316796"/>
            <a:ext cx="2495774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20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0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35"/>
          </p:nvPr>
        </p:nvSpPr>
        <p:spPr>
          <a:xfrm>
            <a:off x="2753959" y="2250535"/>
            <a:ext cx="6080479" cy="90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dirty="0" smtClean="0"/>
            </a:lvl1pPr>
          </a:lstStyle>
          <a:p>
            <a:pPr marL="228600" lvl="0" indent="-228600">
              <a:lnSpc>
                <a:spcPct val="100000"/>
              </a:lnSpc>
              <a:spcBef>
                <a:spcPts val="6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6"/>
          <p:cNvSpPr>
            <a:spLocks noGrp="1"/>
          </p:cNvSpPr>
          <p:nvPr>
            <p:ph sz="quarter" idx="36"/>
          </p:nvPr>
        </p:nvSpPr>
        <p:spPr>
          <a:xfrm>
            <a:off x="2753959" y="3316796"/>
            <a:ext cx="6080479" cy="90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dirty="0" smtClean="0"/>
            </a:lvl1pPr>
          </a:lstStyle>
          <a:p>
            <a:pPr marL="228600" lvl="0" indent="-228600">
              <a:lnSpc>
                <a:spcPct val="100000"/>
              </a:lnSpc>
              <a:spcBef>
                <a:spcPts val="6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7"/>
          </p:nvPr>
        </p:nvSpPr>
        <p:spPr>
          <a:xfrm>
            <a:off x="2753959" y="5449318"/>
            <a:ext cx="6080479" cy="90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dirty="0" smtClean="0"/>
            </a:lvl1pPr>
          </a:lstStyle>
          <a:p>
            <a:pPr marL="228600" lvl="0" indent="-228600">
              <a:lnSpc>
                <a:spcPct val="100000"/>
              </a:lnSpc>
              <a:spcBef>
                <a:spcPts val="6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38"/>
          </p:nvPr>
        </p:nvSpPr>
        <p:spPr>
          <a:xfrm>
            <a:off x="1" y="4383057"/>
            <a:ext cx="2495774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20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0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39"/>
          </p:nvPr>
        </p:nvSpPr>
        <p:spPr>
          <a:xfrm>
            <a:off x="2753959" y="4383057"/>
            <a:ext cx="6080479" cy="90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dirty="0" smtClean="0"/>
            </a:lvl1pPr>
          </a:lstStyle>
          <a:p>
            <a:pPr marL="228600" lvl="0" indent="-228600">
              <a:lnSpc>
                <a:spcPct val="100000"/>
              </a:lnSpc>
              <a:spcBef>
                <a:spcPts val="60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900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463550" y="1171245"/>
            <a:ext cx="4068000" cy="79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2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9"/>
          </p:nvPr>
        </p:nvSpPr>
        <p:spPr>
          <a:xfrm>
            <a:off x="4729162" y="1171245"/>
            <a:ext cx="4068000" cy="79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08000" tIns="36000" rIns="108000" bIns="3600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2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20"/>
          </p:nvPr>
        </p:nvSpPr>
        <p:spPr>
          <a:xfrm>
            <a:off x="463549" y="2010228"/>
            <a:ext cx="4068000" cy="4305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2"/>
                </a:solidFill>
              </a:defRPr>
            </a:lvl1pPr>
            <a:lvl2pPr marL="357188" indent="-174625"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21"/>
          </p:nvPr>
        </p:nvSpPr>
        <p:spPr>
          <a:xfrm>
            <a:off x="4729162" y="2010228"/>
            <a:ext cx="4068000" cy="4305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2"/>
                </a:solidFill>
              </a:defRPr>
            </a:lvl1pPr>
            <a:lvl2pPr marL="357188" indent="-174625"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777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13"/>
          </p:nvPr>
        </p:nvSpPr>
        <p:spPr>
          <a:xfrm>
            <a:off x="473075" y="2010228"/>
            <a:ext cx="2664000" cy="4305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2"/>
                </a:solidFill>
              </a:defRPr>
            </a:lvl1pPr>
            <a:lvl2pPr marL="357188" indent="-174625"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5"/>
          </p:nvPr>
        </p:nvSpPr>
        <p:spPr>
          <a:xfrm>
            <a:off x="473075" y="1171245"/>
            <a:ext cx="2664000" cy="79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0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6"/>
          </p:nvPr>
        </p:nvSpPr>
        <p:spPr>
          <a:xfrm>
            <a:off x="3320257" y="1171245"/>
            <a:ext cx="2664000" cy="79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0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27"/>
          </p:nvPr>
        </p:nvSpPr>
        <p:spPr>
          <a:xfrm>
            <a:off x="6167438" y="1171245"/>
            <a:ext cx="2664000" cy="79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0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8"/>
          </p:nvPr>
        </p:nvSpPr>
        <p:spPr>
          <a:xfrm>
            <a:off x="3320257" y="2010228"/>
            <a:ext cx="2664000" cy="4305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2"/>
                </a:solidFill>
              </a:defRPr>
            </a:lvl1pPr>
            <a:lvl2pPr marL="357188" indent="-174625"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29"/>
          </p:nvPr>
        </p:nvSpPr>
        <p:spPr>
          <a:xfrm>
            <a:off x="6167438" y="2010228"/>
            <a:ext cx="2664000" cy="4305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2"/>
                </a:solidFill>
              </a:defRPr>
            </a:lvl1pPr>
            <a:lvl2pPr marL="357188" indent="-174625"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4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13"/>
          </p:nvPr>
        </p:nvSpPr>
        <p:spPr>
          <a:xfrm>
            <a:off x="473075" y="2010228"/>
            <a:ext cx="1944000" cy="4305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tx2"/>
                </a:solidFill>
              </a:defRPr>
            </a:lvl1pPr>
            <a:lvl2pPr marL="357188" indent="-174625"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5"/>
          </p:nvPr>
        </p:nvSpPr>
        <p:spPr>
          <a:xfrm>
            <a:off x="473075" y="1171245"/>
            <a:ext cx="1944000" cy="79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18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2" name="Content Placeholder 6"/>
          <p:cNvSpPr>
            <a:spLocks noGrp="1"/>
          </p:cNvSpPr>
          <p:nvPr>
            <p:ph sz="quarter" idx="24"/>
          </p:nvPr>
        </p:nvSpPr>
        <p:spPr>
          <a:xfrm>
            <a:off x="2601155" y="2010228"/>
            <a:ext cx="1944000" cy="4305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tx2"/>
                </a:solidFill>
              </a:defRPr>
            </a:lvl1pPr>
            <a:lvl2pPr marL="357188" indent="-174625"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6"/>
          <p:cNvSpPr>
            <a:spLocks noGrp="1"/>
          </p:cNvSpPr>
          <p:nvPr>
            <p:ph sz="quarter" idx="25"/>
          </p:nvPr>
        </p:nvSpPr>
        <p:spPr>
          <a:xfrm>
            <a:off x="4729235" y="2010228"/>
            <a:ext cx="1944000" cy="4305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tx2"/>
                </a:solidFill>
              </a:defRPr>
            </a:lvl1pPr>
            <a:lvl2pPr marL="357188" indent="-174625"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quarter" idx="26"/>
          </p:nvPr>
        </p:nvSpPr>
        <p:spPr>
          <a:xfrm>
            <a:off x="6878582" y="2010228"/>
            <a:ext cx="1944000" cy="4305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tx2"/>
                </a:solidFill>
              </a:defRPr>
            </a:lvl1pPr>
            <a:lvl2pPr marL="357188" indent="-174625"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7"/>
          </p:nvPr>
        </p:nvSpPr>
        <p:spPr>
          <a:xfrm>
            <a:off x="2601155" y="1171245"/>
            <a:ext cx="1944000" cy="79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18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28"/>
          </p:nvPr>
        </p:nvSpPr>
        <p:spPr>
          <a:xfrm>
            <a:off x="4729235" y="1171245"/>
            <a:ext cx="1944000" cy="79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18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29"/>
          </p:nvPr>
        </p:nvSpPr>
        <p:spPr>
          <a:xfrm>
            <a:off x="6878582" y="1171245"/>
            <a:ext cx="1944000" cy="79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18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153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/>
          <p:cNvSpPr>
            <a:spLocks noGrp="1"/>
          </p:cNvSpPr>
          <p:nvPr>
            <p:ph sz="quarter" idx="43"/>
          </p:nvPr>
        </p:nvSpPr>
        <p:spPr>
          <a:xfrm>
            <a:off x="473075" y="4565874"/>
            <a:ext cx="4104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/>
            </a:lvl1pPr>
            <a:lvl2pPr marL="357188" indent="-174625">
              <a:lnSpc>
                <a:spcPct val="100000"/>
              </a:lnSpc>
              <a:spcBef>
                <a:spcPts val="600"/>
              </a:spcBef>
              <a:defRPr sz="1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44"/>
          </p:nvPr>
        </p:nvSpPr>
        <p:spPr>
          <a:xfrm>
            <a:off x="4766438" y="4565874"/>
            <a:ext cx="406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/>
            </a:lvl1pPr>
            <a:lvl2pPr marL="357188" indent="-174625">
              <a:lnSpc>
                <a:spcPct val="100000"/>
              </a:lnSpc>
              <a:spcBef>
                <a:spcPts val="600"/>
              </a:spcBef>
              <a:defRPr sz="1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6"/>
          <p:cNvSpPr>
            <a:spLocks noGrp="1"/>
          </p:cNvSpPr>
          <p:nvPr>
            <p:ph sz="quarter" idx="29"/>
          </p:nvPr>
        </p:nvSpPr>
        <p:spPr>
          <a:xfrm>
            <a:off x="473075" y="1184275"/>
            <a:ext cx="4104000" cy="652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0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33"/>
          </p:nvPr>
        </p:nvSpPr>
        <p:spPr>
          <a:xfrm>
            <a:off x="473075" y="3891770"/>
            <a:ext cx="4104000" cy="652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0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473075" y="1862886"/>
            <a:ext cx="4104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/>
            </a:lvl1pPr>
            <a:lvl2pPr marL="357188" indent="-174625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38"/>
          </p:nvPr>
        </p:nvSpPr>
        <p:spPr>
          <a:xfrm>
            <a:off x="4766438" y="1184275"/>
            <a:ext cx="4068000" cy="652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0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39"/>
          </p:nvPr>
        </p:nvSpPr>
        <p:spPr>
          <a:xfrm>
            <a:off x="4766438" y="3891770"/>
            <a:ext cx="4068000" cy="652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0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42"/>
          </p:nvPr>
        </p:nvSpPr>
        <p:spPr>
          <a:xfrm>
            <a:off x="4766438" y="1862886"/>
            <a:ext cx="406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/>
            </a:lvl1pPr>
            <a:lvl2pPr marL="357188" indent="-174625">
              <a:lnSpc>
                <a:spcPct val="100000"/>
              </a:lnSpc>
              <a:spcBef>
                <a:spcPts val="600"/>
              </a:spcBef>
              <a:defRPr sz="1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97632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2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25812" y="0"/>
            <a:ext cx="65166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-1455738" y="2682875"/>
            <a:ext cx="6445251" cy="1487488"/>
            <a:chOff x="-1455738" y="2682875"/>
            <a:chExt cx="6445251" cy="1487488"/>
          </a:xfrm>
        </p:grpSpPr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-1455738" y="2711450"/>
              <a:ext cx="1082675" cy="1430338"/>
            </a:xfrm>
            <a:custGeom>
              <a:avLst/>
              <a:gdLst>
                <a:gd name="T0" fmla="*/ 259 w 682"/>
                <a:gd name="T1" fmla="*/ 0 h 901"/>
                <a:gd name="T2" fmla="*/ 444 w 682"/>
                <a:gd name="T3" fmla="*/ 0 h 901"/>
                <a:gd name="T4" fmla="*/ 682 w 682"/>
                <a:gd name="T5" fmla="*/ 901 h 901"/>
                <a:gd name="T6" fmla="*/ 532 w 682"/>
                <a:gd name="T7" fmla="*/ 901 h 901"/>
                <a:gd name="T8" fmla="*/ 475 w 682"/>
                <a:gd name="T9" fmla="*/ 681 h 901"/>
                <a:gd name="T10" fmla="*/ 211 w 682"/>
                <a:gd name="T11" fmla="*/ 681 h 901"/>
                <a:gd name="T12" fmla="*/ 154 w 682"/>
                <a:gd name="T13" fmla="*/ 901 h 901"/>
                <a:gd name="T14" fmla="*/ 0 w 682"/>
                <a:gd name="T15" fmla="*/ 901 h 901"/>
                <a:gd name="T16" fmla="*/ 259 w 682"/>
                <a:gd name="T17" fmla="*/ 0 h 901"/>
                <a:gd name="T18" fmla="*/ 453 w 682"/>
                <a:gd name="T19" fmla="*/ 567 h 901"/>
                <a:gd name="T20" fmla="*/ 347 w 682"/>
                <a:gd name="T21" fmla="*/ 118 h 901"/>
                <a:gd name="T22" fmla="*/ 347 w 682"/>
                <a:gd name="T23" fmla="*/ 118 h 901"/>
                <a:gd name="T24" fmla="*/ 237 w 682"/>
                <a:gd name="T25" fmla="*/ 567 h 901"/>
                <a:gd name="T26" fmla="*/ 453 w 682"/>
                <a:gd name="T27" fmla="*/ 567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2" h="901">
                  <a:moveTo>
                    <a:pt x="259" y="0"/>
                  </a:moveTo>
                  <a:lnTo>
                    <a:pt x="444" y="0"/>
                  </a:lnTo>
                  <a:lnTo>
                    <a:pt x="682" y="901"/>
                  </a:lnTo>
                  <a:lnTo>
                    <a:pt x="532" y="901"/>
                  </a:lnTo>
                  <a:lnTo>
                    <a:pt x="475" y="681"/>
                  </a:lnTo>
                  <a:lnTo>
                    <a:pt x="211" y="681"/>
                  </a:lnTo>
                  <a:lnTo>
                    <a:pt x="154" y="901"/>
                  </a:lnTo>
                  <a:lnTo>
                    <a:pt x="0" y="901"/>
                  </a:lnTo>
                  <a:lnTo>
                    <a:pt x="259" y="0"/>
                  </a:lnTo>
                  <a:close/>
                  <a:moveTo>
                    <a:pt x="453" y="567"/>
                  </a:moveTo>
                  <a:lnTo>
                    <a:pt x="347" y="118"/>
                  </a:lnTo>
                  <a:lnTo>
                    <a:pt x="347" y="118"/>
                  </a:lnTo>
                  <a:lnTo>
                    <a:pt x="237" y="567"/>
                  </a:lnTo>
                  <a:lnTo>
                    <a:pt x="453" y="5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-303213" y="2682875"/>
              <a:ext cx="914400" cy="1487488"/>
            </a:xfrm>
            <a:custGeom>
              <a:avLst/>
              <a:gdLst>
                <a:gd name="T0" fmla="*/ 106 w 131"/>
                <a:gd name="T1" fmla="*/ 185 h 213"/>
                <a:gd name="T2" fmla="*/ 106 w 131"/>
                <a:gd name="T3" fmla="*/ 185 h 213"/>
                <a:gd name="T4" fmla="*/ 89 w 131"/>
                <a:gd name="T5" fmla="*/ 206 h 213"/>
                <a:gd name="T6" fmla="*/ 61 w 131"/>
                <a:gd name="T7" fmla="*/ 213 h 213"/>
                <a:gd name="T8" fmla="*/ 32 w 131"/>
                <a:gd name="T9" fmla="*/ 207 h 213"/>
                <a:gd name="T10" fmla="*/ 13 w 131"/>
                <a:gd name="T11" fmla="*/ 187 h 213"/>
                <a:gd name="T12" fmla="*/ 3 w 131"/>
                <a:gd name="T13" fmla="*/ 154 h 213"/>
                <a:gd name="T14" fmla="*/ 0 w 131"/>
                <a:gd name="T15" fmla="*/ 106 h 213"/>
                <a:gd name="T16" fmla="*/ 16 w 131"/>
                <a:gd name="T17" fmla="*/ 25 h 213"/>
                <a:gd name="T18" fmla="*/ 68 w 131"/>
                <a:gd name="T19" fmla="*/ 0 h 213"/>
                <a:gd name="T20" fmla="*/ 99 w 131"/>
                <a:gd name="T21" fmla="*/ 6 h 213"/>
                <a:gd name="T22" fmla="*/ 117 w 131"/>
                <a:gd name="T23" fmla="*/ 22 h 213"/>
                <a:gd name="T24" fmla="*/ 126 w 131"/>
                <a:gd name="T25" fmla="*/ 42 h 213"/>
                <a:gd name="T26" fmla="*/ 128 w 131"/>
                <a:gd name="T27" fmla="*/ 59 h 213"/>
                <a:gd name="T28" fmla="*/ 128 w 131"/>
                <a:gd name="T29" fmla="*/ 63 h 213"/>
                <a:gd name="T30" fmla="*/ 97 w 131"/>
                <a:gd name="T31" fmla="*/ 63 h 213"/>
                <a:gd name="T32" fmla="*/ 97 w 131"/>
                <a:gd name="T33" fmla="*/ 58 h 213"/>
                <a:gd name="T34" fmla="*/ 96 w 131"/>
                <a:gd name="T35" fmla="*/ 46 h 213"/>
                <a:gd name="T36" fmla="*/ 91 w 131"/>
                <a:gd name="T37" fmla="*/ 35 h 213"/>
                <a:gd name="T38" fmla="*/ 82 w 131"/>
                <a:gd name="T39" fmla="*/ 27 h 213"/>
                <a:gd name="T40" fmla="*/ 68 w 131"/>
                <a:gd name="T41" fmla="*/ 24 h 213"/>
                <a:gd name="T42" fmla="*/ 53 w 131"/>
                <a:gd name="T43" fmla="*/ 28 h 213"/>
                <a:gd name="T44" fmla="*/ 42 w 131"/>
                <a:gd name="T45" fmla="*/ 40 h 213"/>
                <a:gd name="T46" fmla="*/ 35 w 131"/>
                <a:gd name="T47" fmla="*/ 65 h 213"/>
                <a:gd name="T48" fmla="*/ 32 w 131"/>
                <a:gd name="T49" fmla="*/ 106 h 213"/>
                <a:gd name="T50" fmla="*/ 34 w 131"/>
                <a:gd name="T51" fmla="*/ 146 h 213"/>
                <a:gd name="T52" fmla="*/ 41 w 131"/>
                <a:gd name="T53" fmla="*/ 172 h 213"/>
                <a:gd name="T54" fmla="*/ 51 w 131"/>
                <a:gd name="T55" fmla="*/ 185 h 213"/>
                <a:gd name="T56" fmla="*/ 66 w 131"/>
                <a:gd name="T57" fmla="*/ 188 h 213"/>
                <a:gd name="T58" fmla="*/ 92 w 131"/>
                <a:gd name="T59" fmla="*/ 174 h 213"/>
                <a:gd name="T60" fmla="*/ 100 w 131"/>
                <a:gd name="T61" fmla="*/ 126 h 213"/>
                <a:gd name="T62" fmla="*/ 65 w 131"/>
                <a:gd name="T63" fmla="*/ 126 h 213"/>
                <a:gd name="T64" fmla="*/ 65 w 131"/>
                <a:gd name="T65" fmla="*/ 101 h 213"/>
                <a:gd name="T66" fmla="*/ 131 w 131"/>
                <a:gd name="T67" fmla="*/ 101 h 213"/>
                <a:gd name="T68" fmla="*/ 131 w 131"/>
                <a:gd name="T69" fmla="*/ 209 h 213"/>
                <a:gd name="T70" fmla="*/ 106 w 131"/>
                <a:gd name="T71" fmla="*/ 209 h 213"/>
                <a:gd name="T72" fmla="*/ 106 w 131"/>
                <a:gd name="T73" fmla="*/ 18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" h="213">
                  <a:moveTo>
                    <a:pt x="106" y="185"/>
                  </a:moveTo>
                  <a:cubicBezTo>
                    <a:pt x="106" y="185"/>
                    <a:pt x="106" y="185"/>
                    <a:pt x="106" y="185"/>
                  </a:cubicBezTo>
                  <a:cubicBezTo>
                    <a:pt x="101" y="195"/>
                    <a:pt x="96" y="202"/>
                    <a:pt x="89" y="206"/>
                  </a:cubicBezTo>
                  <a:cubicBezTo>
                    <a:pt x="82" y="211"/>
                    <a:pt x="73" y="213"/>
                    <a:pt x="61" y="213"/>
                  </a:cubicBezTo>
                  <a:cubicBezTo>
                    <a:pt x="49" y="213"/>
                    <a:pt x="40" y="211"/>
                    <a:pt x="32" y="207"/>
                  </a:cubicBezTo>
                  <a:cubicBezTo>
                    <a:pt x="24" y="203"/>
                    <a:pt x="18" y="196"/>
                    <a:pt x="13" y="187"/>
                  </a:cubicBezTo>
                  <a:cubicBezTo>
                    <a:pt x="8" y="178"/>
                    <a:pt x="5" y="167"/>
                    <a:pt x="3" y="154"/>
                  </a:cubicBezTo>
                  <a:cubicBezTo>
                    <a:pt x="1" y="141"/>
                    <a:pt x="0" y="125"/>
                    <a:pt x="0" y="106"/>
                  </a:cubicBezTo>
                  <a:cubicBezTo>
                    <a:pt x="0" y="70"/>
                    <a:pt x="5" y="43"/>
                    <a:pt x="16" y="25"/>
                  </a:cubicBezTo>
                  <a:cubicBezTo>
                    <a:pt x="27" y="8"/>
                    <a:pt x="44" y="0"/>
                    <a:pt x="68" y="0"/>
                  </a:cubicBezTo>
                  <a:cubicBezTo>
                    <a:pt x="81" y="0"/>
                    <a:pt x="91" y="2"/>
                    <a:pt x="99" y="6"/>
                  </a:cubicBezTo>
                  <a:cubicBezTo>
                    <a:pt x="107" y="11"/>
                    <a:pt x="113" y="16"/>
                    <a:pt x="117" y="22"/>
                  </a:cubicBezTo>
                  <a:cubicBezTo>
                    <a:pt x="122" y="28"/>
                    <a:pt x="124" y="35"/>
                    <a:pt x="126" y="42"/>
                  </a:cubicBezTo>
                  <a:cubicBezTo>
                    <a:pt x="127" y="49"/>
                    <a:pt x="128" y="54"/>
                    <a:pt x="128" y="59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97" y="63"/>
                    <a:pt x="97" y="63"/>
                    <a:pt x="97" y="63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4"/>
                    <a:pt x="97" y="50"/>
                    <a:pt x="96" y="46"/>
                  </a:cubicBezTo>
                  <a:cubicBezTo>
                    <a:pt x="95" y="42"/>
                    <a:pt x="93" y="39"/>
                    <a:pt x="91" y="35"/>
                  </a:cubicBezTo>
                  <a:cubicBezTo>
                    <a:pt x="89" y="32"/>
                    <a:pt x="86" y="29"/>
                    <a:pt x="82" y="27"/>
                  </a:cubicBezTo>
                  <a:cubicBezTo>
                    <a:pt x="78" y="25"/>
                    <a:pt x="74" y="24"/>
                    <a:pt x="68" y="24"/>
                  </a:cubicBezTo>
                  <a:cubicBezTo>
                    <a:pt x="62" y="24"/>
                    <a:pt x="57" y="25"/>
                    <a:pt x="53" y="28"/>
                  </a:cubicBezTo>
                  <a:cubicBezTo>
                    <a:pt x="48" y="30"/>
                    <a:pt x="44" y="34"/>
                    <a:pt x="42" y="40"/>
                  </a:cubicBezTo>
                  <a:cubicBezTo>
                    <a:pt x="39" y="46"/>
                    <a:pt x="36" y="55"/>
                    <a:pt x="35" y="65"/>
                  </a:cubicBezTo>
                  <a:cubicBezTo>
                    <a:pt x="33" y="76"/>
                    <a:pt x="32" y="89"/>
                    <a:pt x="32" y="106"/>
                  </a:cubicBezTo>
                  <a:cubicBezTo>
                    <a:pt x="32" y="122"/>
                    <a:pt x="33" y="136"/>
                    <a:pt x="34" y="146"/>
                  </a:cubicBezTo>
                  <a:cubicBezTo>
                    <a:pt x="36" y="157"/>
                    <a:pt x="38" y="166"/>
                    <a:pt x="41" y="172"/>
                  </a:cubicBezTo>
                  <a:cubicBezTo>
                    <a:pt x="43" y="178"/>
                    <a:pt x="47" y="182"/>
                    <a:pt x="51" y="185"/>
                  </a:cubicBezTo>
                  <a:cubicBezTo>
                    <a:pt x="55" y="187"/>
                    <a:pt x="60" y="188"/>
                    <a:pt x="66" y="188"/>
                  </a:cubicBezTo>
                  <a:cubicBezTo>
                    <a:pt x="78" y="189"/>
                    <a:pt x="87" y="184"/>
                    <a:pt x="92" y="174"/>
                  </a:cubicBezTo>
                  <a:cubicBezTo>
                    <a:pt x="97" y="164"/>
                    <a:pt x="100" y="148"/>
                    <a:pt x="100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131" y="101"/>
                    <a:pt x="131" y="101"/>
                    <a:pt x="131" y="101"/>
                  </a:cubicBezTo>
                  <a:cubicBezTo>
                    <a:pt x="131" y="209"/>
                    <a:pt x="131" y="209"/>
                    <a:pt x="131" y="209"/>
                  </a:cubicBezTo>
                  <a:cubicBezTo>
                    <a:pt x="106" y="209"/>
                    <a:pt x="106" y="209"/>
                    <a:pt x="106" y="209"/>
                  </a:cubicBezTo>
                  <a:lnTo>
                    <a:pt x="106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806450" y="2711450"/>
              <a:ext cx="796925" cy="1430338"/>
            </a:xfrm>
            <a:custGeom>
              <a:avLst/>
              <a:gdLst>
                <a:gd name="T0" fmla="*/ 0 w 502"/>
                <a:gd name="T1" fmla="*/ 0 h 901"/>
                <a:gd name="T2" fmla="*/ 488 w 502"/>
                <a:gd name="T3" fmla="*/ 0 h 901"/>
                <a:gd name="T4" fmla="*/ 488 w 502"/>
                <a:gd name="T5" fmla="*/ 118 h 901"/>
                <a:gd name="T6" fmla="*/ 145 w 502"/>
                <a:gd name="T7" fmla="*/ 118 h 901"/>
                <a:gd name="T8" fmla="*/ 145 w 502"/>
                <a:gd name="T9" fmla="*/ 369 h 901"/>
                <a:gd name="T10" fmla="*/ 471 w 502"/>
                <a:gd name="T11" fmla="*/ 369 h 901"/>
                <a:gd name="T12" fmla="*/ 471 w 502"/>
                <a:gd name="T13" fmla="*/ 492 h 901"/>
                <a:gd name="T14" fmla="*/ 145 w 502"/>
                <a:gd name="T15" fmla="*/ 492 h 901"/>
                <a:gd name="T16" fmla="*/ 145 w 502"/>
                <a:gd name="T17" fmla="*/ 783 h 901"/>
                <a:gd name="T18" fmla="*/ 502 w 502"/>
                <a:gd name="T19" fmla="*/ 783 h 901"/>
                <a:gd name="T20" fmla="*/ 502 w 502"/>
                <a:gd name="T21" fmla="*/ 901 h 901"/>
                <a:gd name="T22" fmla="*/ 0 w 502"/>
                <a:gd name="T23" fmla="*/ 901 h 901"/>
                <a:gd name="T24" fmla="*/ 0 w 502"/>
                <a:gd name="T2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901">
                  <a:moveTo>
                    <a:pt x="0" y="0"/>
                  </a:moveTo>
                  <a:lnTo>
                    <a:pt x="488" y="0"/>
                  </a:lnTo>
                  <a:lnTo>
                    <a:pt x="488" y="118"/>
                  </a:lnTo>
                  <a:lnTo>
                    <a:pt x="145" y="118"/>
                  </a:lnTo>
                  <a:lnTo>
                    <a:pt x="145" y="369"/>
                  </a:lnTo>
                  <a:lnTo>
                    <a:pt x="471" y="369"/>
                  </a:lnTo>
                  <a:lnTo>
                    <a:pt x="471" y="492"/>
                  </a:lnTo>
                  <a:lnTo>
                    <a:pt x="145" y="492"/>
                  </a:lnTo>
                  <a:lnTo>
                    <a:pt x="145" y="783"/>
                  </a:lnTo>
                  <a:lnTo>
                    <a:pt x="502" y="783"/>
                  </a:lnTo>
                  <a:lnTo>
                    <a:pt x="502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8000" y="2711450"/>
              <a:ext cx="914400" cy="1430338"/>
            </a:xfrm>
            <a:custGeom>
              <a:avLst/>
              <a:gdLst>
                <a:gd name="T0" fmla="*/ 0 w 576"/>
                <a:gd name="T1" fmla="*/ 0 h 901"/>
                <a:gd name="T2" fmla="*/ 176 w 576"/>
                <a:gd name="T3" fmla="*/ 0 h 901"/>
                <a:gd name="T4" fmla="*/ 435 w 576"/>
                <a:gd name="T5" fmla="*/ 673 h 901"/>
                <a:gd name="T6" fmla="*/ 440 w 576"/>
                <a:gd name="T7" fmla="*/ 673 h 901"/>
                <a:gd name="T8" fmla="*/ 440 w 576"/>
                <a:gd name="T9" fmla="*/ 0 h 901"/>
                <a:gd name="T10" fmla="*/ 576 w 576"/>
                <a:gd name="T11" fmla="*/ 0 h 901"/>
                <a:gd name="T12" fmla="*/ 576 w 576"/>
                <a:gd name="T13" fmla="*/ 901 h 901"/>
                <a:gd name="T14" fmla="*/ 400 w 576"/>
                <a:gd name="T15" fmla="*/ 901 h 901"/>
                <a:gd name="T16" fmla="*/ 136 w 576"/>
                <a:gd name="T17" fmla="*/ 211 h 901"/>
                <a:gd name="T18" fmla="*/ 136 w 576"/>
                <a:gd name="T19" fmla="*/ 211 h 901"/>
                <a:gd name="T20" fmla="*/ 136 w 576"/>
                <a:gd name="T21" fmla="*/ 901 h 901"/>
                <a:gd name="T22" fmla="*/ 0 w 576"/>
                <a:gd name="T23" fmla="*/ 901 h 901"/>
                <a:gd name="T24" fmla="*/ 0 w 576"/>
                <a:gd name="T2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901">
                  <a:moveTo>
                    <a:pt x="0" y="0"/>
                  </a:moveTo>
                  <a:lnTo>
                    <a:pt x="176" y="0"/>
                  </a:lnTo>
                  <a:lnTo>
                    <a:pt x="435" y="673"/>
                  </a:lnTo>
                  <a:lnTo>
                    <a:pt x="440" y="673"/>
                  </a:lnTo>
                  <a:lnTo>
                    <a:pt x="440" y="0"/>
                  </a:lnTo>
                  <a:lnTo>
                    <a:pt x="576" y="0"/>
                  </a:lnTo>
                  <a:lnTo>
                    <a:pt x="576" y="901"/>
                  </a:lnTo>
                  <a:lnTo>
                    <a:pt x="400" y="901"/>
                  </a:lnTo>
                  <a:lnTo>
                    <a:pt x="136" y="211"/>
                  </a:lnTo>
                  <a:lnTo>
                    <a:pt x="136" y="211"/>
                  </a:lnTo>
                  <a:lnTo>
                    <a:pt x="136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 noEditPoints="1"/>
            </p:cNvSpPr>
            <p:nvPr userDrawn="1"/>
          </p:nvSpPr>
          <p:spPr bwMode="auto">
            <a:xfrm>
              <a:off x="2930525" y="2711450"/>
              <a:ext cx="914400" cy="1430338"/>
            </a:xfrm>
            <a:custGeom>
              <a:avLst/>
              <a:gdLst>
                <a:gd name="T0" fmla="*/ 0 w 131"/>
                <a:gd name="T1" fmla="*/ 0 h 205"/>
                <a:gd name="T2" fmla="*/ 58 w 131"/>
                <a:gd name="T3" fmla="*/ 0 h 205"/>
                <a:gd name="T4" fmla="*/ 97 w 131"/>
                <a:gd name="T5" fmla="*/ 7 h 205"/>
                <a:gd name="T6" fmla="*/ 119 w 131"/>
                <a:gd name="T7" fmla="*/ 28 h 205"/>
                <a:gd name="T8" fmla="*/ 129 w 131"/>
                <a:gd name="T9" fmla="*/ 61 h 205"/>
                <a:gd name="T10" fmla="*/ 131 w 131"/>
                <a:gd name="T11" fmla="*/ 102 h 205"/>
                <a:gd name="T12" fmla="*/ 129 w 131"/>
                <a:gd name="T13" fmla="*/ 144 h 205"/>
                <a:gd name="T14" fmla="*/ 119 w 131"/>
                <a:gd name="T15" fmla="*/ 177 h 205"/>
                <a:gd name="T16" fmla="*/ 97 w 131"/>
                <a:gd name="T17" fmla="*/ 198 h 205"/>
                <a:gd name="T18" fmla="*/ 58 w 131"/>
                <a:gd name="T19" fmla="*/ 205 h 205"/>
                <a:gd name="T20" fmla="*/ 0 w 131"/>
                <a:gd name="T21" fmla="*/ 205 h 205"/>
                <a:gd name="T22" fmla="*/ 0 w 131"/>
                <a:gd name="T23" fmla="*/ 0 h 205"/>
                <a:gd name="T24" fmla="*/ 33 w 131"/>
                <a:gd name="T25" fmla="*/ 180 h 205"/>
                <a:gd name="T26" fmla="*/ 60 w 131"/>
                <a:gd name="T27" fmla="*/ 180 h 205"/>
                <a:gd name="T28" fmla="*/ 77 w 131"/>
                <a:gd name="T29" fmla="*/ 177 h 205"/>
                <a:gd name="T30" fmla="*/ 89 w 131"/>
                <a:gd name="T31" fmla="*/ 164 h 205"/>
                <a:gd name="T32" fmla="*/ 96 w 131"/>
                <a:gd name="T33" fmla="*/ 140 h 205"/>
                <a:gd name="T34" fmla="*/ 98 w 131"/>
                <a:gd name="T35" fmla="*/ 102 h 205"/>
                <a:gd name="T36" fmla="*/ 96 w 131"/>
                <a:gd name="T37" fmla="*/ 66 h 205"/>
                <a:gd name="T38" fmla="*/ 90 w 131"/>
                <a:gd name="T39" fmla="*/ 42 h 205"/>
                <a:gd name="T40" fmla="*/ 78 w 131"/>
                <a:gd name="T41" fmla="*/ 28 h 205"/>
                <a:gd name="T42" fmla="*/ 60 w 131"/>
                <a:gd name="T43" fmla="*/ 24 h 205"/>
                <a:gd name="T44" fmla="*/ 33 w 131"/>
                <a:gd name="T45" fmla="*/ 24 h 205"/>
                <a:gd name="T46" fmla="*/ 33 w 131"/>
                <a:gd name="T47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1" h="205">
                  <a:moveTo>
                    <a:pt x="0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75" y="0"/>
                    <a:pt x="87" y="2"/>
                    <a:pt x="97" y="7"/>
                  </a:cubicBezTo>
                  <a:cubicBezTo>
                    <a:pt x="107" y="12"/>
                    <a:pt x="114" y="19"/>
                    <a:pt x="119" y="28"/>
                  </a:cubicBezTo>
                  <a:cubicBezTo>
                    <a:pt x="124" y="37"/>
                    <a:pt x="127" y="48"/>
                    <a:pt x="129" y="61"/>
                  </a:cubicBezTo>
                  <a:cubicBezTo>
                    <a:pt x="130" y="73"/>
                    <a:pt x="131" y="87"/>
                    <a:pt x="131" y="102"/>
                  </a:cubicBezTo>
                  <a:cubicBezTo>
                    <a:pt x="131" y="118"/>
                    <a:pt x="130" y="131"/>
                    <a:pt x="129" y="144"/>
                  </a:cubicBezTo>
                  <a:cubicBezTo>
                    <a:pt x="127" y="157"/>
                    <a:pt x="124" y="167"/>
                    <a:pt x="119" y="177"/>
                  </a:cubicBezTo>
                  <a:cubicBezTo>
                    <a:pt x="114" y="186"/>
                    <a:pt x="107" y="193"/>
                    <a:pt x="97" y="198"/>
                  </a:cubicBezTo>
                  <a:cubicBezTo>
                    <a:pt x="87" y="203"/>
                    <a:pt x="75" y="205"/>
                    <a:pt x="58" y="205"/>
                  </a:cubicBezTo>
                  <a:cubicBezTo>
                    <a:pt x="0" y="205"/>
                    <a:pt x="0" y="205"/>
                    <a:pt x="0" y="205"/>
                  </a:cubicBezTo>
                  <a:lnTo>
                    <a:pt x="0" y="0"/>
                  </a:lnTo>
                  <a:close/>
                  <a:moveTo>
                    <a:pt x="33" y="180"/>
                  </a:moveTo>
                  <a:cubicBezTo>
                    <a:pt x="60" y="180"/>
                    <a:pt x="60" y="180"/>
                    <a:pt x="60" y="180"/>
                  </a:cubicBezTo>
                  <a:cubicBezTo>
                    <a:pt x="67" y="180"/>
                    <a:pt x="72" y="179"/>
                    <a:pt x="77" y="177"/>
                  </a:cubicBezTo>
                  <a:cubicBezTo>
                    <a:pt x="82" y="174"/>
                    <a:pt x="86" y="170"/>
                    <a:pt x="89" y="164"/>
                  </a:cubicBezTo>
                  <a:cubicBezTo>
                    <a:pt x="92" y="158"/>
                    <a:pt x="95" y="150"/>
                    <a:pt x="96" y="140"/>
                  </a:cubicBezTo>
                  <a:cubicBezTo>
                    <a:pt x="97" y="130"/>
                    <a:pt x="98" y="117"/>
                    <a:pt x="98" y="102"/>
                  </a:cubicBezTo>
                  <a:cubicBezTo>
                    <a:pt x="98" y="88"/>
                    <a:pt x="98" y="76"/>
                    <a:pt x="96" y="66"/>
                  </a:cubicBezTo>
                  <a:cubicBezTo>
                    <a:pt x="95" y="56"/>
                    <a:pt x="93" y="48"/>
                    <a:pt x="90" y="42"/>
                  </a:cubicBezTo>
                  <a:cubicBezTo>
                    <a:pt x="87" y="35"/>
                    <a:pt x="83" y="31"/>
                    <a:pt x="78" y="28"/>
                  </a:cubicBezTo>
                  <a:cubicBezTo>
                    <a:pt x="73" y="26"/>
                    <a:pt x="67" y="24"/>
                    <a:pt x="60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3914775" y="2711450"/>
              <a:ext cx="1074738" cy="1430338"/>
            </a:xfrm>
            <a:custGeom>
              <a:avLst/>
              <a:gdLst>
                <a:gd name="T0" fmla="*/ 255 w 677"/>
                <a:gd name="T1" fmla="*/ 0 h 901"/>
                <a:gd name="T2" fmla="*/ 440 w 677"/>
                <a:gd name="T3" fmla="*/ 0 h 901"/>
                <a:gd name="T4" fmla="*/ 677 w 677"/>
                <a:gd name="T5" fmla="*/ 901 h 901"/>
                <a:gd name="T6" fmla="*/ 528 w 677"/>
                <a:gd name="T7" fmla="*/ 901 h 901"/>
                <a:gd name="T8" fmla="*/ 471 w 677"/>
                <a:gd name="T9" fmla="*/ 681 h 901"/>
                <a:gd name="T10" fmla="*/ 207 w 677"/>
                <a:gd name="T11" fmla="*/ 681 h 901"/>
                <a:gd name="T12" fmla="*/ 149 w 677"/>
                <a:gd name="T13" fmla="*/ 901 h 901"/>
                <a:gd name="T14" fmla="*/ 0 w 677"/>
                <a:gd name="T15" fmla="*/ 901 h 901"/>
                <a:gd name="T16" fmla="*/ 255 w 677"/>
                <a:gd name="T17" fmla="*/ 0 h 901"/>
                <a:gd name="T18" fmla="*/ 449 w 677"/>
                <a:gd name="T19" fmla="*/ 567 h 901"/>
                <a:gd name="T20" fmla="*/ 343 w 677"/>
                <a:gd name="T21" fmla="*/ 118 h 901"/>
                <a:gd name="T22" fmla="*/ 343 w 677"/>
                <a:gd name="T23" fmla="*/ 118 h 901"/>
                <a:gd name="T24" fmla="*/ 233 w 677"/>
                <a:gd name="T25" fmla="*/ 567 h 901"/>
                <a:gd name="T26" fmla="*/ 449 w 677"/>
                <a:gd name="T27" fmla="*/ 567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7" h="901">
                  <a:moveTo>
                    <a:pt x="255" y="0"/>
                  </a:moveTo>
                  <a:lnTo>
                    <a:pt x="440" y="0"/>
                  </a:lnTo>
                  <a:lnTo>
                    <a:pt x="677" y="901"/>
                  </a:lnTo>
                  <a:lnTo>
                    <a:pt x="528" y="901"/>
                  </a:lnTo>
                  <a:lnTo>
                    <a:pt x="471" y="681"/>
                  </a:lnTo>
                  <a:lnTo>
                    <a:pt x="207" y="681"/>
                  </a:lnTo>
                  <a:lnTo>
                    <a:pt x="149" y="901"/>
                  </a:lnTo>
                  <a:lnTo>
                    <a:pt x="0" y="901"/>
                  </a:lnTo>
                  <a:lnTo>
                    <a:pt x="255" y="0"/>
                  </a:lnTo>
                  <a:close/>
                  <a:moveTo>
                    <a:pt x="449" y="567"/>
                  </a:moveTo>
                  <a:lnTo>
                    <a:pt x="343" y="118"/>
                  </a:lnTo>
                  <a:lnTo>
                    <a:pt x="343" y="118"/>
                  </a:lnTo>
                  <a:lnTo>
                    <a:pt x="233" y="567"/>
                  </a:lnTo>
                  <a:lnTo>
                    <a:pt x="449" y="5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41320" y="624840"/>
            <a:ext cx="5789930" cy="5753735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None/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4833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a_Color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30"/>
          </p:nvPr>
        </p:nvSpPr>
        <p:spPr>
          <a:xfrm>
            <a:off x="2689412" y="1184274"/>
            <a:ext cx="6451413" cy="102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40" tIns="45720" rIns="91440" bIns="45720" anchor="ctr">
            <a:noAutofit/>
          </a:bodyPr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57188" indent="-174625"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 noChangeAspect="1"/>
          </p:cNvSpPr>
          <p:nvPr>
            <p:ph sz="quarter" idx="31"/>
          </p:nvPr>
        </p:nvSpPr>
        <p:spPr>
          <a:xfrm>
            <a:off x="1" y="1184275"/>
            <a:ext cx="2514600" cy="1027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20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0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6"/>
          <p:cNvSpPr>
            <a:spLocks noGrp="1" noChangeAspect="1"/>
          </p:cNvSpPr>
          <p:nvPr>
            <p:ph sz="quarter" idx="35"/>
          </p:nvPr>
        </p:nvSpPr>
        <p:spPr>
          <a:xfrm>
            <a:off x="2689412" y="2407018"/>
            <a:ext cx="6451413" cy="102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dirty="0" smtClean="0"/>
            </a:lvl1pPr>
          </a:lstStyle>
          <a:p>
            <a:pPr marL="228600" lvl="0" indent="-228600">
              <a:spcBef>
                <a:spcPts val="6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6"/>
          <p:cNvSpPr>
            <a:spLocks noGrp="1" noChangeAspect="1"/>
          </p:cNvSpPr>
          <p:nvPr>
            <p:ph sz="quarter" idx="36"/>
          </p:nvPr>
        </p:nvSpPr>
        <p:spPr>
          <a:xfrm>
            <a:off x="2689412" y="3625850"/>
            <a:ext cx="6451413" cy="102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dirty="0" smtClean="0"/>
            </a:lvl1pPr>
          </a:lstStyle>
          <a:p>
            <a:pPr marL="228600" lvl="0" indent="-228600">
              <a:spcBef>
                <a:spcPts val="6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6"/>
          <p:cNvSpPr>
            <a:spLocks noGrp="1" noChangeAspect="1"/>
          </p:cNvSpPr>
          <p:nvPr>
            <p:ph sz="quarter" idx="37"/>
          </p:nvPr>
        </p:nvSpPr>
        <p:spPr>
          <a:xfrm>
            <a:off x="2689412" y="4865213"/>
            <a:ext cx="6451413" cy="102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dirty="0" smtClean="0"/>
            </a:lvl1pPr>
          </a:lstStyle>
          <a:p>
            <a:pPr marL="228600" lvl="0" indent="-228600">
              <a:spcBef>
                <a:spcPts val="6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6"/>
          <p:cNvSpPr>
            <a:spLocks noGrp="1" noChangeAspect="1"/>
          </p:cNvSpPr>
          <p:nvPr>
            <p:ph sz="quarter" idx="38"/>
          </p:nvPr>
        </p:nvSpPr>
        <p:spPr>
          <a:xfrm>
            <a:off x="1" y="2405721"/>
            <a:ext cx="2514600" cy="1027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20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0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6"/>
          <p:cNvSpPr>
            <a:spLocks noGrp="1" noChangeAspect="1"/>
          </p:cNvSpPr>
          <p:nvPr>
            <p:ph sz="quarter" idx="39"/>
          </p:nvPr>
        </p:nvSpPr>
        <p:spPr>
          <a:xfrm>
            <a:off x="1" y="3624553"/>
            <a:ext cx="2514600" cy="10272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45720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0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6"/>
          <p:cNvSpPr>
            <a:spLocks noGrp="1" noChangeAspect="1"/>
          </p:cNvSpPr>
          <p:nvPr>
            <p:ph sz="quarter" idx="40"/>
          </p:nvPr>
        </p:nvSpPr>
        <p:spPr>
          <a:xfrm>
            <a:off x="1" y="4863916"/>
            <a:ext cx="2514600" cy="10272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457200" tIns="45720" rIns="91440" bIns="4572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GB" sz="2000" b="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34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29"/>
          </p:nvPr>
        </p:nvSpPr>
        <p:spPr>
          <a:xfrm>
            <a:off x="473074" y="1184275"/>
            <a:ext cx="8380639" cy="445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0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473075" y="1649035"/>
            <a:ext cx="8387896" cy="688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/>
            </a:lvl1pPr>
            <a:lvl2pPr marL="357188" indent="-174625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30"/>
          </p:nvPr>
        </p:nvSpPr>
        <p:spPr>
          <a:xfrm>
            <a:off x="473074" y="2474918"/>
            <a:ext cx="8380639" cy="445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0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31"/>
          </p:nvPr>
        </p:nvSpPr>
        <p:spPr>
          <a:xfrm>
            <a:off x="473075" y="2939678"/>
            <a:ext cx="8387896" cy="688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/>
            </a:lvl1pPr>
            <a:lvl2pPr marL="357188" indent="-174625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32"/>
          </p:nvPr>
        </p:nvSpPr>
        <p:spPr>
          <a:xfrm>
            <a:off x="473074" y="3796424"/>
            <a:ext cx="8380639" cy="445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0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33"/>
          </p:nvPr>
        </p:nvSpPr>
        <p:spPr>
          <a:xfrm>
            <a:off x="473075" y="4261184"/>
            <a:ext cx="8387896" cy="688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/>
            </a:lvl1pPr>
            <a:lvl2pPr marL="357188" indent="-174625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Content Placeholder 6"/>
          <p:cNvSpPr>
            <a:spLocks noGrp="1"/>
          </p:cNvSpPr>
          <p:nvPr>
            <p:ph sz="quarter" idx="34"/>
          </p:nvPr>
        </p:nvSpPr>
        <p:spPr>
          <a:xfrm>
            <a:off x="473074" y="5092604"/>
            <a:ext cx="8380639" cy="445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0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5"/>
          </p:nvPr>
        </p:nvSpPr>
        <p:spPr>
          <a:xfrm>
            <a:off x="473075" y="5557364"/>
            <a:ext cx="8387896" cy="688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/>
            </a:lvl1pPr>
            <a:lvl2pPr marL="357188" indent="-174625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97632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a_Color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29"/>
          </p:nvPr>
        </p:nvSpPr>
        <p:spPr>
          <a:xfrm>
            <a:off x="473074" y="1184275"/>
            <a:ext cx="8380639" cy="445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0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473075" y="1649035"/>
            <a:ext cx="8387896" cy="688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/>
            </a:lvl1pPr>
            <a:lvl2pPr marL="357188" indent="-174625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30"/>
          </p:nvPr>
        </p:nvSpPr>
        <p:spPr>
          <a:xfrm>
            <a:off x="473074" y="2474918"/>
            <a:ext cx="8380639" cy="4454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40" tIns="4572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0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31"/>
          </p:nvPr>
        </p:nvSpPr>
        <p:spPr>
          <a:xfrm>
            <a:off x="473075" y="2939678"/>
            <a:ext cx="8387896" cy="688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/>
            </a:lvl1pPr>
            <a:lvl2pPr marL="357188" indent="-174625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32"/>
          </p:nvPr>
        </p:nvSpPr>
        <p:spPr>
          <a:xfrm>
            <a:off x="473074" y="3796424"/>
            <a:ext cx="8380639" cy="445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40" tIns="4572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0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33"/>
          </p:nvPr>
        </p:nvSpPr>
        <p:spPr>
          <a:xfrm>
            <a:off x="473075" y="4261184"/>
            <a:ext cx="8387896" cy="688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/>
            </a:lvl1pPr>
            <a:lvl2pPr marL="357188" indent="-174625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Content Placeholder 6"/>
          <p:cNvSpPr>
            <a:spLocks noGrp="1"/>
          </p:cNvSpPr>
          <p:nvPr>
            <p:ph sz="quarter" idx="34"/>
          </p:nvPr>
        </p:nvSpPr>
        <p:spPr>
          <a:xfrm>
            <a:off x="473074" y="5092604"/>
            <a:ext cx="8380639" cy="4454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40" tIns="4572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0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5"/>
          </p:nvPr>
        </p:nvSpPr>
        <p:spPr>
          <a:xfrm>
            <a:off x="473075" y="5557364"/>
            <a:ext cx="8387896" cy="688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>
            <a:noAutofit/>
          </a:bodyPr>
          <a:lstStyle>
            <a:lvl1pPr marL="182563" indent="-182563">
              <a:lnSpc>
                <a:spcPct val="100000"/>
              </a:lnSpc>
              <a:spcBef>
                <a:spcPts val="600"/>
              </a:spcBef>
              <a:defRPr sz="1800"/>
            </a:lvl1pPr>
            <a:lvl2pPr marL="357188" indent="-174625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548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30"/>
          </p:nvPr>
        </p:nvSpPr>
        <p:spPr>
          <a:xfrm>
            <a:off x="351845" y="1227815"/>
            <a:ext cx="8344480" cy="1138922"/>
          </a:xfrm>
          <a:prstGeom prst="rect">
            <a:avLst/>
          </a:prstGeom>
          <a:solidFill>
            <a:schemeClr val="bg1"/>
          </a:solidFill>
          <a:ln w="3175">
            <a:solidFill>
              <a:srgbClr val="56A0D3"/>
            </a:solidFill>
          </a:ln>
        </p:spPr>
        <p:txBody>
          <a:bodyPr lIns="91440" tIns="45720" rIns="91440" bIns="45720" anchor="ctr">
            <a:no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57188" indent="-174625"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6"/>
          <p:cNvSpPr>
            <a:spLocks noGrp="1"/>
          </p:cNvSpPr>
          <p:nvPr>
            <p:ph sz="quarter" idx="31"/>
          </p:nvPr>
        </p:nvSpPr>
        <p:spPr>
          <a:xfrm>
            <a:off x="351845" y="2492870"/>
            <a:ext cx="8344480" cy="1138922"/>
          </a:xfrm>
          <a:prstGeom prst="rect">
            <a:avLst/>
          </a:prstGeom>
          <a:solidFill>
            <a:schemeClr val="bg1"/>
          </a:solidFill>
          <a:ln w="3175">
            <a:solidFill>
              <a:srgbClr val="56A0D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lang="en-US" sz="1800" dirty="0" smtClean="0"/>
            </a:lvl1pPr>
          </a:lstStyle>
          <a:p>
            <a:pPr marL="228600" lvl="0" indent="-228600">
              <a:lnSpc>
                <a:spcPts val="2000"/>
              </a:lnSpc>
            </a:pPr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6"/>
          <p:cNvSpPr>
            <a:spLocks noGrp="1"/>
          </p:cNvSpPr>
          <p:nvPr>
            <p:ph sz="quarter" idx="32"/>
          </p:nvPr>
        </p:nvSpPr>
        <p:spPr>
          <a:xfrm>
            <a:off x="351845" y="3789050"/>
            <a:ext cx="8344480" cy="1138922"/>
          </a:xfrm>
          <a:prstGeom prst="rect">
            <a:avLst/>
          </a:prstGeom>
          <a:solidFill>
            <a:schemeClr val="bg1"/>
          </a:solidFill>
          <a:ln w="3175">
            <a:solidFill>
              <a:srgbClr val="56A0D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lang="en-US" sz="1800" dirty="0" smtClean="0"/>
            </a:lvl1pPr>
          </a:lstStyle>
          <a:p>
            <a:pPr marL="228600" lvl="0" indent="-228600">
              <a:lnSpc>
                <a:spcPts val="2000"/>
              </a:lnSpc>
            </a:pPr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6"/>
          <p:cNvSpPr>
            <a:spLocks noGrp="1"/>
          </p:cNvSpPr>
          <p:nvPr>
            <p:ph sz="quarter" idx="33"/>
          </p:nvPr>
        </p:nvSpPr>
        <p:spPr>
          <a:xfrm>
            <a:off x="351845" y="5085230"/>
            <a:ext cx="8344480" cy="1138922"/>
          </a:xfrm>
          <a:prstGeom prst="rect">
            <a:avLst/>
          </a:prstGeom>
          <a:solidFill>
            <a:schemeClr val="bg1"/>
          </a:solidFill>
          <a:ln w="3175">
            <a:solidFill>
              <a:srgbClr val="56A0D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lang="en-US" sz="1800" dirty="0" smtClean="0"/>
            </a:lvl1pPr>
          </a:lstStyle>
          <a:p>
            <a:pPr marL="228600" lvl="0" indent="-228600">
              <a:lnSpc>
                <a:spcPts val="2000"/>
              </a:lnSpc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29"/>
          </p:nvPr>
        </p:nvSpPr>
        <p:spPr>
          <a:xfrm>
            <a:off x="8695530" y="1228726"/>
            <a:ext cx="131763" cy="1141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62000" t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4"/>
          </p:nvPr>
        </p:nvSpPr>
        <p:spPr>
          <a:xfrm>
            <a:off x="8695530" y="2492870"/>
            <a:ext cx="131763" cy="1141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62000" t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6"/>
          <p:cNvSpPr>
            <a:spLocks noGrp="1"/>
          </p:cNvSpPr>
          <p:nvPr>
            <p:ph sz="quarter" idx="35"/>
          </p:nvPr>
        </p:nvSpPr>
        <p:spPr>
          <a:xfrm>
            <a:off x="8695530" y="3789050"/>
            <a:ext cx="131763" cy="1141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62000" t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ontent Placeholder 6"/>
          <p:cNvSpPr>
            <a:spLocks noGrp="1"/>
          </p:cNvSpPr>
          <p:nvPr>
            <p:ph sz="quarter" idx="36"/>
          </p:nvPr>
        </p:nvSpPr>
        <p:spPr>
          <a:xfrm>
            <a:off x="8695530" y="5085230"/>
            <a:ext cx="131763" cy="1141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62000" t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900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a_Color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30"/>
          </p:nvPr>
        </p:nvSpPr>
        <p:spPr>
          <a:xfrm>
            <a:off x="351845" y="1227815"/>
            <a:ext cx="8344480" cy="1138922"/>
          </a:xfrm>
          <a:prstGeom prst="rect">
            <a:avLst/>
          </a:prstGeom>
          <a:solidFill>
            <a:schemeClr val="bg1"/>
          </a:solidFill>
          <a:ln w="3175">
            <a:solidFill>
              <a:srgbClr val="56A0D3"/>
            </a:solidFill>
          </a:ln>
        </p:spPr>
        <p:txBody>
          <a:bodyPr lIns="91440" tIns="45720" rIns="91440" bIns="45720" anchor="ctr">
            <a:no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57188" indent="-174625"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6"/>
          <p:cNvSpPr>
            <a:spLocks noGrp="1"/>
          </p:cNvSpPr>
          <p:nvPr>
            <p:ph sz="quarter" idx="31"/>
          </p:nvPr>
        </p:nvSpPr>
        <p:spPr>
          <a:xfrm>
            <a:off x="351845" y="2492870"/>
            <a:ext cx="8344480" cy="113892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lang="en-US" sz="1800" dirty="0" smtClean="0"/>
            </a:lvl1pPr>
          </a:lstStyle>
          <a:p>
            <a:pPr marL="228600" lvl="0" indent="-228600">
              <a:lnSpc>
                <a:spcPts val="2000"/>
              </a:lnSpc>
            </a:pPr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6"/>
          <p:cNvSpPr>
            <a:spLocks noGrp="1"/>
          </p:cNvSpPr>
          <p:nvPr>
            <p:ph sz="quarter" idx="32"/>
          </p:nvPr>
        </p:nvSpPr>
        <p:spPr>
          <a:xfrm>
            <a:off x="351845" y="3789050"/>
            <a:ext cx="8344480" cy="1138922"/>
          </a:xfrm>
          <a:prstGeom prst="rect">
            <a:avLst/>
          </a:prstGeom>
          <a:solidFill>
            <a:schemeClr val="bg1"/>
          </a:solidFill>
          <a:ln w="3175">
            <a:solidFill>
              <a:srgbClr val="56A0D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lang="en-US" sz="1800" dirty="0" smtClean="0"/>
            </a:lvl1pPr>
          </a:lstStyle>
          <a:p>
            <a:pPr marL="228600" lvl="0" indent="-228600">
              <a:lnSpc>
                <a:spcPts val="2000"/>
              </a:lnSpc>
            </a:pPr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6"/>
          <p:cNvSpPr>
            <a:spLocks noGrp="1"/>
          </p:cNvSpPr>
          <p:nvPr>
            <p:ph sz="quarter" idx="33"/>
          </p:nvPr>
        </p:nvSpPr>
        <p:spPr>
          <a:xfrm>
            <a:off x="351845" y="5085230"/>
            <a:ext cx="8344480" cy="113892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lang="en-US" sz="1800" dirty="0" smtClean="0"/>
            </a:lvl1pPr>
          </a:lstStyle>
          <a:p>
            <a:pPr marL="228600" lvl="0" indent="-228600">
              <a:lnSpc>
                <a:spcPts val="2000"/>
              </a:lnSpc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29"/>
          </p:nvPr>
        </p:nvSpPr>
        <p:spPr>
          <a:xfrm>
            <a:off x="8695530" y="1228726"/>
            <a:ext cx="131763" cy="1141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62000" t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4"/>
          </p:nvPr>
        </p:nvSpPr>
        <p:spPr>
          <a:xfrm>
            <a:off x="8695530" y="2492870"/>
            <a:ext cx="131763" cy="11412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62000" t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6"/>
          <p:cNvSpPr>
            <a:spLocks noGrp="1"/>
          </p:cNvSpPr>
          <p:nvPr>
            <p:ph sz="quarter" idx="35"/>
          </p:nvPr>
        </p:nvSpPr>
        <p:spPr>
          <a:xfrm>
            <a:off x="8695530" y="3789050"/>
            <a:ext cx="131763" cy="1141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62000" t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ontent Placeholder 6"/>
          <p:cNvSpPr>
            <a:spLocks noGrp="1"/>
          </p:cNvSpPr>
          <p:nvPr>
            <p:ph sz="quarter" idx="36"/>
          </p:nvPr>
        </p:nvSpPr>
        <p:spPr>
          <a:xfrm>
            <a:off x="8695530" y="5085230"/>
            <a:ext cx="131763" cy="11412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62000" t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00" b="0" kern="1200" spc="-6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764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360320" y="1535522"/>
            <a:ext cx="1980000" cy="1980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2521356" y="1531938"/>
            <a:ext cx="1980000" cy="1980000"/>
          </a:xfrm>
          <a:solidFill>
            <a:schemeClr val="accent1"/>
          </a:solidFill>
        </p:spPr>
        <p:txBody>
          <a:bodyPr tIns="45720" bIns="45720" anchor="ctr" anchorCtr="0"/>
          <a:lstStyle>
            <a:lvl1pPr marL="85725" indent="0" algn="ctr">
              <a:lnSpc>
                <a:spcPts val="2200"/>
              </a:lnSpc>
              <a:spcBef>
                <a:spcPts val="0"/>
              </a:spcBef>
              <a:buFontTx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-2" y="1531938"/>
            <a:ext cx="180000" cy="414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3675" cy="1184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4691063" y="1531938"/>
            <a:ext cx="1980000" cy="1980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2521356" y="3697900"/>
            <a:ext cx="1980000" cy="1980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6849088" y="3697900"/>
            <a:ext cx="1980000" cy="1980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4"/>
          </p:nvPr>
        </p:nvSpPr>
        <p:spPr>
          <a:xfrm>
            <a:off x="6849088" y="1531938"/>
            <a:ext cx="1980000" cy="1980000"/>
          </a:xfrm>
          <a:solidFill>
            <a:schemeClr val="accent1"/>
          </a:solidFill>
        </p:spPr>
        <p:txBody>
          <a:bodyPr tIns="45720" bIns="45720" anchor="ctr" anchorCtr="0"/>
          <a:lstStyle>
            <a:lvl1pPr marL="85725" indent="0" algn="ctr">
              <a:lnSpc>
                <a:spcPts val="2200"/>
              </a:lnSpc>
              <a:spcBef>
                <a:spcPts val="0"/>
              </a:spcBef>
              <a:buFontTx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>
          <a:xfrm>
            <a:off x="360320" y="3697900"/>
            <a:ext cx="1980000" cy="1980000"/>
          </a:xfrm>
          <a:solidFill>
            <a:schemeClr val="accent1"/>
          </a:solidFill>
        </p:spPr>
        <p:txBody>
          <a:bodyPr tIns="45720" bIns="45720" anchor="ctr" anchorCtr="0"/>
          <a:lstStyle>
            <a:lvl1pPr marL="85725" indent="0" algn="ctr">
              <a:lnSpc>
                <a:spcPts val="2200"/>
              </a:lnSpc>
              <a:spcBef>
                <a:spcPts val="0"/>
              </a:spcBef>
              <a:buFontTx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6"/>
          </p:nvPr>
        </p:nvSpPr>
        <p:spPr>
          <a:xfrm>
            <a:off x="4691063" y="3697900"/>
            <a:ext cx="1980000" cy="1980000"/>
          </a:xfrm>
          <a:solidFill>
            <a:schemeClr val="accent1"/>
          </a:solidFill>
        </p:spPr>
        <p:txBody>
          <a:bodyPr tIns="45720" bIns="45720" anchor="ctr" anchorCtr="0"/>
          <a:lstStyle>
            <a:lvl1pPr marL="85725" indent="0" algn="ctr">
              <a:lnSpc>
                <a:spcPts val="2200"/>
              </a:lnSpc>
              <a:spcBef>
                <a:spcPts val="0"/>
              </a:spcBef>
              <a:buFontTx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7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>
          <a:xfrm>
            <a:off x="4857582" y="1538654"/>
            <a:ext cx="4284000" cy="1980000"/>
          </a:xfrm>
          <a:solidFill>
            <a:schemeClr val="accent1"/>
          </a:solidFill>
        </p:spPr>
        <p:txBody>
          <a:bodyPr tIns="45720" bIns="45720" anchor="ctr" anchorCtr="0"/>
          <a:lstStyle>
            <a:lvl1pPr marL="85725" indent="0" algn="ctr">
              <a:lnSpc>
                <a:spcPts val="2200"/>
              </a:lnSpc>
              <a:spcBef>
                <a:spcPts val="0"/>
              </a:spcBef>
              <a:buFontTx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857580" y="3717040"/>
            <a:ext cx="4284000" cy="197643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93675" cy="1184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5"/>
          </p:nvPr>
        </p:nvSpPr>
        <p:spPr>
          <a:xfrm>
            <a:off x="360318" y="3697900"/>
            <a:ext cx="4284000" cy="1980000"/>
          </a:xfrm>
          <a:solidFill>
            <a:schemeClr val="accent1"/>
          </a:solidFill>
        </p:spPr>
        <p:txBody>
          <a:bodyPr tIns="45720" bIns="45720" anchor="ctr" anchorCtr="0"/>
          <a:lstStyle>
            <a:lvl1pPr marL="85725" indent="0" algn="ctr" rtl="0">
              <a:lnSpc>
                <a:spcPts val="2200"/>
              </a:lnSpc>
              <a:spcBef>
                <a:spcPts val="0"/>
              </a:spcBef>
              <a:buFontTx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360319" y="1535522"/>
            <a:ext cx="4284000" cy="1980000"/>
          </a:xfrm>
          <a:solidFill>
            <a:schemeClr val="bg2"/>
          </a:solidFill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2" y="1531938"/>
            <a:ext cx="180000" cy="414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46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64416" y="1184275"/>
            <a:ext cx="4164013" cy="51943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4701600" y="1184275"/>
            <a:ext cx="4442400" cy="5220000"/>
          </a:xfrm>
          <a:solidFill>
            <a:schemeClr val="bg2"/>
          </a:solidFill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9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7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983226" y="399211"/>
            <a:ext cx="1923894" cy="1223401"/>
            <a:chOff x="6983226" y="399211"/>
            <a:chExt cx="1898308" cy="1207131"/>
          </a:xfrm>
        </p:grpSpPr>
        <p:pic>
          <p:nvPicPr>
            <p:cNvPr id="17" name="Picture 16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226" y="399211"/>
              <a:ext cx="1766327" cy="1207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771407" y="418940"/>
              <a:ext cx="110127" cy="110123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defTabSz="912813"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" y="0"/>
            <a:ext cx="66417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11324" y="2235199"/>
            <a:ext cx="5419576" cy="1603829"/>
          </a:xfrm>
        </p:spPr>
        <p:txBody>
          <a:bodyPr/>
          <a:lstStyle>
            <a:lvl1pPr marL="0" indent="0">
              <a:lnSpc>
                <a:spcPct val="80000"/>
              </a:lnSpc>
              <a:defRPr sz="5000" b="0" baseline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dirty="0" smtClean="0"/>
              <a:t>CLICK TO ADD THANK YOU NOTE AND CONTACT INFO</a:t>
            </a:r>
            <a:endParaRPr lang="en-ZA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7983" y="4712221"/>
            <a:ext cx="5576019" cy="433933"/>
          </a:xfrm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6629400" y="0"/>
            <a:ext cx="15445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0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342900" y="1184275"/>
            <a:ext cx="8464550" cy="51943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7" tIns="45697" rIns="91397" bIns="45697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74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5765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95400"/>
            <a:ext cx="405765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299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253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609600"/>
            <a:ext cx="8201025" cy="636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0850" y="1360488"/>
            <a:ext cx="4019550" cy="48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360488"/>
            <a:ext cx="4021138" cy="48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07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699" b="-2651"/>
          <a:stretch/>
        </p:blipFill>
        <p:spPr bwMode="auto">
          <a:xfrm>
            <a:off x="371475" y="276225"/>
            <a:ext cx="953891" cy="38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3809" y="0"/>
            <a:ext cx="66417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4028" y="3032657"/>
            <a:ext cx="6025139" cy="2167497"/>
          </a:xfrm>
        </p:spPr>
        <p:txBody>
          <a:bodyPr anchor="b" anchorCtr="0"/>
          <a:lstStyle>
            <a:lvl1pPr marL="0" indent="0">
              <a:lnSpc>
                <a:spcPct val="80000"/>
              </a:lnSpc>
              <a:defRPr sz="48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5320783"/>
            <a:ext cx="5979832" cy="7270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9400" y="0"/>
            <a:ext cx="15445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9"/>
          <p:cNvGrpSpPr/>
          <p:nvPr/>
        </p:nvGrpSpPr>
        <p:grpSpPr>
          <a:xfrm>
            <a:off x="6983226" y="399211"/>
            <a:ext cx="1923894" cy="1223401"/>
            <a:chOff x="6983226" y="399211"/>
            <a:chExt cx="1898308" cy="1207131"/>
          </a:xfrm>
        </p:grpSpPr>
        <p:pic>
          <p:nvPicPr>
            <p:cNvPr id="21" name="Picture 20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226" y="399211"/>
              <a:ext cx="1766327" cy="1207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Freeform 15"/>
            <p:cNvSpPr>
              <a:spLocks noEditPoints="1"/>
            </p:cNvSpPr>
            <p:nvPr userDrawn="1"/>
          </p:nvSpPr>
          <p:spPr bwMode="auto">
            <a:xfrm>
              <a:off x="8771407" y="418940"/>
              <a:ext cx="110127" cy="110123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defTabSz="912813"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32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05_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5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55059" cy="1179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1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73075" y="1184275"/>
            <a:ext cx="4162425" cy="4162425"/>
          </a:xfrm>
          <a:solidFill>
            <a:srgbClr val="DF35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0000" tIns="252000" rIns="252000" bIns="288000" numCol="1" anchor="ctr" anchorCtr="1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800" b="1" cap="all" spc="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TEXT of divider or messaging slides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r="5559"/>
          <a:stretch>
            <a:fillRect/>
          </a:stretch>
        </p:blipFill>
        <p:spPr bwMode="auto">
          <a:xfrm flipH="1"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73075" y="1184275"/>
            <a:ext cx="4162425" cy="4162425"/>
          </a:xfrm>
          <a:solidFill>
            <a:srgbClr val="E15A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0000" tIns="252000" rIns="252000" bIns="288000" numCol="1" anchor="ctr" anchorCtr="1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800" b="1" cap="all" spc="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TEXT of divider or messaging slides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r="6545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3075" y="1184275"/>
            <a:ext cx="4162425" cy="4162425"/>
          </a:xfrm>
          <a:solidFill>
            <a:srgbClr val="805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0000" tIns="252000" rIns="252000" bIns="288000" numCol="1" anchor="ctr" anchorCtr="1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800" b="1" cap="all" spc="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TEXT of divider or messaging slides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accent1"/>
          </a:solidFill>
        </p:spPr>
        <p:txBody>
          <a:bodyPr lIns="432000" tIns="792000" rIns="720000"/>
          <a:lstStyle>
            <a:lvl1pPr marL="0" indent="92075" algn="l" rtl="0" eaLnBrk="0" fontAlgn="base" hangingPunct="0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>
                <a:tab pos="4838700" algn="r"/>
              </a:tabLst>
              <a:defRPr lang="en-US" sz="4400" b="1" kern="1200" cap="all" spc="-100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838700" algn="r"/>
              </a:tabLst>
              <a:defRPr sz="5800" kern="1200" spc="-270" baseline="0">
                <a:solidFill>
                  <a:schemeClr val="bg1"/>
                </a:solidFill>
              </a:defRPr>
            </a:lvl2pPr>
            <a:lvl3pPr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838700" algn="r"/>
              </a:tabLst>
              <a:defRPr sz="5800" kern="1200" spc="-270" baseline="0">
                <a:solidFill>
                  <a:schemeClr val="bg1"/>
                </a:solidFill>
              </a:defRPr>
            </a:lvl3pPr>
            <a:lvl4pPr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838700" algn="r"/>
              </a:tabLst>
              <a:defRPr sz="5800" kern="1200" spc="-270" baseline="0">
                <a:solidFill>
                  <a:schemeClr val="bg1"/>
                </a:solidFill>
              </a:defRPr>
            </a:lvl4pPr>
            <a:lvl5pPr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838700" algn="r"/>
              </a:tabLst>
              <a:defRPr sz="5800" kern="1200" spc="-270" baseline="0">
                <a:solidFill>
                  <a:schemeClr val="bg1"/>
                </a:solidFill>
              </a:defRPr>
            </a:lvl5pPr>
          </a:lstStyle>
          <a:p>
            <a:pPr marL="0" lvl="0" indent="0" algn="l" rtl="0" eaLnBrk="0" fontAlgn="base" hangingPunct="0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>
                <a:tab pos="4838700" algn="r"/>
              </a:tabLst>
            </a:pPr>
            <a:r>
              <a:rPr lang="en-GB" dirty="0" smtClean="0"/>
              <a:t>TITLE WITH STRONG</a:t>
            </a:r>
            <a:br>
              <a:rPr lang="en-GB" dirty="0" smtClean="0"/>
            </a:br>
            <a:r>
              <a:rPr lang="en-GB" dirty="0" smtClean="0"/>
              <a:t>MESSAGE / CALL TO</a:t>
            </a:r>
            <a:br>
              <a:rPr lang="en-GB" dirty="0" smtClean="0"/>
            </a:br>
            <a:r>
              <a:rPr lang="en-GB" dirty="0" smtClean="0"/>
              <a:t>ACTION. Not MORE </a:t>
            </a:r>
          </a:p>
          <a:p>
            <a:pPr marL="0" lvl="0" indent="0" algn="l" rtl="0" eaLnBrk="0" fontAlgn="base" hangingPunct="0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>
                <a:tab pos="4838700" algn="r"/>
              </a:tabLst>
            </a:pPr>
            <a:r>
              <a:rPr lang="en-GB" dirty="0" smtClean="0"/>
              <a:t>THAN 4 LINES.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59741" y="3336925"/>
            <a:ext cx="8077201" cy="1619250"/>
          </a:xfrm>
        </p:spPr>
        <p:txBody>
          <a:bodyPr lIns="0" tIns="0"/>
          <a:lstStyle>
            <a:lvl1pPr marL="0" indent="0">
              <a:lnSpc>
                <a:spcPts val="3300"/>
              </a:lnSpc>
              <a:buNone/>
              <a:defRPr lang="en-US" sz="3200" b="1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4800" b="0" kern="1200" spc="-200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4800" b="0" kern="1200" spc="-200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4800" b="0" kern="1200" spc="-200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88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41" y="6551911"/>
            <a:ext cx="1587500" cy="2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7188" y="1179513"/>
            <a:ext cx="8464550" cy="519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7" tIns="45697" rIns="91397" bIns="4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Bullet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12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68618" y="251668"/>
            <a:ext cx="846455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Short 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41606"/>
            <a:ext cx="180000" cy="86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-216386" y="6507389"/>
            <a:ext cx="6300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6892D4-394E-4315-A48A-BA69E7EB7B7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88" y="6562993"/>
            <a:ext cx="1618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CONFIDENTIAL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089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</p:sldLayoutIdLst>
  <p:timing>
    <p:tnLst>
      <p:par>
        <p:cTn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28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  <a:lvl2pPr marL="84138" indent="93663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2pPr>
      <a:lvl3pPr marL="84138" indent="93663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3pPr>
      <a:lvl4pPr marL="84138" indent="93663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4pPr>
      <a:lvl5pPr marL="84138" indent="93663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5pPr>
      <a:lvl6pPr marL="456984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6pPr>
      <a:lvl7pPr marL="91396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7pPr>
      <a:lvl8pPr marL="1370946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8pPr>
      <a:lvl9pPr marL="1827929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9pPr>
    </p:titleStyle>
    <p:bodyStyle>
      <a:lvl1pPr marL="250825" indent="-250825" algn="l" defTabSz="792000" rtl="0" eaLnBrk="1" fontAlgn="base" hangingPunct="1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538163" indent="-269875" algn="l" rtl="0" eaLnBrk="1" fontAlgn="base" hangingPunct="1">
        <a:spcBef>
          <a:spcPts val="6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1800" kern="1200" baseline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7063" indent="-1793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179388" algn="l" rtl="0" eaLnBrk="1" fontAlgn="base" hangingPunct="1">
        <a:spcBef>
          <a:spcPct val="20000"/>
        </a:spcBef>
        <a:spcAft>
          <a:spcPct val="0"/>
        </a:spcAft>
        <a:buClr>
          <a:srgbClr val="7685C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989013" indent="-179388" algn="l" rtl="0" eaLnBrk="1" fontAlgn="base" hangingPunct="1">
        <a:spcBef>
          <a:spcPct val="20000"/>
        </a:spcBef>
        <a:spcAft>
          <a:spcPct val="0"/>
        </a:spcAft>
        <a:buClr>
          <a:srgbClr val="AFB7DB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03" indent="-228492" algn="l" defTabSz="9139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4" indent="-228492" algn="l" defTabSz="9139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68" indent="-228492" algn="l" defTabSz="9139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48" indent="-228492" algn="l" defTabSz="9139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4" algn="l" defTabSz="9139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65" algn="l" defTabSz="9139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6" algn="l" defTabSz="9139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9" algn="l" defTabSz="9139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1" algn="l" defTabSz="9139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4" algn="l" defTabSz="9139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76" algn="l" defTabSz="9139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0" algn="l" defTabSz="9139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4" descr="https://www.eloanbook.com/loanbook/images/template/sgcib_logo_9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4" name="AutoShape 6" descr="https://www.eloanbook.com/loanbook/images/template/sgcib_logo_9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4028" y="2404503"/>
            <a:ext cx="6025139" cy="2167497"/>
          </a:xfrm>
        </p:spPr>
        <p:txBody>
          <a:bodyPr/>
          <a:lstStyle/>
          <a:p>
            <a:r>
              <a:rPr lang="fr-FR" dirty="0" err="1" smtClean="0"/>
              <a:t>SolutionS</a:t>
            </a:r>
            <a:r>
              <a:rPr lang="fr-FR" dirty="0" smtClean="0"/>
              <a:t> </a:t>
            </a:r>
            <a:r>
              <a:rPr lang="fr-FR" dirty="0" err="1" smtClean="0"/>
              <a:t>Actimize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4000" dirty="0" smtClean="0"/>
              <a:t>Approche technique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8888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09600" y="333375"/>
            <a:ext cx="77724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sz="3000" b="1" dirty="0">
              <a:solidFill>
                <a:srgbClr val="003366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214422"/>
            <a:ext cx="85344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9725" indent="-339725">
              <a:lnSpc>
                <a:spcPct val="90000"/>
              </a:lnSpc>
              <a:spcBef>
                <a:spcPct val="50000"/>
              </a:spcBef>
              <a:buClr>
                <a:srgbClr val="336699"/>
              </a:buClr>
              <a:buSzPct val="80000"/>
              <a:buFont typeface="Wingdings" pitchFamily="2" charset="2"/>
              <a:buChar char="Ø"/>
            </a:pPr>
            <a:r>
              <a:rPr lang="fr-FR" sz="2000" dirty="0" smtClean="0"/>
              <a:t>Disponibilité de données</a:t>
            </a:r>
            <a:endParaRPr lang="fr-FR" sz="2000" dirty="0" smtClean="0">
              <a:solidFill>
                <a:schemeClr val="tx1"/>
              </a:solidFill>
            </a:endParaRPr>
          </a:p>
          <a:p>
            <a:pPr marL="914400" lvl="1" indent="-457200">
              <a:spcBef>
                <a:spcPts val="600"/>
              </a:spcBef>
              <a:buClr>
                <a:srgbClr val="336699"/>
              </a:buClr>
              <a:buSzPct val="80000"/>
              <a:buFont typeface="Wingdings" pitchFamily="2" charset="2"/>
              <a:buChar char="Ø"/>
            </a:pPr>
            <a:r>
              <a:rPr lang="fr-FR" sz="2000" b="0" dirty="0" smtClean="0">
                <a:solidFill>
                  <a:schemeClr val="tx1"/>
                </a:solidFill>
              </a:rPr>
              <a:t>Au niveau entité et champs</a:t>
            </a:r>
          </a:p>
          <a:p>
            <a:pPr marL="339725" indent="-339725">
              <a:lnSpc>
                <a:spcPct val="90000"/>
              </a:lnSpc>
              <a:spcBef>
                <a:spcPct val="50000"/>
              </a:spcBef>
              <a:buClr>
                <a:srgbClr val="336699"/>
              </a:buClr>
              <a:buSzPct val="80000"/>
              <a:buFont typeface="Wingdings" pitchFamily="2" charset="2"/>
              <a:buChar char="Ø"/>
            </a:pPr>
            <a:r>
              <a:rPr lang="fr-FR" sz="2000" dirty="0" smtClean="0">
                <a:solidFill>
                  <a:schemeClr val="tx1"/>
                </a:solidFill>
              </a:rPr>
              <a:t>Type d’entité</a:t>
            </a:r>
          </a:p>
          <a:p>
            <a:pPr marL="914400" lvl="1" indent="-457200">
              <a:spcBef>
                <a:spcPts val="600"/>
              </a:spcBef>
              <a:buClr>
                <a:srgbClr val="336699"/>
              </a:buClr>
              <a:buSzPct val="80000"/>
              <a:buFont typeface="Wingdings" pitchFamily="2" charset="2"/>
              <a:buChar char="Ø"/>
            </a:pPr>
            <a:r>
              <a:rPr lang="fr-FR" sz="2000" b="0" dirty="0" smtClean="0">
                <a:solidFill>
                  <a:schemeClr val="tx1"/>
                </a:solidFill>
              </a:rPr>
              <a:t>Transactionnel – transaction, etc.</a:t>
            </a:r>
          </a:p>
          <a:p>
            <a:pPr marL="914400" lvl="1" indent="-457200">
              <a:spcBef>
                <a:spcPts val="600"/>
              </a:spcBef>
              <a:buClr>
                <a:srgbClr val="336699"/>
              </a:buClr>
              <a:buSzPct val="80000"/>
              <a:buFont typeface="Wingdings" pitchFamily="2" charset="2"/>
              <a:buChar char="Ø"/>
            </a:pPr>
            <a:r>
              <a:rPr lang="fr-FR" sz="2000" b="0" dirty="0" smtClean="0">
                <a:solidFill>
                  <a:schemeClr val="tx1"/>
                </a:solidFill>
              </a:rPr>
              <a:t>Statique –</a:t>
            </a:r>
            <a:r>
              <a:rPr lang="fr-FR" sz="2000" dirty="0" smtClean="0"/>
              <a:t> C</a:t>
            </a:r>
            <a:r>
              <a:rPr lang="fr-FR" sz="2000" b="0" dirty="0" smtClean="0">
                <a:solidFill>
                  <a:schemeClr val="tx1"/>
                </a:solidFill>
              </a:rPr>
              <a:t>lient, Compte</a:t>
            </a:r>
          </a:p>
          <a:p>
            <a:pPr marL="914400" lvl="1" indent="-457200">
              <a:spcBef>
                <a:spcPts val="600"/>
              </a:spcBef>
              <a:buClr>
                <a:srgbClr val="336699"/>
              </a:buClr>
              <a:buSzPct val="80000"/>
              <a:buFont typeface="Wingdings" pitchFamily="2" charset="2"/>
              <a:buChar char="Ø"/>
            </a:pPr>
            <a:r>
              <a:rPr lang="fr-FR" sz="2000" dirty="0" smtClean="0"/>
              <a:t>Données de référence </a:t>
            </a:r>
            <a:r>
              <a:rPr lang="fr-FR" sz="2000" b="0" dirty="0" smtClean="0">
                <a:solidFill>
                  <a:schemeClr val="tx1"/>
                </a:solidFill>
              </a:rPr>
              <a:t>-  Type de client, type de compte, …</a:t>
            </a:r>
          </a:p>
          <a:p>
            <a:pPr marL="339725" indent="-339725">
              <a:lnSpc>
                <a:spcPct val="90000"/>
              </a:lnSpc>
              <a:spcBef>
                <a:spcPct val="50000"/>
              </a:spcBef>
              <a:buClr>
                <a:srgbClr val="336699"/>
              </a:buClr>
              <a:buSzPct val="80000"/>
              <a:buFont typeface="Wingdings" pitchFamily="2" charset="2"/>
              <a:buChar char="Ø"/>
            </a:pPr>
            <a:r>
              <a:rPr lang="fr-FR" sz="2000" dirty="0" smtClean="0">
                <a:solidFill>
                  <a:schemeClr val="tx1"/>
                </a:solidFill>
              </a:rPr>
              <a:t>Prérequis des données (entité &amp; attributs) disponibles pour chaque règle:</a:t>
            </a:r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2612" y="4171950"/>
            <a:ext cx="58197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cs typeface="Times New Roman" pitchFamily="18" charset="0"/>
              </a:rPr>
              <a:t>Approche d’intégration des données 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5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08000" y="2459038"/>
            <a:ext cx="60960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fr-F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Flexibilité d’intégration de données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3810000" cy="4495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 dirty="0" err="1" smtClean="0"/>
              <a:t>Mapping</a:t>
            </a:r>
            <a:r>
              <a:rPr lang="fr-FR" sz="2400" dirty="0" smtClean="0"/>
              <a:t> des données physiques à la structure logique des interfaces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000" dirty="0" smtClean="0"/>
              <a:t>Logique de détection découplée de la structure en entrée/sortie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fr-FR" sz="24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 dirty="0" smtClean="0"/>
              <a:t>Fonctions de </a:t>
            </a:r>
            <a:r>
              <a:rPr lang="fr-FR" sz="2400" dirty="0" err="1" smtClean="0"/>
              <a:t>mapping</a:t>
            </a:r>
            <a:r>
              <a:rPr lang="fr-FR" sz="2400" dirty="0" smtClean="0"/>
              <a:t> et de transformation pour gérer les différences de structure, format etc. des données</a:t>
            </a:r>
          </a:p>
        </p:txBody>
      </p:sp>
      <p:pic>
        <p:nvPicPr>
          <p:cNvPr id="6" name="Picture 18"/>
          <p:cNvPicPr>
            <a:picLocks noChangeArrowheads="1"/>
          </p:cNvPicPr>
          <p:nvPr/>
        </p:nvPicPr>
        <p:blipFill>
          <a:blip r:embed="rId3" cstate="print"/>
          <a:srcRect b="28806"/>
          <a:stretch>
            <a:fillRect/>
          </a:stretch>
        </p:blipFill>
        <p:spPr bwMode="auto">
          <a:xfrm>
            <a:off x="4038600" y="1600200"/>
            <a:ext cx="4536504" cy="3384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488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la Solution ETC/SAM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62063"/>
            <a:ext cx="8502161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3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Référentiel temporaire </a:t>
            </a:r>
            <a:r>
              <a:rPr lang="fr-FR" dirty="0" smtClean="0"/>
              <a:t>« </a:t>
            </a:r>
            <a:r>
              <a:rPr lang="fr-FR" dirty="0" err="1" smtClean="0"/>
              <a:t>Staging</a:t>
            </a:r>
            <a:r>
              <a:rPr lang="fr-FR" dirty="0" smtClean="0"/>
              <a:t> » où </a:t>
            </a:r>
            <a:r>
              <a:rPr lang="fr-FR" dirty="0"/>
              <a:t>les données sont </a:t>
            </a:r>
            <a:r>
              <a:rPr lang="fr-FR" dirty="0" smtClean="0"/>
              <a:t>reçues</a:t>
            </a:r>
          </a:p>
          <a:p>
            <a:r>
              <a:rPr lang="fr-FR" dirty="0"/>
              <a:t>Une fois les données validées, </a:t>
            </a:r>
            <a:r>
              <a:rPr lang="fr-FR" dirty="0" smtClean="0"/>
              <a:t>elles sont migrées </a:t>
            </a:r>
            <a:r>
              <a:rPr lang="fr-FR" dirty="0"/>
              <a:t>vers le schéma </a:t>
            </a:r>
            <a:r>
              <a:rPr lang="fr-FR" dirty="0" smtClean="0"/>
              <a:t>du « Customer Data Store » (CDS) pour </a:t>
            </a:r>
            <a:r>
              <a:rPr lang="fr-FR" dirty="0"/>
              <a:t>le stockage à long terme, où </a:t>
            </a:r>
            <a:r>
              <a:rPr lang="fr-FR" dirty="0" smtClean="0"/>
              <a:t>elles peuvent être consultées à tout moment </a:t>
            </a:r>
            <a:r>
              <a:rPr lang="fr-FR" dirty="0"/>
              <a:t>par les solutions d'Actimize</a:t>
            </a:r>
            <a:endParaRPr lang="en-US" dirty="0"/>
          </a:p>
          <a:p>
            <a:r>
              <a:rPr lang="fr-FR" dirty="0" smtClean="0"/>
              <a:t>Après </a:t>
            </a:r>
            <a:r>
              <a:rPr lang="fr-FR" dirty="0"/>
              <a:t>la migration, </a:t>
            </a:r>
            <a:r>
              <a:rPr lang="fr-FR" dirty="0" smtClean="0"/>
              <a:t>les données STG sont effacées</a:t>
            </a:r>
          </a:p>
          <a:p>
            <a:endParaRPr lang="en-US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09" y="3774744"/>
            <a:ext cx="5446431" cy="266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UDM – Flux de </a:t>
            </a:r>
            <a:r>
              <a:rPr lang="en-US" dirty="0" err="1" smtClean="0"/>
              <a:t>Données</a:t>
            </a:r>
            <a:endParaRPr lang="en-US" dirty="0"/>
          </a:p>
        </p:txBody>
      </p:sp>
      <p:cxnSp>
        <p:nvCxnSpPr>
          <p:cNvPr id="5" name="Curved Connector 20"/>
          <p:cNvCxnSpPr>
            <a:cxnSpLocks noChangeShapeType="1"/>
          </p:cNvCxnSpPr>
          <p:nvPr/>
        </p:nvCxnSpPr>
        <p:spPr bwMode="auto">
          <a:xfrm rot="10800000" flipV="1">
            <a:off x="3429000" y="5067300"/>
            <a:ext cx="304800" cy="1638300"/>
          </a:xfrm>
          <a:prstGeom prst="curvedConnector2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2077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de chargement de données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nettoyage des </a:t>
            </a:r>
            <a:r>
              <a:rPr lang="fr-FR" dirty="0" smtClean="0"/>
              <a:t>données</a:t>
            </a:r>
            <a:endParaRPr lang="en-US" dirty="0" smtClean="0"/>
          </a:p>
          <a:p>
            <a:pPr lvl="1"/>
            <a:r>
              <a:rPr lang="en-US" dirty="0" smtClean="0"/>
              <a:t>En standard : TRIM des Chars</a:t>
            </a:r>
          </a:p>
          <a:p>
            <a:pPr lvl="1"/>
            <a:r>
              <a:rPr lang="fr-FR" dirty="0" smtClean="0"/>
              <a:t>En option : </a:t>
            </a:r>
            <a:r>
              <a:rPr lang="fr-FR" dirty="0"/>
              <a:t>Insérez valeurs NULL numériques comme NULL ou zéro</a:t>
            </a:r>
            <a:endParaRPr lang="en-US" dirty="0" smtClean="0"/>
          </a:p>
          <a:p>
            <a:r>
              <a:rPr lang="fr-FR" dirty="0"/>
              <a:t>Validation des </a:t>
            </a:r>
            <a:r>
              <a:rPr lang="fr-FR" dirty="0" smtClean="0"/>
              <a:t>données</a:t>
            </a:r>
            <a:endParaRPr lang="en-US" dirty="0" smtClean="0"/>
          </a:p>
          <a:p>
            <a:pPr lvl="1"/>
            <a:r>
              <a:rPr lang="fr-FR" dirty="0" smtClean="0"/>
              <a:t>Effectuer </a:t>
            </a:r>
            <a:r>
              <a:rPr lang="fr-FR" dirty="0"/>
              <a:t>la validation des données lors </a:t>
            </a:r>
            <a:r>
              <a:rPr lang="fr-FR" dirty="0" smtClean="0"/>
              <a:t>de la migration des </a:t>
            </a:r>
            <a:r>
              <a:rPr lang="fr-FR" dirty="0"/>
              <a:t>données de la STG </a:t>
            </a:r>
            <a:r>
              <a:rPr lang="fr-FR" dirty="0" smtClean="0"/>
              <a:t>pour le CDS</a:t>
            </a:r>
            <a:endParaRPr lang="en-US" dirty="0"/>
          </a:p>
          <a:p>
            <a:pPr lvl="1"/>
            <a:r>
              <a:rPr lang="en-US" dirty="0" err="1" smtClean="0"/>
              <a:t>Implémentée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  <a:p>
            <a:pPr lvl="1"/>
            <a:r>
              <a:rPr lang="en-US" dirty="0" smtClean="0"/>
              <a:t>Options </a:t>
            </a:r>
            <a:r>
              <a:rPr lang="fr-FR" dirty="0" smtClean="0"/>
              <a:t>de </a:t>
            </a:r>
            <a:r>
              <a:rPr lang="fr-FR" dirty="0"/>
              <a:t>validation pris en </a:t>
            </a:r>
            <a:r>
              <a:rPr lang="fr-FR" dirty="0" smtClean="0"/>
              <a:t>charge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fr-FR" dirty="0"/>
              <a:t>L'intégrité des </a:t>
            </a:r>
            <a:r>
              <a:rPr lang="fr-FR" dirty="0" smtClean="0"/>
              <a:t>données</a:t>
            </a:r>
            <a:r>
              <a:rPr lang="en-US" dirty="0" smtClean="0"/>
              <a:t>. </a:t>
            </a:r>
          </a:p>
          <a:p>
            <a:pPr lvl="3"/>
            <a:r>
              <a:rPr lang="en-US" dirty="0" smtClean="0"/>
              <a:t>Ex : </a:t>
            </a:r>
            <a:r>
              <a:rPr lang="en-US" dirty="0" err="1" smtClean="0"/>
              <a:t>account.branch_key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</a:p>
          <a:p>
            <a:pPr marL="628650" lvl="3" indent="0">
              <a:buNone/>
            </a:pPr>
            <a:r>
              <a:rPr lang="en-US" dirty="0" smtClean="0"/>
              <a:t>la table “</a:t>
            </a:r>
            <a:r>
              <a:rPr lang="en-US" dirty="0" err="1" smtClean="0"/>
              <a:t>succursales</a:t>
            </a:r>
            <a:r>
              <a:rPr lang="en-US" dirty="0" smtClean="0"/>
              <a:t>”</a:t>
            </a:r>
            <a:endParaRPr lang="en-US" dirty="0"/>
          </a:p>
          <a:p>
            <a:pPr lvl="2"/>
            <a:r>
              <a:rPr lang="en-US" dirty="0" smtClean="0"/>
              <a:t>Validation simple</a:t>
            </a:r>
          </a:p>
          <a:p>
            <a:pPr lvl="3"/>
            <a:r>
              <a:rPr lang="en-US" dirty="0" smtClean="0"/>
              <a:t>Ex: Date de naissance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</a:p>
          <a:p>
            <a:pPr marL="628650" lvl="3" indent="0">
              <a:buNone/>
            </a:pPr>
            <a:r>
              <a:rPr lang="en-US" dirty="0" smtClean="0"/>
              <a:t>le </a:t>
            </a:r>
            <a:r>
              <a:rPr lang="en-US" dirty="0" err="1" smtClean="0"/>
              <a:t>futur</a:t>
            </a:r>
            <a:endParaRPr lang="en-US" dirty="0" smtClean="0"/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5791200" y="4343400"/>
            <a:ext cx="1066800" cy="13716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buClr>
                <a:schemeClr val="folHlink"/>
              </a:buClr>
              <a:buSzPct val="80000"/>
              <a:buFont typeface="Wingdings 3" pitchFamily="18" charset="2"/>
              <a:buNone/>
              <a:defRPr/>
            </a:pPr>
            <a:r>
              <a:rPr lang="en-US" sz="1400" dirty="0">
                <a:cs typeface="+mn-cs"/>
              </a:rPr>
              <a:t>Staging </a:t>
            </a:r>
            <a:r>
              <a:rPr lang="en-US" sz="1400" dirty="0" smtClean="0">
                <a:cs typeface="+mn-cs"/>
              </a:rPr>
              <a:t>(STG)</a:t>
            </a:r>
            <a:endParaRPr lang="en-US" sz="1400" dirty="0">
              <a:cs typeface="+mn-cs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7543800" y="4343400"/>
            <a:ext cx="1066800" cy="137160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buClr>
                <a:schemeClr val="folHlink"/>
              </a:buClr>
              <a:buSzPct val="80000"/>
              <a:buFont typeface="Wingdings 3" pitchFamily="18" charset="2"/>
              <a:buNone/>
              <a:defRPr/>
            </a:pPr>
            <a:r>
              <a:rPr lang="en-US" sz="1400" dirty="0" smtClean="0">
                <a:cs typeface="+mn-cs"/>
              </a:rPr>
              <a:t>Customer Data Store (CDS)</a:t>
            </a:r>
            <a:endParaRPr lang="en-US" sz="1400" dirty="0"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3810000"/>
            <a:ext cx="2971800" cy="23622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Unified Data Manager (UDM)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6858000" y="4648200"/>
            <a:ext cx="685800" cy="762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chemeClr val="folHlink"/>
              </a:buClr>
              <a:buSzPct val="80000"/>
              <a:buFont typeface="Wingdings 3" pitchFamily="18" charset="2"/>
              <a:buNone/>
              <a:defRPr/>
            </a:pPr>
            <a:r>
              <a:rPr lang="en-US" sz="1000" b="1" dirty="0" smtClean="0">
                <a:cs typeface="+mn-cs"/>
              </a:rPr>
              <a:t>Migration</a:t>
            </a:r>
            <a:endParaRPr lang="en-US" sz="10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52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533400" y="1371600"/>
            <a:ext cx="396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 marL="342900" indent="-342900">
              <a:lnSpc>
                <a:spcPts val="3000"/>
              </a:lnSpc>
              <a:buClr>
                <a:schemeClr val="folHlink"/>
              </a:buClr>
              <a:buSzPct val="80000"/>
              <a:buFont typeface="Wingdings 3" pitchFamily="18" charset="2"/>
              <a:buChar char=""/>
            </a:pPr>
            <a:r>
              <a:rPr lang="fr-FR" sz="2000" dirty="0" smtClean="0"/>
              <a:t>Batch</a:t>
            </a:r>
          </a:p>
          <a:p>
            <a:pPr marL="742950" lvl="1" indent="-285750"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 smtClean="0"/>
              <a:t>Fichier texte (csv, longueur fixe, </a:t>
            </a:r>
            <a:r>
              <a:rPr lang="fr-FR" sz="1600" dirty="0" err="1" smtClean="0"/>
              <a:t>xml</a:t>
            </a:r>
            <a:r>
              <a:rPr lang="fr-FR" sz="1600" dirty="0" smtClean="0"/>
              <a:t> etc.)</a:t>
            </a:r>
          </a:p>
          <a:p>
            <a:pPr marL="742950" lvl="1" indent="-285750"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 smtClean="0"/>
              <a:t>Base de données (ODBC)</a:t>
            </a:r>
          </a:p>
          <a:p>
            <a:pPr marL="342900" indent="-342900">
              <a:lnSpc>
                <a:spcPts val="3000"/>
              </a:lnSpc>
              <a:buClr>
                <a:schemeClr val="folHlink"/>
              </a:buClr>
              <a:buSzPct val="80000"/>
              <a:buFont typeface="Wingdings 3" pitchFamily="18" charset="2"/>
              <a:buChar char=""/>
            </a:pPr>
            <a:r>
              <a:rPr lang="fr-FR" sz="2000" dirty="0" smtClean="0"/>
              <a:t>Temps réel</a:t>
            </a:r>
          </a:p>
          <a:p>
            <a:pPr marL="742950" lvl="1" indent="-285750"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 smtClean="0"/>
              <a:t>Middleware orienté message</a:t>
            </a:r>
          </a:p>
          <a:p>
            <a:pPr marL="1143000" lvl="2" indent="-228600">
              <a:buClr>
                <a:schemeClr val="folHlink"/>
              </a:buClr>
              <a:buSzPct val="80000"/>
              <a:buFont typeface="Arial" pitchFamily="34" charset="0"/>
              <a:buChar char="»"/>
            </a:pPr>
            <a:r>
              <a:rPr lang="fr-FR" sz="1600" dirty="0" err="1" smtClean="0"/>
              <a:t>MQSeries</a:t>
            </a:r>
            <a:endParaRPr lang="fr-FR" sz="1600" dirty="0" smtClean="0"/>
          </a:p>
          <a:p>
            <a:pPr marL="742950" lvl="1" indent="-285750"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 smtClean="0"/>
              <a:t>Services Web</a:t>
            </a:r>
          </a:p>
          <a:p>
            <a:pPr marL="742950" lvl="1" indent="-285750"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 smtClean="0"/>
              <a:t>Streaming TCP/IP </a:t>
            </a:r>
          </a:p>
          <a:p>
            <a:pPr marL="742950" lvl="1" indent="-285750"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 smtClean="0"/>
              <a:t>API C++</a:t>
            </a:r>
          </a:p>
          <a:p>
            <a:pPr marL="342900" indent="-342900">
              <a:lnSpc>
                <a:spcPts val="3000"/>
              </a:lnSpc>
              <a:buClr>
                <a:schemeClr val="folHlink"/>
              </a:buClr>
              <a:buSzPct val="80000"/>
              <a:buFont typeface="Wingdings 3" pitchFamily="18" charset="2"/>
              <a:buChar char=""/>
            </a:pPr>
            <a:r>
              <a:rPr lang="fr-FR" sz="2000" dirty="0" smtClean="0"/>
              <a:t>Swift SDK</a:t>
            </a:r>
          </a:p>
          <a:p>
            <a:pPr marL="342900" indent="-342900">
              <a:lnSpc>
                <a:spcPts val="3000"/>
              </a:lnSpc>
              <a:buClr>
                <a:schemeClr val="folHlink"/>
              </a:buClr>
              <a:buSzPct val="80000"/>
              <a:buFont typeface="Wingdings 3" pitchFamily="18" charset="2"/>
              <a:buChar char=""/>
            </a:pP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</a:rPr>
              <a:t>Données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du marché</a:t>
            </a:r>
          </a:p>
          <a:p>
            <a:pPr marL="742950" lvl="1" indent="-285750">
              <a:lnSpc>
                <a:spcPts val="2600"/>
              </a:lnSpc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Reuters, Bloomberg</a:t>
            </a:r>
          </a:p>
          <a:p>
            <a:pPr marL="342900" indent="-342900">
              <a:lnSpc>
                <a:spcPts val="3000"/>
              </a:lnSpc>
              <a:buClr>
                <a:schemeClr val="folHlink"/>
              </a:buClr>
              <a:buSzPct val="80000"/>
              <a:buFont typeface="Wingdings 3" pitchFamily="18" charset="2"/>
              <a:buChar char=""/>
            </a:pPr>
            <a:endParaRPr lang="fr-FR" sz="2000" dirty="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4953000" y="1371600"/>
            <a:ext cx="396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Clr>
                <a:schemeClr val="folHlink"/>
              </a:buClr>
              <a:buSzPct val="80000"/>
              <a:buFont typeface="Wingdings 3" pitchFamily="18" charset="2"/>
              <a:buChar char=""/>
            </a:pPr>
            <a:r>
              <a:rPr lang="fr-FR" sz="2000" dirty="0" smtClean="0"/>
              <a:t>Distribution</a:t>
            </a:r>
          </a:p>
          <a:p>
            <a:pPr marL="742950" lvl="1" indent="-285750">
              <a:spcBef>
                <a:spcPts val="600"/>
              </a:spcBef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 err="1" smtClean="0"/>
              <a:t>Risk</a:t>
            </a:r>
            <a:r>
              <a:rPr lang="fr-FR" sz="1600" dirty="0" smtClean="0"/>
              <a:t> Case Manager</a:t>
            </a:r>
          </a:p>
          <a:p>
            <a:pPr marL="742950" lvl="1" indent="-285750">
              <a:spcBef>
                <a:spcPts val="600"/>
              </a:spcBef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 smtClean="0"/>
              <a:t>Fichier texte</a:t>
            </a:r>
          </a:p>
          <a:p>
            <a:pPr marL="742950" lvl="1" indent="-285750">
              <a:spcBef>
                <a:spcPts val="600"/>
              </a:spcBef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 smtClean="0"/>
              <a:t>Base de données</a:t>
            </a:r>
          </a:p>
          <a:p>
            <a:pPr marL="742950" lvl="1" indent="-285750">
              <a:spcBef>
                <a:spcPts val="600"/>
              </a:spcBef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 smtClean="0"/>
              <a:t>Middleware orienté message</a:t>
            </a:r>
          </a:p>
          <a:p>
            <a:pPr marL="742950" lvl="1" indent="-285750">
              <a:spcBef>
                <a:spcPts val="600"/>
              </a:spcBef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 smtClean="0"/>
              <a:t>Invocation aux services web</a:t>
            </a:r>
          </a:p>
          <a:p>
            <a:pPr marL="742950" lvl="1" indent="-285750">
              <a:spcBef>
                <a:spcPts val="600"/>
              </a:spcBef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 smtClean="0"/>
              <a:t>Streaming TCP/IP</a:t>
            </a:r>
          </a:p>
          <a:p>
            <a:pPr marL="742950" lvl="1" indent="-285750">
              <a:spcBef>
                <a:spcPts val="600"/>
              </a:spcBef>
              <a:buClr>
                <a:schemeClr val="folHlink"/>
              </a:buClr>
              <a:buSzPct val="80000"/>
              <a:buFont typeface="Wingdings 3" pitchFamily="18" charset="2"/>
              <a:buChar char=""/>
            </a:pPr>
            <a:r>
              <a:rPr lang="fr-FR" sz="1600" dirty="0" smtClean="0"/>
              <a:t>E-mail (serveur SMTP)</a:t>
            </a: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4724400" y="14478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Connectivité Amont / Aval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370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ent Arrow 53"/>
          <p:cNvSpPr/>
          <p:nvPr/>
        </p:nvSpPr>
        <p:spPr bwMode="auto">
          <a:xfrm rot="10800000" flipH="1">
            <a:off x="1295400" y="2438400"/>
            <a:ext cx="914400" cy="3733800"/>
          </a:xfrm>
          <a:prstGeom prst="bentArrow">
            <a:avLst>
              <a:gd name="adj1" fmla="val 17236"/>
              <a:gd name="adj2" fmla="val 19592"/>
              <a:gd name="adj3" fmla="val 26478"/>
              <a:gd name="adj4" fmla="val 4375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" lIns="0" tIns="0" rIns="0" bIns="0"/>
          <a:lstStyle/>
          <a:p>
            <a:pPr algn="ctr" eaLnBrk="0" hangingPunct="0">
              <a:defRPr/>
            </a:pPr>
            <a:r>
              <a:rPr lang="en-US" dirty="0">
                <a:cs typeface="+mn-cs"/>
              </a:rPr>
              <a:t>Drill Out</a:t>
            </a:r>
          </a:p>
        </p:txBody>
      </p:sp>
      <p:sp>
        <p:nvSpPr>
          <p:cNvPr id="74" name="Rounded Rectangle 73"/>
          <p:cNvSpPr/>
          <p:nvPr/>
        </p:nvSpPr>
        <p:spPr bwMode="auto">
          <a:xfrm rot="5400000">
            <a:off x="6096000" y="2743200"/>
            <a:ext cx="2971800" cy="2514600"/>
          </a:xfrm>
          <a:prstGeom prst="roundRect">
            <a:avLst>
              <a:gd name="adj" fmla="val 7012"/>
            </a:avLst>
          </a:prstGeom>
          <a:solidFill>
            <a:srgbClr val="92D050">
              <a:alpha val="30000"/>
            </a:srgbClr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Référentiel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Solution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533400" y="1219200"/>
            <a:ext cx="8305800" cy="1219200"/>
          </a:xfrm>
          <a:prstGeom prst="roundRect">
            <a:avLst>
              <a:gd name="adj" fmla="val 11495"/>
            </a:avLst>
          </a:prstGeom>
          <a:solidFill>
            <a:srgbClr val="DDECF6">
              <a:alpha val="50196"/>
            </a:srgbClr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                                            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286000" y="2209800"/>
            <a:ext cx="3352800" cy="3048000"/>
          </a:xfrm>
          <a:prstGeom prst="roundRect">
            <a:avLst>
              <a:gd name="adj" fmla="val 5834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0" tIns="0" rIns="0" bIns="0"/>
          <a:lstStyle/>
          <a:p>
            <a:pPr algn="ctr" eaLnBrk="0" hangingPunct="0">
              <a:defRPr/>
            </a:pPr>
            <a:endParaRPr lang="en-US" sz="1400" b="1" dirty="0">
              <a:cs typeface="+mn-cs"/>
            </a:endParaRPr>
          </a:p>
          <a:p>
            <a:pPr eaLnBrk="0" hangingPunct="0">
              <a:defRPr/>
            </a:pPr>
            <a:r>
              <a:rPr lang="en-US" sz="1400" b="1" dirty="0">
                <a:cs typeface="+mn-cs"/>
              </a:rPr>
              <a:t>AIS</a:t>
            </a:r>
          </a:p>
        </p:txBody>
      </p:sp>
      <p:sp>
        <p:nvSpPr>
          <p:cNvPr id="92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Processing de la Solution ETC/SAM – </a:t>
            </a:r>
            <a:r>
              <a:rPr lang="en-US" sz="2400" dirty="0" err="1" smtClean="0"/>
              <a:t>Vue</a:t>
            </a:r>
            <a:r>
              <a:rPr lang="en-US" sz="2400" dirty="0" smtClean="0"/>
              <a:t> </a:t>
            </a:r>
            <a:r>
              <a:rPr lang="en-US" sz="2400" dirty="0" err="1" smtClean="0"/>
              <a:t>Logique</a:t>
            </a:r>
            <a:endParaRPr lang="en-US" sz="2400" dirty="0" smtClean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2286000" y="5638800"/>
            <a:ext cx="3352800" cy="6858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0" tIns="0" rIns="0" bIns="0"/>
          <a:lstStyle/>
          <a:p>
            <a:pPr algn="ctr" eaLnBrk="0" hangingPunct="0">
              <a:defRPr/>
            </a:pPr>
            <a:endParaRPr lang="en-US" sz="1400" b="1" dirty="0">
              <a:cs typeface="+mn-cs"/>
            </a:endParaRPr>
          </a:p>
          <a:p>
            <a:pPr algn="ctr" eaLnBrk="0" hangingPunct="0">
              <a:defRPr/>
            </a:pPr>
            <a:r>
              <a:rPr lang="en-US" sz="1400" b="1" dirty="0">
                <a:cs typeface="+mn-cs"/>
              </a:rPr>
              <a:t>RCM</a:t>
            </a:r>
          </a:p>
        </p:txBody>
      </p:sp>
      <p:sp>
        <p:nvSpPr>
          <p:cNvPr id="49" name="Down Arrow 48"/>
          <p:cNvSpPr/>
          <p:nvPr/>
        </p:nvSpPr>
        <p:spPr bwMode="auto">
          <a:xfrm>
            <a:off x="3733800" y="5029200"/>
            <a:ext cx="533400" cy="7200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" lIns="0" tIns="0" rIns="0" bIns="0"/>
          <a:lstStyle/>
          <a:p>
            <a:pPr algn="ctr" eaLnBrk="0" hangingPunct="0">
              <a:defRPr/>
            </a:pPr>
            <a:r>
              <a:rPr lang="en-US" sz="1400" dirty="0" err="1" smtClean="0">
                <a:cs typeface="+mn-cs"/>
              </a:rPr>
              <a:t>Alertes</a:t>
            </a:r>
            <a:endParaRPr lang="en-US" sz="1400" dirty="0">
              <a:cs typeface="+mn-cs"/>
            </a:endParaRPr>
          </a:p>
        </p:txBody>
      </p:sp>
      <p:sp>
        <p:nvSpPr>
          <p:cNvPr id="48" name="Flowchart: Manual Operation 47"/>
          <p:cNvSpPr/>
          <p:nvPr/>
        </p:nvSpPr>
        <p:spPr bwMode="auto">
          <a:xfrm>
            <a:off x="3810000" y="2362200"/>
            <a:ext cx="1295400" cy="609600"/>
          </a:xfrm>
          <a:prstGeom prst="flowChartManualOperation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1200" dirty="0" smtClean="0">
                <a:cs typeface="+mn-cs"/>
              </a:rPr>
              <a:t>Charge les </a:t>
            </a:r>
            <a:r>
              <a:rPr lang="en-US" sz="1200" dirty="0" err="1" smtClean="0">
                <a:cs typeface="+mn-cs"/>
              </a:rPr>
              <a:t>données</a:t>
            </a:r>
            <a:r>
              <a:rPr lang="en-US" sz="1200" dirty="0" smtClean="0">
                <a:cs typeface="+mn-cs"/>
              </a:rPr>
              <a:t> de ref.</a:t>
            </a:r>
            <a:endParaRPr lang="en-US" sz="1200" dirty="0">
              <a:cs typeface="+mn-cs"/>
            </a:endParaRPr>
          </a:p>
        </p:txBody>
      </p:sp>
      <p:sp>
        <p:nvSpPr>
          <p:cNvPr id="90" name="Flowchart: Manual Operation 89"/>
          <p:cNvSpPr/>
          <p:nvPr/>
        </p:nvSpPr>
        <p:spPr bwMode="auto">
          <a:xfrm>
            <a:off x="2743200" y="2971800"/>
            <a:ext cx="2438400" cy="609600"/>
          </a:xfrm>
          <a:prstGeom prst="flowChartManualOperation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1400" dirty="0" smtClean="0">
                <a:cs typeface="+mn-cs"/>
              </a:rPr>
              <a:t>Charge </a:t>
            </a:r>
            <a:r>
              <a:rPr lang="en-US" sz="1400" dirty="0" err="1" smtClean="0">
                <a:cs typeface="+mn-cs"/>
              </a:rPr>
              <a:t>Trns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>
                <a:cs typeface="+mn-cs"/>
              </a:rPr>
              <a:t>&amp; </a:t>
            </a:r>
            <a:r>
              <a:rPr lang="en-US" sz="1400" dirty="0" smtClean="0">
                <a:cs typeface="+mn-cs"/>
              </a:rPr>
              <a:t>MAJ des </a:t>
            </a:r>
            <a:r>
              <a:rPr lang="en-US" sz="1400" dirty="0" err="1" smtClean="0">
                <a:cs typeface="+mn-cs"/>
              </a:rPr>
              <a:t>Aggrégateurs</a:t>
            </a:r>
            <a:endParaRPr lang="en-US" sz="1400" dirty="0">
              <a:cs typeface="+mn-cs"/>
            </a:endParaRPr>
          </a:p>
        </p:txBody>
      </p:sp>
      <p:sp>
        <p:nvSpPr>
          <p:cNvPr id="64" name="Flowchart: Magnetic Disk 63"/>
          <p:cNvSpPr/>
          <p:nvPr/>
        </p:nvSpPr>
        <p:spPr bwMode="auto">
          <a:xfrm>
            <a:off x="990600" y="1295400"/>
            <a:ext cx="1219200" cy="990600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pPr algn="ctr" eaLnBrk="0" hangingPunct="0">
              <a:defRPr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Transactions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 flipH="1">
            <a:off x="4191000" y="1470992"/>
            <a:ext cx="1680793" cy="815008"/>
            <a:chOff x="2060127" y="1426820"/>
            <a:chExt cx="3121473" cy="1494180"/>
          </a:xfrm>
        </p:grpSpPr>
        <p:sp>
          <p:nvSpPr>
            <p:cNvPr id="44" name="Bent Arrow 43"/>
            <p:cNvSpPr/>
            <p:nvPr/>
          </p:nvSpPr>
          <p:spPr bwMode="auto">
            <a:xfrm rot="5400000">
              <a:off x="2997200" y="736600"/>
              <a:ext cx="1397000" cy="2971800"/>
            </a:xfrm>
            <a:prstGeom prst="bentArrow">
              <a:avLst>
                <a:gd name="adj1" fmla="val 29859"/>
                <a:gd name="adj2" fmla="val 24240"/>
                <a:gd name="adj3" fmla="val 24115"/>
                <a:gd name="adj4" fmla="val 4375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75" name="TextBox 44"/>
            <p:cNvSpPr txBox="1">
              <a:spLocks noChangeArrowheads="1"/>
            </p:cNvSpPr>
            <p:nvPr/>
          </p:nvSpPr>
          <p:spPr bwMode="auto">
            <a:xfrm>
              <a:off x="2060127" y="1426820"/>
              <a:ext cx="3055004" cy="620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err="1" smtClean="0"/>
                <a:t>Données</a:t>
              </a:r>
              <a:r>
                <a:rPr lang="en-US" sz="1600" dirty="0" smtClean="0"/>
                <a:t> de ref.</a:t>
              </a:r>
              <a:endParaRPr lang="en-US" sz="1600" dirty="0"/>
            </a:p>
          </p:txBody>
        </p:sp>
      </p:grpSp>
      <p:sp>
        <p:nvSpPr>
          <p:cNvPr id="46" name="Flowchart: Manual Operation 45"/>
          <p:cNvSpPr/>
          <p:nvPr/>
        </p:nvSpPr>
        <p:spPr bwMode="auto">
          <a:xfrm>
            <a:off x="2895600" y="3581400"/>
            <a:ext cx="2209800" cy="609600"/>
          </a:xfrm>
          <a:prstGeom prst="flowChartManualOperation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1400" dirty="0" smtClean="0">
                <a:cs typeface="+mn-cs"/>
              </a:rPr>
              <a:t>MAJ </a:t>
            </a:r>
            <a:r>
              <a:rPr lang="en-US" sz="1400" dirty="0" err="1" smtClean="0">
                <a:cs typeface="+mn-cs"/>
              </a:rPr>
              <a:t>Entités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Logiques</a:t>
            </a:r>
            <a:r>
              <a:rPr lang="en-US" sz="1400" dirty="0" smtClean="0">
                <a:cs typeface="+mn-cs"/>
              </a:rPr>
              <a:t> &amp; </a:t>
            </a:r>
            <a:r>
              <a:rPr lang="en-US" sz="1400" dirty="0" err="1" smtClean="0">
                <a:cs typeface="+mn-cs"/>
              </a:rPr>
              <a:t>Gpes</a:t>
            </a:r>
            <a:r>
              <a:rPr lang="en-US" sz="1400" dirty="0" smtClean="0">
                <a:cs typeface="+mn-cs"/>
              </a:rPr>
              <a:t> de pairs</a:t>
            </a:r>
            <a:endParaRPr lang="en-US" sz="1400" dirty="0">
              <a:cs typeface="+mn-cs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5791200" y="1295400"/>
            <a:ext cx="1524000" cy="1066800"/>
            <a:chOff x="4114800" y="1447800"/>
            <a:chExt cx="15240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lowchart: Magnetic Disk 16"/>
            <p:cNvSpPr/>
            <p:nvPr/>
          </p:nvSpPr>
          <p:spPr bwMode="auto">
            <a:xfrm>
              <a:off x="4114800" y="1447800"/>
              <a:ext cx="990600" cy="83820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dirty="0">
                  <a:cs typeface="+mn-cs"/>
                </a:rPr>
                <a:t>Party</a:t>
              </a:r>
            </a:p>
          </p:txBody>
        </p:sp>
        <p:sp>
          <p:nvSpPr>
            <p:cNvPr id="19" name="Flowchart: Magnetic Disk 18"/>
            <p:cNvSpPr/>
            <p:nvPr/>
          </p:nvSpPr>
          <p:spPr bwMode="auto">
            <a:xfrm>
              <a:off x="4648200" y="1600200"/>
              <a:ext cx="990600" cy="83820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Flowchart: Magnetic Disk 17"/>
            <p:cNvSpPr/>
            <p:nvPr/>
          </p:nvSpPr>
          <p:spPr bwMode="auto">
            <a:xfrm>
              <a:off x="4267200" y="1752600"/>
              <a:ext cx="990600" cy="83820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1400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Données</a:t>
              </a:r>
              <a:endPara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  <a:p>
              <a:pPr algn="ctr" eaLnBrk="0" hangingPunct="0">
                <a:defRPr/>
              </a:pPr>
              <a:r>
                <a:rPr lang="en-US" sz="1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 Ref.</a:t>
              </a:r>
              <a:endPara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9241" name="TextBox 54"/>
          <p:cNvSpPr txBox="1">
            <a:spLocks noChangeArrowheads="1"/>
          </p:cNvSpPr>
          <p:nvPr/>
        </p:nvSpPr>
        <p:spPr bwMode="auto">
          <a:xfrm>
            <a:off x="5915086" y="1281752"/>
            <a:ext cx="7072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9242" name="TextBox 55"/>
          <p:cNvSpPr txBox="1">
            <a:spLocks noChangeArrowheads="1"/>
          </p:cNvSpPr>
          <p:nvPr/>
        </p:nvSpPr>
        <p:spPr bwMode="auto">
          <a:xfrm>
            <a:off x="6371054" y="1385248"/>
            <a:ext cx="902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 err="1" smtClean="0"/>
              <a:t>Compte</a:t>
            </a:r>
            <a:endParaRPr lang="en-US" sz="16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6781800" y="2639704"/>
            <a:ext cx="1676400" cy="1322696"/>
            <a:chOff x="6781800" y="2639704"/>
            <a:chExt cx="1676400" cy="1322696"/>
          </a:xfrm>
        </p:grpSpPr>
        <p:sp>
          <p:nvSpPr>
            <p:cNvPr id="62" name="Flowchart: Magnetic Disk 61"/>
            <p:cNvSpPr/>
            <p:nvPr/>
          </p:nvSpPr>
          <p:spPr bwMode="auto">
            <a:xfrm>
              <a:off x="6934200" y="2667000"/>
              <a:ext cx="1219200" cy="838200"/>
            </a:xfrm>
            <a:prstGeom prst="flowChartMagneticDisk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Flowchart: Magnetic Disk 62"/>
            <p:cNvSpPr/>
            <p:nvPr/>
          </p:nvSpPr>
          <p:spPr bwMode="auto">
            <a:xfrm>
              <a:off x="7239000" y="2895600"/>
              <a:ext cx="1219200" cy="838200"/>
            </a:xfrm>
            <a:prstGeom prst="flowChartMagneticDisk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Flowchart: Magnetic Disk 64"/>
            <p:cNvSpPr/>
            <p:nvPr/>
          </p:nvSpPr>
          <p:spPr bwMode="auto">
            <a:xfrm>
              <a:off x="6781800" y="3124200"/>
              <a:ext cx="1219200" cy="838200"/>
            </a:xfrm>
            <a:prstGeom prst="flowChartMagneticDisk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dirty="0">
                <a:cs typeface="+mn-cs"/>
              </a:endParaRPr>
            </a:p>
            <a:p>
              <a:pPr algn="ctr" eaLnBrk="0" hangingPunct="0">
                <a:defRPr/>
              </a:pPr>
              <a:r>
                <a:rPr lang="en-US" sz="1400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Profils</a:t>
              </a:r>
              <a:endPara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270" name="TextBox 65"/>
            <p:cNvSpPr txBox="1">
              <a:spLocks noChangeArrowheads="1"/>
            </p:cNvSpPr>
            <p:nvPr/>
          </p:nvSpPr>
          <p:spPr bwMode="auto">
            <a:xfrm>
              <a:off x="6856413" y="2639704"/>
              <a:ext cx="14253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/>
                <a:t>Ent. </a:t>
              </a:r>
              <a:r>
                <a:rPr lang="en-US" sz="1600" dirty="0" err="1" smtClean="0"/>
                <a:t>Logiques</a:t>
              </a:r>
              <a:endParaRPr lang="en-US" sz="1600" dirty="0"/>
            </a:p>
          </p:txBody>
        </p:sp>
        <p:sp>
          <p:nvSpPr>
            <p:cNvPr id="9271" name="TextBox 66"/>
            <p:cNvSpPr txBox="1">
              <a:spLocks noChangeArrowheads="1"/>
            </p:cNvSpPr>
            <p:nvPr/>
          </p:nvSpPr>
          <p:spPr bwMode="auto">
            <a:xfrm>
              <a:off x="7449629" y="2895600"/>
              <a:ext cx="7537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err="1" smtClean="0"/>
                <a:t>Profils</a:t>
              </a:r>
              <a:endParaRPr lang="en-US" sz="1600" dirty="0"/>
            </a:p>
          </p:txBody>
        </p:sp>
        <p:sp>
          <p:nvSpPr>
            <p:cNvPr id="9272" name="TextBox 67"/>
            <p:cNvSpPr txBox="1">
              <a:spLocks noChangeArrowheads="1"/>
            </p:cNvSpPr>
            <p:nvPr/>
          </p:nvSpPr>
          <p:spPr bwMode="auto">
            <a:xfrm>
              <a:off x="6962563" y="3110552"/>
              <a:ext cx="8098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/>
                <a:t>Clients</a:t>
              </a:r>
              <a:endParaRPr lang="en-US" sz="1600" dirty="0"/>
            </a:p>
          </p:txBody>
        </p:sp>
      </p:grpSp>
      <p:sp>
        <p:nvSpPr>
          <p:cNvPr id="77" name="Left-Right Arrow 76"/>
          <p:cNvSpPr/>
          <p:nvPr/>
        </p:nvSpPr>
        <p:spPr bwMode="auto">
          <a:xfrm>
            <a:off x="5638800" y="3429000"/>
            <a:ext cx="1143000" cy="228600"/>
          </a:xfrm>
          <a:prstGeom prst="left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" name="Left Arrow 29"/>
          <p:cNvSpPr/>
          <p:nvPr/>
        </p:nvSpPr>
        <p:spPr bwMode="auto">
          <a:xfrm>
            <a:off x="5638800" y="4724400"/>
            <a:ext cx="1127125" cy="228600"/>
          </a:xfrm>
          <a:prstGeom prst="lef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779573" y="4087504"/>
            <a:ext cx="1662752" cy="1377288"/>
            <a:chOff x="6779573" y="4087504"/>
            <a:chExt cx="1662752" cy="1377288"/>
          </a:xfrm>
        </p:grpSpPr>
        <p:sp>
          <p:nvSpPr>
            <p:cNvPr id="58" name="Flowchart: Magnetic Disk 57"/>
            <p:cNvSpPr/>
            <p:nvPr/>
          </p:nvSpPr>
          <p:spPr bwMode="auto">
            <a:xfrm>
              <a:off x="6918325" y="4114800"/>
              <a:ext cx="1219200" cy="838200"/>
            </a:xfrm>
            <a:prstGeom prst="flowChartMagneticDisk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7" name="Flowchart: Magnetic Disk 56"/>
            <p:cNvSpPr/>
            <p:nvPr/>
          </p:nvSpPr>
          <p:spPr bwMode="auto">
            <a:xfrm>
              <a:off x="7223125" y="4343400"/>
              <a:ext cx="1219200" cy="838200"/>
            </a:xfrm>
            <a:prstGeom prst="flowChartMagneticDisk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Flowchart: Magnetic Disk 24"/>
            <p:cNvSpPr/>
            <p:nvPr/>
          </p:nvSpPr>
          <p:spPr bwMode="auto">
            <a:xfrm>
              <a:off x="6779573" y="4626592"/>
              <a:ext cx="1219200" cy="838200"/>
            </a:xfrm>
            <a:prstGeom prst="flowChartMagneticDisk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1400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Params</a:t>
              </a:r>
              <a:r>
                <a:rPr lang="en-US" sz="1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. 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&amp;</a:t>
              </a:r>
            </a:p>
            <a:p>
              <a:pPr algn="ctr" eaLnBrk="0" hangingPunct="0">
                <a:defRPr/>
              </a:pPr>
              <a:r>
                <a:rPr lang="en-US" sz="1400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Règles</a:t>
              </a:r>
              <a:endPara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263" name="TextBox 58"/>
            <p:cNvSpPr txBox="1">
              <a:spLocks noChangeArrowheads="1"/>
            </p:cNvSpPr>
            <p:nvPr/>
          </p:nvSpPr>
          <p:spPr bwMode="auto">
            <a:xfrm>
              <a:off x="7146178" y="4087504"/>
              <a:ext cx="72006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err="1" smtClean="0"/>
                <a:t>Listes</a:t>
              </a:r>
              <a:endParaRPr lang="en-US" sz="1600" dirty="0"/>
            </a:p>
          </p:txBody>
        </p:sp>
        <p:sp>
          <p:nvSpPr>
            <p:cNvPr id="9264" name="TextBox 59"/>
            <p:cNvSpPr txBox="1">
              <a:spLocks noChangeArrowheads="1"/>
            </p:cNvSpPr>
            <p:nvPr/>
          </p:nvSpPr>
          <p:spPr bwMode="auto">
            <a:xfrm>
              <a:off x="7512501" y="4316112"/>
              <a:ext cx="7409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err="1" smtClean="0"/>
                <a:t>Seuils</a:t>
              </a:r>
              <a:endParaRPr lang="en-US" sz="1600" dirty="0"/>
            </a:p>
          </p:txBody>
        </p:sp>
        <p:sp>
          <p:nvSpPr>
            <p:cNvPr id="9265" name="TextBox 60"/>
            <p:cNvSpPr txBox="1">
              <a:spLocks noChangeArrowheads="1"/>
            </p:cNvSpPr>
            <p:nvPr/>
          </p:nvSpPr>
          <p:spPr bwMode="auto">
            <a:xfrm>
              <a:off x="6894208" y="4558369"/>
              <a:ext cx="9492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err="1" smtClean="0"/>
                <a:t>Params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sp>
        <p:nvSpPr>
          <p:cNvPr id="78" name="Left-Right Arrow 77"/>
          <p:cNvSpPr/>
          <p:nvPr/>
        </p:nvSpPr>
        <p:spPr bwMode="auto">
          <a:xfrm rot="19876924">
            <a:off x="5549900" y="5314950"/>
            <a:ext cx="1274763" cy="276225"/>
          </a:xfrm>
          <a:prstGeom prst="left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2209801" y="1483057"/>
            <a:ext cx="1524000" cy="1488743"/>
            <a:chOff x="2209802" y="1485438"/>
            <a:chExt cx="2701636" cy="1402140"/>
          </a:xfrm>
        </p:grpSpPr>
        <p:sp>
          <p:nvSpPr>
            <p:cNvPr id="47" name="Bent Arrow 46"/>
            <p:cNvSpPr/>
            <p:nvPr/>
          </p:nvSpPr>
          <p:spPr bwMode="auto">
            <a:xfrm rot="5400000">
              <a:off x="2878830" y="854971"/>
              <a:ext cx="1363579" cy="2701636"/>
            </a:xfrm>
            <a:prstGeom prst="bentArrow">
              <a:avLst>
                <a:gd name="adj1" fmla="val 17605"/>
                <a:gd name="adj2" fmla="val 15284"/>
                <a:gd name="adj3" fmla="val 19402"/>
                <a:gd name="adj4" fmla="val 4375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TextBox 79"/>
            <p:cNvSpPr txBox="1">
              <a:spLocks noChangeArrowheads="1"/>
            </p:cNvSpPr>
            <p:nvPr/>
          </p:nvSpPr>
          <p:spPr bwMode="auto">
            <a:xfrm>
              <a:off x="2819399" y="1485438"/>
              <a:ext cx="11331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Transactions</a:t>
              </a:r>
            </a:p>
          </p:txBody>
        </p:sp>
      </p:grpSp>
      <p:sp>
        <p:nvSpPr>
          <p:cNvPr id="53" name="Flowchart: Manual Operation 52"/>
          <p:cNvSpPr/>
          <p:nvPr/>
        </p:nvSpPr>
        <p:spPr bwMode="auto">
          <a:xfrm>
            <a:off x="2895600" y="4191000"/>
            <a:ext cx="2209800" cy="457200"/>
          </a:xfrm>
          <a:prstGeom prst="flowChartManualOperation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1400" dirty="0" err="1" smtClean="0">
                <a:cs typeface="+mn-cs"/>
              </a:rPr>
              <a:t>Détection</a:t>
            </a:r>
            <a:r>
              <a:rPr lang="en-US" sz="1400" dirty="0" smtClean="0">
                <a:cs typeface="+mn-cs"/>
              </a:rPr>
              <a:t> &amp; Policy Mgr.</a:t>
            </a:r>
            <a:endParaRPr lang="en-US" sz="1400" dirty="0">
              <a:cs typeface="+mn-cs"/>
            </a:endParaRPr>
          </a:p>
        </p:txBody>
      </p:sp>
      <p:sp>
        <p:nvSpPr>
          <p:cNvPr id="69" name="Flowchart: Manual Operation 68"/>
          <p:cNvSpPr/>
          <p:nvPr/>
        </p:nvSpPr>
        <p:spPr bwMode="auto">
          <a:xfrm>
            <a:off x="3352800" y="4648200"/>
            <a:ext cx="1295400" cy="381000"/>
          </a:xfrm>
          <a:prstGeom prst="flowChartManualOperation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1400" dirty="0" err="1" smtClean="0">
                <a:cs typeface="+mn-cs"/>
              </a:rPr>
              <a:t>Distrib</a:t>
            </a:r>
            <a:r>
              <a:rPr lang="en-US" sz="1400" dirty="0" smtClean="0">
                <a:cs typeface="+mn-cs"/>
              </a:rPr>
              <a:t>. </a:t>
            </a:r>
            <a:r>
              <a:rPr lang="en-US" sz="1400" dirty="0" err="1" smtClean="0">
                <a:cs typeface="+mn-cs"/>
              </a:rPr>
              <a:t>Alertes</a:t>
            </a:r>
            <a:endParaRPr lang="en-US" sz="1400" dirty="0">
              <a:cs typeface="+mn-cs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 rot="5400000">
            <a:off x="7086600" y="4800600"/>
            <a:ext cx="990600" cy="2514600"/>
          </a:xfrm>
          <a:prstGeom prst="roundRect">
            <a:avLst/>
          </a:prstGeom>
          <a:solidFill>
            <a:srgbClr val="92D050">
              <a:alpha val="30000"/>
            </a:srgbClr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Référentiel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RCM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5638800" y="5597856"/>
            <a:ext cx="2438400" cy="879144"/>
            <a:chOff x="5638800" y="5597856"/>
            <a:chExt cx="2438400" cy="879144"/>
          </a:xfrm>
        </p:grpSpPr>
        <p:sp>
          <p:nvSpPr>
            <p:cNvPr id="79" name="Left-Right Arrow 78"/>
            <p:cNvSpPr/>
            <p:nvPr/>
          </p:nvSpPr>
          <p:spPr bwMode="auto">
            <a:xfrm>
              <a:off x="5638800" y="6019800"/>
              <a:ext cx="1066800" cy="228600"/>
            </a:xfrm>
            <a:prstGeom prst="leftRightArrow">
              <a:avLst/>
            </a:prstGeom>
            <a:solidFill>
              <a:srgbClr val="92D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" name="Flowchart: Magnetic Disk 72"/>
            <p:cNvSpPr/>
            <p:nvPr/>
          </p:nvSpPr>
          <p:spPr bwMode="auto">
            <a:xfrm>
              <a:off x="6705600" y="5638800"/>
              <a:ext cx="1371600" cy="838200"/>
            </a:xfrm>
            <a:prstGeom prst="flowChartMagneticDisk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1400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Référentiel</a:t>
              </a:r>
              <a:endPara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  <a:p>
              <a:pPr algn="ctr" eaLnBrk="0" hangingPunct="0">
                <a:defRPr/>
              </a:pPr>
              <a:r>
                <a:rPr lang="en-US" sz="1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RCM</a:t>
              </a:r>
              <a:endPara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256" name="TextBox 75"/>
            <p:cNvSpPr txBox="1">
              <a:spLocks noChangeArrowheads="1"/>
            </p:cNvSpPr>
            <p:nvPr/>
          </p:nvSpPr>
          <p:spPr bwMode="auto">
            <a:xfrm>
              <a:off x="6971161" y="5597856"/>
              <a:ext cx="8226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err="1" smtClean="0"/>
                <a:t>Alertes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23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4" grpId="0" animBg="1"/>
      <p:bldP spid="49" grpId="0" animBg="1"/>
      <p:bldP spid="77" grpId="0" animBg="1"/>
      <p:bldP spid="77" grpId="1" animBg="1"/>
      <p:bldP spid="77" grpId="2" animBg="1"/>
      <p:bldP spid="30" grpId="0" animBg="1"/>
      <p:bldP spid="78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Sécurité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Concepts des Habilitations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105400"/>
          </a:xfrm>
        </p:spPr>
        <p:txBody>
          <a:bodyPr/>
          <a:lstStyle/>
          <a:p>
            <a:pPr marL="177800" indent="-177800" eaLnBrk="1" hangingPunct="1">
              <a:lnSpc>
                <a:spcPct val="85000"/>
              </a:lnSpc>
            </a:pPr>
            <a:r>
              <a:rPr lang="fr-FR" sz="2000" dirty="0" smtClean="0"/>
              <a:t>Utilisateurs</a:t>
            </a:r>
          </a:p>
          <a:p>
            <a:pPr marL="873125" lvl="1" indent="-304800" eaLnBrk="1" hangingPunct="1">
              <a:lnSpc>
                <a:spcPct val="85000"/>
              </a:lnSpc>
            </a:pPr>
            <a:r>
              <a:rPr lang="fr-FR" sz="1800" dirty="0" smtClean="0"/>
              <a:t>Individu membre de l’organisation	</a:t>
            </a:r>
          </a:p>
          <a:p>
            <a:pPr marL="177800" indent="-177800" eaLnBrk="1" hangingPunct="1">
              <a:lnSpc>
                <a:spcPct val="85000"/>
              </a:lnSpc>
            </a:pPr>
            <a:r>
              <a:rPr lang="fr-FR" sz="2000" dirty="0" smtClean="0"/>
              <a:t>Groupes</a:t>
            </a:r>
          </a:p>
          <a:p>
            <a:pPr marL="873125" lvl="1" indent="-304800" eaLnBrk="1" hangingPunct="1">
              <a:lnSpc>
                <a:spcPct val="85000"/>
              </a:lnSpc>
            </a:pPr>
            <a:r>
              <a:rPr lang="fr-FR" sz="1800" dirty="0" smtClean="0"/>
              <a:t>Groupes des utilisateurs</a:t>
            </a:r>
          </a:p>
          <a:p>
            <a:pPr marL="177800" indent="-177800" eaLnBrk="1" hangingPunct="1">
              <a:lnSpc>
                <a:spcPct val="85000"/>
              </a:lnSpc>
            </a:pPr>
            <a:r>
              <a:rPr lang="fr-FR" sz="2000" dirty="0" smtClean="0"/>
              <a:t>Rôles</a:t>
            </a:r>
          </a:p>
          <a:p>
            <a:pPr marL="873125" lvl="1" indent="-304800" eaLnBrk="1" hangingPunct="1">
              <a:lnSpc>
                <a:spcPct val="85000"/>
              </a:lnSpc>
            </a:pPr>
            <a:r>
              <a:rPr lang="fr-FR" sz="1800" dirty="0" smtClean="0"/>
              <a:t>Définie l’ensemble des habilitations sur les actions et les vues de chaque </a:t>
            </a:r>
            <a:r>
              <a:rPr lang="fr-FR" sz="1800" dirty="0" err="1" smtClean="0"/>
              <a:t>moduel</a:t>
            </a:r>
            <a:r>
              <a:rPr lang="fr-FR" sz="1800" dirty="0" smtClean="0"/>
              <a:t> du </a:t>
            </a:r>
            <a:r>
              <a:rPr lang="fr-FR" sz="1800" dirty="0" err="1" smtClean="0"/>
              <a:t>Risk</a:t>
            </a:r>
            <a:r>
              <a:rPr lang="fr-FR" sz="1800" dirty="0" smtClean="0"/>
              <a:t> Case Manager</a:t>
            </a:r>
          </a:p>
          <a:p>
            <a:pPr marL="177800" indent="-177800" eaLnBrk="1" hangingPunct="1">
              <a:lnSpc>
                <a:spcPct val="85000"/>
              </a:lnSpc>
            </a:pPr>
            <a:r>
              <a:rPr lang="fr-FR" sz="2000" dirty="0" err="1" smtClean="0"/>
              <a:t>Hiérachies</a:t>
            </a:r>
            <a:r>
              <a:rPr lang="fr-FR" sz="2000" dirty="0" smtClean="0"/>
              <a:t> des Business </a:t>
            </a:r>
            <a:r>
              <a:rPr lang="fr-FR" sz="2000" dirty="0" err="1" smtClean="0"/>
              <a:t>Units</a:t>
            </a:r>
            <a:endParaRPr lang="fr-FR" sz="2000" dirty="0" smtClean="0"/>
          </a:p>
          <a:p>
            <a:pPr marL="873125" lvl="1" indent="-304800" eaLnBrk="1" hangingPunct="1">
              <a:lnSpc>
                <a:spcPct val="85000"/>
              </a:lnSpc>
            </a:pPr>
            <a:r>
              <a:rPr lang="fr-FR" sz="1800" dirty="0" smtClean="0"/>
              <a:t>Reflétant l’organisation de la banque</a:t>
            </a:r>
          </a:p>
          <a:p>
            <a:pPr marL="873125" lvl="1" indent="-304800" eaLnBrk="1" hangingPunct="1">
              <a:lnSpc>
                <a:spcPct val="85000"/>
              </a:lnSpc>
            </a:pPr>
            <a:r>
              <a:rPr lang="fr-FR" sz="1800" dirty="0" smtClean="0"/>
              <a:t>Il peut y avoir plus d’une hiérarchies organisationnelles</a:t>
            </a:r>
          </a:p>
          <a:p>
            <a:pPr marL="177800" indent="-177800" eaLnBrk="1" hangingPunct="1">
              <a:lnSpc>
                <a:spcPct val="85000"/>
              </a:lnSpc>
            </a:pPr>
            <a:r>
              <a:rPr lang="fr-FR" sz="2000" dirty="0" smtClean="0"/>
              <a:t>Business </a:t>
            </a:r>
            <a:r>
              <a:rPr lang="fr-FR" sz="2000" dirty="0" err="1" smtClean="0"/>
              <a:t>Units</a:t>
            </a:r>
            <a:endParaRPr lang="fr-FR" sz="2000" dirty="0" smtClean="0"/>
          </a:p>
          <a:p>
            <a:pPr marL="873125" lvl="1" indent="-304800" eaLnBrk="1" hangingPunct="1">
              <a:lnSpc>
                <a:spcPct val="85000"/>
              </a:lnSpc>
            </a:pPr>
            <a:r>
              <a:rPr lang="fr-FR" sz="1800" dirty="0" smtClean="0"/>
              <a:t>Une juridiction </a:t>
            </a:r>
          </a:p>
          <a:p>
            <a:pPr marL="873125" lvl="1" indent="-304800" eaLnBrk="1" hangingPunct="1">
              <a:lnSpc>
                <a:spcPct val="85000"/>
              </a:lnSpc>
            </a:pPr>
            <a:r>
              <a:rPr lang="fr-FR" sz="1800" dirty="0" smtClean="0"/>
              <a:t>Permettant de s’assurer que les alertes et les dossiers sont vus par les utilisateurs habilités</a:t>
            </a:r>
          </a:p>
        </p:txBody>
      </p:sp>
    </p:spTree>
    <p:extLst>
      <p:ext uri="{BB962C8B-B14F-4D97-AF65-F5344CB8AC3E}">
        <p14:creationId xmlns:p14="http://schemas.microsoft.com/office/powerpoint/2010/main" val="2509138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Exemple de hiérarchie des </a:t>
            </a:r>
            <a:r>
              <a:rPr lang="fr-FR" dirty="0" err="1" smtClean="0"/>
              <a:t>BUs</a:t>
            </a:r>
            <a:endParaRPr lang="fr-FR" dirty="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0"/>
            <a:ext cx="5095875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48529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105400" y="1161871"/>
            <a:ext cx="2286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b="1" dirty="0" smtClean="0">
                <a:cs typeface="Arial" charset="0"/>
              </a:rPr>
              <a:t>2 hiérarchies différentes pour une organisation identique</a:t>
            </a:r>
            <a:endParaRPr lang="fr-FR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41320" y="624840"/>
            <a:ext cx="6050280" cy="575373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</a:pPr>
            <a:r>
              <a:rPr lang="fr-FR" dirty="0" smtClean="0"/>
              <a:t>Architecture</a:t>
            </a:r>
            <a:endParaRPr lang="fr-FR" dirty="0"/>
          </a:p>
          <a:p>
            <a:pPr marL="457200" indent="-457200"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</a:pPr>
            <a:r>
              <a:rPr lang="fr-FR" dirty="0" smtClean="0"/>
              <a:t>Intégration des Données</a:t>
            </a:r>
            <a:endParaRPr lang="fr-FR" dirty="0"/>
          </a:p>
          <a:p>
            <a:pPr marL="457200" indent="-457200"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</a:pPr>
            <a:r>
              <a:rPr lang="fr-FR" dirty="0" smtClean="0"/>
              <a:t>Sécurité</a:t>
            </a:r>
          </a:p>
          <a:p>
            <a:pPr marL="457200" indent="-457200"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</a:pPr>
            <a:r>
              <a:rPr lang="fr-FR" dirty="0" smtClean="0"/>
              <a:t>Architecture de Production</a:t>
            </a:r>
          </a:p>
        </p:txBody>
      </p:sp>
    </p:spTree>
    <p:extLst>
      <p:ext uri="{BB962C8B-B14F-4D97-AF65-F5344CB8AC3E}">
        <p14:creationId xmlns:p14="http://schemas.microsoft.com/office/powerpoint/2010/main" val="500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3" name="Group 75"/>
          <p:cNvGrpSpPr>
            <a:grpSpLocks/>
          </p:cNvGrpSpPr>
          <p:nvPr/>
        </p:nvGrpSpPr>
        <p:grpSpPr bwMode="auto">
          <a:xfrm>
            <a:off x="985837" y="1741488"/>
            <a:ext cx="7392988" cy="3881437"/>
            <a:chOff x="621" y="1097"/>
            <a:chExt cx="4657" cy="2445"/>
          </a:xfrm>
        </p:grpSpPr>
        <p:sp>
          <p:nvSpPr>
            <p:cNvPr id="30726" name="Freeform 6"/>
            <p:cNvSpPr>
              <a:spLocks/>
            </p:cNvSpPr>
            <p:nvPr/>
          </p:nvSpPr>
          <p:spPr bwMode="auto">
            <a:xfrm>
              <a:off x="985" y="1097"/>
              <a:ext cx="718" cy="719"/>
            </a:xfrm>
            <a:custGeom>
              <a:avLst/>
              <a:gdLst>
                <a:gd name="T0" fmla="*/ 1 w 1436"/>
                <a:gd name="T1" fmla="*/ 3 h 1438"/>
                <a:gd name="T2" fmla="*/ 1 w 1436"/>
                <a:gd name="T3" fmla="*/ 3 h 1438"/>
                <a:gd name="T4" fmla="*/ 1 w 1436"/>
                <a:gd name="T5" fmla="*/ 1 h 1438"/>
                <a:gd name="T6" fmla="*/ 1 w 1436"/>
                <a:gd name="T7" fmla="*/ 1 h 1438"/>
                <a:gd name="T8" fmla="*/ 1 w 1436"/>
                <a:gd name="T9" fmla="*/ 1 h 1438"/>
                <a:gd name="T10" fmla="*/ 1 w 1436"/>
                <a:gd name="T11" fmla="*/ 1 h 1438"/>
                <a:gd name="T12" fmla="*/ 1 w 1436"/>
                <a:gd name="T13" fmla="*/ 1 h 1438"/>
                <a:gd name="T14" fmla="*/ 1 w 1436"/>
                <a:gd name="T15" fmla="*/ 1 h 1438"/>
                <a:gd name="T16" fmla="*/ 1 w 1436"/>
                <a:gd name="T17" fmla="*/ 1 h 1438"/>
                <a:gd name="T18" fmla="*/ 1 w 1436"/>
                <a:gd name="T19" fmla="*/ 1 h 1438"/>
                <a:gd name="T20" fmla="*/ 3 w 1436"/>
                <a:gd name="T21" fmla="*/ 1 h 1438"/>
                <a:gd name="T22" fmla="*/ 3 w 1436"/>
                <a:gd name="T23" fmla="*/ 1 h 1438"/>
                <a:gd name="T24" fmla="*/ 3 w 1436"/>
                <a:gd name="T25" fmla="*/ 0 h 1438"/>
                <a:gd name="T26" fmla="*/ 3 w 1436"/>
                <a:gd name="T27" fmla="*/ 1 h 1438"/>
                <a:gd name="T28" fmla="*/ 3 w 1436"/>
                <a:gd name="T29" fmla="*/ 1 h 1438"/>
                <a:gd name="T30" fmla="*/ 3 w 1436"/>
                <a:gd name="T31" fmla="*/ 1 h 1438"/>
                <a:gd name="T32" fmla="*/ 5 w 1436"/>
                <a:gd name="T33" fmla="*/ 1 h 1438"/>
                <a:gd name="T34" fmla="*/ 5 w 1436"/>
                <a:gd name="T35" fmla="*/ 1 h 1438"/>
                <a:gd name="T36" fmla="*/ 5 w 1436"/>
                <a:gd name="T37" fmla="*/ 1 h 1438"/>
                <a:gd name="T38" fmla="*/ 5 w 1436"/>
                <a:gd name="T39" fmla="*/ 1 h 1438"/>
                <a:gd name="T40" fmla="*/ 6 w 1436"/>
                <a:gd name="T41" fmla="*/ 1 h 1438"/>
                <a:gd name="T42" fmla="*/ 6 w 1436"/>
                <a:gd name="T43" fmla="*/ 1 h 1438"/>
                <a:gd name="T44" fmla="*/ 6 w 1436"/>
                <a:gd name="T45" fmla="*/ 1 h 1438"/>
                <a:gd name="T46" fmla="*/ 6 w 1436"/>
                <a:gd name="T47" fmla="*/ 3 h 1438"/>
                <a:gd name="T48" fmla="*/ 6 w 1436"/>
                <a:gd name="T49" fmla="*/ 3 h 1438"/>
                <a:gd name="T50" fmla="*/ 6 w 1436"/>
                <a:gd name="T51" fmla="*/ 3 h 1438"/>
                <a:gd name="T52" fmla="*/ 6 w 1436"/>
                <a:gd name="T53" fmla="*/ 3 h 1438"/>
                <a:gd name="T54" fmla="*/ 6 w 1436"/>
                <a:gd name="T55" fmla="*/ 3 h 1438"/>
                <a:gd name="T56" fmla="*/ 6 w 1436"/>
                <a:gd name="T57" fmla="*/ 3 h 1438"/>
                <a:gd name="T58" fmla="*/ 6 w 1436"/>
                <a:gd name="T59" fmla="*/ 5 h 1438"/>
                <a:gd name="T60" fmla="*/ 6 w 1436"/>
                <a:gd name="T61" fmla="*/ 5 h 1438"/>
                <a:gd name="T62" fmla="*/ 5 w 1436"/>
                <a:gd name="T63" fmla="*/ 5 h 1438"/>
                <a:gd name="T64" fmla="*/ 5 w 1436"/>
                <a:gd name="T65" fmla="*/ 5 h 1438"/>
                <a:gd name="T66" fmla="*/ 5 w 1436"/>
                <a:gd name="T67" fmla="*/ 6 h 1438"/>
                <a:gd name="T68" fmla="*/ 5 w 1436"/>
                <a:gd name="T69" fmla="*/ 6 h 1438"/>
                <a:gd name="T70" fmla="*/ 3 w 1436"/>
                <a:gd name="T71" fmla="*/ 6 h 1438"/>
                <a:gd name="T72" fmla="*/ 3 w 1436"/>
                <a:gd name="T73" fmla="*/ 6 h 1438"/>
                <a:gd name="T74" fmla="*/ 3 w 1436"/>
                <a:gd name="T75" fmla="*/ 6 h 1438"/>
                <a:gd name="T76" fmla="*/ 3 w 1436"/>
                <a:gd name="T77" fmla="*/ 6 h 1438"/>
                <a:gd name="T78" fmla="*/ 3 w 1436"/>
                <a:gd name="T79" fmla="*/ 6 h 1438"/>
                <a:gd name="T80" fmla="*/ 3 w 1436"/>
                <a:gd name="T81" fmla="*/ 6 h 1438"/>
                <a:gd name="T82" fmla="*/ 1 w 1436"/>
                <a:gd name="T83" fmla="*/ 6 h 1438"/>
                <a:gd name="T84" fmla="*/ 1 w 1436"/>
                <a:gd name="T85" fmla="*/ 6 h 1438"/>
                <a:gd name="T86" fmla="*/ 1 w 1436"/>
                <a:gd name="T87" fmla="*/ 6 h 1438"/>
                <a:gd name="T88" fmla="*/ 1 w 1436"/>
                <a:gd name="T89" fmla="*/ 5 h 1438"/>
                <a:gd name="T90" fmla="*/ 1 w 1436"/>
                <a:gd name="T91" fmla="*/ 5 h 1438"/>
                <a:gd name="T92" fmla="*/ 1 w 1436"/>
                <a:gd name="T93" fmla="*/ 5 h 1438"/>
                <a:gd name="T94" fmla="*/ 1 w 1436"/>
                <a:gd name="T95" fmla="*/ 5 h 1438"/>
                <a:gd name="T96" fmla="*/ 1 w 1436"/>
                <a:gd name="T97" fmla="*/ 3 h 1438"/>
                <a:gd name="T98" fmla="*/ 1 w 1436"/>
                <a:gd name="T99" fmla="*/ 3 h 1438"/>
                <a:gd name="T100" fmla="*/ 1 w 1436"/>
                <a:gd name="T101" fmla="*/ 3 h 14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36"/>
                <a:gd name="T154" fmla="*/ 0 h 1438"/>
                <a:gd name="T155" fmla="*/ 1436 w 1436"/>
                <a:gd name="T156" fmla="*/ 1438 h 14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36" h="1438">
                  <a:moveTo>
                    <a:pt x="1" y="719"/>
                  </a:moveTo>
                  <a:lnTo>
                    <a:pt x="1" y="700"/>
                  </a:lnTo>
                  <a:lnTo>
                    <a:pt x="1" y="682"/>
                  </a:lnTo>
                  <a:lnTo>
                    <a:pt x="2" y="663"/>
                  </a:lnTo>
                  <a:lnTo>
                    <a:pt x="5" y="645"/>
                  </a:lnTo>
                  <a:lnTo>
                    <a:pt x="6" y="627"/>
                  </a:lnTo>
                  <a:lnTo>
                    <a:pt x="8" y="609"/>
                  </a:lnTo>
                  <a:lnTo>
                    <a:pt x="12" y="591"/>
                  </a:lnTo>
                  <a:lnTo>
                    <a:pt x="16" y="574"/>
                  </a:lnTo>
                  <a:lnTo>
                    <a:pt x="19" y="556"/>
                  </a:lnTo>
                  <a:lnTo>
                    <a:pt x="23" y="540"/>
                  </a:lnTo>
                  <a:lnTo>
                    <a:pt x="28" y="522"/>
                  </a:lnTo>
                  <a:lnTo>
                    <a:pt x="32" y="505"/>
                  </a:lnTo>
                  <a:lnTo>
                    <a:pt x="38" y="488"/>
                  </a:lnTo>
                  <a:lnTo>
                    <a:pt x="44" y="471"/>
                  </a:lnTo>
                  <a:lnTo>
                    <a:pt x="50" y="456"/>
                  </a:lnTo>
                  <a:lnTo>
                    <a:pt x="57" y="439"/>
                  </a:lnTo>
                  <a:lnTo>
                    <a:pt x="65" y="423"/>
                  </a:lnTo>
                  <a:lnTo>
                    <a:pt x="72" y="408"/>
                  </a:lnTo>
                  <a:lnTo>
                    <a:pt x="79" y="391"/>
                  </a:lnTo>
                  <a:lnTo>
                    <a:pt x="87" y="377"/>
                  </a:lnTo>
                  <a:lnTo>
                    <a:pt x="96" y="361"/>
                  </a:lnTo>
                  <a:lnTo>
                    <a:pt x="104" y="347"/>
                  </a:lnTo>
                  <a:lnTo>
                    <a:pt x="114" y="331"/>
                  </a:lnTo>
                  <a:lnTo>
                    <a:pt x="123" y="317"/>
                  </a:lnTo>
                  <a:lnTo>
                    <a:pt x="133" y="302"/>
                  </a:lnTo>
                  <a:lnTo>
                    <a:pt x="144" y="289"/>
                  </a:lnTo>
                  <a:lnTo>
                    <a:pt x="153" y="275"/>
                  </a:lnTo>
                  <a:lnTo>
                    <a:pt x="165" y="262"/>
                  </a:lnTo>
                  <a:lnTo>
                    <a:pt x="176" y="248"/>
                  </a:lnTo>
                  <a:lnTo>
                    <a:pt x="187" y="235"/>
                  </a:lnTo>
                  <a:lnTo>
                    <a:pt x="199" y="223"/>
                  </a:lnTo>
                  <a:lnTo>
                    <a:pt x="211" y="210"/>
                  </a:lnTo>
                  <a:lnTo>
                    <a:pt x="224" y="198"/>
                  </a:lnTo>
                  <a:lnTo>
                    <a:pt x="236" y="186"/>
                  </a:lnTo>
                  <a:lnTo>
                    <a:pt x="249" y="175"/>
                  </a:lnTo>
                  <a:lnTo>
                    <a:pt x="262" y="165"/>
                  </a:lnTo>
                  <a:lnTo>
                    <a:pt x="275" y="154"/>
                  </a:lnTo>
                  <a:lnTo>
                    <a:pt x="289" y="143"/>
                  </a:lnTo>
                  <a:lnTo>
                    <a:pt x="303" y="132"/>
                  </a:lnTo>
                  <a:lnTo>
                    <a:pt x="317" y="123"/>
                  </a:lnTo>
                  <a:lnTo>
                    <a:pt x="331" y="113"/>
                  </a:lnTo>
                  <a:lnTo>
                    <a:pt x="346" y="103"/>
                  </a:lnTo>
                  <a:lnTo>
                    <a:pt x="361" y="95"/>
                  </a:lnTo>
                  <a:lnTo>
                    <a:pt x="376" y="87"/>
                  </a:lnTo>
                  <a:lnTo>
                    <a:pt x="391" y="78"/>
                  </a:lnTo>
                  <a:lnTo>
                    <a:pt x="407" y="71"/>
                  </a:lnTo>
                  <a:lnTo>
                    <a:pt x="423" y="64"/>
                  </a:lnTo>
                  <a:lnTo>
                    <a:pt x="439" y="57"/>
                  </a:lnTo>
                  <a:lnTo>
                    <a:pt x="454" y="50"/>
                  </a:lnTo>
                  <a:lnTo>
                    <a:pt x="471" y="44"/>
                  </a:lnTo>
                  <a:lnTo>
                    <a:pt x="488" y="38"/>
                  </a:lnTo>
                  <a:lnTo>
                    <a:pt x="505" y="33"/>
                  </a:lnTo>
                  <a:lnTo>
                    <a:pt x="521" y="27"/>
                  </a:lnTo>
                  <a:lnTo>
                    <a:pt x="538" y="22"/>
                  </a:lnTo>
                  <a:lnTo>
                    <a:pt x="556" y="18"/>
                  </a:lnTo>
                  <a:lnTo>
                    <a:pt x="574" y="15"/>
                  </a:lnTo>
                  <a:lnTo>
                    <a:pt x="591" y="11"/>
                  </a:lnTo>
                  <a:lnTo>
                    <a:pt x="609" y="8"/>
                  </a:lnTo>
                  <a:lnTo>
                    <a:pt x="627" y="5"/>
                  </a:lnTo>
                  <a:lnTo>
                    <a:pt x="645" y="4"/>
                  </a:lnTo>
                  <a:lnTo>
                    <a:pt x="663" y="2"/>
                  </a:lnTo>
                  <a:lnTo>
                    <a:pt x="682" y="0"/>
                  </a:lnTo>
                  <a:lnTo>
                    <a:pt x="700" y="0"/>
                  </a:lnTo>
                  <a:lnTo>
                    <a:pt x="718" y="0"/>
                  </a:lnTo>
                  <a:lnTo>
                    <a:pt x="737" y="0"/>
                  </a:lnTo>
                  <a:lnTo>
                    <a:pt x="755" y="0"/>
                  </a:lnTo>
                  <a:lnTo>
                    <a:pt x="774" y="2"/>
                  </a:lnTo>
                  <a:lnTo>
                    <a:pt x="792" y="4"/>
                  </a:lnTo>
                  <a:lnTo>
                    <a:pt x="810" y="5"/>
                  </a:lnTo>
                  <a:lnTo>
                    <a:pt x="828" y="9"/>
                  </a:lnTo>
                  <a:lnTo>
                    <a:pt x="845" y="11"/>
                  </a:lnTo>
                  <a:lnTo>
                    <a:pt x="862" y="15"/>
                  </a:lnTo>
                  <a:lnTo>
                    <a:pt x="880" y="18"/>
                  </a:lnTo>
                  <a:lnTo>
                    <a:pt x="897" y="23"/>
                  </a:lnTo>
                  <a:lnTo>
                    <a:pt x="915" y="27"/>
                  </a:lnTo>
                  <a:lnTo>
                    <a:pt x="932" y="33"/>
                  </a:lnTo>
                  <a:lnTo>
                    <a:pt x="948" y="38"/>
                  </a:lnTo>
                  <a:lnTo>
                    <a:pt x="965" y="44"/>
                  </a:lnTo>
                  <a:lnTo>
                    <a:pt x="982" y="50"/>
                  </a:lnTo>
                  <a:lnTo>
                    <a:pt x="997" y="57"/>
                  </a:lnTo>
                  <a:lnTo>
                    <a:pt x="1013" y="64"/>
                  </a:lnTo>
                  <a:lnTo>
                    <a:pt x="1030" y="71"/>
                  </a:lnTo>
                  <a:lnTo>
                    <a:pt x="1045" y="78"/>
                  </a:lnTo>
                  <a:lnTo>
                    <a:pt x="1061" y="87"/>
                  </a:lnTo>
                  <a:lnTo>
                    <a:pt x="1075" y="95"/>
                  </a:lnTo>
                  <a:lnTo>
                    <a:pt x="1091" y="105"/>
                  </a:lnTo>
                  <a:lnTo>
                    <a:pt x="1105" y="113"/>
                  </a:lnTo>
                  <a:lnTo>
                    <a:pt x="1119" y="123"/>
                  </a:lnTo>
                  <a:lnTo>
                    <a:pt x="1134" y="132"/>
                  </a:lnTo>
                  <a:lnTo>
                    <a:pt x="1148" y="143"/>
                  </a:lnTo>
                  <a:lnTo>
                    <a:pt x="1161" y="154"/>
                  </a:lnTo>
                  <a:lnTo>
                    <a:pt x="1174" y="165"/>
                  </a:lnTo>
                  <a:lnTo>
                    <a:pt x="1187" y="175"/>
                  </a:lnTo>
                  <a:lnTo>
                    <a:pt x="1201" y="187"/>
                  </a:lnTo>
                  <a:lnTo>
                    <a:pt x="1213" y="198"/>
                  </a:lnTo>
                  <a:lnTo>
                    <a:pt x="1226" y="210"/>
                  </a:lnTo>
                  <a:lnTo>
                    <a:pt x="1238" y="223"/>
                  </a:lnTo>
                  <a:lnTo>
                    <a:pt x="1250" y="235"/>
                  </a:lnTo>
                  <a:lnTo>
                    <a:pt x="1260" y="248"/>
                  </a:lnTo>
                  <a:lnTo>
                    <a:pt x="1271" y="262"/>
                  </a:lnTo>
                  <a:lnTo>
                    <a:pt x="1283" y="275"/>
                  </a:lnTo>
                  <a:lnTo>
                    <a:pt x="1293" y="289"/>
                  </a:lnTo>
                  <a:lnTo>
                    <a:pt x="1303" y="302"/>
                  </a:lnTo>
                  <a:lnTo>
                    <a:pt x="1313" y="317"/>
                  </a:lnTo>
                  <a:lnTo>
                    <a:pt x="1323" y="331"/>
                  </a:lnTo>
                  <a:lnTo>
                    <a:pt x="1332" y="345"/>
                  </a:lnTo>
                  <a:lnTo>
                    <a:pt x="1341" y="361"/>
                  </a:lnTo>
                  <a:lnTo>
                    <a:pt x="1349" y="377"/>
                  </a:lnTo>
                  <a:lnTo>
                    <a:pt x="1357" y="391"/>
                  </a:lnTo>
                  <a:lnTo>
                    <a:pt x="1364" y="407"/>
                  </a:lnTo>
                  <a:lnTo>
                    <a:pt x="1372" y="423"/>
                  </a:lnTo>
                  <a:lnTo>
                    <a:pt x="1379" y="439"/>
                  </a:lnTo>
                  <a:lnTo>
                    <a:pt x="1386" y="456"/>
                  </a:lnTo>
                  <a:lnTo>
                    <a:pt x="1392" y="471"/>
                  </a:lnTo>
                  <a:lnTo>
                    <a:pt x="1398" y="488"/>
                  </a:lnTo>
                  <a:lnTo>
                    <a:pt x="1403" y="505"/>
                  </a:lnTo>
                  <a:lnTo>
                    <a:pt x="1409" y="522"/>
                  </a:lnTo>
                  <a:lnTo>
                    <a:pt x="1413" y="540"/>
                  </a:lnTo>
                  <a:lnTo>
                    <a:pt x="1417" y="556"/>
                  </a:lnTo>
                  <a:lnTo>
                    <a:pt x="1421" y="574"/>
                  </a:lnTo>
                  <a:lnTo>
                    <a:pt x="1424" y="591"/>
                  </a:lnTo>
                  <a:lnTo>
                    <a:pt x="1428" y="609"/>
                  </a:lnTo>
                  <a:lnTo>
                    <a:pt x="1430" y="627"/>
                  </a:lnTo>
                  <a:lnTo>
                    <a:pt x="1431" y="645"/>
                  </a:lnTo>
                  <a:lnTo>
                    <a:pt x="1434" y="663"/>
                  </a:lnTo>
                  <a:lnTo>
                    <a:pt x="1435" y="682"/>
                  </a:lnTo>
                  <a:lnTo>
                    <a:pt x="1435" y="700"/>
                  </a:lnTo>
                  <a:lnTo>
                    <a:pt x="1435" y="719"/>
                  </a:lnTo>
                  <a:lnTo>
                    <a:pt x="1436" y="719"/>
                  </a:lnTo>
                  <a:lnTo>
                    <a:pt x="1435" y="737"/>
                  </a:lnTo>
                  <a:lnTo>
                    <a:pt x="1435" y="757"/>
                  </a:lnTo>
                  <a:lnTo>
                    <a:pt x="1434" y="775"/>
                  </a:lnTo>
                  <a:lnTo>
                    <a:pt x="1431" y="792"/>
                  </a:lnTo>
                  <a:lnTo>
                    <a:pt x="1430" y="810"/>
                  </a:lnTo>
                  <a:lnTo>
                    <a:pt x="1428" y="828"/>
                  </a:lnTo>
                  <a:lnTo>
                    <a:pt x="1424" y="846"/>
                  </a:lnTo>
                  <a:lnTo>
                    <a:pt x="1421" y="864"/>
                  </a:lnTo>
                  <a:lnTo>
                    <a:pt x="1417" y="881"/>
                  </a:lnTo>
                  <a:lnTo>
                    <a:pt x="1413" y="899"/>
                  </a:lnTo>
                  <a:lnTo>
                    <a:pt x="1409" y="916"/>
                  </a:lnTo>
                  <a:lnTo>
                    <a:pt x="1404" y="933"/>
                  </a:lnTo>
                  <a:lnTo>
                    <a:pt x="1398" y="949"/>
                  </a:lnTo>
                  <a:lnTo>
                    <a:pt x="1392" y="966"/>
                  </a:lnTo>
                  <a:lnTo>
                    <a:pt x="1386" y="983"/>
                  </a:lnTo>
                  <a:lnTo>
                    <a:pt x="1379" y="999"/>
                  </a:lnTo>
                  <a:lnTo>
                    <a:pt x="1373" y="1015"/>
                  </a:lnTo>
                  <a:lnTo>
                    <a:pt x="1364" y="1031"/>
                  </a:lnTo>
                  <a:lnTo>
                    <a:pt x="1357" y="1047"/>
                  </a:lnTo>
                  <a:lnTo>
                    <a:pt x="1349" y="1062"/>
                  </a:lnTo>
                  <a:lnTo>
                    <a:pt x="1341" y="1076"/>
                  </a:lnTo>
                  <a:lnTo>
                    <a:pt x="1332" y="1092"/>
                  </a:lnTo>
                  <a:lnTo>
                    <a:pt x="1323" y="1106"/>
                  </a:lnTo>
                  <a:lnTo>
                    <a:pt x="1313" y="1121"/>
                  </a:lnTo>
                  <a:lnTo>
                    <a:pt x="1303" y="1135"/>
                  </a:lnTo>
                  <a:lnTo>
                    <a:pt x="1293" y="1150"/>
                  </a:lnTo>
                  <a:lnTo>
                    <a:pt x="1283" y="1163"/>
                  </a:lnTo>
                  <a:lnTo>
                    <a:pt x="1272" y="1176"/>
                  </a:lnTo>
                  <a:lnTo>
                    <a:pt x="1260" y="1189"/>
                  </a:lnTo>
                  <a:lnTo>
                    <a:pt x="1250" y="1202"/>
                  </a:lnTo>
                  <a:lnTo>
                    <a:pt x="1238" y="1215"/>
                  </a:lnTo>
                  <a:lnTo>
                    <a:pt x="1226" y="1227"/>
                  </a:lnTo>
                  <a:lnTo>
                    <a:pt x="1213" y="1239"/>
                  </a:lnTo>
                  <a:lnTo>
                    <a:pt x="1201" y="1251"/>
                  </a:lnTo>
                  <a:lnTo>
                    <a:pt x="1187" y="1262"/>
                  </a:lnTo>
                  <a:lnTo>
                    <a:pt x="1174" y="1274"/>
                  </a:lnTo>
                  <a:lnTo>
                    <a:pt x="1161" y="1285"/>
                  </a:lnTo>
                  <a:lnTo>
                    <a:pt x="1147" y="1295"/>
                  </a:lnTo>
                  <a:lnTo>
                    <a:pt x="1134" y="1305"/>
                  </a:lnTo>
                  <a:lnTo>
                    <a:pt x="1119" y="1315"/>
                  </a:lnTo>
                  <a:lnTo>
                    <a:pt x="1105" y="1325"/>
                  </a:lnTo>
                  <a:lnTo>
                    <a:pt x="1091" y="1334"/>
                  </a:lnTo>
                  <a:lnTo>
                    <a:pt x="1075" y="1343"/>
                  </a:lnTo>
                  <a:lnTo>
                    <a:pt x="1060" y="1351"/>
                  </a:lnTo>
                  <a:lnTo>
                    <a:pt x="1045" y="1359"/>
                  </a:lnTo>
                  <a:lnTo>
                    <a:pt x="1030" y="1366"/>
                  </a:lnTo>
                  <a:lnTo>
                    <a:pt x="1013" y="1375"/>
                  </a:lnTo>
                  <a:lnTo>
                    <a:pt x="997" y="1381"/>
                  </a:lnTo>
                  <a:lnTo>
                    <a:pt x="981" y="1388"/>
                  </a:lnTo>
                  <a:lnTo>
                    <a:pt x="965" y="1394"/>
                  </a:lnTo>
                  <a:lnTo>
                    <a:pt x="948" y="1400"/>
                  </a:lnTo>
                  <a:lnTo>
                    <a:pt x="932" y="1406"/>
                  </a:lnTo>
                  <a:lnTo>
                    <a:pt x="915" y="1411"/>
                  </a:lnTo>
                  <a:lnTo>
                    <a:pt x="897" y="1416"/>
                  </a:lnTo>
                  <a:lnTo>
                    <a:pt x="880" y="1419"/>
                  </a:lnTo>
                  <a:lnTo>
                    <a:pt x="862" y="1423"/>
                  </a:lnTo>
                  <a:lnTo>
                    <a:pt x="845" y="1426"/>
                  </a:lnTo>
                  <a:lnTo>
                    <a:pt x="828" y="1430"/>
                  </a:lnTo>
                  <a:lnTo>
                    <a:pt x="810" y="1432"/>
                  </a:lnTo>
                  <a:lnTo>
                    <a:pt x="792" y="1434"/>
                  </a:lnTo>
                  <a:lnTo>
                    <a:pt x="774" y="1436"/>
                  </a:lnTo>
                  <a:lnTo>
                    <a:pt x="755" y="1437"/>
                  </a:lnTo>
                  <a:lnTo>
                    <a:pt x="737" y="1437"/>
                  </a:lnTo>
                  <a:lnTo>
                    <a:pt x="718" y="1438"/>
                  </a:lnTo>
                  <a:lnTo>
                    <a:pt x="700" y="1437"/>
                  </a:lnTo>
                  <a:lnTo>
                    <a:pt x="682" y="1437"/>
                  </a:lnTo>
                  <a:lnTo>
                    <a:pt x="663" y="1436"/>
                  </a:lnTo>
                  <a:lnTo>
                    <a:pt x="645" y="1435"/>
                  </a:lnTo>
                  <a:lnTo>
                    <a:pt x="627" y="1432"/>
                  </a:lnTo>
                  <a:lnTo>
                    <a:pt x="609" y="1430"/>
                  </a:lnTo>
                  <a:lnTo>
                    <a:pt x="591" y="1426"/>
                  </a:lnTo>
                  <a:lnTo>
                    <a:pt x="574" y="1423"/>
                  </a:lnTo>
                  <a:lnTo>
                    <a:pt x="556" y="1419"/>
                  </a:lnTo>
                  <a:lnTo>
                    <a:pt x="539" y="1416"/>
                  </a:lnTo>
                  <a:lnTo>
                    <a:pt x="521" y="1411"/>
                  </a:lnTo>
                  <a:lnTo>
                    <a:pt x="505" y="1406"/>
                  </a:lnTo>
                  <a:lnTo>
                    <a:pt x="488" y="1400"/>
                  </a:lnTo>
                  <a:lnTo>
                    <a:pt x="471" y="1394"/>
                  </a:lnTo>
                  <a:lnTo>
                    <a:pt x="456" y="1388"/>
                  </a:lnTo>
                  <a:lnTo>
                    <a:pt x="439" y="1381"/>
                  </a:lnTo>
                  <a:lnTo>
                    <a:pt x="423" y="1375"/>
                  </a:lnTo>
                  <a:lnTo>
                    <a:pt x="407" y="1366"/>
                  </a:lnTo>
                  <a:lnTo>
                    <a:pt x="391" y="1359"/>
                  </a:lnTo>
                  <a:lnTo>
                    <a:pt x="377" y="1351"/>
                  </a:lnTo>
                  <a:lnTo>
                    <a:pt x="361" y="1343"/>
                  </a:lnTo>
                  <a:lnTo>
                    <a:pt x="346" y="1334"/>
                  </a:lnTo>
                  <a:lnTo>
                    <a:pt x="331" y="1325"/>
                  </a:lnTo>
                  <a:lnTo>
                    <a:pt x="317" y="1315"/>
                  </a:lnTo>
                  <a:lnTo>
                    <a:pt x="303" y="1305"/>
                  </a:lnTo>
                  <a:lnTo>
                    <a:pt x="289" y="1295"/>
                  </a:lnTo>
                  <a:lnTo>
                    <a:pt x="275" y="1285"/>
                  </a:lnTo>
                  <a:lnTo>
                    <a:pt x="262" y="1274"/>
                  </a:lnTo>
                  <a:lnTo>
                    <a:pt x="249" y="1262"/>
                  </a:lnTo>
                  <a:lnTo>
                    <a:pt x="236" y="1251"/>
                  </a:lnTo>
                  <a:lnTo>
                    <a:pt x="224" y="1239"/>
                  </a:lnTo>
                  <a:lnTo>
                    <a:pt x="211" y="1227"/>
                  </a:lnTo>
                  <a:lnTo>
                    <a:pt x="199" y="1215"/>
                  </a:lnTo>
                  <a:lnTo>
                    <a:pt x="187" y="1202"/>
                  </a:lnTo>
                  <a:lnTo>
                    <a:pt x="176" y="1189"/>
                  </a:lnTo>
                  <a:lnTo>
                    <a:pt x="165" y="1176"/>
                  </a:lnTo>
                  <a:lnTo>
                    <a:pt x="153" y="1163"/>
                  </a:lnTo>
                  <a:lnTo>
                    <a:pt x="144" y="1150"/>
                  </a:lnTo>
                  <a:lnTo>
                    <a:pt x="133" y="1135"/>
                  </a:lnTo>
                  <a:lnTo>
                    <a:pt x="123" y="1121"/>
                  </a:lnTo>
                  <a:lnTo>
                    <a:pt x="114" y="1106"/>
                  </a:lnTo>
                  <a:lnTo>
                    <a:pt x="104" y="1092"/>
                  </a:lnTo>
                  <a:lnTo>
                    <a:pt x="96" y="1076"/>
                  </a:lnTo>
                  <a:lnTo>
                    <a:pt x="87" y="1062"/>
                  </a:lnTo>
                  <a:lnTo>
                    <a:pt x="79" y="1047"/>
                  </a:lnTo>
                  <a:lnTo>
                    <a:pt x="72" y="1031"/>
                  </a:lnTo>
                  <a:lnTo>
                    <a:pt x="63" y="1015"/>
                  </a:lnTo>
                  <a:lnTo>
                    <a:pt x="57" y="999"/>
                  </a:lnTo>
                  <a:lnTo>
                    <a:pt x="50" y="983"/>
                  </a:lnTo>
                  <a:lnTo>
                    <a:pt x="44" y="966"/>
                  </a:lnTo>
                  <a:lnTo>
                    <a:pt x="38" y="949"/>
                  </a:lnTo>
                  <a:lnTo>
                    <a:pt x="32" y="933"/>
                  </a:lnTo>
                  <a:lnTo>
                    <a:pt x="28" y="916"/>
                  </a:lnTo>
                  <a:lnTo>
                    <a:pt x="23" y="899"/>
                  </a:lnTo>
                  <a:lnTo>
                    <a:pt x="19" y="881"/>
                  </a:lnTo>
                  <a:lnTo>
                    <a:pt x="16" y="864"/>
                  </a:lnTo>
                  <a:lnTo>
                    <a:pt x="12" y="846"/>
                  </a:lnTo>
                  <a:lnTo>
                    <a:pt x="8" y="828"/>
                  </a:lnTo>
                  <a:lnTo>
                    <a:pt x="6" y="810"/>
                  </a:lnTo>
                  <a:lnTo>
                    <a:pt x="5" y="792"/>
                  </a:lnTo>
                  <a:lnTo>
                    <a:pt x="2" y="775"/>
                  </a:lnTo>
                  <a:lnTo>
                    <a:pt x="1" y="755"/>
                  </a:lnTo>
                  <a:lnTo>
                    <a:pt x="1" y="737"/>
                  </a:lnTo>
                  <a:lnTo>
                    <a:pt x="0" y="719"/>
                  </a:lnTo>
                  <a:lnTo>
                    <a:pt x="1" y="719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Freeform 7"/>
            <p:cNvSpPr>
              <a:spLocks/>
            </p:cNvSpPr>
            <p:nvPr/>
          </p:nvSpPr>
          <p:spPr bwMode="auto">
            <a:xfrm>
              <a:off x="985" y="1097"/>
              <a:ext cx="718" cy="719"/>
            </a:xfrm>
            <a:custGeom>
              <a:avLst/>
              <a:gdLst>
                <a:gd name="T0" fmla="*/ 1 w 1436"/>
                <a:gd name="T1" fmla="*/ 3 h 1438"/>
                <a:gd name="T2" fmla="*/ 1 w 1436"/>
                <a:gd name="T3" fmla="*/ 3 h 1438"/>
                <a:gd name="T4" fmla="*/ 1 w 1436"/>
                <a:gd name="T5" fmla="*/ 1 h 1438"/>
                <a:gd name="T6" fmla="*/ 1 w 1436"/>
                <a:gd name="T7" fmla="*/ 1 h 1438"/>
                <a:gd name="T8" fmla="*/ 1 w 1436"/>
                <a:gd name="T9" fmla="*/ 1 h 1438"/>
                <a:gd name="T10" fmla="*/ 1 w 1436"/>
                <a:gd name="T11" fmla="*/ 1 h 1438"/>
                <a:gd name="T12" fmla="*/ 1 w 1436"/>
                <a:gd name="T13" fmla="*/ 1 h 1438"/>
                <a:gd name="T14" fmla="*/ 1 w 1436"/>
                <a:gd name="T15" fmla="*/ 1 h 1438"/>
                <a:gd name="T16" fmla="*/ 1 w 1436"/>
                <a:gd name="T17" fmla="*/ 1 h 1438"/>
                <a:gd name="T18" fmla="*/ 1 w 1436"/>
                <a:gd name="T19" fmla="*/ 1 h 1438"/>
                <a:gd name="T20" fmla="*/ 3 w 1436"/>
                <a:gd name="T21" fmla="*/ 1 h 1438"/>
                <a:gd name="T22" fmla="*/ 3 w 1436"/>
                <a:gd name="T23" fmla="*/ 1 h 1438"/>
                <a:gd name="T24" fmla="*/ 3 w 1436"/>
                <a:gd name="T25" fmla="*/ 0 h 1438"/>
                <a:gd name="T26" fmla="*/ 3 w 1436"/>
                <a:gd name="T27" fmla="*/ 1 h 1438"/>
                <a:gd name="T28" fmla="*/ 3 w 1436"/>
                <a:gd name="T29" fmla="*/ 1 h 1438"/>
                <a:gd name="T30" fmla="*/ 3 w 1436"/>
                <a:gd name="T31" fmla="*/ 1 h 1438"/>
                <a:gd name="T32" fmla="*/ 5 w 1436"/>
                <a:gd name="T33" fmla="*/ 1 h 1438"/>
                <a:gd name="T34" fmla="*/ 5 w 1436"/>
                <a:gd name="T35" fmla="*/ 1 h 1438"/>
                <a:gd name="T36" fmla="*/ 5 w 1436"/>
                <a:gd name="T37" fmla="*/ 1 h 1438"/>
                <a:gd name="T38" fmla="*/ 5 w 1436"/>
                <a:gd name="T39" fmla="*/ 1 h 1438"/>
                <a:gd name="T40" fmla="*/ 6 w 1436"/>
                <a:gd name="T41" fmla="*/ 1 h 1438"/>
                <a:gd name="T42" fmla="*/ 6 w 1436"/>
                <a:gd name="T43" fmla="*/ 1 h 1438"/>
                <a:gd name="T44" fmla="*/ 6 w 1436"/>
                <a:gd name="T45" fmla="*/ 1 h 1438"/>
                <a:gd name="T46" fmla="*/ 6 w 1436"/>
                <a:gd name="T47" fmla="*/ 3 h 1438"/>
                <a:gd name="T48" fmla="*/ 6 w 1436"/>
                <a:gd name="T49" fmla="*/ 3 h 1438"/>
                <a:gd name="T50" fmla="*/ 6 w 1436"/>
                <a:gd name="T51" fmla="*/ 3 h 1438"/>
                <a:gd name="T52" fmla="*/ 6 w 1436"/>
                <a:gd name="T53" fmla="*/ 3 h 1438"/>
                <a:gd name="T54" fmla="*/ 6 w 1436"/>
                <a:gd name="T55" fmla="*/ 3 h 1438"/>
                <a:gd name="T56" fmla="*/ 6 w 1436"/>
                <a:gd name="T57" fmla="*/ 3 h 1438"/>
                <a:gd name="T58" fmla="*/ 6 w 1436"/>
                <a:gd name="T59" fmla="*/ 5 h 1438"/>
                <a:gd name="T60" fmla="*/ 6 w 1436"/>
                <a:gd name="T61" fmla="*/ 5 h 1438"/>
                <a:gd name="T62" fmla="*/ 5 w 1436"/>
                <a:gd name="T63" fmla="*/ 5 h 1438"/>
                <a:gd name="T64" fmla="*/ 5 w 1436"/>
                <a:gd name="T65" fmla="*/ 5 h 1438"/>
                <a:gd name="T66" fmla="*/ 5 w 1436"/>
                <a:gd name="T67" fmla="*/ 6 h 1438"/>
                <a:gd name="T68" fmla="*/ 5 w 1436"/>
                <a:gd name="T69" fmla="*/ 6 h 1438"/>
                <a:gd name="T70" fmla="*/ 3 w 1436"/>
                <a:gd name="T71" fmla="*/ 6 h 1438"/>
                <a:gd name="T72" fmla="*/ 3 w 1436"/>
                <a:gd name="T73" fmla="*/ 6 h 1438"/>
                <a:gd name="T74" fmla="*/ 3 w 1436"/>
                <a:gd name="T75" fmla="*/ 6 h 1438"/>
                <a:gd name="T76" fmla="*/ 3 w 1436"/>
                <a:gd name="T77" fmla="*/ 6 h 1438"/>
                <a:gd name="T78" fmla="*/ 3 w 1436"/>
                <a:gd name="T79" fmla="*/ 6 h 1438"/>
                <a:gd name="T80" fmla="*/ 3 w 1436"/>
                <a:gd name="T81" fmla="*/ 6 h 1438"/>
                <a:gd name="T82" fmla="*/ 1 w 1436"/>
                <a:gd name="T83" fmla="*/ 6 h 1438"/>
                <a:gd name="T84" fmla="*/ 1 w 1436"/>
                <a:gd name="T85" fmla="*/ 6 h 1438"/>
                <a:gd name="T86" fmla="*/ 1 w 1436"/>
                <a:gd name="T87" fmla="*/ 6 h 1438"/>
                <a:gd name="T88" fmla="*/ 1 w 1436"/>
                <a:gd name="T89" fmla="*/ 5 h 1438"/>
                <a:gd name="T90" fmla="*/ 1 w 1436"/>
                <a:gd name="T91" fmla="*/ 5 h 1438"/>
                <a:gd name="T92" fmla="*/ 1 w 1436"/>
                <a:gd name="T93" fmla="*/ 5 h 1438"/>
                <a:gd name="T94" fmla="*/ 1 w 1436"/>
                <a:gd name="T95" fmla="*/ 5 h 1438"/>
                <a:gd name="T96" fmla="*/ 1 w 1436"/>
                <a:gd name="T97" fmla="*/ 3 h 1438"/>
                <a:gd name="T98" fmla="*/ 1 w 1436"/>
                <a:gd name="T99" fmla="*/ 3 h 1438"/>
                <a:gd name="T100" fmla="*/ 1 w 1436"/>
                <a:gd name="T101" fmla="*/ 3 h 14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36"/>
                <a:gd name="T154" fmla="*/ 0 h 1438"/>
                <a:gd name="T155" fmla="*/ 1436 w 1436"/>
                <a:gd name="T156" fmla="*/ 1438 h 14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36" h="1438">
                  <a:moveTo>
                    <a:pt x="1" y="719"/>
                  </a:moveTo>
                  <a:lnTo>
                    <a:pt x="1" y="700"/>
                  </a:lnTo>
                  <a:lnTo>
                    <a:pt x="1" y="682"/>
                  </a:lnTo>
                  <a:lnTo>
                    <a:pt x="2" y="663"/>
                  </a:lnTo>
                  <a:lnTo>
                    <a:pt x="5" y="645"/>
                  </a:lnTo>
                  <a:lnTo>
                    <a:pt x="6" y="627"/>
                  </a:lnTo>
                  <a:lnTo>
                    <a:pt x="8" y="609"/>
                  </a:lnTo>
                  <a:lnTo>
                    <a:pt x="12" y="591"/>
                  </a:lnTo>
                  <a:lnTo>
                    <a:pt x="16" y="574"/>
                  </a:lnTo>
                  <a:lnTo>
                    <a:pt x="19" y="556"/>
                  </a:lnTo>
                  <a:lnTo>
                    <a:pt x="23" y="540"/>
                  </a:lnTo>
                  <a:lnTo>
                    <a:pt x="28" y="522"/>
                  </a:lnTo>
                  <a:lnTo>
                    <a:pt x="32" y="505"/>
                  </a:lnTo>
                  <a:lnTo>
                    <a:pt x="38" y="488"/>
                  </a:lnTo>
                  <a:lnTo>
                    <a:pt x="44" y="471"/>
                  </a:lnTo>
                  <a:lnTo>
                    <a:pt x="50" y="456"/>
                  </a:lnTo>
                  <a:lnTo>
                    <a:pt x="57" y="439"/>
                  </a:lnTo>
                  <a:lnTo>
                    <a:pt x="65" y="423"/>
                  </a:lnTo>
                  <a:lnTo>
                    <a:pt x="72" y="408"/>
                  </a:lnTo>
                  <a:lnTo>
                    <a:pt x="79" y="391"/>
                  </a:lnTo>
                  <a:lnTo>
                    <a:pt x="87" y="377"/>
                  </a:lnTo>
                  <a:lnTo>
                    <a:pt x="96" y="361"/>
                  </a:lnTo>
                  <a:lnTo>
                    <a:pt x="104" y="347"/>
                  </a:lnTo>
                  <a:lnTo>
                    <a:pt x="114" y="331"/>
                  </a:lnTo>
                  <a:lnTo>
                    <a:pt x="123" y="317"/>
                  </a:lnTo>
                  <a:lnTo>
                    <a:pt x="133" y="302"/>
                  </a:lnTo>
                  <a:lnTo>
                    <a:pt x="144" y="289"/>
                  </a:lnTo>
                  <a:lnTo>
                    <a:pt x="153" y="275"/>
                  </a:lnTo>
                  <a:lnTo>
                    <a:pt x="165" y="262"/>
                  </a:lnTo>
                  <a:lnTo>
                    <a:pt x="176" y="248"/>
                  </a:lnTo>
                  <a:lnTo>
                    <a:pt x="187" y="235"/>
                  </a:lnTo>
                  <a:lnTo>
                    <a:pt x="199" y="223"/>
                  </a:lnTo>
                  <a:lnTo>
                    <a:pt x="211" y="210"/>
                  </a:lnTo>
                  <a:lnTo>
                    <a:pt x="224" y="198"/>
                  </a:lnTo>
                  <a:lnTo>
                    <a:pt x="236" y="186"/>
                  </a:lnTo>
                  <a:lnTo>
                    <a:pt x="249" y="175"/>
                  </a:lnTo>
                  <a:lnTo>
                    <a:pt x="262" y="165"/>
                  </a:lnTo>
                  <a:lnTo>
                    <a:pt x="275" y="154"/>
                  </a:lnTo>
                  <a:lnTo>
                    <a:pt x="289" y="143"/>
                  </a:lnTo>
                  <a:lnTo>
                    <a:pt x="303" y="132"/>
                  </a:lnTo>
                  <a:lnTo>
                    <a:pt x="317" y="123"/>
                  </a:lnTo>
                  <a:lnTo>
                    <a:pt x="331" y="113"/>
                  </a:lnTo>
                  <a:lnTo>
                    <a:pt x="346" y="103"/>
                  </a:lnTo>
                  <a:lnTo>
                    <a:pt x="361" y="95"/>
                  </a:lnTo>
                  <a:lnTo>
                    <a:pt x="376" y="87"/>
                  </a:lnTo>
                  <a:lnTo>
                    <a:pt x="391" y="78"/>
                  </a:lnTo>
                  <a:lnTo>
                    <a:pt x="407" y="71"/>
                  </a:lnTo>
                  <a:lnTo>
                    <a:pt x="423" y="64"/>
                  </a:lnTo>
                  <a:lnTo>
                    <a:pt x="439" y="57"/>
                  </a:lnTo>
                  <a:lnTo>
                    <a:pt x="454" y="50"/>
                  </a:lnTo>
                  <a:lnTo>
                    <a:pt x="471" y="44"/>
                  </a:lnTo>
                  <a:lnTo>
                    <a:pt x="488" y="38"/>
                  </a:lnTo>
                  <a:lnTo>
                    <a:pt x="505" y="33"/>
                  </a:lnTo>
                  <a:lnTo>
                    <a:pt x="521" y="27"/>
                  </a:lnTo>
                  <a:lnTo>
                    <a:pt x="538" y="22"/>
                  </a:lnTo>
                  <a:lnTo>
                    <a:pt x="556" y="18"/>
                  </a:lnTo>
                  <a:lnTo>
                    <a:pt x="574" y="15"/>
                  </a:lnTo>
                  <a:lnTo>
                    <a:pt x="591" y="11"/>
                  </a:lnTo>
                  <a:lnTo>
                    <a:pt x="609" y="8"/>
                  </a:lnTo>
                  <a:lnTo>
                    <a:pt x="627" y="5"/>
                  </a:lnTo>
                  <a:lnTo>
                    <a:pt x="645" y="4"/>
                  </a:lnTo>
                  <a:lnTo>
                    <a:pt x="663" y="2"/>
                  </a:lnTo>
                  <a:lnTo>
                    <a:pt x="682" y="0"/>
                  </a:lnTo>
                  <a:lnTo>
                    <a:pt x="700" y="0"/>
                  </a:lnTo>
                  <a:lnTo>
                    <a:pt x="718" y="0"/>
                  </a:lnTo>
                  <a:lnTo>
                    <a:pt x="737" y="0"/>
                  </a:lnTo>
                  <a:lnTo>
                    <a:pt x="755" y="0"/>
                  </a:lnTo>
                  <a:lnTo>
                    <a:pt x="774" y="2"/>
                  </a:lnTo>
                  <a:lnTo>
                    <a:pt x="792" y="4"/>
                  </a:lnTo>
                  <a:lnTo>
                    <a:pt x="810" y="5"/>
                  </a:lnTo>
                  <a:lnTo>
                    <a:pt x="828" y="9"/>
                  </a:lnTo>
                  <a:lnTo>
                    <a:pt x="845" y="11"/>
                  </a:lnTo>
                  <a:lnTo>
                    <a:pt x="862" y="15"/>
                  </a:lnTo>
                  <a:lnTo>
                    <a:pt x="880" y="18"/>
                  </a:lnTo>
                  <a:lnTo>
                    <a:pt x="897" y="23"/>
                  </a:lnTo>
                  <a:lnTo>
                    <a:pt x="915" y="27"/>
                  </a:lnTo>
                  <a:lnTo>
                    <a:pt x="932" y="33"/>
                  </a:lnTo>
                  <a:lnTo>
                    <a:pt x="948" y="38"/>
                  </a:lnTo>
                  <a:lnTo>
                    <a:pt x="965" y="44"/>
                  </a:lnTo>
                  <a:lnTo>
                    <a:pt x="982" y="50"/>
                  </a:lnTo>
                  <a:lnTo>
                    <a:pt x="997" y="57"/>
                  </a:lnTo>
                  <a:lnTo>
                    <a:pt x="1013" y="64"/>
                  </a:lnTo>
                  <a:lnTo>
                    <a:pt x="1030" y="71"/>
                  </a:lnTo>
                  <a:lnTo>
                    <a:pt x="1045" y="78"/>
                  </a:lnTo>
                  <a:lnTo>
                    <a:pt x="1061" y="87"/>
                  </a:lnTo>
                  <a:lnTo>
                    <a:pt x="1075" y="95"/>
                  </a:lnTo>
                  <a:lnTo>
                    <a:pt x="1091" y="105"/>
                  </a:lnTo>
                  <a:lnTo>
                    <a:pt x="1105" y="113"/>
                  </a:lnTo>
                  <a:lnTo>
                    <a:pt x="1119" y="123"/>
                  </a:lnTo>
                  <a:lnTo>
                    <a:pt x="1134" y="132"/>
                  </a:lnTo>
                  <a:lnTo>
                    <a:pt x="1148" y="143"/>
                  </a:lnTo>
                  <a:lnTo>
                    <a:pt x="1161" y="154"/>
                  </a:lnTo>
                  <a:lnTo>
                    <a:pt x="1174" y="165"/>
                  </a:lnTo>
                  <a:lnTo>
                    <a:pt x="1187" y="175"/>
                  </a:lnTo>
                  <a:lnTo>
                    <a:pt x="1201" y="187"/>
                  </a:lnTo>
                  <a:lnTo>
                    <a:pt x="1213" y="198"/>
                  </a:lnTo>
                  <a:lnTo>
                    <a:pt x="1226" y="210"/>
                  </a:lnTo>
                  <a:lnTo>
                    <a:pt x="1238" y="223"/>
                  </a:lnTo>
                  <a:lnTo>
                    <a:pt x="1250" y="235"/>
                  </a:lnTo>
                  <a:lnTo>
                    <a:pt x="1260" y="248"/>
                  </a:lnTo>
                  <a:lnTo>
                    <a:pt x="1271" y="262"/>
                  </a:lnTo>
                  <a:lnTo>
                    <a:pt x="1283" y="275"/>
                  </a:lnTo>
                  <a:lnTo>
                    <a:pt x="1293" y="289"/>
                  </a:lnTo>
                  <a:lnTo>
                    <a:pt x="1303" y="302"/>
                  </a:lnTo>
                  <a:lnTo>
                    <a:pt x="1313" y="317"/>
                  </a:lnTo>
                  <a:lnTo>
                    <a:pt x="1323" y="331"/>
                  </a:lnTo>
                  <a:lnTo>
                    <a:pt x="1332" y="345"/>
                  </a:lnTo>
                  <a:lnTo>
                    <a:pt x="1341" y="361"/>
                  </a:lnTo>
                  <a:lnTo>
                    <a:pt x="1349" y="377"/>
                  </a:lnTo>
                  <a:lnTo>
                    <a:pt x="1357" y="391"/>
                  </a:lnTo>
                  <a:lnTo>
                    <a:pt x="1364" y="407"/>
                  </a:lnTo>
                  <a:lnTo>
                    <a:pt x="1372" y="423"/>
                  </a:lnTo>
                  <a:lnTo>
                    <a:pt x="1379" y="439"/>
                  </a:lnTo>
                  <a:lnTo>
                    <a:pt x="1386" y="456"/>
                  </a:lnTo>
                  <a:lnTo>
                    <a:pt x="1392" y="471"/>
                  </a:lnTo>
                  <a:lnTo>
                    <a:pt x="1398" y="488"/>
                  </a:lnTo>
                  <a:lnTo>
                    <a:pt x="1403" y="505"/>
                  </a:lnTo>
                  <a:lnTo>
                    <a:pt x="1409" y="522"/>
                  </a:lnTo>
                  <a:lnTo>
                    <a:pt x="1413" y="540"/>
                  </a:lnTo>
                  <a:lnTo>
                    <a:pt x="1417" y="556"/>
                  </a:lnTo>
                  <a:lnTo>
                    <a:pt x="1421" y="574"/>
                  </a:lnTo>
                  <a:lnTo>
                    <a:pt x="1424" y="591"/>
                  </a:lnTo>
                  <a:lnTo>
                    <a:pt x="1428" y="609"/>
                  </a:lnTo>
                  <a:lnTo>
                    <a:pt x="1430" y="627"/>
                  </a:lnTo>
                  <a:lnTo>
                    <a:pt x="1431" y="645"/>
                  </a:lnTo>
                  <a:lnTo>
                    <a:pt x="1434" y="663"/>
                  </a:lnTo>
                  <a:lnTo>
                    <a:pt x="1435" y="682"/>
                  </a:lnTo>
                  <a:lnTo>
                    <a:pt x="1435" y="700"/>
                  </a:lnTo>
                  <a:lnTo>
                    <a:pt x="1435" y="719"/>
                  </a:lnTo>
                  <a:lnTo>
                    <a:pt x="1436" y="719"/>
                  </a:lnTo>
                  <a:lnTo>
                    <a:pt x="1435" y="737"/>
                  </a:lnTo>
                  <a:lnTo>
                    <a:pt x="1435" y="757"/>
                  </a:lnTo>
                  <a:lnTo>
                    <a:pt x="1434" y="775"/>
                  </a:lnTo>
                  <a:lnTo>
                    <a:pt x="1431" y="792"/>
                  </a:lnTo>
                  <a:lnTo>
                    <a:pt x="1430" y="810"/>
                  </a:lnTo>
                  <a:lnTo>
                    <a:pt x="1428" y="828"/>
                  </a:lnTo>
                  <a:lnTo>
                    <a:pt x="1424" y="846"/>
                  </a:lnTo>
                  <a:lnTo>
                    <a:pt x="1421" y="864"/>
                  </a:lnTo>
                  <a:lnTo>
                    <a:pt x="1417" y="881"/>
                  </a:lnTo>
                  <a:lnTo>
                    <a:pt x="1413" y="899"/>
                  </a:lnTo>
                  <a:lnTo>
                    <a:pt x="1409" y="916"/>
                  </a:lnTo>
                  <a:lnTo>
                    <a:pt x="1404" y="933"/>
                  </a:lnTo>
                  <a:lnTo>
                    <a:pt x="1398" y="949"/>
                  </a:lnTo>
                  <a:lnTo>
                    <a:pt x="1392" y="966"/>
                  </a:lnTo>
                  <a:lnTo>
                    <a:pt x="1386" y="983"/>
                  </a:lnTo>
                  <a:lnTo>
                    <a:pt x="1379" y="999"/>
                  </a:lnTo>
                  <a:lnTo>
                    <a:pt x="1373" y="1015"/>
                  </a:lnTo>
                  <a:lnTo>
                    <a:pt x="1364" y="1031"/>
                  </a:lnTo>
                  <a:lnTo>
                    <a:pt x="1357" y="1047"/>
                  </a:lnTo>
                  <a:lnTo>
                    <a:pt x="1349" y="1062"/>
                  </a:lnTo>
                  <a:lnTo>
                    <a:pt x="1341" y="1076"/>
                  </a:lnTo>
                  <a:lnTo>
                    <a:pt x="1332" y="1092"/>
                  </a:lnTo>
                  <a:lnTo>
                    <a:pt x="1323" y="1106"/>
                  </a:lnTo>
                  <a:lnTo>
                    <a:pt x="1313" y="1121"/>
                  </a:lnTo>
                  <a:lnTo>
                    <a:pt x="1303" y="1135"/>
                  </a:lnTo>
                  <a:lnTo>
                    <a:pt x="1293" y="1150"/>
                  </a:lnTo>
                  <a:lnTo>
                    <a:pt x="1283" y="1163"/>
                  </a:lnTo>
                  <a:lnTo>
                    <a:pt x="1272" y="1176"/>
                  </a:lnTo>
                  <a:lnTo>
                    <a:pt x="1260" y="1189"/>
                  </a:lnTo>
                  <a:lnTo>
                    <a:pt x="1250" y="1202"/>
                  </a:lnTo>
                  <a:lnTo>
                    <a:pt x="1238" y="1215"/>
                  </a:lnTo>
                  <a:lnTo>
                    <a:pt x="1226" y="1227"/>
                  </a:lnTo>
                  <a:lnTo>
                    <a:pt x="1213" y="1239"/>
                  </a:lnTo>
                  <a:lnTo>
                    <a:pt x="1201" y="1251"/>
                  </a:lnTo>
                  <a:lnTo>
                    <a:pt x="1187" y="1262"/>
                  </a:lnTo>
                  <a:lnTo>
                    <a:pt x="1174" y="1274"/>
                  </a:lnTo>
                  <a:lnTo>
                    <a:pt x="1161" y="1285"/>
                  </a:lnTo>
                  <a:lnTo>
                    <a:pt x="1147" y="1295"/>
                  </a:lnTo>
                  <a:lnTo>
                    <a:pt x="1134" y="1305"/>
                  </a:lnTo>
                  <a:lnTo>
                    <a:pt x="1119" y="1315"/>
                  </a:lnTo>
                  <a:lnTo>
                    <a:pt x="1105" y="1325"/>
                  </a:lnTo>
                  <a:lnTo>
                    <a:pt x="1091" y="1334"/>
                  </a:lnTo>
                  <a:lnTo>
                    <a:pt x="1075" y="1343"/>
                  </a:lnTo>
                  <a:lnTo>
                    <a:pt x="1060" y="1351"/>
                  </a:lnTo>
                  <a:lnTo>
                    <a:pt x="1045" y="1359"/>
                  </a:lnTo>
                  <a:lnTo>
                    <a:pt x="1030" y="1366"/>
                  </a:lnTo>
                  <a:lnTo>
                    <a:pt x="1013" y="1375"/>
                  </a:lnTo>
                  <a:lnTo>
                    <a:pt x="997" y="1381"/>
                  </a:lnTo>
                  <a:lnTo>
                    <a:pt x="981" y="1388"/>
                  </a:lnTo>
                  <a:lnTo>
                    <a:pt x="965" y="1394"/>
                  </a:lnTo>
                  <a:lnTo>
                    <a:pt x="948" y="1400"/>
                  </a:lnTo>
                  <a:lnTo>
                    <a:pt x="932" y="1406"/>
                  </a:lnTo>
                  <a:lnTo>
                    <a:pt x="915" y="1411"/>
                  </a:lnTo>
                  <a:lnTo>
                    <a:pt x="897" y="1416"/>
                  </a:lnTo>
                  <a:lnTo>
                    <a:pt x="880" y="1419"/>
                  </a:lnTo>
                  <a:lnTo>
                    <a:pt x="862" y="1423"/>
                  </a:lnTo>
                  <a:lnTo>
                    <a:pt x="845" y="1426"/>
                  </a:lnTo>
                  <a:lnTo>
                    <a:pt x="828" y="1430"/>
                  </a:lnTo>
                  <a:lnTo>
                    <a:pt x="810" y="1432"/>
                  </a:lnTo>
                  <a:lnTo>
                    <a:pt x="792" y="1434"/>
                  </a:lnTo>
                  <a:lnTo>
                    <a:pt x="774" y="1436"/>
                  </a:lnTo>
                  <a:lnTo>
                    <a:pt x="755" y="1437"/>
                  </a:lnTo>
                  <a:lnTo>
                    <a:pt x="737" y="1437"/>
                  </a:lnTo>
                  <a:lnTo>
                    <a:pt x="718" y="1438"/>
                  </a:lnTo>
                  <a:lnTo>
                    <a:pt x="700" y="1437"/>
                  </a:lnTo>
                  <a:lnTo>
                    <a:pt x="682" y="1437"/>
                  </a:lnTo>
                  <a:lnTo>
                    <a:pt x="663" y="1436"/>
                  </a:lnTo>
                  <a:lnTo>
                    <a:pt x="645" y="1435"/>
                  </a:lnTo>
                  <a:lnTo>
                    <a:pt x="627" y="1432"/>
                  </a:lnTo>
                  <a:lnTo>
                    <a:pt x="609" y="1430"/>
                  </a:lnTo>
                  <a:lnTo>
                    <a:pt x="591" y="1426"/>
                  </a:lnTo>
                  <a:lnTo>
                    <a:pt x="574" y="1423"/>
                  </a:lnTo>
                  <a:lnTo>
                    <a:pt x="556" y="1419"/>
                  </a:lnTo>
                  <a:lnTo>
                    <a:pt x="539" y="1416"/>
                  </a:lnTo>
                  <a:lnTo>
                    <a:pt x="521" y="1411"/>
                  </a:lnTo>
                  <a:lnTo>
                    <a:pt x="505" y="1406"/>
                  </a:lnTo>
                  <a:lnTo>
                    <a:pt x="488" y="1400"/>
                  </a:lnTo>
                  <a:lnTo>
                    <a:pt x="471" y="1394"/>
                  </a:lnTo>
                  <a:lnTo>
                    <a:pt x="456" y="1388"/>
                  </a:lnTo>
                  <a:lnTo>
                    <a:pt x="439" y="1381"/>
                  </a:lnTo>
                  <a:lnTo>
                    <a:pt x="423" y="1375"/>
                  </a:lnTo>
                  <a:lnTo>
                    <a:pt x="407" y="1366"/>
                  </a:lnTo>
                  <a:lnTo>
                    <a:pt x="391" y="1359"/>
                  </a:lnTo>
                  <a:lnTo>
                    <a:pt x="377" y="1351"/>
                  </a:lnTo>
                  <a:lnTo>
                    <a:pt x="361" y="1343"/>
                  </a:lnTo>
                  <a:lnTo>
                    <a:pt x="346" y="1334"/>
                  </a:lnTo>
                  <a:lnTo>
                    <a:pt x="331" y="1325"/>
                  </a:lnTo>
                  <a:lnTo>
                    <a:pt x="317" y="1315"/>
                  </a:lnTo>
                  <a:lnTo>
                    <a:pt x="303" y="1305"/>
                  </a:lnTo>
                  <a:lnTo>
                    <a:pt x="289" y="1295"/>
                  </a:lnTo>
                  <a:lnTo>
                    <a:pt x="275" y="1285"/>
                  </a:lnTo>
                  <a:lnTo>
                    <a:pt x="262" y="1274"/>
                  </a:lnTo>
                  <a:lnTo>
                    <a:pt x="249" y="1262"/>
                  </a:lnTo>
                  <a:lnTo>
                    <a:pt x="236" y="1251"/>
                  </a:lnTo>
                  <a:lnTo>
                    <a:pt x="224" y="1239"/>
                  </a:lnTo>
                  <a:lnTo>
                    <a:pt x="211" y="1227"/>
                  </a:lnTo>
                  <a:lnTo>
                    <a:pt x="199" y="1215"/>
                  </a:lnTo>
                  <a:lnTo>
                    <a:pt x="187" y="1202"/>
                  </a:lnTo>
                  <a:lnTo>
                    <a:pt x="176" y="1189"/>
                  </a:lnTo>
                  <a:lnTo>
                    <a:pt x="165" y="1176"/>
                  </a:lnTo>
                  <a:lnTo>
                    <a:pt x="153" y="1163"/>
                  </a:lnTo>
                  <a:lnTo>
                    <a:pt x="144" y="1150"/>
                  </a:lnTo>
                  <a:lnTo>
                    <a:pt x="133" y="1135"/>
                  </a:lnTo>
                  <a:lnTo>
                    <a:pt x="123" y="1121"/>
                  </a:lnTo>
                  <a:lnTo>
                    <a:pt x="114" y="1106"/>
                  </a:lnTo>
                  <a:lnTo>
                    <a:pt x="104" y="1092"/>
                  </a:lnTo>
                  <a:lnTo>
                    <a:pt x="96" y="1076"/>
                  </a:lnTo>
                  <a:lnTo>
                    <a:pt x="87" y="1062"/>
                  </a:lnTo>
                  <a:lnTo>
                    <a:pt x="79" y="1047"/>
                  </a:lnTo>
                  <a:lnTo>
                    <a:pt x="72" y="1031"/>
                  </a:lnTo>
                  <a:lnTo>
                    <a:pt x="63" y="1015"/>
                  </a:lnTo>
                  <a:lnTo>
                    <a:pt x="57" y="999"/>
                  </a:lnTo>
                  <a:lnTo>
                    <a:pt x="50" y="983"/>
                  </a:lnTo>
                  <a:lnTo>
                    <a:pt x="44" y="966"/>
                  </a:lnTo>
                  <a:lnTo>
                    <a:pt x="38" y="949"/>
                  </a:lnTo>
                  <a:lnTo>
                    <a:pt x="32" y="933"/>
                  </a:lnTo>
                  <a:lnTo>
                    <a:pt x="28" y="916"/>
                  </a:lnTo>
                  <a:lnTo>
                    <a:pt x="23" y="899"/>
                  </a:lnTo>
                  <a:lnTo>
                    <a:pt x="19" y="881"/>
                  </a:lnTo>
                  <a:lnTo>
                    <a:pt x="16" y="864"/>
                  </a:lnTo>
                  <a:lnTo>
                    <a:pt x="12" y="846"/>
                  </a:lnTo>
                  <a:lnTo>
                    <a:pt x="8" y="828"/>
                  </a:lnTo>
                  <a:lnTo>
                    <a:pt x="6" y="810"/>
                  </a:lnTo>
                  <a:lnTo>
                    <a:pt x="5" y="792"/>
                  </a:lnTo>
                  <a:lnTo>
                    <a:pt x="2" y="775"/>
                  </a:lnTo>
                  <a:lnTo>
                    <a:pt x="1" y="755"/>
                  </a:lnTo>
                  <a:lnTo>
                    <a:pt x="1" y="737"/>
                  </a:lnTo>
                  <a:lnTo>
                    <a:pt x="0" y="7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Freeform 8"/>
            <p:cNvSpPr>
              <a:spLocks/>
            </p:cNvSpPr>
            <p:nvPr/>
          </p:nvSpPr>
          <p:spPr bwMode="auto">
            <a:xfrm>
              <a:off x="1025" y="1189"/>
              <a:ext cx="645" cy="564"/>
            </a:xfrm>
            <a:custGeom>
              <a:avLst/>
              <a:gdLst>
                <a:gd name="T0" fmla="*/ 1 w 1289"/>
                <a:gd name="T1" fmla="*/ 1 h 1127"/>
                <a:gd name="T2" fmla="*/ 1 w 1289"/>
                <a:gd name="T3" fmla="*/ 1 h 1127"/>
                <a:gd name="T4" fmla="*/ 1 w 1289"/>
                <a:gd name="T5" fmla="*/ 1 h 1127"/>
                <a:gd name="T6" fmla="*/ 2 w 1289"/>
                <a:gd name="T7" fmla="*/ 1 h 1127"/>
                <a:gd name="T8" fmla="*/ 2 w 1289"/>
                <a:gd name="T9" fmla="*/ 1 h 1127"/>
                <a:gd name="T10" fmla="*/ 2 w 1289"/>
                <a:gd name="T11" fmla="*/ 1 h 1127"/>
                <a:gd name="T12" fmla="*/ 2 w 1289"/>
                <a:gd name="T13" fmla="*/ 1 h 1127"/>
                <a:gd name="T14" fmla="*/ 2 w 1289"/>
                <a:gd name="T15" fmla="*/ 1 h 1127"/>
                <a:gd name="T16" fmla="*/ 2 w 1289"/>
                <a:gd name="T17" fmla="*/ 1 h 1127"/>
                <a:gd name="T18" fmla="*/ 2 w 1289"/>
                <a:gd name="T19" fmla="*/ 1 h 1127"/>
                <a:gd name="T20" fmla="*/ 2 w 1289"/>
                <a:gd name="T21" fmla="*/ 1 h 1127"/>
                <a:gd name="T22" fmla="*/ 3 w 1289"/>
                <a:gd name="T23" fmla="*/ 2 h 1127"/>
                <a:gd name="T24" fmla="*/ 2 w 1289"/>
                <a:gd name="T25" fmla="*/ 1 h 1127"/>
                <a:gd name="T26" fmla="*/ 3 w 1289"/>
                <a:gd name="T27" fmla="*/ 1 h 1127"/>
                <a:gd name="T28" fmla="*/ 2 w 1289"/>
                <a:gd name="T29" fmla="*/ 1 h 1127"/>
                <a:gd name="T30" fmla="*/ 2 w 1289"/>
                <a:gd name="T31" fmla="*/ 1 h 1127"/>
                <a:gd name="T32" fmla="*/ 2 w 1289"/>
                <a:gd name="T33" fmla="*/ 1 h 1127"/>
                <a:gd name="T34" fmla="*/ 3 w 1289"/>
                <a:gd name="T35" fmla="*/ 1 h 1127"/>
                <a:gd name="T36" fmla="*/ 3 w 1289"/>
                <a:gd name="T37" fmla="*/ 1 h 1127"/>
                <a:gd name="T38" fmla="*/ 3 w 1289"/>
                <a:gd name="T39" fmla="*/ 1 h 1127"/>
                <a:gd name="T40" fmla="*/ 3 w 1289"/>
                <a:gd name="T41" fmla="*/ 1 h 1127"/>
                <a:gd name="T42" fmla="*/ 3 w 1289"/>
                <a:gd name="T43" fmla="*/ 1 h 1127"/>
                <a:gd name="T44" fmla="*/ 3 w 1289"/>
                <a:gd name="T45" fmla="*/ 2 h 1127"/>
                <a:gd name="T46" fmla="*/ 3 w 1289"/>
                <a:gd name="T47" fmla="*/ 2 h 1127"/>
                <a:gd name="T48" fmla="*/ 3 w 1289"/>
                <a:gd name="T49" fmla="*/ 3 h 1127"/>
                <a:gd name="T50" fmla="*/ 3 w 1289"/>
                <a:gd name="T51" fmla="*/ 3 h 1127"/>
                <a:gd name="T52" fmla="*/ 3 w 1289"/>
                <a:gd name="T53" fmla="*/ 3 h 1127"/>
                <a:gd name="T54" fmla="*/ 3 w 1289"/>
                <a:gd name="T55" fmla="*/ 3 h 1127"/>
                <a:gd name="T56" fmla="*/ 3 w 1289"/>
                <a:gd name="T57" fmla="*/ 3 h 1127"/>
                <a:gd name="T58" fmla="*/ 3 w 1289"/>
                <a:gd name="T59" fmla="*/ 3 h 1127"/>
                <a:gd name="T60" fmla="*/ 4 w 1289"/>
                <a:gd name="T61" fmla="*/ 3 h 1127"/>
                <a:gd name="T62" fmla="*/ 4 w 1289"/>
                <a:gd name="T63" fmla="*/ 3 h 1127"/>
                <a:gd name="T64" fmla="*/ 4 w 1289"/>
                <a:gd name="T65" fmla="*/ 3 h 1127"/>
                <a:gd name="T66" fmla="*/ 5 w 1289"/>
                <a:gd name="T67" fmla="*/ 3 h 1127"/>
                <a:gd name="T68" fmla="*/ 5 w 1289"/>
                <a:gd name="T69" fmla="*/ 3 h 1127"/>
                <a:gd name="T70" fmla="*/ 5 w 1289"/>
                <a:gd name="T71" fmla="*/ 3 h 1127"/>
                <a:gd name="T72" fmla="*/ 6 w 1289"/>
                <a:gd name="T73" fmla="*/ 3 h 1127"/>
                <a:gd name="T74" fmla="*/ 5 w 1289"/>
                <a:gd name="T75" fmla="*/ 4 h 1127"/>
                <a:gd name="T76" fmla="*/ 5 w 1289"/>
                <a:gd name="T77" fmla="*/ 4 h 1127"/>
                <a:gd name="T78" fmla="*/ 5 w 1289"/>
                <a:gd name="T79" fmla="*/ 5 h 1127"/>
                <a:gd name="T80" fmla="*/ 5 w 1289"/>
                <a:gd name="T81" fmla="*/ 5 h 1127"/>
                <a:gd name="T82" fmla="*/ 4 w 1289"/>
                <a:gd name="T83" fmla="*/ 4 h 1127"/>
                <a:gd name="T84" fmla="*/ 4 w 1289"/>
                <a:gd name="T85" fmla="*/ 4 h 1127"/>
                <a:gd name="T86" fmla="*/ 4 w 1289"/>
                <a:gd name="T87" fmla="*/ 3 h 1127"/>
                <a:gd name="T88" fmla="*/ 4 w 1289"/>
                <a:gd name="T89" fmla="*/ 3 h 1127"/>
                <a:gd name="T90" fmla="*/ 3 w 1289"/>
                <a:gd name="T91" fmla="*/ 3 h 1127"/>
                <a:gd name="T92" fmla="*/ 3 w 1289"/>
                <a:gd name="T93" fmla="*/ 3 h 1127"/>
                <a:gd name="T94" fmla="*/ 2 w 1289"/>
                <a:gd name="T95" fmla="*/ 3 h 1127"/>
                <a:gd name="T96" fmla="*/ 2 w 1289"/>
                <a:gd name="T97" fmla="*/ 3 h 1127"/>
                <a:gd name="T98" fmla="*/ 2 w 1289"/>
                <a:gd name="T99" fmla="*/ 3 h 1127"/>
                <a:gd name="T100" fmla="*/ 2 w 1289"/>
                <a:gd name="T101" fmla="*/ 3 h 1127"/>
                <a:gd name="T102" fmla="*/ 2 w 1289"/>
                <a:gd name="T103" fmla="*/ 3 h 1127"/>
                <a:gd name="T104" fmla="*/ 2 w 1289"/>
                <a:gd name="T105" fmla="*/ 3 h 1127"/>
                <a:gd name="T106" fmla="*/ 1 w 1289"/>
                <a:gd name="T107" fmla="*/ 2 h 1127"/>
                <a:gd name="T108" fmla="*/ 1 w 1289"/>
                <a:gd name="T109" fmla="*/ 2 h 1127"/>
                <a:gd name="T110" fmla="*/ 1 w 1289"/>
                <a:gd name="T111" fmla="*/ 2 h 1127"/>
                <a:gd name="T112" fmla="*/ 1 w 1289"/>
                <a:gd name="T113" fmla="*/ 2 h 1127"/>
                <a:gd name="T114" fmla="*/ 1 w 1289"/>
                <a:gd name="T115" fmla="*/ 2 h 1127"/>
                <a:gd name="T116" fmla="*/ 1 w 1289"/>
                <a:gd name="T117" fmla="*/ 2 h 1127"/>
                <a:gd name="T118" fmla="*/ 1 w 1289"/>
                <a:gd name="T119" fmla="*/ 1 h 1127"/>
                <a:gd name="T120" fmla="*/ 1 w 1289"/>
                <a:gd name="T121" fmla="*/ 1 h 11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89"/>
                <a:gd name="T184" fmla="*/ 0 h 1127"/>
                <a:gd name="T185" fmla="*/ 1289 w 1289"/>
                <a:gd name="T186" fmla="*/ 1127 h 11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89" h="1127">
                  <a:moveTo>
                    <a:pt x="165" y="0"/>
                  </a:moveTo>
                  <a:lnTo>
                    <a:pt x="157" y="14"/>
                  </a:lnTo>
                  <a:lnTo>
                    <a:pt x="145" y="28"/>
                  </a:lnTo>
                  <a:lnTo>
                    <a:pt x="132" y="44"/>
                  </a:lnTo>
                  <a:lnTo>
                    <a:pt x="117" y="60"/>
                  </a:lnTo>
                  <a:lnTo>
                    <a:pt x="104" y="78"/>
                  </a:lnTo>
                  <a:lnTo>
                    <a:pt x="95" y="96"/>
                  </a:lnTo>
                  <a:lnTo>
                    <a:pt x="89" y="116"/>
                  </a:lnTo>
                  <a:lnTo>
                    <a:pt x="89" y="138"/>
                  </a:lnTo>
                  <a:lnTo>
                    <a:pt x="87" y="165"/>
                  </a:lnTo>
                  <a:lnTo>
                    <a:pt x="82" y="184"/>
                  </a:lnTo>
                  <a:lnTo>
                    <a:pt x="78" y="193"/>
                  </a:lnTo>
                  <a:lnTo>
                    <a:pt x="87" y="195"/>
                  </a:lnTo>
                  <a:lnTo>
                    <a:pt x="96" y="194"/>
                  </a:lnTo>
                  <a:lnTo>
                    <a:pt x="101" y="193"/>
                  </a:lnTo>
                  <a:lnTo>
                    <a:pt x="105" y="191"/>
                  </a:lnTo>
                  <a:lnTo>
                    <a:pt x="109" y="189"/>
                  </a:lnTo>
                  <a:lnTo>
                    <a:pt x="114" y="185"/>
                  </a:lnTo>
                  <a:lnTo>
                    <a:pt x="126" y="179"/>
                  </a:lnTo>
                  <a:lnTo>
                    <a:pt x="137" y="175"/>
                  </a:lnTo>
                  <a:lnTo>
                    <a:pt x="145" y="172"/>
                  </a:lnTo>
                  <a:lnTo>
                    <a:pt x="152" y="171"/>
                  </a:lnTo>
                  <a:lnTo>
                    <a:pt x="157" y="171"/>
                  </a:lnTo>
                  <a:lnTo>
                    <a:pt x="159" y="173"/>
                  </a:lnTo>
                  <a:lnTo>
                    <a:pt x="162" y="177"/>
                  </a:lnTo>
                  <a:lnTo>
                    <a:pt x="165" y="181"/>
                  </a:lnTo>
                  <a:lnTo>
                    <a:pt x="170" y="187"/>
                  </a:lnTo>
                  <a:lnTo>
                    <a:pt x="176" y="191"/>
                  </a:lnTo>
                  <a:lnTo>
                    <a:pt x="184" y="195"/>
                  </a:lnTo>
                  <a:lnTo>
                    <a:pt x="192" y="200"/>
                  </a:lnTo>
                  <a:lnTo>
                    <a:pt x="199" y="202"/>
                  </a:lnTo>
                  <a:lnTo>
                    <a:pt x="206" y="203"/>
                  </a:lnTo>
                  <a:lnTo>
                    <a:pt x="213" y="203"/>
                  </a:lnTo>
                  <a:lnTo>
                    <a:pt x="220" y="202"/>
                  </a:lnTo>
                  <a:lnTo>
                    <a:pt x="231" y="201"/>
                  </a:lnTo>
                  <a:lnTo>
                    <a:pt x="244" y="197"/>
                  </a:lnTo>
                  <a:lnTo>
                    <a:pt x="255" y="195"/>
                  </a:lnTo>
                  <a:lnTo>
                    <a:pt x="263" y="194"/>
                  </a:lnTo>
                  <a:lnTo>
                    <a:pt x="269" y="193"/>
                  </a:lnTo>
                  <a:lnTo>
                    <a:pt x="274" y="193"/>
                  </a:lnTo>
                  <a:lnTo>
                    <a:pt x="279" y="194"/>
                  </a:lnTo>
                  <a:lnTo>
                    <a:pt x="292" y="194"/>
                  </a:lnTo>
                  <a:lnTo>
                    <a:pt x="305" y="193"/>
                  </a:lnTo>
                  <a:lnTo>
                    <a:pt x="321" y="193"/>
                  </a:lnTo>
                  <a:lnTo>
                    <a:pt x="333" y="191"/>
                  </a:lnTo>
                  <a:lnTo>
                    <a:pt x="345" y="190"/>
                  </a:lnTo>
                  <a:lnTo>
                    <a:pt x="354" y="189"/>
                  </a:lnTo>
                  <a:lnTo>
                    <a:pt x="363" y="187"/>
                  </a:lnTo>
                  <a:lnTo>
                    <a:pt x="366" y="183"/>
                  </a:lnTo>
                  <a:lnTo>
                    <a:pt x="368" y="177"/>
                  </a:lnTo>
                  <a:lnTo>
                    <a:pt x="367" y="170"/>
                  </a:lnTo>
                  <a:lnTo>
                    <a:pt x="365" y="159"/>
                  </a:lnTo>
                  <a:lnTo>
                    <a:pt x="363" y="158"/>
                  </a:lnTo>
                  <a:lnTo>
                    <a:pt x="355" y="159"/>
                  </a:lnTo>
                  <a:lnTo>
                    <a:pt x="339" y="164"/>
                  </a:lnTo>
                  <a:lnTo>
                    <a:pt x="328" y="166"/>
                  </a:lnTo>
                  <a:lnTo>
                    <a:pt x="321" y="170"/>
                  </a:lnTo>
                  <a:lnTo>
                    <a:pt x="313" y="173"/>
                  </a:lnTo>
                  <a:lnTo>
                    <a:pt x="308" y="176"/>
                  </a:lnTo>
                  <a:lnTo>
                    <a:pt x="302" y="177"/>
                  </a:lnTo>
                  <a:lnTo>
                    <a:pt x="296" y="177"/>
                  </a:lnTo>
                  <a:lnTo>
                    <a:pt x="290" y="173"/>
                  </a:lnTo>
                  <a:lnTo>
                    <a:pt x="282" y="167"/>
                  </a:lnTo>
                  <a:lnTo>
                    <a:pt x="274" y="160"/>
                  </a:lnTo>
                  <a:lnTo>
                    <a:pt x="267" y="156"/>
                  </a:lnTo>
                  <a:lnTo>
                    <a:pt x="262" y="152"/>
                  </a:lnTo>
                  <a:lnTo>
                    <a:pt x="258" y="148"/>
                  </a:lnTo>
                  <a:lnTo>
                    <a:pt x="258" y="146"/>
                  </a:lnTo>
                  <a:lnTo>
                    <a:pt x="262" y="145"/>
                  </a:lnTo>
                  <a:lnTo>
                    <a:pt x="270" y="142"/>
                  </a:lnTo>
                  <a:lnTo>
                    <a:pt x="284" y="141"/>
                  </a:lnTo>
                  <a:lnTo>
                    <a:pt x="297" y="140"/>
                  </a:lnTo>
                  <a:lnTo>
                    <a:pt x="309" y="139"/>
                  </a:lnTo>
                  <a:lnTo>
                    <a:pt x="319" y="138"/>
                  </a:lnTo>
                  <a:lnTo>
                    <a:pt x="328" y="136"/>
                  </a:lnTo>
                  <a:lnTo>
                    <a:pt x="335" y="134"/>
                  </a:lnTo>
                  <a:lnTo>
                    <a:pt x="340" y="130"/>
                  </a:lnTo>
                  <a:lnTo>
                    <a:pt x="343" y="126"/>
                  </a:lnTo>
                  <a:lnTo>
                    <a:pt x="346" y="120"/>
                  </a:lnTo>
                  <a:lnTo>
                    <a:pt x="347" y="111"/>
                  </a:lnTo>
                  <a:lnTo>
                    <a:pt x="347" y="103"/>
                  </a:lnTo>
                  <a:lnTo>
                    <a:pt x="348" y="100"/>
                  </a:lnTo>
                  <a:lnTo>
                    <a:pt x="351" y="100"/>
                  </a:lnTo>
                  <a:lnTo>
                    <a:pt x="363" y="106"/>
                  </a:lnTo>
                  <a:lnTo>
                    <a:pt x="373" y="111"/>
                  </a:lnTo>
                  <a:lnTo>
                    <a:pt x="384" y="117"/>
                  </a:lnTo>
                  <a:lnTo>
                    <a:pt x="390" y="123"/>
                  </a:lnTo>
                  <a:lnTo>
                    <a:pt x="392" y="128"/>
                  </a:lnTo>
                  <a:lnTo>
                    <a:pt x="394" y="133"/>
                  </a:lnTo>
                  <a:lnTo>
                    <a:pt x="395" y="139"/>
                  </a:lnTo>
                  <a:lnTo>
                    <a:pt x="398" y="145"/>
                  </a:lnTo>
                  <a:lnTo>
                    <a:pt x="402" y="150"/>
                  </a:lnTo>
                  <a:lnTo>
                    <a:pt x="412" y="153"/>
                  </a:lnTo>
                  <a:lnTo>
                    <a:pt x="435" y="159"/>
                  </a:lnTo>
                  <a:lnTo>
                    <a:pt x="444" y="164"/>
                  </a:lnTo>
                  <a:lnTo>
                    <a:pt x="452" y="167"/>
                  </a:lnTo>
                  <a:lnTo>
                    <a:pt x="458" y="172"/>
                  </a:lnTo>
                  <a:lnTo>
                    <a:pt x="461" y="178"/>
                  </a:lnTo>
                  <a:lnTo>
                    <a:pt x="459" y="187"/>
                  </a:lnTo>
                  <a:lnTo>
                    <a:pt x="455" y="194"/>
                  </a:lnTo>
                  <a:lnTo>
                    <a:pt x="447" y="202"/>
                  </a:lnTo>
                  <a:lnTo>
                    <a:pt x="440" y="207"/>
                  </a:lnTo>
                  <a:lnTo>
                    <a:pt x="437" y="211"/>
                  </a:lnTo>
                  <a:lnTo>
                    <a:pt x="432" y="213"/>
                  </a:lnTo>
                  <a:lnTo>
                    <a:pt x="429" y="215"/>
                  </a:lnTo>
                  <a:lnTo>
                    <a:pt x="428" y="220"/>
                  </a:lnTo>
                  <a:lnTo>
                    <a:pt x="431" y="226"/>
                  </a:lnTo>
                  <a:lnTo>
                    <a:pt x="435" y="237"/>
                  </a:lnTo>
                  <a:lnTo>
                    <a:pt x="441" y="248"/>
                  </a:lnTo>
                  <a:lnTo>
                    <a:pt x="451" y="254"/>
                  </a:lnTo>
                  <a:lnTo>
                    <a:pt x="461" y="257"/>
                  </a:lnTo>
                  <a:lnTo>
                    <a:pt x="470" y="260"/>
                  </a:lnTo>
                  <a:lnTo>
                    <a:pt x="480" y="260"/>
                  </a:lnTo>
                  <a:lnTo>
                    <a:pt x="492" y="262"/>
                  </a:lnTo>
                  <a:lnTo>
                    <a:pt x="501" y="265"/>
                  </a:lnTo>
                  <a:lnTo>
                    <a:pt x="512" y="271"/>
                  </a:lnTo>
                  <a:lnTo>
                    <a:pt x="520" y="277"/>
                  </a:lnTo>
                  <a:lnTo>
                    <a:pt x="531" y="280"/>
                  </a:lnTo>
                  <a:lnTo>
                    <a:pt x="541" y="280"/>
                  </a:lnTo>
                  <a:lnTo>
                    <a:pt x="548" y="279"/>
                  </a:lnTo>
                  <a:lnTo>
                    <a:pt x="553" y="274"/>
                  </a:lnTo>
                  <a:lnTo>
                    <a:pt x="554" y="266"/>
                  </a:lnTo>
                  <a:lnTo>
                    <a:pt x="553" y="256"/>
                  </a:lnTo>
                  <a:lnTo>
                    <a:pt x="545" y="243"/>
                  </a:lnTo>
                  <a:lnTo>
                    <a:pt x="535" y="230"/>
                  </a:lnTo>
                  <a:lnTo>
                    <a:pt x="525" y="221"/>
                  </a:lnTo>
                  <a:lnTo>
                    <a:pt x="516" y="215"/>
                  </a:lnTo>
                  <a:lnTo>
                    <a:pt x="502" y="206"/>
                  </a:lnTo>
                  <a:lnTo>
                    <a:pt x="498" y="202"/>
                  </a:lnTo>
                  <a:lnTo>
                    <a:pt x="495" y="196"/>
                  </a:lnTo>
                  <a:lnTo>
                    <a:pt x="495" y="190"/>
                  </a:lnTo>
                  <a:lnTo>
                    <a:pt x="498" y="178"/>
                  </a:lnTo>
                  <a:lnTo>
                    <a:pt x="501" y="173"/>
                  </a:lnTo>
                  <a:lnTo>
                    <a:pt x="507" y="169"/>
                  </a:lnTo>
                  <a:lnTo>
                    <a:pt x="516" y="158"/>
                  </a:lnTo>
                  <a:lnTo>
                    <a:pt x="520" y="151"/>
                  </a:lnTo>
                  <a:lnTo>
                    <a:pt x="524" y="146"/>
                  </a:lnTo>
                  <a:lnTo>
                    <a:pt x="526" y="142"/>
                  </a:lnTo>
                  <a:lnTo>
                    <a:pt x="528" y="141"/>
                  </a:lnTo>
                  <a:lnTo>
                    <a:pt x="524" y="140"/>
                  </a:lnTo>
                  <a:lnTo>
                    <a:pt x="519" y="141"/>
                  </a:lnTo>
                  <a:lnTo>
                    <a:pt x="483" y="141"/>
                  </a:lnTo>
                  <a:lnTo>
                    <a:pt x="477" y="140"/>
                  </a:lnTo>
                  <a:lnTo>
                    <a:pt x="474" y="139"/>
                  </a:lnTo>
                  <a:lnTo>
                    <a:pt x="474" y="136"/>
                  </a:lnTo>
                  <a:lnTo>
                    <a:pt x="476" y="127"/>
                  </a:lnTo>
                  <a:lnTo>
                    <a:pt x="477" y="121"/>
                  </a:lnTo>
                  <a:lnTo>
                    <a:pt x="475" y="111"/>
                  </a:lnTo>
                  <a:lnTo>
                    <a:pt x="471" y="103"/>
                  </a:lnTo>
                  <a:lnTo>
                    <a:pt x="467" y="97"/>
                  </a:lnTo>
                  <a:lnTo>
                    <a:pt x="462" y="93"/>
                  </a:lnTo>
                  <a:lnTo>
                    <a:pt x="457" y="92"/>
                  </a:lnTo>
                  <a:lnTo>
                    <a:pt x="452" y="93"/>
                  </a:lnTo>
                  <a:lnTo>
                    <a:pt x="446" y="93"/>
                  </a:lnTo>
                  <a:lnTo>
                    <a:pt x="440" y="94"/>
                  </a:lnTo>
                  <a:lnTo>
                    <a:pt x="434" y="94"/>
                  </a:lnTo>
                  <a:lnTo>
                    <a:pt x="423" y="91"/>
                  </a:lnTo>
                  <a:lnTo>
                    <a:pt x="418" y="86"/>
                  </a:lnTo>
                  <a:lnTo>
                    <a:pt x="419" y="79"/>
                  </a:lnTo>
                  <a:lnTo>
                    <a:pt x="432" y="69"/>
                  </a:lnTo>
                  <a:lnTo>
                    <a:pt x="440" y="66"/>
                  </a:lnTo>
                  <a:lnTo>
                    <a:pt x="445" y="62"/>
                  </a:lnTo>
                  <a:lnTo>
                    <a:pt x="450" y="61"/>
                  </a:lnTo>
                  <a:lnTo>
                    <a:pt x="453" y="62"/>
                  </a:lnTo>
                  <a:lnTo>
                    <a:pt x="458" y="64"/>
                  </a:lnTo>
                  <a:lnTo>
                    <a:pt x="464" y="67"/>
                  </a:lnTo>
                  <a:lnTo>
                    <a:pt x="474" y="73"/>
                  </a:lnTo>
                  <a:lnTo>
                    <a:pt x="484" y="79"/>
                  </a:lnTo>
                  <a:lnTo>
                    <a:pt x="498" y="85"/>
                  </a:lnTo>
                  <a:lnTo>
                    <a:pt x="508" y="90"/>
                  </a:lnTo>
                  <a:lnTo>
                    <a:pt x="516" y="93"/>
                  </a:lnTo>
                  <a:lnTo>
                    <a:pt x="524" y="97"/>
                  </a:lnTo>
                  <a:lnTo>
                    <a:pt x="531" y="100"/>
                  </a:lnTo>
                  <a:lnTo>
                    <a:pt x="537" y="104"/>
                  </a:lnTo>
                  <a:lnTo>
                    <a:pt x="544" y="108"/>
                  </a:lnTo>
                  <a:lnTo>
                    <a:pt x="551" y="114"/>
                  </a:lnTo>
                  <a:lnTo>
                    <a:pt x="559" y="123"/>
                  </a:lnTo>
                  <a:lnTo>
                    <a:pt x="557" y="130"/>
                  </a:lnTo>
                  <a:lnTo>
                    <a:pt x="553" y="138"/>
                  </a:lnTo>
                  <a:lnTo>
                    <a:pt x="553" y="148"/>
                  </a:lnTo>
                  <a:lnTo>
                    <a:pt x="557" y="160"/>
                  </a:lnTo>
                  <a:lnTo>
                    <a:pt x="562" y="169"/>
                  </a:lnTo>
                  <a:lnTo>
                    <a:pt x="567" y="175"/>
                  </a:lnTo>
                  <a:lnTo>
                    <a:pt x="568" y="177"/>
                  </a:lnTo>
                  <a:lnTo>
                    <a:pt x="580" y="165"/>
                  </a:lnTo>
                  <a:lnTo>
                    <a:pt x="591" y="157"/>
                  </a:lnTo>
                  <a:lnTo>
                    <a:pt x="598" y="152"/>
                  </a:lnTo>
                  <a:lnTo>
                    <a:pt x="606" y="147"/>
                  </a:lnTo>
                  <a:lnTo>
                    <a:pt x="614" y="144"/>
                  </a:lnTo>
                  <a:lnTo>
                    <a:pt x="620" y="141"/>
                  </a:lnTo>
                  <a:lnTo>
                    <a:pt x="626" y="140"/>
                  </a:lnTo>
                  <a:lnTo>
                    <a:pt x="629" y="139"/>
                  </a:lnTo>
                  <a:lnTo>
                    <a:pt x="634" y="140"/>
                  </a:lnTo>
                  <a:lnTo>
                    <a:pt x="640" y="141"/>
                  </a:lnTo>
                  <a:lnTo>
                    <a:pt x="647" y="144"/>
                  </a:lnTo>
                  <a:lnTo>
                    <a:pt x="655" y="148"/>
                  </a:lnTo>
                  <a:lnTo>
                    <a:pt x="665" y="153"/>
                  </a:lnTo>
                  <a:lnTo>
                    <a:pt x="672" y="157"/>
                  </a:lnTo>
                  <a:lnTo>
                    <a:pt x="682" y="158"/>
                  </a:lnTo>
                  <a:lnTo>
                    <a:pt x="690" y="159"/>
                  </a:lnTo>
                  <a:lnTo>
                    <a:pt x="699" y="161"/>
                  </a:lnTo>
                  <a:lnTo>
                    <a:pt x="706" y="163"/>
                  </a:lnTo>
                  <a:lnTo>
                    <a:pt x="713" y="165"/>
                  </a:lnTo>
                  <a:lnTo>
                    <a:pt x="719" y="167"/>
                  </a:lnTo>
                  <a:lnTo>
                    <a:pt x="725" y="176"/>
                  </a:lnTo>
                  <a:lnTo>
                    <a:pt x="724" y="185"/>
                  </a:lnTo>
                  <a:lnTo>
                    <a:pt x="716" y="195"/>
                  </a:lnTo>
                  <a:lnTo>
                    <a:pt x="688" y="200"/>
                  </a:lnTo>
                  <a:lnTo>
                    <a:pt x="687" y="200"/>
                  </a:lnTo>
                  <a:lnTo>
                    <a:pt x="682" y="199"/>
                  </a:lnTo>
                  <a:lnTo>
                    <a:pt x="671" y="199"/>
                  </a:lnTo>
                  <a:lnTo>
                    <a:pt x="666" y="201"/>
                  </a:lnTo>
                  <a:lnTo>
                    <a:pt x="663" y="203"/>
                  </a:lnTo>
                  <a:lnTo>
                    <a:pt x="663" y="209"/>
                  </a:lnTo>
                  <a:lnTo>
                    <a:pt x="665" y="218"/>
                  </a:lnTo>
                  <a:lnTo>
                    <a:pt x="670" y="232"/>
                  </a:lnTo>
                  <a:lnTo>
                    <a:pt x="671" y="242"/>
                  </a:lnTo>
                  <a:lnTo>
                    <a:pt x="675" y="247"/>
                  </a:lnTo>
                  <a:lnTo>
                    <a:pt x="716" y="247"/>
                  </a:lnTo>
                  <a:lnTo>
                    <a:pt x="721" y="248"/>
                  </a:lnTo>
                  <a:lnTo>
                    <a:pt x="725" y="250"/>
                  </a:lnTo>
                  <a:lnTo>
                    <a:pt x="726" y="254"/>
                  </a:lnTo>
                  <a:lnTo>
                    <a:pt x="725" y="260"/>
                  </a:lnTo>
                  <a:lnTo>
                    <a:pt x="722" y="267"/>
                  </a:lnTo>
                  <a:lnTo>
                    <a:pt x="719" y="275"/>
                  </a:lnTo>
                  <a:lnTo>
                    <a:pt x="713" y="281"/>
                  </a:lnTo>
                  <a:lnTo>
                    <a:pt x="707" y="286"/>
                  </a:lnTo>
                  <a:lnTo>
                    <a:pt x="694" y="293"/>
                  </a:lnTo>
                  <a:lnTo>
                    <a:pt x="688" y="297"/>
                  </a:lnTo>
                  <a:lnTo>
                    <a:pt x="683" y="303"/>
                  </a:lnTo>
                  <a:lnTo>
                    <a:pt x="681" y="310"/>
                  </a:lnTo>
                  <a:lnTo>
                    <a:pt x="678" y="323"/>
                  </a:lnTo>
                  <a:lnTo>
                    <a:pt x="677" y="327"/>
                  </a:lnTo>
                  <a:lnTo>
                    <a:pt x="679" y="332"/>
                  </a:lnTo>
                  <a:lnTo>
                    <a:pt x="687" y="339"/>
                  </a:lnTo>
                  <a:lnTo>
                    <a:pt x="691" y="346"/>
                  </a:lnTo>
                  <a:lnTo>
                    <a:pt x="689" y="350"/>
                  </a:lnTo>
                  <a:lnTo>
                    <a:pt x="689" y="357"/>
                  </a:lnTo>
                  <a:lnTo>
                    <a:pt x="700" y="375"/>
                  </a:lnTo>
                  <a:lnTo>
                    <a:pt x="712" y="395"/>
                  </a:lnTo>
                  <a:lnTo>
                    <a:pt x="714" y="410"/>
                  </a:lnTo>
                  <a:lnTo>
                    <a:pt x="712" y="420"/>
                  </a:lnTo>
                  <a:lnTo>
                    <a:pt x="708" y="434"/>
                  </a:lnTo>
                  <a:lnTo>
                    <a:pt x="704" y="451"/>
                  </a:lnTo>
                  <a:lnTo>
                    <a:pt x="702" y="466"/>
                  </a:lnTo>
                  <a:lnTo>
                    <a:pt x="703" y="480"/>
                  </a:lnTo>
                  <a:lnTo>
                    <a:pt x="708" y="493"/>
                  </a:lnTo>
                  <a:lnTo>
                    <a:pt x="714" y="503"/>
                  </a:lnTo>
                  <a:lnTo>
                    <a:pt x="715" y="513"/>
                  </a:lnTo>
                  <a:lnTo>
                    <a:pt x="715" y="522"/>
                  </a:lnTo>
                  <a:lnTo>
                    <a:pt x="718" y="531"/>
                  </a:lnTo>
                  <a:lnTo>
                    <a:pt x="719" y="539"/>
                  </a:lnTo>
                  <a:lnTo>
                    <a:pt x="718" y="547"/>
                  </a:lnTo>
                  <a:lnTo>
                    <a:pt x="714" y="552"/>
                  </a:lnTo>
                  <a:lnTo>
                    <a:pt x="713" y="555"/>
                  </a:lnTo>
                  <a:lnTo>
                    <a:pt x="708" y="550"/>
                  </a:lnTo>
                  <a:lnTo>
                    <a:pt x="700" y="544"/>
                  </a:lnTo>
                  <a:lnTo>
                    <a:pt x="682" y="533"/>
                  </a:lnTo>
                  <a:lnTo>
                    <a:pt x="670" y="529"/>
                  </a:lnTo>
                  <a:lnTo>
                    <a:pt x="660" y="527"/>
                  </a:lnTo>
                  <a:lnTo>
                    <a:pt x="648" y="526"/>
                  </a:lnTo>
                  <a:lnTo>
                    <a:pt x="639" y="527"/>
                  </a:lnTo>
                  <a:lnTo>
                    <a:pt x="629" y="529"/>
                  </a:lnTo>
                  <a:lnTo>
                    <a:pt x="622" y="531"/>
                  </a:lnTo>
                  <a:lnTo>
                    <a:pt x="615" y="535"/>
                  </a:lnTo>
                  <a:lnTo>
                    <a:pt x="610" y="539"/>
                  </a:lnTo>
                  <a:lnTo>
                    <a:pt x="603" y="543"/>
                  </a:lnTo>
                  <a:lnTo>
                    <a:pt x="597" y="543"/>
                  </a:lnTo>
                  <a:lnTo>
                    <a:pt x="591" y="549"/>
                  </a:lnTo>
                  <a:lnTo>
                    <a:pt x="581" y="564"/>
                  </a:lnTo>
                  <a:lnTo>
                    <a:pt x="575" y="579"/>
                  </a:lnTo>
                  <a:lnTo>
                    <a:pt x="569" y="594"/>
                  </a:lnTo>
                  <a:lnTo>
                    <a:pt x="565" y="610"/>
                  </a:lnTo>
                  <a:lnTo>
                    <a:pt x="563" y="626"/>
                  </a:lnTo>
                  <a:lnTo>
                    <a:pt x="567" y="642"/>
                  </a:lnTo>
                  <a:lnTo>
                    <a:pt x="578" y="656"/>
                  </a:lnTo>
                  <a:lnTo>
                    <a:pt x="596" y="670"/>
                  </a:lnTo>
                  <a:lnTo>
                    <a:pt x="626" y="680"/>
                  </a:lnTo>
                  <a:lnTo>
                    <a:pt x="632" y="672"/>
                  </a:lnTo>
                  <a:lnTo>
                    <a:pt x="640" y="664"/>
                  </a:lnTo>
                  <a:lnTo>
                    <a:pt x="646" y="658"/>
                  </a:lnTo>
                  <a:lnTo>
                    <a:pt x="653" y="650"/>
                  </a:lnTo>
                  <a:lnTo>
                    <a:pt x="659" y="646"/>
                  </a:lnTo>
                  <a:lnTo>
                    <a:pt x="666" y="642"/>
                  </a:lnTo>
                  <a:lnTo>
                    <a:pt x="672" y="640"/>
                  </a:lnTo>
                  <a:lnTo>
                    <a:pt x="679" y="641"/>
                  </a:lnTo>
                  <a:lnTo>
                    <a:pt x="689" y="648"/>
                  </a:lnTo>
                  <a:lnTo>
                    <a:pt x="691" y="656"/>
                  </a:lnTo>
                  <a:lnTo>
                    <a:pt x="690" y="664"/>
                  </a:lnTo>
                  <a:lnTo>
                    <a:pt x="689" y="667"/>
                  </a:lnTo>
                  <a:lnTo>
                    <a:pt x="690" y="667"/>
                  </a:lnTo>
                  <a:lnTo>
                    <a:pt x="693" y="668"/>
                  </a:lnTo>
                  <a:lnTo>
                    <a:pt x="708" y="668"/>
                  </a:lnTo>
                  <a:lnTo>
                    <a:pt x="716" y="666"/>
                  </a:lnTo>
                  <a:lnTo>
                    <a:pt x="726" y="664"/>
                  </a:lnTo>
                  <a:lnTo>
                    <a:pt x="737" y="659"/>
                  </a:lnTo>
                  <a:lnTo>
                    <a:pt x="745" y="655"/>
                  </a:lnTo>
                  <a:lnTo>
                    <a:pt x="752" y="655"/>
                  </a:lnTo>
                  <a:lnTo>
                    <a:pt x="757" y="658"/>
                  </a:lnTo>
                  <a:lnTo>
                    <a:pt x="761" y="662"/>
                  </a:lnTo>
                  <a:lnTo>
                    <a:pt x="764" y="667"/>
                  </a:lnTo>
                  <a:lnTo>
                    <a:pt x="767" y="673"/>
                  </a:lnTo>
                  <a:lnTo>
                    <a:pt x="771" y="680"/>
                  </a:lnTo>
                  <a:lnTo>
                    <a:pt x="776" y="685"/>
                  </a:lnTo>
                  <a:lnTo>
                    <a:pt x="781" y="689"/>
                  </a:lnTo>
                  <a:lnTo>
                    <a:pt x="786" y="691"/>
                  </a:lnTo>
                  <a:lnTo>
                    <a:pt x="794" y="691"/>
                  </a:lnTo>
                  <a:lnTo>
                    <a:pt x="799" y="690"/>
                  </a:lnTo>
                  <a:lnTo>
                    <a:pt x="804" y="688"/>
                  </a:lnTo>
                  <a:lnTo>
                    <a:pt x="811" y="686"/>
                  </a:lnTo>
                  <a:lnTo>
                    <a:pt x="826" y="684"/>
                  </a:lnTo>
                  <a:lnTo>
                    <a:pt x="832" y="685"/>
                  </a:lnTo>
                  <a:lnTo>
                    <a:pt x="842" y="685"/>
                  </a:lnTo>
                  <a:lnTo>
                    <a:pt x="846" y="684"/>
                  </a:lnTo>
                  <a:lnTo>
                    <a:pt x="850" y="680"/>
                  </a:lnTo>
                  <a:lnTo>
                    <a:pt x="855" y="674"/>
                  </a:lnTo>
                  <a:lnTo>
                    <a:pt x="862" y="666"/>
                  </a:lnTo>
                  <a:lnTo>
                    <a:pt x="870" y="656"/>
                  </a:lnTo>
                  <a:lnTo>
                    <a:pt x="873" y="646"/>
                  </a:lnTo>
                  <a:lnTo>
                    <a:pt x="875" y="636"/>
                  </a:lnTo>
                  <a:lnTo>
                    <a:pt x="877" y="629"/>
                  </a:lnTo>
                  <a:lnTo>
                    <a:pt x="879" y="622"/>
                  </a:lnTo>
                  <a:lnTo>
                    <a:pt x="883" y="616"/>
                  </a:lnTo>
                  <a:lnTo>
                    <a:pt x="890" y="611"/>
                  </a:lnTo>
                  <a:lnTo>
                    <a:pt x="901" y="608"/>
                  </a:lnTo>
                  <a:lnTo>
                    <a:pt x="914" y="607"/>
                  </a:lnTo>
                  <a:lnTo>
                    <a:pt x="928" y="606"/>
                  </a:lnTo>
                  <a:lnTo>
                    <a:pt x="939" y="605"/>
                  </a:lnTo>
                  <a:lnTo>
                    <a:pt x="963" y="598"/>
                  </a:lnTo>
                  <a:lnTo>
                    <a:pt x="971" y="593"/>
                  </a:lnTo>
                  <a:lnTo>
                    <a:pt x="981" y="585"/>
                  </a:lnTo>
                  <a:lnTo>
                    <a:pt x="989" y="574"/>
                  </a:lnTo>
                  <a:lnTo>
                    <a:pt x="996" y="563"/>
                  </a:lnTo>
                  <a:lnTo>
                    <a:pt x="1002" y="558"/>
                  </a:lnTo>
                  <a:lnTo>
                    <a:pt x="1007" y="556"/>
                  </a:lnTo>
                  <a:lnTo>
                    <a:pt x="1012" y="555"/>
                  </a:lnTo>
                  <a:lnTo>
                    <a:pt x="1017" y="556"/>
                  </a:lnTo>
                  <a:lnTo>
                    <a:pt x="1023" y="558"/>
                  </a:lnTo>
                  <a:lnTo>
                    <a:pt x="1029" y="559"/>
                  </a:lnTo>
                  <a:lnTo>
                    <a:pt x="1036" y="561"/>
                  </a:lnTo>
                  <a:lnTo>
                    <a:pt x="1044" y="559"/>
                  </a:lnTo>
                  <a:lnTo>
                    <a:pt x="1056" y="557"/>
                  </a:lnTo>
                  <a:lnTo>
                    <a:pt x="1068" y="553"/>
                  </a:lnTo>
                  <a:lnTo>
                    <a:pt x="1080" y="549"/>
                  </a:lnTo>
                  <a:lnTo>
                    <a:pt x="1101" y="541"/>
                  </a:lnTo>
                  <a:lnTo>
                    <a:pt x="1107" y="539"/>
                  </a:lnTo>
                  <a:lnTo>
                    <a:pt x="1110" y="538"/>
                  </a:lnTo>
                  <a:lnTo>
                    <a:pt x="1111" y="538"/>
                  </a:lnTo>
                  <a:lnTo>
                    <a:pt x="1112" y="539"/>
                  </a:lnTo>
                  <a:lnTo>
                    <a:pt x="1116" y="539"/>
                  </a:lnTo>
                  <a:lnTo>
                    <a:pt x="1119" y="540"/>
                  </a:lnTo>
                  <a:lnTo>
                    <a:pt x="1125" y="541"/>
                  </a:lnTo>
                  <a:lnTo>
                    <a:pt x="1133" y="544"/>
                  </a:lnTo>
                  <a:lnTo>
                    <a:pt x="1141" y="545"/>
                  </a:lnTo>
                  <a:lnTo>
                    <a:pt x="1152" y="547"/>
                  </a:lnTo>
                  <a:lnTo>
                    <a:pt x="1162" y="547"/>
                  </a:lnTo>
                  <a:lnTo>
                    <a:pt x="1176" y="541"/>
                  </a:lnTo>
                  <a:lnTo>
                    <a:pt x="1189" y="533"/>
                  </a:lnTo>
                  <a:lnTo>
                    <a:pt x="1201" y="525"/>
                  </a:lnTo>
                  <a:lnTo>
                    <a:pt x="1215" y="514"/>
                  </a:lnTo>
                  <a:lnTo>
                    <a:pt x="1228" y="505"/>
                  </a:lnTo>
                  <a:lnTo>
                    <a:pt x="1241" y="499"/>
                  </a:lnTo>
                  <a:lnTo>
                    <a:pt x="1255" y="498"/>
                  </a:lnTo>
                  <a:lnTo>
                    <a:pt x="1272" y="507"/>
                  </a:lnTo>
                  <a:lnTo>
                    <a:pt x="1282" y="521"/>
                  </a:lnTo>
                  <a:lnTo>
                    <a:pt x="1284" y="539"/>
                  </a:lnTo>
                  <a:lnTo>
                    <a:pt x="1284" y="558"/>
                  </a:lnTo>
                  <a:lnTo>
                    <a:pt x="1283" y="575"/>
                  </a:lnTo>
                  <a:lnTo>
                    <a:pt x="1282" y="596"/>
                  </a:lnTo>
                  <a:lnTo>
                    <a:pt x="1282" y="616"/>
                  </a:lnTo>
                  <a:lnTo>
                    <a:pt x="1286" y="630"/>
                  </a:lnTo>
                  <a:lnTo>
                    <a:pt x="1289" y="642"/>
                  </a:lnTo>
                  <a:lnTo>
                    <a:pt x="1289" y="653"/>
                  </a:lnTo>
                  <a:lnTo>
                    <a:pt x="1286" y="667"/>
                  </a:lnTo>
                  <a:lnTo>
                    <a:pt x="1281" y="692"/>
                  </a:lnTo>
                  <a:lnTo>
                    <a:pt x="1278" y="707"/>
                  </a:lnTo>
                  <a:lnTo>
                    <a:pt x="1277" y="724"/>
                  </a:lnTo>
                  <a:lnTo>
                    <a:pt x="1275" y="740"/>
                  </a:lnTo>
                  <a:lnTo>
                    <a:pt x="1271" y="757"/>
                  </a:lnTo>
                  <a:lnTo>
                    <a:pt x="1268" y="774"/>
                  </a:lnTo>
                  <a:lnTo>
                    <a:pt x="1262" y="791"/>
                  </a:lnTo>
                  <a:lnTo>
                    <a:pt x="1255" y="807"/>
                  </a:lnTo>
                  <a:lnTo>
                    <a:pt x="1244" y="824"/>
                  </a:lnTo>
                  <a:lnTo>
                    <a:pt x="1233" y="839"/>
                  </a:lnTo>
                  <a:lnTo>
                    <a:pt x="1225" y="853"/>
                  </a:lnTo>
                  <a:lnTo>
                    <a:pt x="1210" y="881"/>
                  </a:lnTo>
                  <a:lnTo>
                    <a:pt x="1202" y="895"/>
                  </a:lnTo>
                  <a:lnTo>
                    <a:pt x="1194" y="909"/>
                  </a:lnTo>
                  <a:lnTo>
                    <a:pt x="1183" y="928"/>
                  </a:lnTo>
                  <a:lnTo>
                    <a:pt x="1156" y="967"/>
                  </a:lnTo>
                  <a:lnTo>
                    <a:pt x="1148" y="982"/>
                  </a:lnTo>
                  <a:lnTo>
                    <a:pt x="1142" y="996"/>
                  </a:lnTo>
                  <a:lnTo>
                    <a:pt x="1136" y="1004"/>
                  </a:lnTo>
                  <a:lnTo>
                    <a:pt x="1127" y="1021"/>
                  </a:lnTo>
                  <a:lnTo>
                    <a:pt x="1103" y="1045"/>
                  </a:lnTo>
                  <a:lnTo>
                    <a:pt x="1097" y="1053"/>
                  </a:lnTo>
                  <a:lnTo>
                    <a:pt x="1092" y="1060"/>
                  </a:lnTo>
                  <a:lnTo>
                    <a:pt x="1090" y="1067"/>
                  </a:lnTo>
                  <a:lnTo>
                    <a:pt x="1086" y="1072"/>
                  </a:lnTo>
                  <a:lnTo>
                    <a:pt x="1084" y="1078"/>
                  </a:lnTo>
                  <a:lnTo>
                    <a:pt x="1079" y="1084"/>
                  </a:lnTo>
                  <a:lnTo>
                    <a:pt x="1072" y="1090"/>
                  </a:lnTo>
                  <a:lnTo>
                    <a:pt x="1063" y="1096"/>
                  </a:lnTo>
                  <a:lnTo>
                    <a:pt x="1055" y="1102"/>
                  </a:lnTo>
                  <a:lnTo>
                    <a:pt x="1046" y="1108"/>
                  </a:lnTo>
                  <a:lnTo>
                    <a:pt x="1036" y="1120"/>
                  </a:lnTo>
                  <a:lnTo>
                    <a:pt x="1031" y="1124"/>
                  </a:lnTo>
                  <a:lnTo>
                    <a:pt x="1027" y="1127"/>
                  </a:lnTo>
                  <a:lnTo>
                    <a:pt x="1032" y="1087"/>
                  </a:lnTo>
                  <a:lnTo>
                    <a:pt x="1038" y="1054"/>
                  </a:lnTo>
                  <a:lnTo>
                    <a:pt x="1043" y="1026"/>
                  </a:lnTo>
                  <a:lnTo>
                    <a:pt x="1044" y="992"/>
                  </a:lnTo>
                  <a:lnTo>
                    <a:pt x="1045" y="974"/>
                  </a:lnTo>
                  <a:lnTo>
                    <a:pt x="1048" y="960"/>
                  </a:lnTo>
                  <a:lnTo>
                    <a:pt x="1050" y="946"/>
                  </a:lnTo>
                  <a:lnTo>
                    <a:pt x="1050" y="934"/>
                  </a:lnTo>
                  <a:lnTo>
                    <a:pt x="1049" y="926"/>
                  </a:lnTo>
                  <a:lnTo>
                    <a:pt x="1044" y="918"/>
                  </a:lnTo>
                  <a:lnTo>
                    <a:pt x="1036" y="912"/>
                  </a:lnTo>
                  <a:lnTo>
                    <a:pt x="1021" y="908"/>
                  </a:lnTo>
                  <a:lnTo>
                    <a:pt x="1005" y="906"/>
                  </a:lnTo>
                  <a:lnTo>
                    <a:pt x="990" y="904"/>
                  </a:lnTo>
                  <a:lnTo>
                    <a:pt x="965" y="904"/>
                  </a:lnTo>
                  <a:lnTo>
                    <a:pt x="953" y="903"/>
                  </a:lnTo>
                  <a:lnTo>
                    <a:pt x="940" y="901"/>
                  </a:lnTo>
                  <a:lnTo>
                    <a:pt x="927" y="898"/>
                  </a:lnTo>
                  <a:lnTo>
                    <a:pt x="911" y="891"/>
                  </a:lnTo>
                  <a:lnTo>
                    <a:pt x="897" y="885"/>
                  </a:lnTo>
                  <a:lnTo>
                    <a:pt x="890" y="883"/>
                  </a:lnTo>
                  <a:lnTo>
                    <a:pt x="884" y="882"/>
                  </a:lnTo>
                  <a:lnTo>
                    <a:pt x="880" y="881"/>
                  </a:lnTo>
                  <a:lnTo>
                    <a:pt x="879" y="876"/>
                  </a:lnTo>
                  <a:lnTo>
                    <a:pt x="879" y="869"/>
                  </a:lnTo>
                  <a:lnTo>
                    <a:pt x="878" y="855"/>
                  </a:lnTo>
                  <a:lnTo>
                    <a:pt x="877" y="835"/>
                  </a:lnTo>
                  <a:lnTo>
                    <a:pt x="875" y="812"/>
                  </a:lnTo>
                  <a:lnTo>
                    <a:pt x="875" y="794"/>
                  </a:lnTo>
                  <a:lnTo>
                    <a:pt x="877" y="777"/>
                  </a:lnTo>
                  <a:lnTo>
                    <a:pt x="878" y="765"/>
                  </a:lnTo>
                  <a:lnTo>
                    <a:pt x="878" y="753"/>
                  </a:lnTo>
                  <a:lnTo>
                    <a:pt x="875" y="745"/>
                  </a:lnTo>
                  <a:lnTo>
                    <a:pt x="870" y="738"/>
                  </a:lnTo>
                  <a:lnTo>
                    <a:pt x="859" y="732"/>
                  </a:lnTo>
                  <a:lnTo>
                    <a:pt x="849" y="730"/>
                  </a:lnTo>
                  <a:lnTo>
                    <a:pt x="841" y="728"/>
                  </a:lnTo>
                  <a:lnTo>
                    <a:pt x="836" y="730"/>
                  </a:lnTo>
                  <a:lnTo>
                    <a:pt x="830" y="732"/>
                  </a:lnTo>
                  <a:lnTo>
                    <a:pt x="818" y="738"/>
                  </a:lnTo>
                  <a:lnTo>
                    <a:pt x="809" y="739"/>
                  </a:lnTo>
                  <a:lnTo>
                    <a:pt x="779" y="739"/>
                  </a:lnTo>
                  <a:lnTo>
                    <a:pt x="768" y="740"/>
                  </a:lnTo>
                  <a:lnTo>
                    <a:pt x="757" y="743"/>
                  </a:lnTo>
                  <a:lnTo>
                    <a:pt x="739" y="745"/>
                  </a:lnTo>
                  <a:lnTo>
                    <a:pt x="728" y="744"/>
                  </a:lnTo>
                  <a:lnTo>
                    <a:pt x="716" y="741"/>
                  </a:lnTo>
                  <a:lnTo>
                    <a:pt x="703" y="736"/>
                  </a:lnTo>
                  <a:lnTo>
                    <a:pt x="689" y="730"/>
                  </a:lnTo>
                  <a:lnTo>
                    <a:pt x="678" y="724"/>
                  </a:lnTo>
                  <a:lnTo>
                    <a:pt x="670" y="719"/>
                  </a:lnTo>
                  <a:lnTo>
                    <a:pt x="664" y="716"/>
                  </a:lnTo>
                  <a:lnTo>
                    <a:pt x="658" y="716"/>
                  </a:lnTo>
                  <a:lnTo>
                    <a:pt x="651" y="719"/>
                  </a:lnTo>
                  <a:lnTo>
                    <a:pt x="642" y="724"/>
                  </a:lnTo>
                  <a:lnTo>
                    <a:pt x="630" y="731"/>
                  </a:lnTo>
                  <a:lnTo>
                    <a:pt x="620" y="739"/>
                  </a:lnTo>
                  <a:lnTo>
                    <a:pt x="611" y="747"/>
                  </a:lnTo>
                  <a:lnTo>
                    <a:pt x="604" y="756"/>
                  </a:lnTo>
                  <a:lnTo>
                    <a:pt x="598" y="762"/>
                  </a:lnTo>
                  <a:lnTo>
                    <a:pt x="592" y="765"/>
                  </a:lnTo>
                  <a:lnTo>
                    <a:pt x="586" y="768"/>
                  </a:lnTo>
                  <a:lnTo>
                    <a:pt x="577" y="768"/>
                  </a:lnTo>
                  <a:lnTo>
                    <a:pt x="563" y="765"/>
                  </a:lnTo>
                  <a:lnTo>
                    <a:pt x="550" y="763"/>
                  </a:lnTo>
                  <a:lnTo>
                    <a:pt x="538" y="763"/>
                  </a:lnTo>
                  <a:lnTo>
                    <a:pt x="526" y="764"/>
                  </a:lnTo>
                  <a:lnTo>
                    <a:pt x="517" y="765"/>
                  </a:lnTo>
                  <a:lnTo>
                    <a:pt x="507" y="765"/>
                  </a:lnTo>
                  <a:lnTo>
                    <a:pt x="498" y="762"/>
                  </a:lnTo>
                  <a:lnTo>
                    <a:pt x="489" y="753"/>
                  </a:lnTo>
                  <a:lnTo>
                    <a:pt x="480" y="739"/>
                  </a:lnTo>
                  <a:lnTo>
                    <a:pt x="473" y="725"/>
                  </a:lnTo>
                  <a:lnTo>
                    <a:pt x="467" y="714"/>
                  </a:lnTo>
                  <a:lnTo>
                    <a:pt x="462" y="704"/>
                  </a:lnTo>
                  <a:lnTo>
                    <a:pt x="452" y="694"/>
                  </a:lnTo>
                  <a:lnTo>
                    <a:pt x="446" y="689"/>
                  </a:lnTo>
                  <a:lnTo>
                    <a:pt x="440" y="683"/>
                  </a:lnTo>
                  <a:lnTo>
                    <a:pt x="421" y="668"/>
                  </a:lnTo>
                  <a:lnTo>
                    <a:pt x="414" y="664"/>
                  </a:lnTo>
                  <a:lnTo>
                    <a:pt x="408" y="660"/>
                  </a:lnTo>
                  <a:lnTo>
                    <a:pt x="403" y="658"/>
                  </a:lnTo>
                  <a:lnTo>
                    <a:pt x="400" y="656"/>
                  </a:lnTo>
                  <a:lnTo>
                    <a:pt x="394" y="655"/>
                  </a:lnTo>
                  <a:lnTo>
                    <a:pt x="385" y="654"/>
                  </a:lnTo>
                  <a:lnTo>
                    <a:pt x="376" y="652"/>
                  </a:lnTo>
                  <a:lnTo>
                    <a:pt x="365" y="649"/>
                  </a:lnTo>
                  <a:lnTo>
                    <a:pt x="357" y="648"/>
                  </a:lnTo>
                  <a:lnTo>
                    <a:pt x="348" y="648"/>
                  </a:lnTo>
                  <a:lnTo>
                    <a:pt x="341" y="649"/>
                  </a:lnTo>
                  <a:lnTo>
                    <a:pt x="337" y="650"/>
                  </a:lnTo>
                  <a:lnTo>
                    <a:pt x="335" y="653"/>
                  </a:lnTo>
                  <a:lnTo>
                    <a:pt x="335" y="656"/>
                  </a:lnTo>
                  <a:lnTo>
                    <a:pt x="337" y="661"/>
                  </a:lnTo>
                  <a:lnTo>
                    <a:pt x="348" y="673"/>
                  </a:lnTo>
                  <a:lnTo>
                    <a:pt x="359" y="684"/>
                  </a:lnTo>
                  <a:lnTo>
                    <a:pt x="368" y="692"/>
                  </a:lnTo>
                  <a:lnTo>
                    <a:pt x="377" y="698"/>
                  </a:lnTo>
                  <a:lnTo>
                    <a:pt x="386" y="704"/>
                  </a:lnTo>
                  <a:lnTo>
                    <a:pt x="394" y="708"/>
                  </a:lnTo>
                  <a:lnTo>
                    <a:pt x="402" y="712"/>
                  </a:lnTo>
                  <a:lnTo>
                    <a:pt x="408" y="714"/>
                  </a:lnTo>
                  <a:lnTo>
                    <a:pt x="415" y="720"/>
                  </a:lnTo>
                  <a:lnTo>
                    <a:pt x="413" y="726"/>
                  </a:lnTo>
                  <a:lnTo>
                    <a:pt x="402" y="732"/>
                  </a:lnTo>
                  <a:lnTo>
                    <a:pt x="385" y="727"/>
                  </a:lnTo>
                  <a:lnTo>
                    <a:pt x="370" y="722"/>
                  </a:lnTo>
                  <a:lnTo>
                    <a:pt x="359" y="718"/>
                  </a:lnTo>
                  <a:lnTo>
                    <a:pt x="348" y="713"/>
                  </a:lnTo>
                  <a:lnTo>
                    <a:pt x="339" y="708"/>
                  </a:lnTo>
                  <a:lnTo>
                    <a:pt x="331" y="703"/>
                  </a:lnTo>
                  <a:lnTo>
                    <a:pt x="324" y="697"/>
                  </a:lnTo>
                  <a:lnTo>
                    <a:pt x="317" y="692"/>
                  </a:lnTo>
                  <a:lnTo>
                    <a:pt x="306" y="680"/>
                  </a:lnTo>
                  <a:lnTo>
                    <a:pt x="300" y="668"/>
                  </a:lnTo>
                  <a:lnTo>
                    <a:pt x="297" y="654"/>
                  </a:lnTo>
                  <a:lnTo>
                    <a:pt x="297" y="634"/>
                  </a:lnTo>
                  <a:lnTo>
                    <a:pt x="296" y="617"/>
                  </a:lnTo>
                  <a:lnTo>
                    <a:pt x="293" y="608"/>
                  </a:lnTo>
                  <a:lnTo>
                    <a:pt x="285" y="601"/>
                  </a:lnTo>
                  <a:lnTo>
                    <a:pt x="268" y="591"/>
                  </a:lnTo>
                  <a:lnTo>
                    <a:pt x="258" y="582"/>
                  </a:lnTo>
                  <a:lnTo>
                    <a:pt x="250" y="576"/>
                  </a:lnTo>
                  <a:lnTo>
                    <a:pt x="243" y="570"/>
                  </a:lnTo>
                  <a:lnTo>
                    <a:pt x="237" y="565"/>
                  </a:lnTo>
                  <a:lnTo>
                    <a:pt x="232" y="563"/>
                  </a:lnTo>
                  <a:lnTo>
                    <a:pt x="229" y="558"/>
                  </a:lnTo>
                  <a:lnTo>
                    <a:pt x="226" y="553"/>
                  </a:lnTo>
                  <a:lnTo>
                    <a:pt x="225" y="549"/>
                  </a:lnTo>
                  <a:lnTo>
                    <a:pt x="225" y="535"/>
                  </a:lnTo>
                  <a:lnTo>
                    <a:pt x="227" y="521"/>
                  </a:lnTo>
                  <a:lnTo>
                    <a:pt x="229" y="502"/>
                  </a:lnTo>
                  <a:lnTo>
                    <a:pt x="226" y="479"/>
                  </a:lnTo>
                  <a:lnTo>
                    <a:pt x="223" y="467"/>
                  </a:lnTo>
                  <a:lnTo>
                    <a:pt x="218" y="459"/>
                  </a:lnTo>
                  <a:lnTo>
                    <a:pt x="214" y="451"/>
                  </a:lnTo>
                  <a:lnTo>
                    <a:pt x="208" y="444"/>
                  </a:lnTo>
                  <a:lnTo>
                    <a:pt x="202" y="438"/>
                  </a:lnTo>
                  <a:lnTo>
                    <a:pt x="196" y="431"/>
                  </a:lnTo>
                  <a:lnTo>
                    <a:pt x="192" y="424"/>
                  </a:lnTo>
                  <a:lnTo>
                    <a:pt x="182" y="405"/>
                  </a:lnTo>
                  <a:lnTo>
                    <a:pt x="176" y="396"/>
                  </a:lnTo>
                  <a:lnTo>
                    <a:pt x="171" y="392"/>
                  </a:lnTo>
                  <a:lnTo>
                    <a:pt x="166" y="386"/>
                  </a:lnTo>
                  <a:lnTo>
                    <a:pt x="162" y="382"/>
                  </a:lnTo>
                  <a:lnTo>
                    <a:pt x="160" y="380"/>
                  </a:lnTo>
                  <a:lnTo>
                    <a:pt x="162" y="377"/>
                  </a:lnTo>
                  <a:lnTo>
                    <a:pt x="175" y="377"/>
                  </a:lnTo>
                  <a:lnTo>
                    <a:pt x="180" y="380"/>
                  </a:lnTo>
                  <a:lnTo>
                    <a:pt x="186" y="383"/>
                  </a:lnTo>
                  <a:lnTo>
                    <a:pt x="190" y="386"/>
                  </a:lnTo>
                  <a:lnTo>
                    <a:pt x="194" y="387"/>
                  </a:lnTo>
                  <a:lnTo>
                    <a:pt x="199" y="387"/>
                  </a:lnTo>
                  <a:lnTo>
                    <a:pt x="202" y="384"/>
                  </a:lnTo>
                  <a:lnTo>
                    <a:pt x="206" y="378"/>
                  </a:lnTo>
                  <a:lnTo>
                    <a:pt x="212" y="362"/>
                  </a:lnTo>
                  <a:lnTo>
                    <a:pt x="214" y="348"/>
                  </a:lnTo>
                  <a:lnTo>
                    <a:pt x="212" y="336"/>
                  </a:lnTo>
                  <a:lnTo>
                    <a:pt x="202" y="332"/>
                  </a:lnTo>
                  <a:lnTo>
                    <a:pt x="188" y="332"/>
                  </a:lnTo>
                  <a:lnTo>
                    <a:pt x="181" y="334"/>
                  </a:lnTo>
                  <a:lnTo>
                    <a:pt x="166" y="334"/>
                  </a:lnTo>
                  <a:lnTo>
                    <a:pt x="158" y="335"/>
                  </a:lnTo>
                  <a:lnTo>
                    <a:pt x="154" y="335"/>
                  </a:lnTo>
                  <a:lnTo>
                    <a:pt x="150" y="333"/>
                  </a:lnTo>
                  <a:lnTo>
                    <a:pt x="139" y="323"/>
                  </a:lnTo>
                  <a:lnTo>
                    <a:pt x="131" y="317"/>
                  </a:lnTo>
                  <a:lnTo>
                    <a:pt x="120" y="312"/>
                  </a:lnTo>
                  <a:lnTo>
                    <a:pt x="110" y="311"/>
                  </a:lnTo>
                  <a:lnTo>
                    <a:pt x="101" y="311"/>
                  </a:lnTo>
                  <a:lnTo>
                    <a:pt x="89" y="312"/>
                  </a:lnTo>
                  <a:lnTo>
                    <a:pt x="79" y="314"/>
                  </a:lnTo>
                  <a:lnTo>
                    <a:pt x="68" y="316"/>
                  </a:lnTo>
                  <a:lnTo>
                    <a:pt x="61" y="316"/>
                  </a:lnTo>
                  <a:lnTo>
                    <a:pt x="47" y="317"/>
                  </a:lnTo>
                  <a:lnTo>
                    <a:pt x="38" y="316"/>
                  </a:lnTo>
                  <a:lnTo>
                    <a:pt x="36" y="309"/>
                  </a:lnTo>
                  <a:lnTo>
                    <a:pt x="43" y="293"/>
                  </a:lnTo>
                  <a:lnTo>
                    <a:pt x="49" y="284"/>
                  </a:lnTo>
                  <a:lnTo>
                    <a:pt x="62" y="271"/>
                  </a:lnTo>
                  <a:lnTo>
                    <a:pt x="67" y="266"/>
                  </a:lnTo>
                  <a:lnTo>
                    <a:pt x="72" y="262"/>
                  </a:lnTo>
                  <a:lnTo>
                    <a:pt x="77" y="257"/>
                  </a:lnTo>
                  <a:lnTo>
                    <a:pt x="79" y="251"/>
                  </a:lnTo>
                  <a:lnTo>
                    <a:pt x="80" y="242"/>
                  </a:lnTo>
                  <a:lnTo>
                    <a:pt x="83" y="225"/>
                  </a:lnTo>
                  <a:lnTo>
                    <a:pt x="84" y="214"/>
                  </a:lnTo>
                  <a:lnTo>
                    <a:pt x="80" y="208"/>
                  </a:lnTo>
                  <a:lnTo>
                    <a:pt x="66" y="206"/>
                  </a:lnTo>
                  <a:lnTo>
                    <a:pt x="58" y="206"/>
                  </a:lnTo>
                  <a:lnTo>
                    <a:pt x="50" y="208"/>
                  </a:lnTo>
                  <a:lnTo>
                    <a:pt x="44" y="212"/>
                  </a:lnTo>
                  <a:lnTo>
                    <a:pt x="38" y="214"/>
                  </a:lnTo>
                  <a:lnTo>
                    <a:pt x="34" y="218"/>
                  </a:lnTo>
                  <a:lnTo>
                    <a:pt x="28" y="219"/>
                  </a:lnTo>
                  <a:lnTo>
                    <a:pt x="22" y="220"/>
                  </a:lnTo>
                  <a:lnTo>
                    <a:pt x="15" y="218"/>
                  </a:lnTo>
                  <a:lnTo>
                    <a:pt x="6" y="215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10" y="194"/>
                  </a:lnTo>
                  <a:lnTo>
                    <a:pt x="25" y="165"/>
                  </a:lnTo>
                  <a:lnTo>
                    <a:pt x="46" y="133"/>
                  </a:lnTo>
                  <a:lnTo>
                    <a:pt x="71" y="98"/>
                  </a:lnTo>
                  <a:lnTo>
                    <a:pt x="97" y="66"/>
                  </a:lnTo>
                  <a:lnTo>
                    <a:pt x="122" y="37"/>
                  </a:lnTo>
                  <a:lnTo>
                    <a:pt x="145" y="14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Freeform 9"/>
            <p:cNvSpPr>
              <a:spLocks/>
            </p:cNvSpPr>
            <p:nvPr/>
          </p:nvSpPr>
          <p:spPr bwMode="auto">
            <a:xfrm>
              <a:off x="1216" y="1160"/>
              <a:ext cx="133" cy="70"/>
            </a:xfrm>
            <a:custGeom>
              <a:avLst/>
              <a:gdLst>
                <a:gd name="T0" fmla="*/ 1 w 266"/>
                <a:gd name="T1" fmla="*/ 1 h 140"/>
                <a:gd name="T2" fmla="*/ 1 w 266"/>
                <a:gd name="T3" fmla="*/ 1 h 140"/>
                <a:gd name="T4" fmla="*/ 1 w 266"/>
                <a:gd name="T5" fmla="*/ 1 h 140"/>
                <a:gd name="T6" fmla="*/ 1 w 266"/>
                <a:gd name="T7" fmla="*/ 1 h 140"/>
                <a:gd name="T8" fmla="*/ 1 w 266"/>
                <a:gd name="T9" fmla="*/ 1 h 140"/>
                <a:gd name="T10" fmla="*/ 1 w 266"/>
                <a:gd name="T11" fmla="*/ 1 h 140"/>
                <a:gd name="T12" fmla="*/ 1 w 266"/>
                <a:gd name="T13" fmla="*/ 1 h 140"/>
                <a:gd name="T14" fmla="*/ 1 w 266"/>
                <a:gd name="T15" fmla="*/ 1 h 140"/>
                <a:gd name="T16" fmla="*/ 1 w 266"/>
                <a:gd name="T17" fmla="*/ 1 h 140"/>
                <a:gd name="T18" fmla="*/ 1 w 266"/>
                <a:gd name="T19" fmla="*/ 1 h 140"/>
                <a:gd name="T20" fmla="*/ 1 w 266"/>
                <a:gd name="T21" fmla="*/ 1 h 140"/>
                <a:gd name="T22" fmla="*/ 1 w 266"/>
                <a:gd name="T23" fmla="*/ 1 h 140"/>
                <a:gd name="T24" fmla="*/ 1 w 266"/>
                <a:gd name="T25" fmla="*/ 1 h 140"/>
                <a:gd name="T26" fmla="*/ 1 w 266"/>
                <a:gd name="T27" fmla="*/ 1 h 140"/>
                <a:gd name="T28" fmla="*/ 1 w 266"/>
                <a:gd name="T29" fmla="*/ 1 h 140"/>
                <a:gd name="T30" fmla="*/ 1 w 266"/>
                <a:gd name="T31" fmla="*/ 1 h 140"/>
                <a:gd name="T32" fmla="*/ 1 w 266"/>
                <a:gd name="T33" fmla="*/ 1 h 140"/>
                <a:gd name="T34" fmla="*/ 1 w 266"/>
                <a:gd name="T35" fmla="*/ 1 h 140"/>
                <a:gd name="T36" fmla="*/ 1 w 266"/>
                <a:gd name="T37" fmla="*/ 1 h 140"/>
                <a:gd name="T38" fmla="*/ 1 w 266"/>
                <a:gd name="T39" fmla="*/ 1 h 140"/>
                <a:gd name="T40" fmla="*/ 1 w 266"/>
                <a:gd name="T41" fmla="*/ 1 h 140"/>
                <a:gd name="T42" fmla="*/ 1 w 266"/>
                <a:gd name="T43" fmla="*/ 1 h 140"/>
                <a:gd name="T44" fmla="*/ 1 w 266"/>
                <a:gd name="T45" fmla="*/ 1 h 140"/>
                <a:gd name="T46" fmla="*/ 1 w 266"/>
                <a:gd name="T47" fmla="*/ 1 h 140"/>
                <a:gd name="T48" fmla="*/ 1 w 266"/>
                <a:gd name="T49" fmla="*/ 1 h 140"/>
                <a:gd name="T50" fmla="*/ 1 w 266"/>
                <a:gd name="T51" fmla="*/ 1 h 140"/>
                <a:gd name="T52" fmla="*/ 1 w 266"/>
                <a:gd name="T53" fmla="*/ 1 h 140"/>
                <a:gd name="T54" fmla="*/ 1 w 266"/>
                <a:gd name="T55" fmla="*/ 1 h 140"/>
                <a:gd name="T56" fmla="*/ 1 w 266"/>
                <a:gd name="T57" fmla="*/ 1 h 140"/>
                <a:gd name="T58" fmla="*/ 1 w 266"/>
                <a:gd name="T59" fmla="*/ 1 h 140"/>
                <a:gd name="T60" fmla="*/ 1 w 266"/>
                <a:gd name="T61" fmla="*/ 1 h 140"/>
                <a:gd name="T62" fmla="*/ 1 w 266"/>
                <a:gd name="T63" fmla="*/ 1 h 140"/>
                <a:gd name="T64" fmla="*/ 1 w 266"/>
                <a:gd name="T65" fmla="*/ 1 h 140"/>
                <a:gd name="T66" fmla="*/ 1 w 266"/>
                <a:gd name="T67" fmla="*/ 1 h 140"/>
                <a:gd name="T68" fmla="*/ 1 w 266"/>
                <a:gd name="T69" fmla="*/ 1 h 140"/>
                <a:gd name="T70" fmla="*/ 1 w 266"/>
                <a:gd name="T71" fmla="*/ 1 h 140"/>
                <a:gd name="T72" fmla="*/ 1 w 266"/>
                <a:gd name="T73" fmla="*/ 1 h 140"/>
                <a:gd name="T74" fmla="*/ 1 w 266"/>
                <a:gd name="T75" fmla="*/ 1 h 140"/>
                <a:gd name="T76" fmla="*/ 1 w 266"/>
                <a:gd name="T77" fmla="*/ 1 h 140"/>
                <a:gd name="T78" fmla="*/ 1 w 266"/>
                <a:gd name="T79" fmla="*/ 1 h 140"/>
                <a:gd name="T80" fmla="*/ 1 w 266"/>
                <a:gd name="T81" fmla="*/ 1 h 140"/>
                <a:gd name="T82" fmla="*/ 1 w 266"/>
                <a:gd name="T83" fmla="*/ 0 h 140"/>
                <a:gd name="T84" fmla="*/ 1 w 266"/>
                <a:gd name="T85" fmla="*/ 0 h 140"/>
                <a:gd name="T86" fmla="*/ 1 w 266"/>
                <a:gd name="T87" fmla="*/ 1 h 140"/>
                <a:gd name="T88" fmla="*/ 1 w 266"/>
                <a:gd name="T89" fmla="*/ 1 h 140"/>
                <a:gd name="T90" fmla="*/ 1 w 266"/>
                <a:gd name="T91" fmla="*/ 1 h 140"/>
                <a:gd name="T92" fmla="*/ 1 w 266"/>
                <a:gd name="T93" fmla="*/ 1 h 140"/>
                <a:gd name="T94" fmla="*/ 1 w 266"/>
                <a:gd name="T95" fmla="*/ 1 h 140"/>
                <a:gd name="T96" fmla="*/ 1 w 266"/>
                <a:gd name="T97" fmla="*/ 1 h 140"/>
                <a:gd name="T98" fmla="*/ 0 w 266"/>
                <a:gd name="T99" fmla="*/ 1 h 140"/>
                <a:gd name="T100" fmla="*/ 1 w 266"/>
                <a:gd name="T101" fmla="*/ 1 h 140"/>
                <a:gd name="T102" fmla="*/ 1 w 266"/>
                <a:gd name="T103" fmla="*/ 1 h 140"/>
                <a:gd name="T104" fmla="*/ 1 w 266"/>
                <a:gd name="T105" fmla="*/ 1 h 140"/>
                <a:gd name="T106" fmla="*/ 1 w 266"/>
                <a:gd name="T107" fmla="*/ 1 h 1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6"/>
                <a:gd name="T163" fmla="*/ 0 h 140"/>
                <a:gd name="T164" fmla="*/ 266 w 266"/>
                <a:gd name="T165" fmla="*/ 140 h 14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6" h="140">
                  <a:moveTo>
                    <a:pt x="4" y="104"/>
                  </a:moveTo>
                  <a:lnTo>
                    <a:pt x="20" y="95"/>
                  </a:lnTo>
                  <a:lnTo>
                    <a:pt x="34" y="89"/>
                  </a:lnTo>
                  <a:lnTo>
                    <a:pt x="51" y="85"/>
                  </a:lnTo>
                  <a:lnTo>
                    <a:pt x="67" y="85"/>
                  </a:lnTo>
                  <a:lnTo>
                    <a:pt x="85" y="87"/>
                  </a:lnTo>
                  <a:lnTo>
                    <a:pt x="100" y="92"/>
                  </a:lnTo>
                  <a:lnTo>
                    <a:pt x="117" y="98"/>
                  </a:lnTo>
                  <a:lnTo>
                    <a:pt x="134" y="105"/>
                  </a:lnTo>
                  <a:lnTo>
                    <a:pt x="151" y="114"/>
                  </a:lnTo>
                  <a:lnTo>
                    <a:pt x="174" y="122"/>
                  </a:lnTo>
                  <a:lnTo>
                    <a:pt x="198" y="131"/>
                  </a:lnTo>
                  <a:lnTo>
                    <a:pt x="222" y="137"/>
                  </a:lnTo>
                  <a:lnTo>
                    <a:pt x="242" y="140"/>
                  </a:lnTo>
                  <a:lnTo>
                    <a:pt x="258" y="140"/>
                  </a:lnTo>
                  <a:lnTo>
                    <a:pt x="266" y="133"/>
                  </a:lnTo>
                  <a:lnTo>
                    <a:pt x="265" y="121"/>
                  </a:lnTo>
                  <a:lnTo>
                    <a:pt x="257" y="104"/>
                  </a:lnTo>
                  <a:lnTo>
                    <a:pt x="247" y="90"/>
                  </a:lnTo>
                  <a:lnTo>
                    <a:pt x="239" y="79"/>
                  </a:lnTo>
                  <a:lnTo>
                    <a:pt x="229" y="68"/>
                  </a:lnTo>
                  <a:lnTo>
                    <a:pt x="220" y="60"/>
                  </a:lnTo>
                  <a:lnTo>
                    <a:pt x="211" y="50"/>
                  </a:lnTo>
                  <a:lnTo>
                    <a:pt x="205" y="41"/>
                  </a:lnTo>
                  <a:lnTo>
                    <a:pt x="199" y="29"/>
                  </a:lnTo>
                  <a:lnTo>
                    <a:pt x="196" y="18"/>
                  </a:lnTo>
                  <a:lnTo>
                    <a:pt x="192" y="13"/>
                  </a:lnTo>
                  <a:lnTo>
                    <a:pt x="190" y="11"/>
                  </a:lnTo>
                  <a:lnTo>
                    <a:pt x="186" y="11"/>
                  </a:lnTo>
                  <a:lnTo>
                    <a:pt x="181" y="12"/>
                  </a:lnTo>
                  <a:lnTo>
                    <a:pt x="174" y="13"/>
                  </a:lnTo>
                  <a:lnTo>
                    <a:pt x="165" y="14"/>
                  </a:lnTo>
                  <a:lnTo>
                    <a:pt x="149" y="13"/>
                  </a:lnTo>
                  <a:lnTo>
                    <a:pt x="134" y="11"/>
                  </a:lnTo>
                  <a:lnTo>
                    <a:pt x="118" y="7"/>
                  </a:lnTo>
                  <a:lnTo>
                    <a:pt x="105" y="6"/>
                  </a:lnTo>
                  <a:lnTo>
                    <a:pt x="94" y="4"/>
                  </a:lnTo>
                  <a:lnTo>
                    <a:pt x="83" y="2"/>
                  </a:lnTo>
                  <a:lnTo>
                    <a:pt x="74" y="2"/>
                  </a:lnTo>
                  <a:lnTo>
                    <a:pt x="65" y="1"/>
                  </a:lnTo>
                  <a:lnTo>
                    <a:pt x="51" y="1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6" y="8"/>
                  </a:lnTo>
                  <a:lnTo>
                    <a:pt x="22" y="16"/>
                  </a:lnTo>
                  <a:lnTo>
                    <a:pt x="19" y="28"/>
                  </a:lnTo>
                  <a:lnTo>
                    <a:pt x="10" y="48"/>
                  </a:lnTo>
                  <a:lnTo>
                    <a:pt x="3" y="54"/>
                  </a:lnTo>
                  <a:lnTo>
                    <a:pt x="0" y="62"/>
                  </a:lnTo>
                  <a:lnTo>
                    <a:pt x="2" y="79"/>
                  </a:lnTo>
                  <a:lnTo>
                    <a:pt x="6" y="97"/>
                  </a:lnTo>
                  <a:lnTo>
                    <a:pt x="6" y="105"/>
                  </a:lnTo>
                  <a:lnTo>
                    <a:pt x="4" y="10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Freeform 10"/>
            <p:cNvSpPr>
              <a:spLocks/>
            </p:cNvSpPr>
            <p:nvPr/>
          </p:nvSpPr>
          <p:spPr bwMode="auto">
            <a:xfrm>
              <a:off x="1332" y="1155"/>
              <a:ext cx="28" cy="33"/>
            </a:xfrm>
            <a:custGeom>
              <a:avLst/>
              <a:gdLst>
                <a:gd name="T0" fmla="*/ 1 w 55"/>
                <a:gd name="T1" fmla="*/ 1 h 66"/>
                <a:gd name="T2" fmla="*/ 1 w 55"/>
                <a:gd name="T3" fmla="*/ 0 h 66"/>
                <a:gd name="T4" fmla="*/ 1 w 55"/>
                <a:gd name="T5" fmla="*/ 0 h 66"/>
                <a:gd name="T6" fmla="*/ 1 w 55"/>
                <a:gd name="T7" fmla="*/ 1 h 66"/>
                <a:gd name="T8" fmla="*/ 1 w 55"/>
                <a:gd name="T9" fmla="*/ 1 h 66"/>
                <a:gd name="T10" fmla="*/ 1 w 55"/>
                <a:gd name="T11" fmla="*/ 1 h 66"/>
                <a:gd name="T12" fmla="*/ 1 w 55"/>
                <a:gd name="T13" fmla="*/ 1 h 66"/>
                <a:gd name="T14" fmla="*/ 1 w 55"/>
                <a:gd name="T15" fmla="*/ 1 h 66"/>
                <a:gd name="T16" fmla="*/ 1 w 55"/>
                <a:gd name="T17" fmla="*/ 1 h 66"/>
                <a:gd name="T18" fmla="*/ 1 w 55"/>
                <a:gd name="T19" fmla="*/ 1 h 66"/>
                <a:gd name="T20" fmla="*/ 1 w 55"/>
                <a:gd name="T21" fmla="*/ 1 h 66"/>
                <a:gd name="T22" fmla="*/ 1 w 55"/>
                <a:gd name="T23" fmla="*/ 1 h 66"/>
                <a:gd name="T24" fmla="*/ 1 w 55"/>
                <a:gd name="T25" fmla="*/ 1 h 66"/>
                <a:gd name="T26" fmla="*/ 1 w 55"/>
                <a:gd name="T27" fmla="*/ 1 h 66"/>
                <a:gd name="T28" fmla="*/ 1 w 55"/>
                <a:gd name="T29" fmla="*/ 1 h 66"/>
                <a:gd name="T30" fmla="*/ 1 w 55"/>
                <a:gd name="T31" fmla="*/ 1 h 66"/>
                <a:gd name="T32" fmla="*/ 0 w 55"/>
                <a:gd name="T33" fmla="*/ 1 h 66"/>
                <a:gd name="T34" fmla="*/ 1 w 55"/>
                <a:gd name="T35" fmla="*/ 1 h 66"/>
                <a:gd name="T36" fmla="*/ 1 w 55"/>
                <a:gd name="T37" fmla="*/ 1 h 66"/>
                <a:gd name="T38" fmla="*/ 1 w 55"/>
                <a:gd name="T39" fmla="*/ 1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"/>
                <a:gd name="T61" fmla="*/ 0 h 66"/>
                <a:gd name="T62" fmla="*/ 55 w 55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" h="66">
                  <a:moveTo>
                    <a:pt x="6" y="2"/>
                  </a:moveTo>
                  <a:lnTo>
                    <a:pt x="13" y="0"/>
                  </a:lnTo>
                  <a:lnTo>
                    <a:pt x="18" y="0"/>
                  </a:lnTo>
                  <a:lnTo>
                    <a:pt x="23" y="3"/>
                  </a:lnTo>
                  <a:lnTo>
                    <a:pt x="27" y="4"/>
                  </a:lnTo>
                  <a:lnTo>
                    <a:pt x="37" y="9"/>
                  </a:lnTo>
                  <a:lnTo>
                    <a:pt x="49" y="11"/>
                  </a:lnTo>
                  <a:lnTo>
                    <a:pt x="55" y="17"/>
                  </a:lnTo>
                  <a:lnTo>
                    <a:pt x="55" y="28"/>
                  </a:lnTo>
                  <a:lnTo>
                    <a:pt x="51" y="39"/>
                  </a:lnTo>
                  <a:lnTo>
                    <a:pt x="50" y="44"/>
                  </a:lnTo>
                  <a:lnTo>
                    <a:pt x="24" y="66"/>
                  </a:lnTo>
                  <a:lnTo>
                    <a:pt x="20" y="65"/>
                  </a:lnTo>
                  <a:lnTo>
                    <a:pt x="14" y="60"/>
                  </a:lnTo>
                  <a:lnTo>
                    <a:pt x="7" y="54"/>
                  </a:lnTo>
                  <a:lnTo>
                    <a:pt x="1" y="42"/>
                  </a:lnTo>
                  <a:lnTo>
                    <a:pt x="0" y="27"/>
                  </a:lnTo>
                  <a:lnTo>
                    <a:pt x="2" y="15"/>
                  </a:lnTo>
                  <a:lnTo>
                    <a:pt x="5" y="5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Freeform 11"/>
            <p:cNvSpPr>
              <a:spLocks/>
            </p:cNvSpPr>
            <p:nvPr/>
          </p:nvSpPr>
          <p:spPr bwMode="auto">
            <a:xfrm>
              <a:off x="1257" y="1097"/>
              <a:ext cx="398" cy="200"/>
            </a:xfrm>
            <a:custGeom>
              <a:avLst/>
              <a:gdLst>
                <a:gd name="T0" fmla="*/ 3 w 797"/>
                <a:gd name="T1" fmla="*/ 2 h 399"/>
                <a:gd name="T2" fmla="*/ 2 w 797"/>
                <a:gd name="T3" fmla="*/ 2 h 399"/>
                <a:gd name="T4" fmla="*/ 2 w 797"/>
                <a:gd name="T5" fmla="*/ 2 h 399"/>
                <a:gd name="T6" fmla="*/ 2 w 797"/>
                <a:gd name="T7" fmla="*/ 2 h 399"/>
                <a:gd name="T8" fmla="*/ 2 w 797"/>
                <a:gd name="T9" fmla="*/ 2 h 399"/>
                <a:gd name="T10" fmla="*/ 2 w 797"/>
                <a:gd name="T11" fmla="*/ 2 h 399"/>
                <a:gd name="T12" fmla="*/ 2 w 797"/>
                <a:gd name="T13" fmla="*/ 2 h 399"/>
                <a:gd name="T14" fmla="*/ 2 w 797"/>
                <a:gd name="T15" fmla="*/ 2 h 399"/>
                <a:gd name="T16" fmla="*/ 2 w 797"/>
                <a:gd name="T17" fmla="*/ 2 h 399"/>
                <a:gd name="T18" fmla="*/ 2 w 797"/>
                <a:gd name="T19" fmla="*/ 2 h 399"/>
                <a:gd name="T20" fmla="*/ 2 w 797"/>
                <a:gd name="T21" fmla="*/ 1 h 399"/>
                <a:gd name="T22" fmla="*/ 2 w 797"/>
                <a:gd name="T23" fmla="*/ 1 h 399"/>
                <a:gd name="T24" fmla="*/ 2 w 797"/>
                <a:gd name="T25" fmla="*/ 1 h 399"/>
                <a:gd name="T26" fmla="*/ 2 w 797"/>
                <a:gd name="T27" fmla="*/ 1 h 399"/>
                <a:gd name="T28" fmla="*/ 1 w 797"/>
                <a:gd name="T29" fmla="*/ 1 h 399"/>
                <a:gd name="T30" fmla="*/ 1 w 797"/>
                <a:gd name="T31" fmla="*/ 1 h 399"/>
                <a:gd name="T32" fmla="*/ 1 w 797"/>
                <a:gd name="T33" fmla="*/ 1 h 399"/>
                <a:gd name="T34" fmla="*/ 1 w 797"/>
                <a:gd name="T35" fmla="*/ 1 h 399"/>
                <a:gd name="T36" fmla="*/ 1 w 797"/>
                <a:gd name="T37" fmla="*/ 1 h 399"/>
                <a:gd name="T38" fmla="*/ 1 w 797"/>
                <a:gd name="T39" fmla="*/ 1 h 399"/>
                <a:gd name="T40" fmla="*/ 1 w 797"/>
                <a:gd name="T41" fmla="*/ 1 h 399"/>
                <a:gd name="T42" fmla="*/ 1 w 797"/>
                <a:gd name="T43" fmla="*/ 1 h 399"/>
                <a:gd name="T44" fmla="*/ 1 w 797"/>
                <a:gd name="T45" fmla="*/ 1 h 399"/>
                <a:gd name="T46" fmla="*/ 1 w 797"/>
                <a:gd name="T47" fmla="*/ 1 h 399"/>
                <a:gd name="T48" fmla="*/ 1 w 797"/>
                <a:gd name="T49" fmla="*/ 1 h 399"/>
                <a:gd name="T50" fmla="*/ 1 w 797"/>
                <a:gd name="T51" fmla="*/ 1 h 399"/>
                <a:gd name="T52" fmla="*/ 1 w 797"/>
                <a:gd name="T53" fmla="*/ 1 h 399"/>
                <a:gd name="T54" fmla="*/ 1 w 797"/>
                <a:gd name="T55" fmla="*/ 1 h 399"/>
                <a:gd name="T56" fmla="*/ 1 w 797"/>
                <a:gd name="T57" fmla="*/ 1 h 399"/>
                <a:gd name="T58" fmla="*/ 1 w 797"/>
                <a:gd name="T59" fmla="*/ 1 h 399"/>
                <a:gd name="T60" fmla="*/ 1 w 797"/>
                <a:gd name="T61" fmla="*/ 1 h 399"/>
                <a:gd name="T62" fmla="*/ 1 w 797"/>
                <a:gd name="T63" fmla="*/ 1 h 399"/>
                <a:gd name="T64" fmla="*/ 0 w 797"/>
                <a:gd name="T65" fmla="*/ 1 h 399"/>
                <a:gd name="T66" fmla="*/ 0 w 797"/>
                <a:gd name="T67" fmla="*/ 1 h 399"/>
                <a:gd name="T68" fmla="*/ 0 w 797"/>
                <a:gd name="T69" fmla="*/ 1 h 399"/>
                <a:gd name="T70" fmla="*/ 0 w 797"/>
                <a:gd name="T71" fmla="*/ 1 h 399"/>
                <a:gd name="T72" fmla="*/ 0 w 797"/>
                <a:gd name="T73" fmla="*/ 1 h 399"/>
                <a:gd name="T74" fmla="*/ 0 w 797"/>
                <a:gd name="T75" fmla="*/ 1 h 399"/>
                <a:gd name="T76" fmla="*/ 0 w 797"/>
                <a:gd name="T77" fmla="*/ 1 h 399"/>
                <a:gd name="T78" fmla="*/ 0 w 797"/>
                <a:gd name="T79" fmla="*/ 1 h 399"/>
                <a:gd name="T80" fmla="*/ 0 w 797"/>
                <a:gd name="T81" fmla="*/ 1 h 399"/>
                <a:gd name="T82" fmla="*/ 0 w 797"/>
                <a:gd name="T83" fmla="*/ 1 h 399"/>
                <a:gd name="T84" fmla="*/ 0 w 797"/>
                <a:gd name="T85" fmla="*/ 1 h 399"/>
                <a:gd name="T86" fmla="*/ 0 w 797"/>
                <a:gd name="T87" fmla="*/ 1 h 399"/>
                <a:gd name="T88" fmla="*/ 0 w 797"/>
                <a:gd name="T89" fmla="*/ 1 h 399"/>
                <a:gd name="T90" fmla="*/ 0 w 797"/>
                <a:gd name="T91" fmla="*/ 1 h 399"/>
                <a:gd name="T92" fmla="*/ 0 w 797"/>
                <a:gd name="T93" fmla="*/ 1 h 399"/>
                <a:gd name="T94" fmla="*/ 1 w 797"/>
                <a:gd name="T95" fmla="*/ 1 h 399"/>
                <a:gd name="T96" fmla="*/ 1 w 797"/>
                <a:gd name="T97" fmla="*/ 1 h 399"/>
                <a:gd name="T98" fmla="*/ 1 w 797"/>
                <a:gd name="T99" fmla="*/ 1 h 399"/>
                <a:gd name="T100" fmla="*/ 1 w 797"/>
                <a:gd name="T101" fmla="*/ 1 h 399"/>
                <a:gd name="T102" fmla="*/ 1 w 797"/>
                <a:gd name="T103" fmla="*/ 1 h 399"/>
                <a:gd name="T104" fmla="*/ 2 w 797"/>
                <a:gd name="T105" fmla="*/ 1 h 399"/>
                <a:gd name="T106" fmla="*/ 2 w 797"/>
                <a:gd name="T107" fmla="*/ 1 h 399"/>
                <a:gd name="T108" fmla="*/ 2 w 797"/>
                <a:gd name="T109" fmla="*/ 1 h 399"/>
                <a:gd name="T110" fmla="*/ 2 w 797"/>
                <a:gd name="T111" fmla="*/ 2 h 399"/>
                <a:gd name="T112" fmla="*/ 2 w 797"/>
                <a:gd name="T113" fmla="*/ 2 h 399"/>
                <a:gd name="T114" fmla="*/ 3 w 797"/>
                <a:gd name="T115" fmla="*/ 2 h 39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97"/>
                <a:gd name="T175" fmla="*/ 0 h 399"/>
                <a:gd name="T176" fmla="*/ 797 w 797"/>
                <a:gd name="T177" fmla="*/ 399 h 39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97" h="399">
                  <a:moveTo>
                    <a:pt x="797" y="395"/>
                  </a:moveTo>
                  <a:lnTo>
                    <a:pt x="788" y="399"/>
                  </a:lnTo>
                  <a:lnTo>
                    <a:pt x="777" y="399"/>
                  </a:lnTo>
                  <a:lnTo>
                    <a:pt x="767" y="398"/>
                  </a:lnTo>
                  <a:lnTo>
                    <a:pt x="753" y="392"/>
                  </a:lnTo>
                  <a:lnTo>
                    <a:pt x="739" y="384"/>
                  </a:lnTo>
                  <a:lnTo>
                    <a:pt x="728" y="373"/>
                  </a:lnTo>
                  <a:lnTo>
                    <a:pt x="716" y="357"/>
                  </a:lnTo>
                  <a:lnTo>
                    <a:pt x="707" y="341"/>
                  </a:lnTo>
                  <a:lnTo>
                    <a:pt x="698" y="325"/>
                  </a:lnTo>
                  <a:lnTo>
                    <a:pt x="691" y="316"/>
                  </a:lnTo>
                  <a:lnTo>
                    <a:pt x="685" y="311"/>
                  </a:lnTo>
                  <a:lnTo>
                    <a:pt x="678" y="310"/>
                  </a:lnTo>
                  <a:lnTo>
                    <a:pt x="664" y="312"/>
                  </a:lnTo>
                  <a:lnTo>
                    <a:pt x="655" y="312"/>
                  </a:lnTo>
                  <a:lnTo>
                    <a:pt x="648" y="308"/>
                  </a:lnTo>
                  <a:lnTo>
                    <a:pt x="640" y="302"/>
                  </a:lnTo>
                  <a:lnTo>
                    <a:pt x="633" y="293"/>
                  </a:lnTo>
                  <a:lnTo>
                    <a:pt x="628" y="282"/>
                  </a:lnTo>
                  <a:lnTo>
                    <a:pt x="623" y="270"/>
                  </a:lnTo>
                  <a:lnTo>
                    <a:pt x="617" y="256"/>
                  </a:lnTo>
                  <a:lnTo>
                    <a:pt x="612" y="241"/>
                  </a:lnTo>
                  <a:lnTo>
                    <a:pt x="604" y="224"/>
                  </a:lnTo>
                  <a:lnTo>
                    <a:pt x="594" y="208"/>
                  </a:lnTo>
                  <a:lnTo>
                    <a:pt x="582" y="195"/>
                  </a:lnTo>
                  <a:lnTo>
                    <a:pt x="572" y="184"/>
                  </a:lnTo>
                  <a:lnTo>
                    <a:pt x="557" y="175"/>
                  </a:lnTo>
                  <a:lnTo>
                    <a:pt x="541" y="172"/>
                  </a:lnTo>
                  <a:lnTo>
                    <a:pt x="524" y="167"/>
                  </a:lnTo>
                  <a:lnTo>
                    <a:pt x="505" y="165"/>
                  </a:lnTo>
                  <a:lnTo>
                    <a:pt x="483" y="161"/>
                  </a:lnTo>
                  <a:lnTo>
                    <a:pt x="461" y="156"/>
                  </a:lnTo>
                  <a:lnTo>
                    <a:pt x="440" y="151"/>
                  </a:lnTo>
                  <a:lnTo>
                    <a:pt x="428" y="148"/>
                  </a:lnTo>
                  <a:lnTo>
                    <a:pt x="422" y="143"/>
                  </a:lnTo>
                  <a:lnTo>
                    <a:pt x="421" y="139"/>
                  </a:lnTo>
                  <a:lnTo>
                    <a:pt x="421" y="132"/>
                  </a:lnTo>
                  <a:lnTo>
                    <a:pt x="423" y="125"/>
                  </a:lnTo>
                  <a:lnTo>
                    <a:pt x="423" y="114"/>
                  </a:lnTo>
                  <a:lnTo>
                    <a:pt x="422" y="102"/>
                  </a:lnTo>
                  <a:lnTo>
                    <a:pt x="417" y="85"/>
                  </a:lnTo>
                  <a:lnTo>
                    <a:pt x="416" y="82"/>
                  </a:lnTo>
                  <a:lnTo>
                    <a:pt x="415" y="82"/>
                  </a:lnTo>
                  <a:lnTo>
                    <a:pt x="410" y="71"/>
                  </a:lnTo>
                  <a:lnTo>
                    <a:pt x="406" y="61"/>
                  </a:lnTo>
                  <a:lnTo>
                    <a:pt x="402" y="66"/>
                  </a:lnTo>
                  <a:lnTo>
                    <a:pt x="396" y="77"/>
                  </a:lnTo>
                  <a:lnTo>
                    <a:pt x="388" y="88"/>
                  </a:lnTo>
                  <a:lnTo>
                    <a:pt x="380" y="95"/>
                  </a:lnTo>
                  <a:lnTo>
                    <a:pt x="377" y="103"/>
                  </a:lnTo>
                  <a:lnTo>
                    <a:pt x="372" y="114"/>
                  </a:lnTo>
                  <a:lnTo>
                    <a:pt x="356" y="131"/>
                  </a:lnTo>
                  <a:lnTo>
                    <a:pt x="348" y="139"/>
                  </a:lnTo>
                  <a:lnTo>
                    <a:pt x="340" y="144"/>
                  </a:lnTo>
                  <a:lnTo>
                    <a:pt x="333" y="147"/>
                  </a:lnTo>
                  <a:lnTo>
                    <a:pt x="327" y="147"/>
                  </a:lnTo>
                  <a:lnTo>
                    <a:pt x="321" y="145"/>
                  </a:lnTo>
                  <a:lnTo>
                    <a:pt x="316" y="142"/>
                  </a:lnTo>
                  <a:lnTo>
                    <a:pt x="311" y="138"/>
                  </a:lnTo>
                  <a:lnTo>
                    <a:pt x="297" y="126"/>
                  </a:lnTo>
                  <a:lnTo>
                    <a:pt x="290" y="119"/>
                  </a:lnTo>
                  <a:lnTo>
                    <a:pt x="282" y="113"/>
                  </a:lnTo>
                  <a:lnTo>
                    <a:pt x="268" y="99"/>
                  </a:lnTo>
                  <a:lnTo>
                    <a:pt x="258" y="90"/>
                  </a:lnTo>
                  <a:lnTo>
                    <a:pt x="249" y="81"/>
                  </a:lnTo>
                  <a:lnTo>
                    <a:pt x="239" y="71"/>
                  </a:lnTo>
                  <a:lnTo>
                    <a:pt x="231" y="61"/>
                  </a:lnTo>
                  <a:lnTo>
                    <a:pt x="221" y="55"/>
                  </a:lnTo>
                  <a:lnTo>
                    <a:pt x="212" y="53"/>
                  </a:lnTo>
                  <a:lnTo>
                    <a:pt x="202" y="52"/>
                  </a:lnTo>
                  <a:lnTo>
                    <a:pt x="191" y="51"/>
                  </a:lnTo>
                  <a:lnTo>
                    <a:pt x="165" y="51"/>
                  </a:lnTo>
                  <a:lnTo>
                    <a:pt x="150" y="48"/>
                  </a:lnTo>
                  <a:lnTo>
                    <a:pt x="134" y="46"/>
                  </a:lnTo>
                  <a:lnTo>
                    <a:pt x="125" y="44"/>
                  </a:lnTo>
                  <a:lnTo>
                    <a:pt x="117" y="42"/>
                  </a:lnTo>
                  <a:lnTo>
                    <a:pt x="111" y="41"/>
                  </a:lnTo>
                  <a:lnTo>
                    <a:pt x="98" y="41"/>
                  </a:lnTo>
                  <a:lnTo>
                    <a:pt x="90" y="42"/>
                  </a:lnTo>
                  <a:lnTo>
                    <a:pt x="78" y="44"/>
                  </a:lnTo>
                  <a:lnTo>
                    <a:pt x="61" y="45"/>
                  </a:lnTo>
                  <a:lnTo>
                    <a:pt x="29" y="42"/>
                  </a:lnTo>
                  <a:lnTo>
                    <a:pt x="14" y="40"/>
                  </a:lnTo>
                  <a:lnTo>
                    <a:pt x="5" y="38"/>
                  </a:lnTo>
                  <a:lnTo>
                    <a:pt x="0" y="34"/>
                  </a:lnTo>
                  <a:lnTo>
                    <a:pt x="3" y="30"/>
                  </a:lnTo>
                  <a:lnTo>
                    <a:pt x="12" y="27"/>
                  </a:lnTo>
                  <a:lnTo>
                    <a:pt x="38" y="18"/>
                  </a:lnTo>
                  <a:lnTo>
                    <a:pt x="66" y="11"/>
                  </a:lnTo>
                  <a:lnTo>
                    <a:pt x="95" y="5"/>
                  </a:lnTo>
                  <a:lnTo>
                    <a:pt x="126" y="3"/>
                  </a:lnTo>
                  <a:lnTo>
                    <a:pt x="156" y="2"/>
                  </a:lnTo>
                  <a:lnTo>
                    <a:pt x="187" y="0"/>
                  </a:lnTo>
                  <a:lnTo>
                    <a:pt x="218" y="2"/>
                  </a:lnTo>
                  <a:lnTo>
                    <a:pt x="249" y="4"/>
                  </a:lnTo>
                  <a:lnTo>
                    <a:pt x="279" y="6"/>
                  </a:lnTo>
                  <a:lnTo>
                    <a:pt x="310" y="11"/>
                  </a:lnTo>
                  <a:lnTo>
                    <a:pt x="340" y="17"/>
                  </a:lnTo>
                  <a:lnTo>
                    <a:pt x="368" y="24"/>
                  </a:lnTo>
                  <a:lnTo>
                    <a:pt x="396" y="33"/>
                  </a:lnTo>
                  <a:lnTo>
                    <a:pt x="423" y="41"/>
                  </a:lnTo>
                  <a:lnTo>
                    <a:pt x="449" y="52"/>
                  </a:lnTo>
                  <a:lnTo>
                    <a:pt x="471" y="63"/>
                  </a:lnTo>
                  <a:lnTo>
                    <a:pt x="495" y="73"/>
                  </a:lnTo>
                  <a:lnTo>
                    <a:pt x="543" y="105"/>
                  </a:lnTo>
                  <a:lnTo>
                    <a:pt x="568" y="121"/>
                  </a:lnTo>
                  <a:lnTo>
                    <a:pt x="593" y="141"/>
                  </a:lnTo>
                  <a:lnTo>
                    <a:pt x="617" y="160"/>
                  </a:lnTo>
                  <a:lnTo>
                    <a:pt x="666" y="204"/>
                  </a:lnTo>
                  <a:lnTo>
                    <a:pt x="689" y="226"/>
                  </a:lnTo>
                  <a:lnTo>
                    <a:pt x="710" y="250"/>
                  </a:lnTo>
                  <a:lnTo>
                    <a:pt x="730" y="274"/>
                  </a:lnTo>
                  <a:lnTo>
                    <a:pt x="747" y="298"/>
                  </a:lnTo>
                  <a:lnTo>
                    <a:pt x="764" y="322"/>
                  </a:lnTo>
                  <a:lnTo>
                    <a:pt x="777" y="345"/>
                  </a:lnTo>
                  <a:lnTo>
                    <a:pt x="788" y="371"/>
                  </a:lnTo>
                  <a:lnTo>
                    <a:pt x="797" y="39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Freeform 12"/>
            <p:cNvSpPr>
              <a:spLocks/>
            </p:cNvSpPr>
            <p:nvPr/>
          </p:nvSpPr>
          <p:spPr bwMode="auto">
            <a:xfrm>
              <a:off x="1368" y="1429"/>
              <a:ext cx="141" cy="64"/>
            </a:xfrm>
            <a:custGeom>
              <a:avLst/>
              <a:gdLst>
                <a:gd name="T0" fmla="*/ 0 w 283"/>
                <a:gd name="T1" fmla="*/ 1 h 127"/>
                <a:gd name="T2" fmla="*/ 0 w 283"/>
                <a:gd name="T3" fmla="*/ 1 h 127"/>
                <a:gd name="T4" fmla="*/ 0 w 283"/>
                <a:gd name="T5" fmla="*/ 1 h 127"/>
                <a:gd name="T6" fmla="*/ 0 w 283"/>
                <a:gd name="T7" fmla="*/ 1 h 127"/>
                <a:gd name="T8" fmla="*/ 0 w 283"/>
                <a:gd name="T9" fmla="*/ 1 h 127"/>
                <a:gd name="T10" fmla="*/ 0 w 283"/>
                <a:gd name="T11" fmla="*/ 1 h 127"/>
                <a:gd name="T12" fmla="*/ 0 w 283"/>
                <a:gd name="T13" fmla="*/ 1 h 127"/>
                <a:gd name="T14" fmla="*/ 0 w 283"/>
                <a:gd name="T15" fmla="*/ 1 h 127"/>
                <a:gd name="T16" fmla="*/ 0 w 283"/>
                <a:gd name="T17" fmla="*/ 1 h 127"/>
                <a:gd name="T18" fmla="*/ 0 w 283"/>
                <a:gd name="T19" fmla="*/ 1 h 127"/>
                <a:gd name="T20" fmla="*/ 0 w 283"/>
                <a:gd name="T21" fmla="*/ 1 h 127"/>
                <a:gd name="T22" fmla="*/ 0 w 283"/>
                <a:gd name="T23" fmla="*/ 1 h 127"/>
                <a:gd name="T24" fmla="*/ 0 w 283"/>
                <a:gd name="T25" fmla="*/ 1 h 127"/>
                <a:gd name="T26" fmla="*/ 0 w 283"/>
                <a:gd name="T27" fmla="*/ 1 h 127"/>
                <a:gd name="T28" fmla="*/ 0 w 283"/>
                <a:gd name="T29" fmla="*/ 1 h 127"/>
                <a:gd name="T30" fmla="*/ 0 w 283"/>
                <a:gd name="T31" fmla="*/ 1 h 127"/>
                <a:gd name="T32" fmla="*/ 0 w 283"/>
                <a:gd name="T33" fmla="*/ 1 h 127"/>
                <a:gd name="T34" fmla="*/ 0 w 283"/>
                <a:gd name="T35" fmla="*/ 1 h 127"/>
                <a:gd name="T36" fmla="*/ 1 w 283"/>
                <a:gd name="T37" fmla="*/ 1 h 127"/>
                <a:gd name="T38" fmla="*/ 1 w 283"/>
                <a:gd name="T39" fmla="*/ 1 h 127"/>
                <a:gd name="T40" fmla="*/ 1 w 283"/>
                <a:gd name="T41" fmla="*/ 1 h 127"/>
                <a:gd name="T42" fmla="*/ 0 w 283"/>
                <a:gd name="T43" fmla="*/ 1 h 127"/>
                <a:gd name="T44" fmla="*/ 0 w 283"/>
                <a:gd name="T45" fmla="*/ 1 h 127"/>
                <a:gd name="T46" fmla="*/ 0 w 283"/>
                <a:gd name="T47" fmla="*/ 1 h 127"/>
                <a:gd name="T48" fmla="*/ 0 w 283"/>
                <a:gd name="T49" fmla="*/ 1 h 127"/>
                <a:gd name="T50" fmla="*/ 0 w 283"/>
                <a:gd name="T51" fmla="*/ 1 h 127"/>
                <a:gd name="T52" fmla="*/ 0 w 283"/>
                <a:gd name="T53" fmla="*/ 1 h 127"/>
                <a:gd name="T54" fmla="*/ 0 w 283"/>
                <a:gd name="T55" fmla="*/ 1 h 127"/>
                <a:gd name="T56" fmla="*/ 0 w 283"/>
                <a:gd name="T57" fmla="*/ 1 h 127"/>
                <a:gd name="T58" fmla="*/ 0 w 283"/>
                <a:gd name="T59" fmla="*/ 1 h 127"/>
                <a:gd name="T60" fmla="*/ 0 w 283"/>
                <a:gd name="T61" fmla="*/ 1 h 127"/>
                <a:gd name="T62" fmla="*/ 0 w 283"/>
                <a:gd name="T63" fmla="*/ 1 h 127"/>
                <a:gd name="T64" fmla="*/ 0 w 283"/>
                <a:gd name="T65" fmla="*/ 1 h 127"/>
                <a:gd name="T66" fmla="*/ 0 w 283"/>
                <a:gd name="T67" fmla="*/ 1 h 127"/>
                <a:gd name="T68" fmla="*/ 0 w 283"/>
                <a:gd name="T69" fmla="*/ 1 h 127"/>
                <a:gd name="T70" fmla="*/ 0 w 283"/>
                <a:gd name="T71" fmla="*/ 1 h 127"/>
                <a:gd name="T72" fmla="*/ 0 w 283"/>
                <a:gd name="T73" fmla="*/ 1 h 127"/>
                <a:gd name="T74" fmla="*/ 0 w 283"/>
                <a:gd name="T75" fmla="*/ 1 h 127"/>
                <a:gd name="T76" fmla="*/ 0 w 283"/>
                <a:gd name="T77" fmla="*/ 1 h 127"/>
                <a:gd name="T78" fmla="*/ 0 w 283"/>
                <a:gd name="T79" fmla="*/ 1 h 127"/>
                <a:gd name="T80" fmla="*/ 0 w 283"/>
                <a:gd name="T81" fmla="*/ 1 h 1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3"/>
                <a:gd name="T124" fmla="*/ 0 h 127"/>
                <a:gd name="T125" fmla="*/ 283 w 283"/>
                <a:gd name="T126" fmla="*/ 127 h 1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3" h="127">
                  <a:moveTo>
                    <a:pt x="11" y="120"/>
                  </a:moveTo>
                  <a:lnTo>
                    <a:pt x="3" y="121"/>
                  </a:lnTo>
                  <a:lnTo>
                    <a:pt x="0" y="116"/>
                  </a:lnTo>
                  <a:lnTo>
                    <a:pt x="3" y="111"/>
                  </a:lnTo>
                  <a:lnTo>
                    <a:pt x="10" y="102"/>
                  </a:lnTo>
                  <a:lnTo>
                    <a:pt x="19" y="93"/>
                  </a:lnTo>
                  <a:lnTo>
                    <a:pt x="31" y="84"/>
                  </a:lnTo>
                  <a:lnTo>
                    <a:pt x="43" y="78"/>
                  </a:lnTo>
                  <a:lnTo>
                    <a:pt x="57" y="76"/>
                  </a:lnTo>
                  <a:lnTo>
                    <a:pt x="66" y="76"/>
                  </a:lnTo>
                  <a:lnTo>
                    <a:pt x="73" y="77"/>
                  </a:lnTo>
                  <a:lnTo>
                    <a:pt x="85" y="82"/>
                  </a:lnTo>
                  <a:lnTo>
                    <a:pt x="90" y="83"/>
                  </a:lnTo>
                  <a:lnTo>
                    <a:pt x="95" y="84"/>
                  </a:lnTo>
                  <a:lnTo>
                    <a:pt x="103" y="87"/>
                  </a:lnTo>
                  <a:lnTo>
                    <a:pt x="114" y="87"/>
                  </a:lnTo>
                  <a:lnTo>
                    <a:pt x="125" y="85"/>
                  </a:lnTo>
                  <a:lnTo>
                    <a:pt x="133" y="84"/>
                  </a:lnTo>
                  <a:lnTo>
                    <a:pt x="140" y="83"/>
                  </a:lnTo>
                  <a:lnTo>
                    <a:pt x="146" y="81"/>
                  </a:lnTo>
                  <a:lnTo>
                    <a:pt x="151" y="78"/>
                  </a:lnTo>
                  <a:lnTo>
                    <a:pt x="156" y="75"/>
                  </a:lnTo>
                  <a:lnTo>
                    <a:pt x="163" y="67"/>
                  </a:lnTo>
                  <a:lnTo>
                    <a:pt x="169" y="61"/>
                  </a:lnTo>
                  <a:lnTo>
                    <a:pt x="173" y="61"/>
                  </a:lnTo>
                  <a:lnTo>
                    <a:pt x="175" y="66"/>
                  </a:lnTo>
                  <a:lnTo>
                    <a:pt x="177" y="76"/>
                  </a:lnTo>
                  <a:lnTo>
                    <a:pt x="182" y="82"/>
                  </a:lnTo>
                  <a:lnTo>
                    <a:pt x="190" y="77"/>
                  </a:lnTo>
                  <a:lnTo>
                    <a:pt x="201" y="65"/>
                  </a:lnTo>
                  <a:lnTo>
                    <a:pt x="214" y="37"/>
                  </a:lnTo>
                  <a:lnTo>
                    <a:pt x="218" y="29"/>
                  </a:lnTo>
                  <a:lnTo>
                    <a:pt x="222" y="22"/>
                  </a:lnTo>
                  <a:lnTo>
                    <a:pt x="225" y="16"/>
                  </a:lnTo>
                  <a:lnTo>
                    <a:pt x="231" y="12"/>
                  </a:lnTo>
                  <a:lnTo>
                    <a:pt x="237" y="9"/>
                  </a:lnTo>
                  <a:lnTo>
                    <a:pt x="244" y="5"/>
                  </a:lnTo>
                  <a:lnTo>
                    <a:pt x="256" y="1"/>
                  </a:lnTo>
                  <a:lnTo>
                    <a:pt x="275" y="0"/>
                  </a:lnTo>
                  <a:lnTo>
                    <a:pt x="283" y="6"/>
                  </a:lnTo>
                  <a:lnTo>
                    <a:pt x="283" y="15"/>
                  </a:lnTo>
                  <a:lnTo>
                    <a:pt x="274" y="24"/>
                  </a:lnTo>
                  <a:lnTo>
                    <a:pt x="259" y="40"/>
                  </a:lnTo>
                  <a:lnTo>
                    <a:pt x="251" y="46"/>
                  </a:lnTo>
                  <a:lnTo>
                    <a:pt x="241" y="52"/>
                  </a:lnTo>
                  <a:lnTo>
                    <a:pt x="229" y="58"/>
                  </a:lnTo>
                  <a:lnTo>
                    <a:pt x="224" y="59"/>
                  </a:lnTo>
                  <a:lnTo>
                    <a:pt x="220" y="60"/>
                  </a:lnTo>
                  <a:lnTo>
                    <a:pt x="217" y="63"/>
                  </a:lnTo>
                  <a:lnTo>
                    <a:pt x="213" y="64"/>
                  </a:lnTo>
                  <a:lnTo>
                    <a:pt x="208" y="67"/>
                  </a:lnTo>
                  <a:lnTo>
                    <a:pt x="204" y="72"/>
                  </a:lnTo>
                  <a:lnTo>
                    <a:pt x="196" y="78"/>
                  </a:lnTo>
                  <a:lnTo>
                    <a:pt x="189" y="83"/>
                  </a:lnTo>
                  <a:lnTo>
                    <a:pt x="183" y="87"/>
                  </a:lnTo>
                  <a:lnTo>
                    <a:pt x="171" y="94"/>
                  </a:lnTo>
                  <a:lnTo>
                    <a:pt x="158" y="101"/>
                  </a:lnTo>
                  <a:lnTo>
                    <a:pt x="144" y="111"/>
                  </a:lnTo>
                  <a:lnTo>
                    <a:pt x="138" y="114"/>
                  </a:lnTo>
                  <a:lnTo>
                    <a:pt x="132" y="118"/>
                  </a:lnTo>
                  <a:lnTo>
                    <a:pt x="124" y="125"/>
                  </a:lnTo>
                  <a:lnTo>
                    <a:pt x="118" y="127"/>
                  </a:lnTo>
                  <a:lnTo>
                    <a:pt x="110" y="127"/>
                  </a:lnTo>
                  <a:lnTo>
                    <a:pt x="102" y="125"/>
                  </a:lnTo>
                  <a:lnTo>
                    <a:pt x="89" y="119"/>
                  </a:lnTo>
                  <a:lnTo>
                    <a:pt x="83" y="114"/>
                  </a:lnTo>
                  <a:lnTo>
                    <a:pt x="85" y="107"/>
                  </a:lnTo>
                  <a:lnTo>
                    <a:pt x="94" y="97"/>
                  </a:lnTo>
                  <a:lnTo>
                    <a:pt x="97" y="94"/>
                  </a:lnTo>
                  <a:lnTo>
                    <a:pt x="98" y="90"/>
                  </a:lnTo>
                  <a:lnTo>
                    <a:pt x="94" y="90"/>
                  </a:lnTo>
                  <a:lnTo>
                    <a:pt x="89" y="91"/>
                  </a:lnTo>
                  <a:lnTo>
                    <a:pt x="82" y="95"/>
                  </a:lnTo>
                  <a:lnTo>
                    <a:pt x="73" y="99"/>
                  </a:lnTo>
                  <a:lnTo>
                    <a:pt x="65" y="103"/>
                  </a:lnTo>
                  <a:lnTo>
                    <a:pt x="57" y="108"/>
                  </a:lnTo>
                  <a:lnTo>
                    <a:pt x="49" y="111"/>
                  </a:lnTo>
                  <a:lnTo>
                    <a:pt x="43" y="113"/>
                  </a:lnTo>
                  <a:lnTo>
                    <a:pt x="37" y="114"/>
                  </a:lnTo>
                  <a:lnTo>
                    <a:pt x="31" y="116"/>
                  </a:lnTo>
                  <a:lnTo>
                    <a:pt x="25" y="116"/>
                  </a:lnTo>
                  <a:lnTo>
                    <a:pt x="18" y="118"/>
                  </a:lnTo>
                  <a:lnTo>
                    <a:pt x="11" y="12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Freeform 13"/>
            <p:cNvSpPr>
              <a:spLocks/>
            </p:cNvSpPr>
            <p:nvPr/>
          </p:nvSpPr>
          <p:spPr bwMode="auto">
            <a:xfrm>
              <a:off x="1123" y="1704"/>
              <a:ext cx="137" cy="85"/>
            </a:xfrm>
            <a:custGeom>
              <a:avLst/>
              <a:gdLst>
                <a:gd name="T0" fmla="*/ 1 w 274"/>
                <a:gd name="T1" fmla="*/ 1 h 169"/>
                <a:gd name="T2" fmla="*/ 1 w 274"/>
                <a:gd name="T3" fmla="*/ 1 h 169"/>
                <a:gd name="T4" fmla="*/ 1 w 274"/>
                <a:gd name="T5" fmla="*/ 1 h 169"/>
                <a:gd name="T6" fmla="*/ 1 w 274"/>
                <a:gd name="T7" fmla="*/ 1 h 169"/>
                <a:gd name="T8" fmla="*/ 1 w 274"/>
                <a:gd name="T9" fmla="*/ 1 h 169"/>
                <a:gd name="T10" fmla="*/ 1 w 274"/>
                <a:gd name="T11" fmla="*/ 0 h 169"/>
                <a:gd name="T12" fmla="*/ 1 w 274"/>
                <a:gd name="T13" fmla="*/ 1 h 169"/>
                <a:gd name="T14" fmla="*/ 1 w 274"/>
                <a:gd name="T15" fmla="*/ 1 h 169"/>
                <a:gd name="T16" fmla="*/ 1 w 274"/>
                <a:gd name="T17" fmla="*/ 1 h 169"/>
                <a:gd name="T18" fmla="*/ 1 w 274"/>
                <a:gd name="T19" fmla="*/ 1 h 169"/>
                <a:gd name="T20" fmla="*/ 1 w 274"/>
                <a:gd name="T21" fmla="*/ 1 h 169"/>
                <a:gd name="T22" fmla="*/ 1 w 274"/>
                <a:gd name="T23" fmla="*/ 1 h 169"/>
                <a:gd name="T24" fmla="*/ 1 w 274"/>
                <a:gd name="T25" fmla="*/ 1 h 169"/>
                <a:gd name="T26" fmla="*/ 1 w 274"/>
                <a:gd name="T27" fmla="*/ 1 h 169"/>
                <a:gd name="T28" fmla="*/ 1 w 274"/>
                <a:gd name="T29" fmla="*/ 1 h 169"/>
                <a:gd name="T30" fmla="*/ 1 w 274"/>
                <a:gd name="T31" fmla="*/ 1 h 169"/>
                <a:gd name="T32" fmla="*/ 1 w 274"/>
                <a:gd name="T33" fmla="*/ 1 h 169"/>
                <a:gd name="T34" fmla="*/ 1 w 274"/>
                <a:gd name="T35" fmla="*/ 1 h 169"/>
                <a:gd name="T36" fmla="*/ 1 w 274"/>
                <a:gd name="T37" fmla="*/ 1 h 169"/>
                <a:gd name="T38" fmla="*/ 1 w 274"/>
                <a:gd name="T39" fmla="*/ 1 h 169"/>
                <a:gd name="T40" fmla="*/ 1 w 274"/>
                <a:gd name="T41" fmla="*/ 1 h 169"/>
                <a:gd name="T42" fmla="*/ 1 w 274"/>
                <a:gd name="T43" fmla="*/ 1 h 169"/>
                <a:gd name="T44" fmla="*/ 1 w 274"/>
                <a:gd name="T45" fmla="*/ 1 h 169"/>
                <a:gd name="T46" fmla="*/ 1 w 274"/>
                <a:gd name="T47" fmla="*/ 1 h 169"/>
                <a:gd name="T48" fmla="*/ 1 w 274"/>
                <a:gd name="T49" fmla="*/ 1 h 169"/>
                <a:gd name="T50" fmla="*/ 1 w 274"/>
                <a:gd name="T51" fmla="*/ 1 h 169"/>
                <a:gd name="T52" fmla="*/ 1 w 274"/>
                <a:gd name="T53" fmla="*/ 1 h 169"/>
                <a:gd name="T54" fmla="*/ 1 w 274"/>
                <a:gd name="T55" fmla="*/ 1 h 169"/>
                <a:gd name="T56" fmla="*/ 1 w 274"/>
                <a:gd name="T57" fmla="*/ 1 h 169"/>
                <a:gd name="T58" fmla="*/ 1 w 274"/>
                <a:gd name="T59" fmla="*/ 1 h 169"/>
                <a:gd name="T60" fmla="*/ 1 w 274"/>
                <a:gd name="T61" fmla="*/ 1 h 169"/>
                <a:gd name="T62" fmla="*/ 1 w 274"/>
                <a:gd name="T63" fmla="*/ 1 h 169"/>
                <a:gd name="T64" fmla="*/ 1 w 274"/>
                <a:gd name="T65" fmla="*/ 1 h 169"/>
                <a:gd name="T66" fmla="*/ 1 w 274"/>
                <a:gd name="T67" fmla="*/ 1 h 169"/>
                <a:gd name="T68" fmla="*/ 1 w 274"/>
                <a:gd name="T69" fmla="*/ 1 h 169"/>
                <a:gd name="T70" fmla="*/ 1 w 274"/>
                <a:gd name="T71" fmla="*/ 1 h 169"/>
                <a:gd name="T72" fmla="*/ 1 w 274"/>
                <a:gd name="T73" fmla="*/ 1 h 169"/>
                <a:gd name="T74" fmla="*/ 1 w 274"/>
                <a:gd name="T75" fmla="*/ 1 h 169"/>
                <a:gd name="T76" fmla="*/ 1 w 274"/>
                <a:gd name="T77" fmla="*/ 1 h 169"/>
                <a:gd name="T78" fmla="*/ 1 w 274"/>
                <a:gd name="T79" fmla="*/ 1 h 169"/>
                <a:gd name="T80" fmla="*/ 1 w 274"/>
                <a:gd name="T81" fmla="*/ 1 h 169"/>
                <a:gd name="T82" fmla="*/ 1 w 274"/>
                <a:gd name="T83" fmla="*/ 1 h 169"/>
                <a:gd name="T84" fmla="*/ 1 w 274"/>
                <a:gd name="T85" fmla="*/ 1 h 169"/>
                <a:gd name="T86" fmla="*/ 1 w 274"/>
                <a:gd name="T87" fmla="*/ 1 h 169"/>
                <a:gd name="T88" fmla="*/ 1 w 274"/>
                <a:gd name="T89" fmla="*/ 1 h 169"/>
                <a:gd name="T90" fmla="*/ 1 w 274"/>
                <a:gd name="T91" fmla="*/ 1 h 169"/>
                <a:gd name="T92" fmla="*/ 1 w 274"/>
                <a:gd name="T93" fmla="*/ 1 h 169"/>
                <a:gd name="T94" fmla="*/ 1 w 274"/>
                <a:gd name="T95" fmla="*/ 1 h 169"/>
                <a:gd name="T96" fmla="*/ 1 w 274"/>
                <a:gd name="T97" fmla="*/ 1 h 169"/>
                <a:gd name="T98" fmla="*/ 1 w 274"/>
                <a:gd name="T99" fmla="*/ 1 h 169"/>
                <a:gd name="T100" fmla="*/ 1 w 274"/>
                <a:gd name="T101" fmla="*/ 1 h 169"/>
                <a:gd name="T102" fmla="*/ 1 w 274"/>
                <a:gd name="T103" fmla="*/ 1 h 169"/>
                <a:gd name="T104" fmla="*/ 1 w 274"/>
                <a:gd name="T105" fmla="*/ 1 h 169"/>
                <a:gd name="T106" fmla="*/ 0 w 274"/>
                <a:gd name="T107" fmla="*/ 1 h 169"/>
                <a:gd name="T108" fmla="*/ 1 w 274"/>
                <a:gd name="T109" fmla="*/ 1 h 169"/>
                <a:gd name="T110" fmla="*/ 1 w 274"/>
                <a:gd name="T111" fmla="*/ 1 h 169"/>
                <a:gd name="T112" fmla="*/ 1 w 274"/>
                <a:gd name="T113" fmla="*/ 1 h 169"/>
                <a:gd name="T114" fmla="*/ 1 w 274"/>
                <a:gd name="T115" fmla="*/ 1 h 169"/>
                <a:gd name="T116" fmla="*/ 1 w 274"/>
                <a:gd name="T117" fmla="*/ 1 h 169"/>
                <a:gd name="T118" fmla="*/ 1 w 274"/>
                <a:gd name="T119" fmla="*/ 1 h 169"/>
                <a:gd name="T120" fmla="*/ 1 w 274"/>
                <a:gd name="T121" fmla="*/ 1 h 1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4"/>
                <a:gd name="T184" fmla="*/ 0 h 169"/>
                <a:gd name="T185" fmla="*/ 274 w 274"/>
                <a:gd name="T186" fmla="*/ 169 h 16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4" h="169">
                  <a:moveTo>
                    <a:pt x="51" y="16"/>
                  </a:moveTo>
                  <a:lnTo>
                    <a:pt x="61" y="11"/>
                  </a:lnTo>
                  <a:lnTo>
                    <a:pt x="70" y="6"/>
                  </a:lnTo>
                  <a:lnTo>
                    <a:pt x="77" y="4"/>
                  </a:lnTo>
                  <a:lnTo>
                    <a:pt x="83" y="1"/>
                  </a:lnTo>
                  <a:lnTo>
                    <a:pt x="89" y="0"/>
                  </a:lnTo>
                  <a:lnTo>
                    <a:pt x="95" y="1"/>
                  </a:lnTo>
                  <a:lnTo>
                    <a:pt x="103" y="4"/>
                  </a:lnTo>
                  <a:lnTo>
                    <a:pt x="115" y="9"/>
                  </a:lnTo>
                  <a:lnTo>
                    <a:pt x="128" y="16"/>
                  </a:lnTo>
                  <a:lnTo>
                    <a:pt x="138" y="21"/>
                  </a:lnTo>
                  <a:lnTo>
                    <a:pt x="146" y="27"/>
                  </a:lnTo>
                  <a:lnTo>
                    <a:pt x="152" y="33"/>
                  </a:lnTo>
                  <a:lnTo>
                    <a:pt x="157" y="39"/>
                  </a:lnTo>
                  <a:lnTo>
                    <a:pt x="161" y="45"/>
                  </a:lnTo>
                  <a:lnTo>
                    <a:pt x="163" y="53"/>
                  </a:lnTo>
                  <a:lnTo>
                    <a:pt x="165" y="63"/>
                  </a:lnTo>
                  <a:lnTo>
                    <a:pt x="165" y="82"/>
                  </a:lnTo>
                  <a:lnTo>
                    <a:pt x="163" y="90"/>
                  </a:lnTo>
                  <a:lnTo>
                    <a:pt x="163" y="102"/>
                  </a:lnTo>
                  <a:lnTo>
                    <a:pt x="167" y="106"/>
                  </a:lnTo>
                  <a:lnTo>
                    <a:pt x="174" y="111"/>
                  </a:lnTo>
                  <a:lnTo>
                    <a:pt x="187" y="114"/>
                  </a:lnTo>
                  <a:lnTo>
                    <a:pt x="204" y="118"/>
                  </a:lnTo>
                  <a:lnTo>
                    <a:pt x="233" y="127"/>
                  </a:lnTo>
                  <a:lnTo>
                    <a:pt x="245" y="131"/>
                  </a:lnTo>
                  <a:lnTo>
                    <a:pt x="257" y="135"/>
                  </a:lnTo>
                  <a:lnTo>
                    <a:pt x="266" y="137"/>
                  </a:lnTo>
                  <a:lnTo>
                    <a:pt x="272" y="138"/>
                  </a:lnTo>
                  <a:lnTo>
                    <a:pt x="274" y="139"/>
                  </a:lnTo>
                  <a:lnTo>
                    <a:pt x="268" y="139"/>
                  </a:lnTo>
                  <a:lnTo>
                    <a:pt x="260" y="142"/>
                  </a:lnTo>
                  <a:lnTo>
                    <a:pt x="249" y="151"/>
                  </a:lnTo>
                  <a:lnTo>
                    <a:pt x="243" y="158"/>
                  </a:lnTo>
                  <a:lnTo>
                    <a:pt x="235" y="164"/>
                  </a:lnTo>
                  <a:lnTo>
                    <a:pt x="227" y="168"/>
                  </a:lnTo>
                  <a:lnTo>
                    <a:pt x="220" y="169"/>
                  </a:lnTo>
                  <a:lnTo>
                    <a:pt x="212" y="169"/>
                  </a:lnTo>
                  <a:lnTo>
                    <a:pt x="204" y="167"/>
                  </a:lnTo>
                  <a:lnTo>
                    <a:pt x="193" y="163"/>
                  </a:lnTo>
                  <a:lnTo>
                    <a:pt x="180" y="158"/>
                  </a:lnTo>
                  <a:lnTo>
                    <a:pt x="162" y="151"/>
                  </a:lnTo>
                  <a:lnTo>
                    <a:pt x="129" y="138"/>
                  </a:lnTo>
                  <a:lnTo>
                    <a:pt x="101" y="124"/>
                  </a:lnTo>
                  <a:lnTo>
                    <a:pt x="90" y="117"/>
                  </a:lnTo>
                  <a:lnTo>
                    <a:pt x="68" y="103"/>
                  </a:lnTo>
                  <a:lnTo>
                    <a:pt x="59" y="96"/>
                  </a:lnTo>
                  <a:lnTo>
                    <a:pt x="51" y="90"/>
                  </a:lnTo>
                  <a:lnTo>
                    <a:pt x="41" y="85"/>
                  </a:lnTo>
                  <a:lnTo>
                    <a:pt x="31" y="79"/>
                  </a:lnTo>
                  <a:lnTo>
                    <a:pt x="16" y="71"/>
                  </a:lnTo>
                  <a:lnTo>
                    <a:pt x="9" y="65"/>
                  </a:lnTo>
                  <a:lnTo>
                    <a:pt x="3" y="58"/>
                  </a:lnTo>
                  <a:lnTo>
                    <a:pt x="0" y="51"/>
                  </a:lnTo>
                  <a:lnTo>
                    <a:pt x="4" y="43"/>
                  </a:lnTo>
                  <a:lnTo>
                    <a:pt x="11" y="37"/>
                  </a:lnTo>
                  <a:lnTo>
                    <a:pt x="21" y="30"/>
                  </a:lnTo>
                  <a:lnTo>
                    <a:pt x="31" y="24"/>
                  </a:lnTo>
                  <a:lnTo>
                    <a:pt x="41" y="19"/>
                  </a:lnTo>
                  <a:lnTo>
                    <a:pt x="48" y="17"/>
                  </a:lnTo>
                  <a:lnTo>
                    <a:pt x="51" y="1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1112" y="1235"/>
              <a:ext cx="79" cy="79"/>
            </a:xfrm>
            <a:custGeom>
              <a:avLst/>
              <a:gdLst>
                <a:gd name="T0" fmla="*/ 0 w 159"/>
                <a:gd name="T1" fmla="*/ 1 h 158"/>
                <a:gd name="T2" fmla="*/ 0 w 159"/>
                <a:gd name="T3" fmla="*/ 1 h 158"/>
                <a:gd name="T4" fmla="*/ 0 w 159"/>
                <a:gd name="T5" fmla="*/ 1 h 158"/>
                <a:gd name="T6" fmla="*/ 0 w 159"/>
                <a:gd name="T7" fmla="*/ 1 h 158"/>
                <a:gd name="T8" fmla="*/ 0 w 159"/>
                <a:gd name="T9" fmla="*/ 1 h 158"/>
                <a:gd name="T10" fmla="*/ 0 w 159"/>
                <a:gd name="T11" fmla="*/ 1 h 158"/>
                <a:gd name="T12" fmla="*/ 0 w 159"/>
                <a:gd name="T13" fmla="*/ 1 h 158"/>
                <a:gd name="T14" fmla="*/ 0 w 159"/>
                <a:gd name="T15" fmla="*/ 1 h 158"/>
                <a:gd name="T16" fmla="*/ 0 w 159"/>
                <a:gd name="T17" fmla="*/ 1 h 158"/>
                <a:gd name="T18" fmla="*/ 0 w 159"/>
                <a:gd name="T19" fmla="*/ 1 h 158"/>
                <a:gd name="T20" fmla="*/ 0 w 159"/>
                <a:gd name="T21" fmla="*/ 1 h 158"/>
                <a:gd name="T22" fmla="*/ 0 w 159"/>
                <a:gd name="T23" fmla="*/ 1 h 158"/>
                <a:gd name="T24" fmla="*/ 0 w 159"/>
                <a:gd name="T25" fmla="*/ 1 h 158"/>
                <a:gd name="T26" fmla="*/ 0 w 159"/>
                <a:gd name="T27" fmla="*/ 1 h 158"/>
                <a:gd name="T28" fmla="*/ 0 w 159"/>
                <a:gd name="T29" fmla="*/ 1 h 158"/>
                <a:gd name="T30" fmla="*/ 0 w 159"/>
                <a:gd name="T31" fmla="*/ 1 h 158"/>
                <a:gd name="T32" fmla="*/ 0 w 159"/>
                <a:gd name="T33" fmla="*/ 1 h 158"/>
                <a:gd name="T34" fmla="*/ 0 w 159"/>
                <a:gd name="T35" fmla="*/ 1 h 158"/>
                <a:gd name="T36" fmla="*/ 0 w 159"/>
                <a:gd name="T37" fmla="*/ 1 h 158"/>
                <a:gd name="T38" fmla="*/ 0 w 159"/>
                <a:gd name="T39" fmla="*/ 1 h 158"/>
                <a:gd name="T40" fmla="*/ 0 w 159"/>
                <a:gd name="T41" fmla="*/ 1 h 158"/>
                <a:gd name="T42" fmla="*/ 0 w 159"/>
                <a:gd name="T43" fmla="*/ 1 h 158"/>
                <a:gd name="T44" fmla="*/ 0 w 159"/>
                <a:gd name="T45" fmla="*/ 1 h 158"/>
                <a:gd name="T46" fmla="*/ 0 w 159"/>
                <a:gd name="T47" fmla="*/ 1 h 158"/>
                <a:gd name="T48" fmla="*/ 0 w 159"/>
                <a:gd name="T49" fmla="*/ 1 h 158"/>
                <a:gd name="T50" fmla="*/ 0 w 159"/>
                <a:gd name="T51" fmla="*/ 1 h 158"/>
                <a:gd name="T52" fmla="*/ 0 w 159"/>
                <a:gd name="T53" fmla="*/ 1 h 158"/>
                <a:gd name="T54" fmla="*/ 0 w 159"/>
                <a:gd name="T55" fmla="*/ 1 h 158"/>
                <a:gd name="T56" fmla="*/ 0 w 159"/>
                <a:gd name="T57" fmla="*/ 1 h 158"/>
                <a:gd name="T58" fmla="*/ 0 w 159"/>
                <a:gd name="T59" fmla="*/ 1 h 158"/>
                <a:gd name="T60" fmla="*/ 0 w 159"/>
                <a:gd name="T61" fmla="*/ 1 h 158"/>
                <a:gd name="T62" fmla="*/ 0 w 159"/>
                <a:gd name="T63" fmla="*/ 1 h 158"/>
                <a:gd name="T64" fmla="*/ 0 w 159"/>
                <a:gd name="T65" fmla="*/ 1 h 1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9"/>
                <a:gd name="T100" fmla="*/ 0 h 158"/>
                <a:gd name="T101" fmla="*/ 159 w 159"/>
                <a:gd name="T102" fmla="*/ 158 h 1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9" h="158">
                  <a:moveTo>
                    <a:pt x="0" y="79"/>
                  </a:moveTo>
                  <a:lnTo>
                    <a:pt x="0" y="72"/>
                  </a:lnTo>
                  <a:lnTo>
                    <a:pt x="1" y="64"/>
                  </a:lnTo>
                  <a:lnTo>
                    <a:pt x="3" y="56"/>
                  </a:lnTo>
                  <a:lnTo>
                    <a:pt x="6" y="49"/>
                  </a:lnTo>
                  <a:lnTo>
                    <a:pt x="9" y="42"/>
                  </a:lnTo>
                  <a:lnTo>
                    <a:pt x="13" y="35"/>
                  </a:lnTo>
                  <a:lnTo>
                    <a:pt x="18" y="29"/>
                  </a:lnTo>
                  <a:lnTo>
                    <a:pt x="22" y="24"/>
                  </a:lnTo>
                  <a:lnTo>
                    <a:pt x="28" y="18"/>
                  </a:lnTo>
                  <a:lnTo>
                    <a:pt x="34" y="14"/>
                  </a:lnTo>
                  <a:lnTo>
                    <a:pt x="41" y="10"/>
                  </a:lnTo>
                  <a:lnTo>
                    <a:pt x="47" y="7"/>
                  </a:lnTo>
                  <a:lnTo>
                    <a:pt x="56" y="4"/>
                  </a:lnTo>
                  <a:lnTo>
                    <a:pt x="63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7" y="1"/>
                  </a:lnTo>
                  <a:lnTo>
                    <a:pt x="95" y="2"/>
                  </a:lnTo>
                  <a:lnTo>
                    <a:pt x="102" y="4"/>
                  </a:lnTo>
                  <a:lnTo>
                    <a:pt x="110" y="7"/>
                  </a:lnTo>
                  <a:lnTo>
                    <a:pt x="117" y="10"/>
                  </a:lnTo>
                  <a:lnTo>
                    <a:pt x="124" y="14"/>
                  </a:lnTo>
                  <a:lnTo>
                    <a:pt x="130" y="18"/>
                  </a:lnTo>
                  <a:lnTo>
                    <a:pt x="135" y="24"/>
                  </a:lnTo>
                  <a:lnTo>
                    <a:pt x="141" y="29"/>
                  </a:lnTo>
                  <a:lnTo>
                    <a:pt x="145" y="35"/>
                  </a:lnTo>
                  <a:lnTo>
                    <a:pt x="149" y="42"/>
                  </a:lnTo>
                  <a:lnTo>
                    <a:pt x="153" y="49"/>
                  </a:lnTo>
                  <a:lnTo>
                    <a:pt x="155" y="56"/>
                  </a:lnTo>
                  <a:lnTo>
                    <a:pt x="157" y="64"/>
                  </a:lnTo>
                  <a:lnTo>
                    <a:pt x="159" y="72"/>
                  </a:lnTo>
                  <a:lnTo>
                    <a:pt x="159" y="79"/>
                  </a:lnTo>
                  <a:lnTo>
                    <a:pt x="159" y="87"/>
                  </a:lnTo>
                  <a:lnTo>
                    <a:pt x="157" y="96"/>
                  </a:lnTo>
                  <a:lnTo>
                    <a:pt x="155" y="103"/>
                  </a:lnTo>
                  <a:lnTo>
                    <a:pt x="153" y="110"/>
                  </a:lnTo>
                  <a:lnTo>
                    <a:pt x="149" y="117"/>
                  </a:lnTo>
                  <a:lnTo>
                    <a:pt x="145" y="123"/>
                  </a:lnTo>
                  <a:lnTo>
                    <a:pt x="141" y="129"/>
                  </a:lnTo>
                  <a:lnTo>
                    <a:pt x="135" y="135"/>
                  </a:lnTo>
                  <a:lnTo>
                    <a:pt x="130" y="140"/>
                  </a:lnTo>
                  <a:lnTo>
                    <a:pt x="124" y="145"/>
                  </a:lnTo>
                  <a:lnTo>
                    <a:pt x="117" y="149"/>
                  </a:lnTo>
                  <a:lnTo>
                    <a:pt x="110" y="152"/>
                  </a:lnTo>
                  <a:lnTo>
                    <a:pt x="102" y="155"/>
                  </a:lnTo>
                  <a:lnTo>
                    <a:pt x="95" y="157"/>
                  </a:lnTo>
                  <a:lnTo>
                    <a:pt x="87" y="158"/>
                  </a:lnTo>
                  <a:lnTo>
                    <a:pt x="78" y="158"/>
                  </a:lnTo>
                  <a:lnTo>
                    <a:pt x="71" y="158"/>
                  </a:lnTo>
                  <a:lnTo>
                    <a:pt x="63" y="157"/>
                  </a:lnTo>
                  <a:lnTo>
                    <a:pt x="56" y="155"/>
                  </a:lnTo>
                  <a:lnTo>
                    <a:pt x="47" y="152"/>
                  </a:lnTo>
                  <a:lnTo>
                    <a:pt x="41" y="149"/>
                  </a:lnTo>
                  <a:lnTo>
                    <a:pt x="34" y="145"/>
                  </a:lnTo>
                  <a:lnTo>
                    <a:pt x="28" y="140"/>
                  </a:lnTo>
                  <a:lnTo>
                    <a:pt x="22" y="135"/>
                  </a:lnTo>
                  <a:lnTo>
                    <a:pt x="18" y="129"/>
                  </a:lnTo>
                  <a:lnTo>
                    <a:pt x="13" y="123"/>
                  </a:lnTo>
                  <a:lnTo>
                    <a:pt x="9" y="117"/>
                  </a:lnTo>
                  <a:lnTo>
                    <a:pt x="6" y="110"/>
                  </a:lnTo>
                  <a:lnTo>
                    <a:pt x="3" y="103"/>
                  </a:lnTo>
                  <a:lnTo>
                    <a:pt x="1" y="96"/>
                  </a:lnTo>
                  <a:lnTo>
                    <a:pt x="0" y="87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Freeform 15"/>
            <p:cNvSpPr>
              <a:spLocks/>
            </p:cNvSpPr>
            <p:nvPr/>
          </p:nvSpPr>
          <p:spPr bwMode="auto">
            <a:xfrm>
              <a:off x="1112" y="1235"/>
              <a:ext cx="79" cy="79"/>
            </a:xfrm>
            <a:custGeom>
              <a:avLst/>
              <a:gdLst>
                <a:gd name="T0" fmla="*/ 0 w 159"/>
                <a:gd name="T1" fmla="*/ 1 h 158"/>
                <a:gd name="T2" fmla="*/ 0 w 159"/>
                <a:gd name="T3" fmla="*/ 1 h 158"/>
                <a:gd name="T4" fmla="*/ 0 w 159"/>
                <a:gd name="T5" fmla="*/ 1 h 158"/>
                <a:gd name="T6" fmla="*/ 0 w 159"/>
                <a:gd name="T7" fmla="*/ 1 h 158"/>
                <a:gd name="T8" fmla="*/ 0 w 159"/>
                <a:gd name="T9" fmla="*/ 1 h 158"/>
                <a:gd name="T10" fmla="*/ 0 w 159"/>
                <a:gd name="T11" fmla="*/ 1 h 158"/>
                <a:gd name="T12" fmla="*/ 0 w 159"/>
                <a:gd name="T13" fmla="*/ 1 h 158"/>
                <a:gd name="T14" fmla="*/ 0 w 159"/>
                <a:gd name="T15" fmla="*/ 1 h 158"/>
                <a:gd name="T16" fmla="*/ 0 w 159"/>
                <a:gd name="T17" fmla="*/ 1 h 158"/>
                <a:gd name="T18" fmla="*/ 0 w 159"/>
                <a:gd name="T19" fmla="*/ 1 h 158"/>
                <a:gd name="T20" fmla="*/ 0 w 159"/>
                <a:gd name="T21" fmla="*/ 1 h 158"/>
                <a:gd name="T22" fmla="*/ 0 w 159"/>
                <a:gd name="T23" fmla="*/ 1 h 158"/>
                <a:gd name="T24" fmla="*/ 0 w 159"/>
                <a:gd name="T25" fmla="*/ 1 h 158"/>
                <a:gd name="T26" fmla="*/ 0 w 159"/>
                <a:gd name="T27" fmla="*/ 1 h 158"/>
                <a:gd name="T28" fmla="*/ 0 w 159"/>
                <a:gd name="T29" fmla="*/ 1 h 158"/>
                <a:gd name="T30" fmla="*/ 0 w 159"/>
                <a:gd name="T31" fmla="*/ 1 h 158"/>
                <a:gd name="T32" fmla="*/ 0 w 159"/>
                <a:gd name="T33" fmla="*/ 1 h 158"/>
                <a:gd name="T34" fmla="*/ 0 w 159"/>
                <a:gd name="T35" fmla="*/ 1 h 158"/>
                <a:gd name="T36" fmla="*/ 0 w 159"/>
                <a:gd name="T37" fmla="*/ 1 h 158"/>
                <a:gd name="T38" fmla="*/ 0 w 159"/>
                <a:gd name="T39" fmla="*/ 1 h 158"/>
                <a:gd name="T40" fmla="*/ 0 w 159"/>
                <a:gd name="T41" fmla="*/ 1 h 158"/>
                <a:gd name="T42" fmla="*/ 0 w 159"/>
                <a:gd name="T43" fmla="*/ 1 h 158"/>
                <a:gd name="T44" fmla="*/ 0 w 159"/>
                <a:gd name="T45" fmla="*/ 1 h 158"/>
                <a:gd name="T46" fmla="*/ 0 w 159"/>
                <a:gd name="T47" fmla="*/ 1 h 158"/>
                <a:gd name="T48" fmla="*/ 0 w 159"/>
                <a:gd name="T49" fmla="*/ 1 h 158"/>
                <a:gd name="T50" fmla="*/ 0 w 159"/>
                <a:gd name="T51" fmla="*/ 1 h 158"/>
                <a:gd name="T52" fmla="*/ 0 w 159"/>
                <a:gd name="T53" fmla="*/ 1 h 158"/>
                <a:gd name="T54" fmla="*/ 0 w 159"/>
                <a:gd name="T55" fmla="*/ 1 h 158"/>
                <a:gd name="T56" fmla="*/ 0 w 159"/>
                <a:gd name="T57" fmla="*/ 1 h 158"/>
                <a:gd name="T58" fmla="*/ 0 w 159"/>
                <a:gd name="T59" fmla="*/ 1 h 158"/>
                <a:gd name="T60" fmla="*/ 0 w 159"/>
                <a:gd name="T61" fmla="*/ 1 h 158"/>
                <a:gd name="T62" fmla="*/ 0 w 159"/>
                <a:gd name="T63" fmla="*/ 1 h 158"/>
                <a:gd name="T64" fmla="*/ 0 w 159"/>
                <a:gd name="T65" fmla="*/ 1 h 1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9"/>
                <a:gd name="T100" fmla="*/ 0 h 158"/>
                <a:gd name="T101" fmla="*/ 159 w 159"/>
                <a:gd name="T102" fmla="*/ 158 h 1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9" h="158">
                  <a:moveTo>
                    <a:pt x="0" y="79"/>
                  </a:moveTo>
                  <a:lnTo>
                    <a:pt x="0" y="72"/>
                  </a:lnTo>
                  <a:lnTo>
                    <a:pt x="1" y="64"/>
                  </a:lnTo>
                  <a:lnTo>
                    <a:pt x="3" y="56"/>
                  </a:lnTo>
                  <a:lnTo>
                    <a:pt x="6" y="49"/>
                  </a:lnTo>
                  <a:lnTo>
                    <a:pt x="9" y="42"/>
                  </a:lnTo>
                  <a:lnTo>
                    <a:pt x="13" y="35"/>
                  </a:lnTo>
                  <a:lnTo>
                    <a:pt x="18" y="29"/>
                  </a:lnTo>
                  <a:lnTo>
                    <a:pt x="22" y="24"/>
                  </a:lnTo>
                  <a:lnTo>
                    <a:pt x="28" y="18"/>
                  </a:lnTo>
                  <a:lnTo>
                    <a:pt x="34" y="14"/>
                  </a:lnTo>
                  <a:lnTo>
                    <a:pt x="41" y="10"/>
                  </a:lnTo>
                  <a:lnTo>
                    <a:pt x="47" y="7"/>
                  </a:lnTo>
                  <a:lnTo>
                    <a:pt x="56" y="4"/>
                  </a:lnTo>
                  <a:lnTo>
                    <a:pt x="63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7" y="1"/>
                  </a:lnTo>
                  <a:lnTo>
                    <a:pt x="95" y="2"/>
                  </a:lnTo>
                  <a:lnTo>
                    <a:pt x="102" y="4"/>
                  </a:lnTo>
                  <a:lnTo>
                    <a:pt x="110" y="7"/>
                  </a:lnTo>
                  <a:lnTo>
                    <a:pt x="117" y="10"/>
                  </a:lnTo>
                  <a:lnTo>
                    <a:pt x="124" y="14"/>
                  </a:lnTo>
                  <a:lnTo>
                    <a:pt x="130" y="18"/>
                  </a:lnTo>
                  <a:lnTo>
                    <a:pt x="135" y="24"/>
                  </a:lnTo>
                  <a:lnTo>
                    <a:pt x="141" y="29"/>
                  </a:lnTo>
                  <a:lnTo>
                    <a:pt x="145" y="35"/>
                  </a:lnTo>
                  <a:lnTo>
                    <a:pt x="149" y="42"/>
                  </a:lnTo>
                  <a:lnTo>
                    <a:pt x="153" y="49"/>
                  </a:lnTo>
                  <a:lnTo>
                    <a:pt x="155" y="56"/>
                  </a:lnTo>
                  <a:lnTo>
                    <a:pt x="157" y="64"/>
                  </a:lnTo>
                  <a:lnTo>
                    <a:pt x="159" y="72"/>
                  </a:lnTo>
                  <a:lnTo>
                    <a:pt x="159" y="79"/>
                  </a:lnTo>
                  <a:lnTo>
                    <a:pt x="159" y="87"/>
                  </a:lnTo>
                  <a:lnTo>
                    <a:pt x="157" y="96"/>
                  </a:lnTo>
                  <a:lnTo>
                    <a:pt x="155" y="103"/>
                  </a:lnTo>
                  <a:lnTo>
                    <a:pt x="153" y="110"/>
                  </a:lnTo>
                  <a:lnTo>
                    <a:pt x="149" y="117"/>
                  </a:lnTo>
                  <a:lnTo>
                    <a:pt x="145" y="123"/>
                  </a:lnTo>
                  <a:lnTo>
                    <a:pt x="141" y="129"/>
                  </a:lnTo>
                  <a:lnTo>
                    <a:pt x="135" y="135"/>
                  </a:lnTo>
                  <a:lnTo>
                    <a:pt x="130" y="140"/>
                  </a:lnTo>
                  <a:lnTo>
                    <a:pt x="124" y="145"/>
                  </a:lnTo>
                  <a:lnTo>
                    <a:pt x="117" y="149"/>
                  </a:lnTo>
                  <a:lnTo>
                    <a:pt x="110" y="152"/>
                  </a:lnTo>
                  <a:lnTo>
                    <a:pt x="102" y="155"/>
                  </a:lnTo>
                  <a:lnTo>
                    <a:pt x="95" y="157"/>
                  </a:lnTo>
                  <a:lnTo>
                    <a:pt x="87" y="158"/>
                  </a:lnTo>
                  <a:lnTo>
                    <a:pt x="78" y="158"/>
                  </a:lnTo>
                  <a:lnTo>
                    <a:pt x="71" y="158"/>
                  </a:lnTo>
                  <a:lnTo>
                    <a:pt x="63" y="157"/>
                  </a:lnTo>
                  <a:lnTo>
                    <a:pt x="56" y="155"/>
                  </a:lnTo>
                  <a:lnTo>
                    <a:pt x="47" y="152"/>
                  </a:lnTo>
                  <a:lnTo>
                    <a:pt x="41" y="149"/>
                  </a:lnTo>
                  <a:lnTo>
                    <a:pt x="34" y="145"/>
                  </a:lnTo>
                  <a:lnTo>
                    <a:pt x="28" y="140"/>
                  </a:lnTo>
                  <a:lnTo>
                    <a:pt x="22" y="135"/>
                  </a:lnTo>
                  <a:lnTo>
                    <a:pt x="18" y="129"/>
                  </a:lnTo>
                  <a:lnTo>
                    <a:pt x="13" y="123"/>
                  </a:lnTo>
                  <a:lnTo>
                    <a:pt x="9" y="117"/>
                  </a:lnTo>
                  <a:lnTo>
                    <a:pt x="6" y="110"/>
                  </a:lnTo>
                  <a:lnTo>
                    <a:pt x="3" y="103"/>
                  </a:lnTo>
                  <a:lnTo>
                    <a:pt x="1" y="96"/>
                  </a:lnTo>
                  <a:lnTo>
                    <a:pt x="0" y="87"/>
                  </a:lnTo>
                  <a:lnTo>
                    <a:pt x="0" y="7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Freeform 16"/>
            <p:cNvSpPr>
              <a:spLocks/>
            </p:cNvSpPr>
            <p:nvPr/>
          </p:nvSpPr>
          <p:spPr bwMode="auto">
            <a:xfrm>
              <a:off x="1051" y="1444"/>
              <a:ext cx="97" cy="206"/>
            </a:xfrm>
            <a:custGeom>
              <a:avLst/>
              <a:gdLst>
                <a:gd name="T0" fmla="*/ 1 w 193"/>
                <a:gd name="T1" fmla="*/ 0 h 413"/>
                <a:gd name="T2" fmla="*/ 1 w 193"/>
                <a:gd name="T3" fmla="*/ 1 h 413"/>
                <a:gd name="T4" fmla="*/ 0 w 193"/>
                <a:gd name="T5" fmla="*/ 1 h 413"/>
                <a:gd name="T6" fmla="*/ 1 w 193"/>
                <a:gd name="T7" fmla="*/ 0 h 413"/>
                <a:gd name="T8" fmla="*/ 1 w 193"/>
                <a:gd name="T9" fmla="*/ 0 h 4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413"/>
                <a:gd name="T17" fmla="*/ 193 w 193"/>
                <a:gd name="T18" fmla="*/ 413 h 4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413">
                  <a:moveTo>
                    <a:pt x="193" y="102"/>
                  </a:moveTo>
                  <a:lnTo>
                    <a:pt x="59" y="413"/>
                  </a:lnTo>
                  <a:lnTo>
                    <a:pt x="0" y="334"/>
                  </a:lnTo>
                  <a:lnTo>
                    <a:pt x="149" y="0"/>
                  </a:lnTo>
                  <a:lnTo>
                    <a:pt x="193" y="102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Freeform 17"/>
            <p:cNvSpPr>
              <a:spLocks/>
            </p:cNvSpPr>
            <p:nvPr/>
          </p:nvSpPr>
          <p:spPr bwMode="auto">
            <a:xfrm>
              <a:off x="1051" y="1444"/>
              <a:ext cx="97" cy="206"/>
            </a:xfrm>
            <a:custGeom>
              <a:avLst/>
              <a:gdLst>
                <a:gd name="T0" fmla="*/ 1 w 193"/>
                <a:gd name="T1" fmla="*/ 0 h 413"/>
                <a:gd name="T2" fmla="*/ 1 w 193"/>
                <a:gd name="T3" fmla="*/ 1 h 413"/>
                <a:gd name="T4" fmla="*/ 0 w 193"/>
                <a:gd name="T5" fmla="*/ 1 h 413"/>
                <a:gd name="T6" fmla="*/ 1 w 193"/>
                <a:gd name="T7" fmla="*/ 0 h 413"/>
                <a:gd name="T8" fmla="*/ 1 w 193"/>
                <a:gd name="T9" fmla="*/ 0 h 4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413"/>
                <a:gd name="T17" fmla="*/ 193 w 193"/>
                <a:gd name="T18" fmla="*/ 413 h 4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413">
                  <a:moveTo>
                    <a:pt x="193" y="102"/>
                  </a:moveTo>
                  <a:lnTo>
                    <a:pt x="59" y="413"/>
                  </a:lnTo>
                  <a:lnTo>
                    <a:pt x="0" y="334"/>
                  </a:lnTo>
                  <a:lnTo>
                    <a:pt x="149" y="0"/>
                  </a:lnTo>
                  <a:lnTo>
                    <a:pt x="193" y="102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Freeform 18"/>
            <p:cNvSpPr>
              <a:spLocks/>
            </p:cNvSpPr>
            <p:nvPr/>
          </p:nvSpPr>
          <p:spPr bwMode="auto">
            <a:xfrm>
              <a:off x="1041" y="1333"/>
              <a:ext cx="63" cy="125"/>
            </a:xfrm>
            <a:custGeom>
              <a:avLst/>
              <a:gdLst>
                <a:gd name="T0" fmla="*/ 0 w 127"/>
                <a:gd name="T1" fmla="*/ 0 h 251"/>
                <a:gd name="T2" fmla="*/ 0 w 127"/>
                <a:gd name="T3" fmla="*/ 0 h 251"/>
                <a:gd name="T4" fmla="*/ 0 w 127"/>
                <a:gd name="T5" fmla="*/ 0 h 251"/>
                <a:gd name="T6" fmla="*/ 0 w 127"/>
                <a:gd name="T7" fmla="*/ 0 h 251"/>
                <a:gd name="T8" fmla="*/ 0 w 127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251"/>
                <a:gd name="T17" fmla="*/ 127 w 127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251">
                  <a:moveTo>
                    <a:pt x="96" y="0"/>
                  </a:moveTo>
                  <a:lnTo>
                    <a:pt x="0" y="210"/>
                  </a:lnTo>
                  <a:lnTo>
                    <a:pt x="41" y="251"/>
                  </a:lnTo>
                  <a:lnTo>
                    <a:pt x="127" y="9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Freeform 19"/>
            <p:cNvSpPr>
              <a:spLocks/>
            </p:cNvSpPr>
            <p:nvPr/>
          </p:nvSpPr>
          <p:spPr bwMode="auto">
            <a:xfrm>
              <a:off x="1041" y="1333"/>
              <a:ext cx="63" cy="125"/>
            </a:xfrm>
            <a:custGeom>
              <a:avLst/>
              <a:gdLst>
                <a:gd name="T0" fmla="*/ 0 w 127"/>
                <a:gd name="T1" fmla="*/ 0 h 251"/>
                <a:gd name="T2" fmla="*/ 0 w 127"/>
                <a:gd name="T3" fmla="*/ 0 h 251"/>
                <a:gd name="T4" fmla="*/ 0 w 127"/>
                <a:gd name="T5" fmla="*/ 0 h 251"/>
                <a:gd name="T6" fmla="*/ 0 w 127"/>
                <a:gd name="T7" fmla="*/ 0 h 251"/>
                <a:gd name="T8" fmla="*/ 0 w 127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251"/>
                <a:gd name="T17" fmla="*/ 127 w 127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251">
                  <a:moveTo>
                    <a:pt x="96" y="0"/>
                  </a:moveTo>
                  <a:lnTo>
                    <a:pt x="0" y="210"/>
                  </a:lnTo>
                  <a:lnTo>
                    <a:pt x="41" y="251"/>
                  </a:lnTo>
                  <a:lnTo>
                    <a:pt x="127" y="95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Freeform 20"/>
            <p:cNvSpPr>
              <a:spLocks/>
            </p:cNvSpPr>
            <p:nvPr/>
          </p:nvSpPr>
          <p:spPr bwMode="auto">
            <a:xfrm>
              <a:off x="1088" y="1296"/>
              <a:ext cx="247" cy="354"/>
            </a:xfrm>
            <a:custGeom>
              <a:avLst/>
              <a:gdLst>
                <a:gd name="T0" fmla="*/ 1 w 494"/>
                <a:gd name="T1" fmla="*/ 1 h 708"/>
                <a:gd name="T2" fmla="*/ 1 w 494"/>
                <a:gd name="T3" fmla="*/ 1 h 708"/>
                <a:gd name="T4" fmla="*/ 1 w 494"/>
                <a:gd name="T5" fmla="*/ 1 h 708"/>
                <a:gd name="T6" fmla="*/ 1 w 494"/>
                <a:gd name="T7" fmla="*/ 3 h 708"/>
                <a:gd name="T8" fmla="*/ 2 w 494"/>
                <a:gd name="T9" fmla="*/ 3 h 708"/>
                <a:gd name="T10" fmla="*/ 2 w 494"/>
                <a:gd name="T11" fmla="*/ 3 h 708"/>
                <a:gd name="T12" fmla="*/ 1 w 494"/>
                <a:gd name="T13" fmla="*/ 1 h 708"/>
                <a:gd name="T14" fmla="*/ 1 w 494"/>
                <a:gd name="T15" fmla="*/ 1 h 708"/>
                <a:gd name="T16" fmla="*/ 2 w 494"/>
                <a:gd name="T17" fmla="*/ 1 h 708"/>
                <a:gd name="T18" fmla="*/ 2 w 494"/>
                <a:gd name="T19" fmla="*/ 0 h 708"/>
                <a:gd name="T20" fmla="*/ 0 w 494"/>
                <a:gd name="T21" fmla="*/ 1 h 708"/>
                <a:gd name="T22" fmla="*/ 1 w 494"/>
                <a:gd name="T23" fmla="*/ 1 h 7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4"/>
                <a:gd name="T37" fmla="*/ 0 h 708"/>
                <a:gd name="T38" fmla="*/ 494 w 494"/>
                <a:gd name="T39" fmla="*/ 708 h 7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4" h="708">
                  <a:moveTo>
                    <a:pt x="31" y="168"/>
                  </a:moveTo>
                  <a:lnTo>
                    <a:pt x="74" y="294"/>
                  </a:lnTo>
                  <a:lnTo>
                    <a:pt x="74" y="295"/>
                  </a:lnTo>
                  <a:lnTo>
                    <a:pt x="252" y="708"/>
                  </a:lnTo>
                  <a:lnTo>
                    <a:pt x="353" y="708"/>
                  </a:lnTo>
                  <a:lnTo>
                    <a:pt x="273" y="520"/>
                  </a:lnTo>
                  <a:lnTo>
                    <a:pt x="213" y="353"/>
                  </a:lnTo>
                  <a:lnTo>
                    <a:pt x="209" y="121"/>
                  </a:lnTo>
                  <a:lnTo>
                    <a:pt x="494" y="60"/>
                  </a:lnTo>
                  <a:lnTo>
                    <a:pt x="494" y="0"/>
                  </a:lnTo>
                  <a:lnTo>
                    <a:pt x="0" y="73"/>
                  </a:lnTo>
                  <a:lnTo>
                    <a:pt x="31" y="168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Freeform 21"/>
            <p:cNvSpPr>
              <a:spLocks/>
            </p:cNvSpPr>
            <p:nvPr/>
          </p:nvSpPr>
          <p:spPr bwMode="auto">
            <a:xfrm>
              <a:off x="1088" y="1296"/>
              <a:ext cx="247" cy="354"/>
            </a:xfrm>
            <a:custGeom>
              <a:avLst/>
              <a:gdLst>
                <a:gd name="T0" fmla="*/ 1 w 494"/>
                <a:gd name="T1" fmla="*/ 1 h 708"/>
                <a:gd name="T2" fmla="*/ 1 w 494"/>
                <a:gd name="T3" fmla="*/ 1 h 708"/>
                <a:gd name="T4" fmla="*/ 1 w 494"/>
                <a:gd name="T5" fmla="*/ 1 h 708"/>
                <a:gd name="T6" fmla="*/ 1 w 494"/>
                <a:gd name="T7" fmla="*/ 3 h 708"/>
                <a:gd name="T8" fmla="*/ 2 w 494"/>
                <a:gd name="T9" fmla="*/ 3 h 708"/>
                <a:gd name="T10" fmla="*/ 2 w 494"/>
                <a:gd name="T11" fmla="*/ 3 h 708"/>
                <a:gd name="T12" fmla="*/ 1 w 494"/>
                <a:gd name="T13" fmla="*/ 1 h 708"/>
                <a:gd name="T14" fmla="*/ 1 w 494"/>
                <a:gd name="T15" fmla="*/ 1 h 708"/>
                <a:gd name="T16" fmla="*/ 2 w 494"/>
                <a:gd name="T17" fmla="*/ 1 h 708"/>
                <a:gd name="T18" fmla="*/ 2 w 494"/>
                <a:gd name="T19" fmla="*/ 0 h 708"/>
                <a:gd name="T20" fmla="*/ 0 w 494"/>
                <a:gd name="T21" fmla="*/ 1 h 708"/>
                <a:gd name="T22" fmla="*/ 1 w 494"/>
                <a:gd name="T23" fmla="*/ 1 h 7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4"/>
                <a:gd name="T37" fmla="*/ 0 h 708"/>
                <a:gd name="T38" fmla="*/ 494 w 494"/>
                <a:gd name="T39" fmla="*/ 708 h 7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4" h="708">
                  <a:moveTo>
                    <a:pt x="31" y="168"/>
                  </a:moveTo>
                  <a:lnTo>
                    <a:pt x="74" y="294"/>
                  </a:lnTo>
                  <a:lnTo>
                    <a:pt x="74" y="295"/>
                  </a:lnTo>
                  <a:lnTo>
                    <a:pt x="252" y="708"/>
                  </a:lnTo>
                  <a:lnTo>
                    <a:pt x="353" y="708"/>
                  </a:lnTo>
                  <a:lnTo>
                    <a:pt x="273" y="520"/>
                  </a:lnTo>
                  <a:lnTo>
                    <a:pt x="213" y="353"/>
                  </a:lnTo>
                  <a:lnTo>
                    <a:pt x="209" y="121"/>
                  </a:lnTo>
                  <a:lnTo>
                    <a:pt x="494" y="60"/>
                  </a:lnTo>
                  <a:lnTo>
                    <a:pt x="494" y="0"/>
                  </a:lnTo>
                  <a:lnTo>
                    <a:pt x="0" y="73"/>
                  </a:lnTo>
                  <a:lnTo>
                    <a:pt x="31" y="16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Freeform 22"/>
            <p:cNvSpPr>
              <a:spLocks/>
            </p:cNvSpPr>
            <p:nvPr/>
          </p:nvSpPr>
          <p:spPr bwMode="auto">
            <a:xfrm>
              <a:off x="1376" y="1245"/>
              <a:ext cx="244" cy="162"/>
            </a:xfrm>
            <a:custGeom>
              <a:avLst/>
              <a:gdLst>
                <a:gd name="T0" fmla="*/ 0 w 488"/>
                <a:gd name="T1" fmla="*/ 0 h 324"/>
                <a:gd name="T2" fmla="*/ 0 w 488"/>
                <a:gd name="T3" fmla="*/ 1 h 324"/>
                <a:gd name="T4" fmla="*/ 2 w 488"/>
                <a:gd name="T5" fmla="*/ 1 h 324"/>
                <a:gd name="T6" fmla="*/ 0 60000 65536"/>
                <a:gd name="T7" fmla="*/ 0 60000 65536"/>
                <a:gd name="T8" fmla="*/ 0 60000 65536"/>
                <a:gd name="T9" fmla="*/ 0 w 488"/>
                <a:gd name="T10" fmla="*/ 0 h 324"/>
                <a:gd name="T11" fmla="*/ 488 w 488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324">
                  <a:moveTo>
                    <a:pt x="0" y="0"/>
                  </a:moveTo>
                  <a:lnTo>
                    <a:pt x="0" y="324"/>
                  </a:lnTo>
                  <a:lnTo>
                    <a:pt x="488" y="324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1396" y="1326"/>
              <a:ext cx="21" cy="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1396" y="1326"/>
              <a:ext cx="21" cy="8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1457" y="1266"/>
              <a:ext cx="21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1457" y="1266"/>
              <a:ext cx="21" cy="14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1518" y="1266"/>
              <a:ext cx="21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1518" y="1266"/>
              <a:ext cx="21" cy="14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Freeform 29"/>
            <p:cNvSpPr>
              <a:spLocks/>
            </p:cNvSpPr>
            <p:nvPr/>
          </p:nvSpPr>
          <p:spPr bwMode="auto">
            <a:xfrm>
              <a:off x="1381" y="1245"/>
              <a:ext cx="188" cy="122"/>
            </a:xfrm>
            <a:custGeom>
              <a:avLst/>
              <a:gdLst>
                <a:gd name="T0" fmla="*/ 0 w 376"/>
                <a:gd name="T1" fmla="*/ 1 h 244"/>
                <a:gd name="T2" fmla="*/ 1 w 376"/>
                <a:gd name="T3" fmla="*/ 1 h 244"/>
                <a:gd name="T4" fmla="*/ 1 w 376"/>
                <a:gd name="T5" fmla="*/ 1 h 244"/>
                <a:gd name="T6" fmla="*/ 1 w 376"/>
                <a:gd name="T7" fmla="*/ 1 h 244"/>
                <a:gd name="T8" fmla="*/ 1 w 376"/>
                <a:gd name="T9" fmla="*/ 1 h 244"/>
                <a:gd name="T10" fmla="*/ 1 w 376"/>
                <a:gd name="T11" fmla="*/ 0 h 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6"/>
                <a:gd name="T19" fmla="*/ 0 h 244"/>
                <a:gd name="T20" fmla="*/ 376 w 376"/>
                <a:gd name="T21" fmla="*/ 244 h 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6" h="244">
                  <a:moveTo>
                    <a:pt x="0" y="244"/>
                  </a:moveTo>
                  <a:lnTo>
                    <a:pt x="51" y="193"/>
                  </a:lnTo>
                  <a:lnTo>
                    <a:pt x="112" y="244"/>
                  </a:lnTo>
                  <a:lnTo>
                    <a:pt x="173" y="102"/>
                  </a:lnTo>
                  <a:lnTo>
                    <a:pt x="234" y="162"/>
                  </a:lnTo>
                  <a:lnTo>
                    <a:pt x="376" y="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1102" y="1816"/>
              <a:ext cx="48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597894"/>
                </a:buClr>
                <a:buFont typeface="Wingdings" pitchFamily="2" charset="2"/>
                <a:buNone/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BUSINESS</a:t>
              </a:r>
              <a:endParaRPr lang="en-US" sz="4000" b="1">
                <a:cs typeface="Arial" charset="0"/>
              </a:endParaRP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1233" y="1932"/>
              <a:ext cx="22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597894"/>
                </a:buClr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UNIT</a:t>
              </a:r>
              <a:endParaRPr lang="en-US" sz="4000" b="1" dirty="0">
                <a:cs typeface="Arial" charset="0"/>
              </a:endParaRPr>
            </a:p>
          </p:txBody>
        </p:sp>
        <p:sp>
          <p:nvSpPr>
            <p:cNvPr id="30752" name="Freeform 32"/>
            <p:cNvSpPr>
              <a:spLocks/>
            </p:cNvSpPr>
            <p:nvPr/>
          </p:nvSpPr>
          <p:spPr bwMode="auto">
            <a:xfrm>
              <a:off x="4708" y="1269"/>
              <a:ext cx="365" cy="342"/>
            </a:xfrm>
            <a:custGeom>
              <a:avLst/>
              <a:gdLst>
                <a:gd name="T0" fmla="*/ 2 w 731"/>
                <a:gd name="T1" fmla="*/ 0 h 685"/>
                <a:gd name="T2" fmla="*/ 2 w 731"/>
                <a:gd name="T3" fmla="*/ 2 h 685"/>
                <a:gd name="T4" fmla="*/ 0 w 731"/>
                <a:gd name="T5" fmla="*/ 2 h 685"/>
                <a:gd name="T6" fmla="*/ 0 w 731"/>
                <a:gd name="T7" fmla="*/ 2 h 685"/>
                <a:gd name="T8" fmla="*/ 1 w 731"/>
                <a:gd name="T9" fmla="*/ 2 h 685"/>
                <a:gd name="T10" fmla="*/ 1 w 731"/>
                <a:gd name="T11" fmla="*/ 0 h 685"/>
                <a:gd name="T12" fmla="*/ 0 w 731"/>
                <a:gd name="T13" fmla="*/ 1 h 685"/>
                <a:gd name="T14" fmla="*/ 0 w 731"/>
                <a:gd name="T15" fmla="*/ 0 h 685"/>
                <a:gd name="T16" fmla="*/ 1 w 731"/>
                <a:gd name="T17" fmla="*/ 0 h 685"/>
                <a:gd name="T18" fmla="*/ 2 w 731"/>
                <a:gd name="T19" fmla="*/ 0 h 6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1"/>
                <a:gd name="T31" fmla="*/ 0 h 685"/>
                <a:gd name="T32" fmla="*/ 731 w 731"/>
                <a:gd name="T33" fmla="*/ 685 h 6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1" h="685">
                  <a:moveTo>
                    <a:pt x="731" y="0"/>
                  </a:moveTo>
                  <a:lnTo>
                    <a:pt x="731" y="685"/>
                  </a:lnTo>
                  <a:lnTo>
                    <a:pt x="98" y="685"/>
                  </a:lnTo>
                  <a:lnTo>
                    <a:pt x="98" y="548"/>
                  </a:lnTo>
                  <a:lnTo>
                    <a:pt x="390" y="548"/>
                  </a:lnTo>
                  <a:lnTo>
                    <a:pt x="390" y="137"/>
                  </a:lnTo>
                  <a:lnTo>
                    <a:pt x="98" y="274"/>
                  </a:lnTo>
                  <a:lnTo>
                    <a:pt x="0" y="182"/>
                  </a:lnTo>
                  <a:lnTo>
                    <a:pt x="390" y="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Freeform 33"/>
            <p:cNvSpPr>
              <a:spLocks/>
            </p:cNvSpPr>
            <p:nvPr/>
          </p:nvSpPr>
          <p:spPr bwMode="auto">
            <a:xfrm>
              <a:off x="4708" y="1269"/>
              <a:ext cx="365" cy="342"/>
            </a:xfrm>
            <a:custGeom>
              <a:avLst/>
              <a:gdLst>
                <a:gd name="T0" fmla="*/ 2 w 731"/>
                <a:gd name="T1" fmla="*/ 0 h 685"/>
                <a:gd name="T2" fmla="*/ 2 w 731"/>
                <a:gd name="T3" fmla="*/ 2 h 685"/>
                <a:gd name="T4" fmla="*/ 0 w 731"/>
                <a:gd name="T5" fmla="*/ 2 h 685"/>
                <a:gd name="T6" fmla="*/ 0 w 731"/>
                <a:gd name="T7" fmla="*/ 2 h 685"/>
                <a:gd name="T8" fmla="*/ 1 w 731"/>
                <a:gd name="T9" fmla="*/ 2 h 685"/>
                <a:gd name="T10" fmla="*/ 1 w 731"/>
                <a:gd name="T11" fmla="*/ 0 h 685"/>
                <a:gd name="T12" fmla="*/ 0 w 731"/>
                <a:gd name="T13" fmla="*/ 1 h 685"/>
                <a:gd name="T14" fmla="*/ 0 w 731"/>
                <a:gd name="T15" fmla="*/ 0 h 685"/>
                <a:gd name="T16" fmla="*/ 1 w 731"/>
                <a:gd name="T17" fmla="*/ 0 h 685"/>
                <a:gd name="T18" fmla="*/ 2 w 731"/>
                <a:gd name="T19" fmla="*/ 0 h 6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1"/>
                <a:gd name="T31" fmla="*/ 0 h 685"/>
                <a:gd name="T32" fmla="*/ 731 w 731"/>
                <a:gd name="T33" fmla="*/ 685 h 6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1" h="685">
                  <a:moveTo>
                    <a:pt x="731" y="0"/>
                  </a:moveTo>
                  <a:lnTo>
                    <a:pt x="731" y="685"/>
                  </a:lnTo>
                  <a:lnTo>
                    <a:pt x="98" y="685"/>
                  </a:lnTo>
                  <a:lnTo>
                    <a:pt x="98" y="548"/>
                  </a:lnTo>
                  <a:lnTo>
                    <a:pt x="390" y="548"/>
                  </a:lnTo>
                  <a:lnTo>
                    <a:pt x="390" y="137"/>
                  </a:lnTo>
                  <a:lnTo>
                    <a:pt x="98" y="274"/>
                  </a:lnTo>
                  <a:lnTo>
                    <a:pt x="0" y="182"/>
                  </a:lnTo>
                  <a:lnTo>
                    <a:pt x="390" y="0"/>
                  </a:lnTo>
                  <a:lnTo>
                    <a:pt x="73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5083" y="1360"/>
              <a:ext cx="64" cy="25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5083" y="1360"/>
              <a:ext cx="64" cy="25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4839" y="1620"/>
              <a:ext cx="308" cy="6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839" y="1620"/>
              <a:ext cx="308" cy="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Rectangle 38"/>
            <p:cNvSpPr>
              <a:spLocks noChangeArrowheads="1"/>
            </p:cNvSpPr>
            <p:nvPr/>
          </p:nvSpPr>
          <p:spPr bwMode="auto">
            <a:xfrm>
              <a:off x="4429" y="1451"/>
              <a:ext cx="450" cy="36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29" y="1451"/>
              <a:ext cx="450" cy="36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Rectangle 40"/>
            <p:cNvSpPr>
              <a:spLocks noChangeArrowheads="1"/>
            </p:cNvSpPr>
            <p:nvPr/>
          </p:nvSpPr>
          <p:spPr bwMode="auto">
            <a:xfrm>
              <a:off x="4952" y="1680"/>
              <a:ext cx="73" cy="113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Rectangle 41"/>
            <p:cNvSpPr>
              <a:spLocks noChangeArrowheads="1"/>
            </p:cNvSpPr>
            <p:nvPr/>
          </p:nvSpPr>
          <p:spPr bwMode="auto">
            <a:xfrm>
              <a:off x="4952" y="1680"/>
              <a:ext cx="73" cy="11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Rectangle 42"/>
            <p:cNvSpPr>
              <a:spLocks noChangeArrowheads="1"/>
            </p:cNvSpPr>
            <p:nvPr/>
          </p:nvSpPr>
          <p:spPr bwMode="auto">
            <a:xfrm>
              <a:off x="4879" y="1793"/>
              <a:ext cx="219" cy="23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Rectangle 43"/>
            <p:cNvSpPr>
              <a:spLocks noChangeArrowheads="1"/>
            </p:cNvSpPr>
            <p:nvPr/>
          </p:nvSpPr>
          <p:spPr bwMode="auto">
            <a:xfrm>
              <a:off x="4879" y="1793"/>
              <a:ext cx="219" cy="2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Freeform 44"/>
            <p:cNvSpPr>
              <a:spLocks noEditPoints="1"/>
            </p:cNvSpPr>
            <p:nvPr/>
          </p:nvSpPr>
          <p:spPr bwMode="auto">
            <a:xfrm>
              <a:off x="4538" y="1337"/>
              <a:ext cx="219" cy="114"/>
            </a:xfrm>
            <a:custGeom>
              <a:avLst/>
              <a:gdLst>
                <a:gd name="T0" fmla="*/ 1 w 439"/>
                <a:gd name="T1" fmla="*/ 1 h 228"/>
                <a:gd name="T2" fmla="*/ 1 w 439"/>
                <a:gd name="T3" fmla="*/ 1 h 228"/>
                <a:gd name="T4" fmla="*/ 0 w 439"/>
                <a:gd name="T5" fmla="*/ 0 h 228"/>
                <a:gd name="T6" fmla="*/ 0 w 439"/>
                <a:gd name="T7" fmla="*/ 1 h 228"/>
                <a:gd name="T8" fmla="*/ 0 w 439"/>
                <a:gd name="T9" fmla="*/ 1 h 228"/>
                <a:gd name="T10" fmla="*/ 1 w 439"/>
                <a:gd name="T11" fmla="*/ 1 h 228"/>
                <a:gd name="T12" fmla="*/ 1 w 439"/>
                <a:gd name="T13" fmla="*/ 1 h 228"/>
                <a:gd name="T14" fmla="*/ 0 w 439"/>
                <a:gd name="T15" fmla="*/ 1 h 228"/>
                <a:gd name="T16" fmla="*/ 0 w 439"/>
                <a:gd name="T17" fmla="*/ 1 h 228"/>
                <a:gd name="T18" fmla="*/ 0 w 439"/>
                <a:gd name="T19" fmla="*/ 1 h 228"/>
                <a:gd name="T20" fmla="*/ 0 w 439"/>
                <a:gd name="T21" fmla="*/ 1 h 228"/>
                <a:gd name="T22" fmla="*/ 0 w 439"/>
                <a:gd name="T23" fmla="*/ 1 h 228"/>
                <a:gd name="T24" fmla="*/ 0 w 439"/>
                <a:gd name="T25" fmla="*/ 1 h 228"/>
                <a:gd name="T26" fmla="*/ 0 w 439"/>
                <a:gd name="T27" fmla="*/ 1 h 228"/>
                <a:gd name="T28" fmla="*/ 0 w 439"/>
                <a:gd name="T29" fmla="*/ 1 h 228"/>
                <a:gd name="T30" fmla="*/ 0 w 439"/>
                <a:gd name="T31" fmla="*/ 1 h 228"/>
                <a:gd name="T32" fmla="*/ 0 w 439"/>
                <a:gd name="T33" fmla="*/ 1 h 228"/>
                <a:gd name="T34" fmla="*/ 0 w 439"/>
                <a:gd name="T35" fmla="*/ 1 h 228"/>
                <a:gd name="T36" fmla="*/ 0 w 439"/>
                <a:gd name="T37" fmla="*/ 1 h 228"/>
                <a:gd name="T38" fmla="*/ 0 w 439"/>
                <a:gd name="T39" fmla="*/ 1 h 228"/>
                <a:gd name="T40" fmla="*/ 0 w 439"/>
                <a:gd name="T41" fmla="*/ 1 h 228"/>
                <a:gd name="T42" fmla="*/ 0 w 439"/>
                <a:gd name="T43" fmla="*/ 1 h 228"/>
                <a:gd name="T44" fmla="*/ 0 w 439"/>
                <a:gd name="T45" fmla="*/ 1 h 228"/>
                <a:gd name="T46" fmla="*/ 0 w 439"/>
                <a:gd name="T47" fmla="*/ 1 h 228"/>
                <a:gd name="T48" fmla="*/ 0 w 439"/>
                <a:gd name="T49" fmla="*/ 1 h 228"/>
                <a:gd name="T50" fmla="*/ 0 w 439"/>
                <a:gd name="T51" fmla="*/ 1 h 228"/>
                <a:gd name="T52" fmla="*/ 0 w 439"/>
                <a:gd name="T53" fmla="*/ 1 h 228"/>
                <a:gd name="T54" fmla="*/ 0 w 439"/>
                <a:gd name="T55" fmla="*/ 1 h 228"/>
                <a:gd name="T56" fmla="*/ 0 w 439"/>
                <a:gd name="T57" fmla="*/ 1 h 228"/>
                <a:gd name="T58" fmla="*/ 0 w 439"/>
                <a:gd name="T59" fmla="*/ 1 h 228"/>
                <a:gd name="T60" fmla="*/ 0 w 439"/>
                <a:gd name="T61" fmla="*/ 1 h 228"/>
                <a:gd name="T62" fmla="*/ 0 w 439"/>
                <a:gd name="T63" fmla="*/ 1 h 228"/>
                <a:gd name="T64" fmla="*/ 0 w 439"/>
                <a:gd name="T65" fmla="*/ 1 h 228"/>
                <a:gd name="T66" fmla="*/ 0 w 439"/>
                <a:gd name="T67" fmla="*/ 1 h 228"/>
                <a:gd name="T68" fmla="*/ 0 w 439"/>
                <a:gd name="T69" fmla="*/ 1 h 228"/>
                <a:gd name="T70" fmla="*/ 0 w 439"/>
                <a:gd name="T71" fmla="*/ 1 h 228"/>
                <a:gd name="T72" fmla="*/ 0 w 439"/>
                <a:gd name="T73" fmla="*/ 1 h 228"/>
                <a:gd name="T74" fmla="*/ 0 w 439"/>
                <a:gd name="T75" fmla="*/ 1 h 228"/>
                <a:gd name="T76" fmla="*/ 0 w 439"/>
                <a:gd name="T77" fmla="*/ 1 h 228"/>
                <a:gd name="T78" fmla="*/ 0 w 439"/>
                <a:gd name="T79" fmla="*/ 1 h 228"/>
                <a:gd name="T80" fmla="*/ 0 w 439"/>
                <a:gd name="T81" fmla="*/ 1 h 228"/>
                <a:gd name="T82" fmla="*/ 0 w 439"/>
                <a:gd name="T83" fmla="*/ 1 h 22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9"/>
                <a:gd name="T127" fmla="*/ 0 h 228"/>
                <a:gd name="T128" fmla="*/ 439 w 439"/>
                <a:gd name="T129" fmla="*/ 228 h 22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9" h="228">
                  <a:moveTo>
                    <a:pt x="439" y="228"/>
                  </a:moveTo>
                  <a:lnTo>
                    <a:pt x="439" y="182"/>
                  </a:lnTo>
                  <a:lnTo>
                    <a:pt x="49" y="0"/>
                  </a:lnTo>
                  <a:lnTo>
                    <a:pt x="0" y="45"/>
                  </a:lnTo>
                  <a:lnTo>
                    <a:pt x="0" y="228"/>
                  </a:lnTo>
                  <a:lnTo>
                    <a:pt x="439" y="228"/>
                  </a:lnTo>
                  <a:close/>
                  <a:moveTo>
                    <a:pt x="98" y="68"/>
                  </a:moveTo>
                  <a:lnTo>
                    <a:pt x="97" y="63"/>
                  </a:lnTo>
                  <a:lnTo>
                    <a:pt x="96" y="60"/>
                  </a:lnTo>
                  <a:lnTo>
                    <a:pt x="93" y="56"/>
                  </a:lnTo>
                  <a:lnTo>
                    <a:pt x="90" y="53"/>
                  </a:lnTo>
                  <a:lnTo>
                    <a:pt x="86" y="50"/>
                  </a:lnTo>
                  <a:lnTo>
                    <a:pt x="83" y="48"/>
                  </a:lnTo>
                  <a:lnTo>
                    <a:pt x="78" y="47"/>
                  </a:lnTo>
                  <a:lnTo>
                    <a:pt x="73" y="45"/>
                  </a:lnTo>
                  <a:lnTo>
                    <a:pt x="68" y="47"/>
                  </a:lnTo>
                  <a:lnTo>
                    <a:pt x="64" y="48"/>
                  </a:lnTo>
                  <a:lnTo>
                    <a:pt x="60" y="50"/>
                  </a:lnTo>
                  <a:lnTo>
                    <a:pt x="56" y="53"/>
                  </a:lnTo>
                  <a:lnTo>
                    <a:pt x="53" y="56"/>
                  </a:lnTo>
                  <a:lnTo>
                    <a:pt x="50" y="60"/>
                  </a:lnTo>
                  <a:lnTo>
                    <a:pt x="49" y="63"/>
                  </a:lnTo>
                  <a:lnTo>
                    <a:pt x="49" y="68"/>
                  </a:lnTo>
                  <a:lnTo>
                    <a:pt x="49" y="73"/>
                  </a:lnTo>
                  <a:lnTo>
                    <a:pt x="50" y="78"/>
                  </a:lnTo>
                  <a:lnTo>
                    <a:pt x="53" y="81"/>
                  </a:lnTo>
                  <a:lnTo>
                    <a:pt x="56" y="85"/>
                  </a:lnTo>
                  <a:lnTo>
                    <a:pt x="60" y="87"/>
                  </a:lnTo>
                  <a:lnTo>
                    <a:pt x="64" y="90"/>
                  </a:lnTo>
                  <a:lnTo>
                    <a:pt x="68" y="91"/>
                  </a:lnTo>
                  <a:lnTo>
                    <a:pt x="73" y="91"/>
                  </a:lnTo>
                  <a:lnTo>
                    <a:pt x="78" y="91"/>
                  </a:lnTo>
                  <a:lnTo>
                    <a:pt x="83" y="90"/>
                  </a:lnTo>
                  <a:lnTo>
                    <a:pt x="86" y="87"/>
                  </a:lnTo>
                  <a:lnTo>
                    <a:pt x="90" y="85"/>
                  </a:lnTo>
                  <a:lnTo>
                    <a:pt x="93" y="81"/>
                  </a:lnTo>
                  <a:lnTo>
                    <a:pt x="96" y="78"/>
                  </a:lnTo>
                  <a:lnTo>
                    <a:pt x="97" y="73"/>
                  </a:lnTo>
                  <a:lnTo>
                    <a:pt x="98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Freeform 45"/>
            <p:cNvSpPr>
              <a:spLocks/>
            </p:cNvSpPr>
            <p:nvPr/>
          </p:nvSpPr>
          <p:spPr bwMode="auto">
            <a:xfrm>
              <a:off x="4538" y="1337"/>
              <a:ext cx="219" cy="114"/>
            </a:xfrm>
            <a:custGeom>
              <a:avLst/>
              <a:gdLst>
                <a:gd name="T0" fmla="*/ 1 w 439"/>
                <a:gd name="T1" fmla="*/ 1 h 228"/>
                <a:gd name="T2" fmla="*/ 1 w 439"/>
                <a:gd name="T3" fmla="*/ 1 h 228"/>
                <a:gd name="T4" fmla="*/ 0 w 439"/>
                <a:gd name="T5" fmla="*/ 0 h 228"/>
                <a:gd name="T6" fmla="*/ 0 w 439"/>
                <a:gd name="T7" fmla="*/ 1 h 228"/>
                <a:gd name="T8" fmla="*/ 0 w 439"/>
                <a:gd name="T9" fmla="*/ 1 h 228"/>
                <a:gd name="T10" fmla="*/ 1 w 439"/>
                <a:gd name="T11" fmla="*/ 1 h 228"/>
                <a:gd name="T12" fmla="*/ 1 w 439"/>
                <a:gd name="T13" fmla="*/ 1 h 2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9"/>
                <a:gd name="T22" fmla="*/ 0 h 228"/>
                <a:gd name="T23" fmla="*/ 439 w 439"/>
                <a:gd name="T24" fmla="*/ 228 h 2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9" h="228">
                  <a:moveTo>
                    <a:pt x="439" y="228"/>
                  </a:moveTo>
                  <a:lnTo>
                    <a:pt x="439" y="182"/>
                  </a:lnTo>
                  <a:lnTo>
                    <a:pt x="49" y="0"/>
                  </a:lnTo>
                  <a:lnTo>
                    <a:pt x="0" y="45"/>
                  </a:lnTo>
                  <a:lnTo>
                    <a:pt x="0" y="228"/>
                  </a:lnTo>
                  <a:lnTo>
                    <a:pt x="439" y="22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Freeform 46"/>
            <p:cNvSpPr>
              <a:spLocks/>
            </p:cNvSpPr>
            <p:nvPr/>
          </p:nvSpPr>
          <p:spPr bwMode="auto">
            <a:xfrm>
              <a:off x="4562" y="1360"/>
              <a:ext cx="25" cy="23"/>
            </a:xfrm>
            <a:custGeom>
              <a:avLst/>
              <a:gdLst>
                <a:gd name="T0" fmla="*/ 1 w 49"/>
                <a:gd name="T1" fmla="*/ 1 h 46"/>
                <a:gd name="T2" fmla="*/ 1 w 49"/>
                <a:gd name="T3" fmla="*/ 1 h 46"/>
                <a:gd name="T4" fmla="*/ 1 w 49"/>
                <a:gd name="T5" fmla="*/ 1 h 46"/>
                <a:gd name="T6" fmla="*/ 1 w 49"/>
                <a:gd name="T7" fmla="*/ 1 h 46"/>
                <a:gd name="T8" fmla="*/ 1 w 49"/>
                <a:gd name="T9" fmla="*/ 1 h 46"/>
                <a:gd name="T10" fmla="*/ 1 w 49"/>
                <a:gd name="T11" fmla="*/ 1 h 46"/>
                <a:gd name="T12" fmla="*/ 1 w 49"/>
                <a:gd name="T13" fmla="*/ 1 h 46"/>
                <a:gd name="T14" fmla="*/ 1 w 49"/>
                <a:gd name="T15" fmla="*/ 1 h 46"/>
                <a:gd name="T16" fmla="*/ 1 w 49"/>
                <a:gd name="T17" fmla="*/ 0 h 46"/>
                <a:gd name="T18" fmla="*/ 1 w 49"/>
                <a:gd name="T19" fmla="*/ 1 h 46"/>
                <a:gd name="T20" fmla="*/ 1 w 49"/>
                <a:gd name="T21" fmla="*/ 1 h 46"/>
                <a:gd name="T22" fmla="*/ 1 w 49"/>
                <a:gd name="T23" fmla="*/ 1 h 46"/>
                <a:gd name="T24" fmla="*/ 1 w 49"/>
                <a:gd name="T25" fmla="*/ 1 h 46"/>
                <a:gd name="T26" fmla="*/ 1 w 49"/>
                <a:gd name="T27" fmla="*/ 1 h 46"/>
                <a:gd name="T28" fmla="*/ 1 w 49"/>
                <a:gd name="T29" fmla="*/ 1 h 46"/>
                <a:gd name="T30" fmla="*/ 0 w 49"/>
                <a:gd name="T31" fmla="*/ 1 h 46"/>
                <a:gd name="T32" fmla="*/ 0 w 49"/>
                <a:gd name="T33" fmla="*/ 1 h 46"/>
                <a:gd name="T34" fmla="*/ 0 w 49"/>
                <a:gd name="T35" fmla="*/ 1 h 46"/>
                <a:gd name="T36" fmla="*/ 0 w 49"/>
                <a:gd name="T37" fmla="*/ 1 h 46"/>
                <a:gd name="T38" fmla="*/ 1 w 49"/>
                <a:gd name="T39" fmla="*/ 1 h 46"/>
                <a:gd name="T40" fmla="*/ 1 w 49"/>
                <a:gd name="T41" fmla="*/ 1 h 46"/>
                <a:gd name="T42" fmla="*/ 1 w 49"/>
                <a:gd name="T43" fmla="*/ 1 h 46"/>
                <a:gd name="T44" fmla="*/ 1 w 49"/>
                <a:gd name="T45" fmla="*/ 1 h 46"/>
                <a:gd name="T46" fmla="*/ 1 w 49"/>
                <a:gd name="T47" fmla="*/ 1 h 46"/>
                <a:gd name="T48" fmla="*/ 1 w 49"/>
                <a:gd name="T49" fmla="*/ 1 h 46"/>
                <a:gd name="T50" fmla="*/ 1 w 49"/>
                <a:gd name="T51" fmla="*/ 1 h 46"/>
                <a:gd name="T52" fmla="*/ 1 w 49"/>
                <a:gd name="T53" fmla="*/ 1 h 46"/>
                <a:gd name="T54" fmla="*/ 1 w 49"/>
                <a:gd name="T55" fmla="*/ 1 h 46"/>
                <a:gd name="T56" fmla="*/ 1 w 49"/>
                <a:gd name="T57" fmla="*/ 1 h 46"/>
                <a:gd name="T58" fmla="*/ 1 w 49"/>
                <a:gd name="T59" fmla="*/ 1 h 46"/>
                <a:gd name="T60" fmla="*/ 1 w 49"/>
                <a:gd name="T61" fmla="*/ 1 h 46"/>
                <a:gd name="T62" fmla="*/ 1 w 49"/>
                <a:gd name="T63" fmla="*/ 1 h 46"/>
                <a:gd name="T64" fmla="*/ 1 w 49"/>
                <a:gd name="T65" fmla="*/ 1 h 46"/>
                <a:gd name="T66" fmla="*/ 1 w 49"/>
                <a:gd name="T67" fmla="*/ 1 h 46"/>
                <a:gd name="T68" fmla="*/ 1 w 49"/>
                <a:gd name="T69" fmla="*/ 1 h 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"/>
                <a:gd name="T106" fmla="*/ 0 h 46"/>
                <a:gd name="T107" fmla="*/ 49 w 49"/>
                <a:gd name="T108" fmla="*/ 46 h 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" h="46">
                  <a:moveTo>
                    <a:pt x="49" y="23"/>
                  </a:moveTo>
                  <a:lnTo>
                    <a:pt x="48" y="18"/>
                  </a:lnTo>
                  <a:lnTo>
                    <a:pt x="47" y="15"/>
                  </a:lnTo>
                  <a:lnTo>
                    <a:pt x="44" y="11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4" y="3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9" y="2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4" y="36"/>
                  </a:lnTo>
                  <a:lnTo>
                    <a:pt x="7" y="40"/>
                  </a:lnTo>
                  <a:lnTo>
                    <a:pt x="11" y="42"/>
                  </a:lnTo>
                  <a:lnTo>
                    <a:pt x="15" y="45"/>
                  </a:lnTo>
                  <a:lnTo>
                    <a:pt x="19" y="46"/>
                  </a:lnTo>
                  <a:lnTo>
                    <a:pt x="24" y="46"/>
                  </a:lnTo>
                  <a:lnTo>
                    <a:pt x="29" y="46"/>
                  </a:lnTo>
                  <a:lnTo>
                    <a:pt x="34" y="45"/>
                  </a:lnTo>
                  <a:lnTo>
                    <a:pt x="37" y="42"/>
                  </a:lnTo>
                  <a:lnTo>
                    <a:pt x="41" y="40"/>
                  </a:lnTo>
                  <a:lnTo>
                    <a:pt x="44" y="36"/>
                  </a:lnTo>
                  <a:lnTo>
                    <a:pt x="47" y="33"/>
                  </a:lnTo>
                  <a:lnTo>
                    <a:pt x="48" y="28"/>
                  </a:lnTo>
                  <a:lnTo>
                    <a:pt x="49" y="2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Freeform 47"/>
            <p:cNvSpPr>
              <a:spLocks/>
            </p:cNvSpPr>
            <p:nvPr/>
          </p:nvSpPr>
          <p:spPr bwMode="auto">
            <a:xfrm>
              <a:off x="4916" y="1097"/>
              <a:ext cx="164" cy="162"/>
            </a:xfrm>
            <a:custGeom>
              <a:avLst/>
              <a:gdLst>
                <a:gd name="T0" fmla="*/ 0 w 328"/>
                <a:gd name="T1" fmla="*/ 1 h 324"/>
                <a:gd name="T2" fmla="*/ 0 w 328"/>
                <a:gd name="T3" fmla="*/ 1 h 324"/>
                <a:gd name="T4" fmla="*/ 1 w 328"/>
                <a:gd name="T5" fmla="*/ 1 h 324"/>
                <a:gd name="T6" fmla="*/ 1 w 328"/>
                <a:gd name="T7" fmla="*/ 1 h 324"/>
                <a:gd name="T8" fmla="*/ 1 w 328"/>
                <a:gd name="T9" fmla="*/ 1 h 324"/>
                <a:gd name="T10" fmla="*/ 1 w 328"/>
                <a:gd name="T11" fmla="*/ 1 h 324"/>
                <a:gd name="T12" fmla="*/ 1 w 328"/>
                <a:gd name="T13" fmla="*/ 1 h 324"/>
                <a:gd name="T14" fmla="*/ 1 w 328"/>
                <a:gd name="T15" fmla="*/ 1 h 324"/>
                <a:gd name="T16" fmla="*/ 1 w 328"/>
                <a:gd name="T17" fmla="*/ 1 h 324"/>
                <a:gd name="T18" fmla="*/ 1 w 328"/>
                <a:gd name="T19" fmla="*/ 1 h 324"/>
                <a:gd name="T20" fmla="*/ 1 w 328"/>
                <a:gd name="T21" fmla="*/ 1 h 324"/>
                <a:gd name="T22" fmla="*/ 1 w 328"/>
                <a:gd name="T23" fmla="*/ 1 h 324"/>
                <a:gd name="T24" fmla="*/ 1 w 328"/>
                <a:gd name="T25" fmla="*/ 1 h 324"/>
                <a:gd name="T26" fmla="*/ 1 w 328"/>
                <a:gd name="T27" fmla="*/ 1 h 324"/>
                <a:gd name="T28" fmla="*/ 1 w 328"/>
                <a:gd name="T29" fmla="*/ 1 h 324"/>
                <a:gd name="T30" fmla="*/ 1 w 328"/>
                <a:gd name="T31" fmla="*/ 0 h 324"/>
                <a:gd name="T32" fmla="*/ 1 w 328"/>
                <a:gd name="T33" fmla="*/ 0 h 324"/>
                <a:gd name="T34" fmla="*/ 1 w 328"/>
                <a:gd name="T35" fmla="*/ 1 h 324"/>
                <a:gd name="T36" fmla="*/ 1 w 328"/>
                <a:gd name="T37" fmla="*/ 1 h 324"/>
                <a:gd name="T38" fmla="*/ 1 w 328"/>
                <a:gd name="T39" fmla="*/ 1 h 324"/>
                <a:gd name="T40" fmla="*/ 1 w 328"/>
                <a:gd name="T41" fmla="*/ 1 h 324"/>
                <a:gd name="T42" fmla="*/ 1 w 328"/>
                <a:gd name="T43" fmla="*/ 1 h 324"/>
                <a:gd name="T44" fmla="*/ 1 w 328"/>
                <a:gd name="T45" fmla="*/ 1 h 324"/>
                <a:gd name="T46" fmla="*/ 1 w 328"/>
                <a:gd name="T47" fmla="*/ 1 h 324"/>
                <a:gd name="T48" fmla="*/ 1 w 328"/>
                <a:gd name="T49" fmla="*/ 1 h 324"/>
                <a:gd name="T50" fmla="*/ 1 w 328"/>
                <a:gd name="T51" fmla="*/ 1 h 324"/>
                <a:gd name="T52" fmla="*/ 1 w 328"/>
                <a:gd name="T53" fmla="*/ 1 h 324"/>
                <a:gd name="T54" fmla="*/ 1 w 328"/>
                <a:gd name="T55" fmla="*/ 1 h 324"/>
                <a:gd name="T56" fmla="*/ 1 w 328"/>
                <a:gd name="T57" fmla="*/ 1 h 324"/>
                <a:gd name="T58" fmla="*/ 1 w 328"/>
                <a:gd name="T59" fmla="*/ 1 h 324"/>
                <a:gd name="T60" fmla="*/ 1 w 328"/>
                <a:gd name="T61" fmla="*/ 1 h 324"/>
                <a:gd name="T62" fmla="*/ 1 w 328"/>
                <a:gd name="T63" fmla="*/ 1 h 324"/>
                <a:gd name="T64" fmla="*/ 1 w 328"/>
                <a:gd name="T65" fmla="*/ 1 h 324"/>
                <a:gd name="T66" fmla="*/ 1 w 328"/>
                <a:gd name="T67" fmla="*/ 1 h 324"/>
                <a:gd name="T68" fmla="*/ 1 w 328"/>
                <a:gd name="T69" fmla="*/ 1 h 324"/>
                <a:gd name="T70" fmla="*/ 1 w 328"/>
                <a:gd name="T71" fmla="*/ 1 h 324"/>
                <a:gd name="T72" fmla="*/ 1 w 328"/>
                <a:gd name="T73" fmla="*/ 1 h 324"/>
                <a:gd name="T74" fmla="*/ 1 w 328"/>
                <a:gd name="T75" fmla="*/ 1 h 324"/>
                <a:gd name="T76" fmla="*/ 1 w 328"/>
                <a:gd name="T77" fmla="*/ 1 h 324"/>
                <a:gd name="T78" fmla="*/ 1 w 328"/>
                <a:gd name="T79" fmla="*/ 1 h 324"/>
                <a:gd name="T80" fmla="*/ 1 w 328"/>
                <a:gd name="T81" fmla="*/ 1 h 324"/>
                <a:gd name="T82" fmla="*/ 1 w 328"/>
                <a:gd name="T83" fmla="*/ 1 h 324"/>
                <a:gd name="T84" fmla="*/ 1 w 328"/>
                <a:gd name="T85" fmla="*/ 1 h 324"/>
                <a:gd name="T86" fmla="*/ 1 w 328"/>
                <a:gd name="T87" fmla="*/ 1 h 324"/>
                <a:gd name="T88" fmla="*/ 1 w 328"/>
                <a:gd name="T89" fmla="*/ 1 h 324"/>
                <a:gd name="T90" fmla="*/ 1 w 328"/>
                <a:gd name="T91" fmla="*/ 1 h 324"/>
                <a:gd name="T92" fmla="*/ 1 w 328"/>
                <a:gd name="T93" fmla="*/ 1 h 324"/>
                <a:gd name="T94" fmla="*/ 1 w 328"/>
                <a:gd name="T95" fmla="*/ 1 h 324"/>
                <a:gd name="T96" fmla="*/ 1 w 328"/>
                <a:gd name="T97" fmla="*/ 1 h 324"/>
                <a:gd name="T98" fmla="*/ 1 w 328"/>
                <a:gd name="T99" fmla="*/ 1 h 324"/>
                <a:gd name="T100" fmla="*/ 1 w 328"/>
                <a:gd name="T101" fmla="*/ 1 h 324"/>
                <a:gd name="T102" fmla="*/ 1 w 328"/>
                <a:gd name="T103" fmla="*/ 1 h 324"/>
                <a:gd name="T104" fmla="*/ 1 w 328"/>
                <a:gd name="T105" fmla="*/ 1 h 324"/>
                <a:gd name="T106" fmla="*/ 1 w 328"/>
                <a:gd name="T107" fmla="*/ 1 h 324"/>
                <a:gd name="T108" fmla="*/ 1 w 328"/>
                <a:gd name="T109" fmla="*/ 1 h 324"/>
                <a:gd name="T110" fmla="*/ 1 w 328"/>
                <a:gd name="T111" fmla="*/ 1 h 324"/>
                <a:gd name="T112" fmla="*/ 1 w 328"/>
                <a:gd name="T113" fmla="*/ 1 h 324"/>
                <a:gd name="T114" fmla="*/ 1 w 328"/>
                <a:gd name="T115" fmla="*/ 1 h 324"/>
                <a:gd name="T116" fmla="*/ 1 w 328"/>
                <a:gd name="T117" fmla="*/ 1 h 324"/>
                <a:gd name="T118" fmla="*/ 1 w 328"/>
                <a:gd name="T119" fmla="*/ 1 h 324"/>
                <a:gd name="T120" fmla="*/ 0 w 328"/>
                <a:gd name="T121" fmla="*/ 1 h 3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8"/>
                <a:gd name="T184" fmla="*/ 0 h 324"/>
                <a:gd name="T185" fmla="*/ 328 w 328"/>
                <a:gd name="T186" fmla="*/ 324 h 32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8" h="324">
                  <a:moveTo>
                    <a:pt x="0" y="177"/>
                  </a:moveTo>
                  <a:lnTo>
                    <a:pt x="0" y="168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1" y="144"/>
                  </a:lnTo>
                  <a:lnTo>
                    <a:pt x="3" y="136"/>
                  </a:lnTo>
                  <a:lnTo>
                    <a:pt x="4" y="127"/>
                  </a:lnTo>
                  <a:lnTo>
                    <a:pt x="6" y="120"/>
                  </a:lnTo>
                  <a:lnTo>
                    <a:pt x="7" y="113"/>
                  </a:lnTo>
                  <a:lnTo>
                    <a:pt x="11" y="105"/>
                  </a:lnTo>
                  <a:lnTo>
                    <a:pt x="13" y="97"/>
                  </a:lnTo>
                  <a:lnTo>
                    <a:pt x="17" y="90"/>
                  </a:lnTo>
                  <a:lnTo>
                    <a:pt x="20" y="84"/>
                  </a:lnTo>
                  <a:lnTo>
                    <a:pt x="24" y="77"/>
                  </a:lnTo>
                  <a:lnTo>
                    <a:pt x="29" y="70"/>
                  </a:lnTo>
                  <a:lnTo>
                    <a:pt x="34" y="64"/>
                  </a:lnTo>
                  <a:lnTo>
                    <a:pt x="38" y="58"/>
                  </a:lnTo>
                  <a:lnTo>
                    <a:pt x="49" y="47"/>
                  </a:lnTo>
                  <a:lnTo>
                    <a:pt x="61" y="36"/>
                  </a:lnTo>
                  <a:lnTo>
                    <a:pt x="67" y="32"/>
                  </a:lnTo>
                  <a:lnTo>
                    <a:pt x="74" y="27"/>
                  </a:lnTo>
                  <a:lnTo>
                    <a:pt x="80" y="23"/>
                  </a:lnTo>
                  <a:lnTo>
                    <a:pt x="87" y="18"/>
                  </a:lnTo>
                  <a:lnTo>
                    <a:pt x="95" y="16"/>
                  </a:lnTo>
                  <a:lnTo>
                    <a:pt x="102" y="12"/>
                  </a:lnTo>
                  <a:lnTo>
                    <a:pt x="109" y="9"/>
                  </a:lnTo>
                  <a:lnTo>
                    <a:pt x="117" y="6"/>
                  </a:lnTo>
                  <a:lnTo>
                    <a:pt x="126" y="5"/>
                  </a:lnTo>
                  <a:lnTo>
                    <a:pt x="133" y="3"/>
                  </a:lnTo>
                  <a:lnTo>
                    <a:pt x="141" y="2"/>
                  </a:lnTo>
                  <a:lnTo>
                    <a:pt x="150" y="0"/>
                  </a:lnTo>
                  <a:lnTo>
                    <a:pt x="158" y="0"/>
                  </a:lnTo>
                  <a:lnTo>
                    <a:pt x="166" y="0"/>
                  </a:lnTo>
                  <a:lnTo>
                    <a:pt x="175" y="0"/>
                  </a:lnTo>
                  <a:lnTo>
                    <a:pt x="183" y="2"/>
                  </a:lnTo>
                  <a:lnTo>
                    <a:pt x="191" y="3"/>
                  </a:lnTo>
                  <a:lnTo>
                    <a:pt x="199" y="4"/>
                  </a:lnTo>
                  <a:lnTo>
                    <a:pt x="207" y="5"/>
                  </a:lnTo>
                  <a:lnTo>
                    <a:pt x="214" y="8"/>
                  </a:lnTo>
                  <a:lnTo>
                    <a:pt x="223" y="10"/>
                  </a:lnTo>
                  <a:lnTo>
                    <a:pt x="230" y="14"/>
                  </a:lnTo>
                  <a:lnTo>
                    <a:pt x="237" y="17"/>
                  </a:lnTo>
                  <a:lnTo>
                    <a:pt x="244" y="21"/>
                  </a:lnTo>
                  <a:lnTo>
                    <a:pt x="250" y="24"/>
                  </a:lnTo>
                  <a:lnTo>
                    <a:pt x="257" y="28"/>
                  </a:lnTo>
                  <a:lnTo>
                    <a:pt x="263" y="33"/>
                  </a:lnTo>
                  <a:lnTo>
                    <a:pt x="269" y="38"/>
                  </a:lnTo>
                  <a:lnTo>
                    <a:pt x="281" y="48"/>
                  </a:lnTo>
                  <a:lnTo>
                    <a:pt x="292" y="60"/>
                  </a:lnTo>
                  <a:lnTo>
                    <a:pt x="297" y="66"/>
                  </a:lnTo>
                  <a:lnTo>
                    <a:pt x="301" y="72"/>
                  </a:lnTo>
                  <a:lnTo>
                    <a:pt x="305" y="79"/>
                  </a:lnTo>
                  <a:lnTo>
                    <a:pt x="309" y="85"/>
                  </a:lnTo>
                  <a:lnTo>
                    <a:pt x="312" y="93"/>
                  </a:lnTo>
                  <a:lnTo>
                    <a:pt x="316" y="100"/>
                  </a:lnTo>
                  <a:lnTo>
                    <a:pt x="319" y="108"/>
                  </a:lnTo>
                  <a:lnTo>
                    <a:pt x="322" y="115"/>
                  </a:lnTo>
                  <a:lnTo>
                    <a:pt x="323" y="124"/>
                  </a:lnTo>
                  <a:lnTo>
                    <a:pt x="325" y="131"/>
                  </a:lnTo>
                  <a:lnTo>
                    <a:pt x="327" y="139"/>
                  </a:lnTo>
                  <a:lnTo>
                    <a:pt x="328" y="148"/>
                  </a:lnTo>
                  <a:lnTo>
                    <a:pt x="328" y="156"/>
                  </a:lnTo>
                  <a:lnTo>
                    <a:pt x="328" y="165"/>
                  </a:lnTo>
                  <a:lnTo>
                    <a:pt x="328" y="173"/>
                  </a:lnTo>
                  <a:lnTo>
                    <a:pt x="327" y="180"/>
                  </a:lnTo>
                  <a:lnTo>
                    <a:pt x="325" y="189"/>
                  </a:lnTo>
                  <a:lnTo>
                    <a:pt x="324" y="197"/>
                  </a:lnTo>
                  <a:lnTo>
                    <a:pt x="323" y="204"/>
                  </a:lnTo>
                  <a:lnTo>
                    <a:pt x="321" y="211"/>
                  </a:lnTo>
                  <a:lnTo>
                    <a:pt x="317" y="220"/>
                  </a:lnTo>
                  <a:lnTo>
                    <a:pt x="315" y="227"/>
                  </a:lnTo>
                  <a:lnTo>
                    <a:pt x="311" y="234"/>
                  </a:lnTo>
                  <a:lnTo>
                    <a:pt x="307" y="240"/>
                  </a:lnTo>
                  <a:lnTo>
                    <a:pt x="304" y="247"/>
                  </a:lnTo>
                  <a:lnTo>
                    <a:pt x="299" y="253"/>
                  </a:lnTo>
                  <a:lnTo>
                    <a:pt x="294" y="260"/>
                  </a:lnTo>
                  <a:lnTo>
                    <a:pt x="289" y="266"/>
                  </a:lnTo>
                  <a:lnTo>
                    <a:pt x="279" y="277"/>
                  </a:lnTo>
                  <a:lnTo>
                    <a:pt x="267" y="288"/>
                  </a:lnTo>
                  <a:lnTo>
                    <a:pt x="261" y="293"/>
                  </a:lnTo>
                  <a:lnTo>
                    <a:pt x="255" y="298"/>
                  </a:lnTo>
                  <a:lnTo>
                    <a:pt x="248" y="301"/>
                  </a:lnTo>
                  <a:lnTo>
                    <a:pt x="240" y="305"/>
                  </a:lnTo>
                  <a:lnTo>
                    <a:pt x="233" y="308"/>
                  </a:lnTo>
                  <a:lnTo>
                    <a:pt x="226" y="312"/>
                  </a:lnTo>
                  <a:lnTo>
                    <a:pt x="219" y="314"/>
                  </a:lnTo>
                  <a:lnTo>
                    <a:pt x="211" y="318"/>
                  </a:lnTo>
                  <a:lnTo>
                    <a:pt x="202" y="319"/>
                  </a:lnTo>
                  <a:lnTo>
                    <a:pt x="195" y="322"/>
                  </a:lnTo>
                  <a:lnTo>
                    <a:pt x="187" y="323"/>
                  </a:lnTo>
                  <a:lnTo>
                    <a:pt x="178" y="324"/>
                  </a:lnTo>
                  <a:lnTo>
                    <a:pt x="170" y="324"/>
                  </a:lnTo>
                  <a:lnTo>
                    <a:pt x="162" y="324"/>
                  </a:lnTo>
                  <a:lnTo>
                    <a:pt x="153" y="324"/>
                  </a:lnTo>
                  <a:lnTo>
                    <a:pt x="145" y="323"/>
                  </a:lnTo>
                  <a:lnTo>
                    <a:pt x="136" y="322"/>
                  </a:lnTo>
                  <a:lnTo>
                    <a:pt x="129" y="320"/>
                  </a:lnTo>
                  <a:lnTo>
                    <a:pt x="121" y="319"/>
                  </a:lnTo>
                  <a:lnTo>
                    <a:pt x="114" y="317"/>
                  </a:lnTo>
                  <a:lnTo>
                    <a:pt x="105" y="314"/>
                  </a:lnTo>
                  <a:lnTo>
                    <a:pt x="98" y="311"/>
                  </a:lnTo>
                  <a:lnTo>
                    <a:pt x="91" y="307"/>
                  </a:lnTo>
                  <a:lnTo>
                    <a:pt x="84" y="304"/>
                  </a:lnTo>
                  <a:lnTo>
                    <a:pt x="78" y="300"/>
                  </a:lnTo>
                  <a:lnTo>
                    <a:pt x="71" y="296"/>
                  </a:lnTo>
                  <a:lnTo>
                    <a:pt x="65" y="292"/>
                  </a:lnTo>
                  <a:lnTo>
                    <a:pt x="59" y="287"/>
                  </a:lnTo>
                  <a:lnTo>
                    <a:pt x="47" y="276"/>
                  </a:lnTo>
                  <a:lnTo>
                    <a:pt x="36" y="264"/>
                  </a:lnTo>
                  <a:lnTo>
                    <a:pt x="31" y="258"/>
                  </a:lnTo>
                  <a:lnTo>
                    <a:pt x="26" y="252"/>
                  </a:lnTo>
                  <a:lnTo>
                    <a:pt x="23" y="245"/>
                  </a:lnTo>
                  <a:lnTo>
                    <a:pt x="19" y="238"/>
                  </a:lnTo>
                  <a:lnTo>
                    <a:pt x="16" y="232"/>
                  </a:lnTo>
                  <a:lnTo>
                    <a:pt x="12" y="223"/>
                  </a:lnTo>
                  <a:lnTo>
                    <a:pt x="10" y="216"/>
                  </a:lnTo>
                  <a:lnTo>
                    <a:pt x="6" y="209"/>
                  </a:lnTo>
                  <a:lnTo>
                    <a:pt x="5" y="200"/>
                  </a:lnTo>
                  <a:lnTo>
                    <a:pt x="3" y="193"/>
                  </a:lnTo>
                  <a:lnTo>
                    <a:pt x="1" y="185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Freeform 48"/>
            <p:cNvSpPr>
              <a:spLocks/>
            </p:cNvSpPr>
            <p:nvPr/>
          </p:nvSpPr>
          <p:spPr bwMode="auto">
            <a:xfrm>
              <a:off x="4916" y="1097"/>
              <a:ext cx="164" cy="162"/>
            </a:xfrm>
            <a:custGeom>
              <a:avLst/>
              <a:gdLst>
                <a:gd name="T0" fmla="*/ 0 w 328"/>
                <a:gd name="T1" fmla="*/ 1 h 324"/>
                <a:gd name="T2" fmla="*/ 0 w 328"/>
                <a:gd name="T3" fmla="*/ 1 h 324"/>
                <a:gd name="T4" fmla="*/ 1 w 328"/>
                <a:gd name="T5" fmla="*/ 1 h 324"/>
                <a:gd name="T6" fmla="*/ 1 w 328"/>
                <a:gd name="T7" fmla="*/ 1 h 324"/>
                <a:gd name="T8" fmla="*/ 1 w 328"/>
                <a:gd name="T9" fmla="*/ 1 h 324"/>
                <a:gd name="T10" fmla="*/ 1 w 328"/>
                <a:gd name="T11" fmla="*/ 1 h 324"/>
                <a:gd name="T12" fmla="*/ 1 w 328"/>
                <a:gd name="T13" fmla="*/ 1 h 324"/>
                <a:gd name="T14" fmla="*/ 1 w 328"/>
                <a:gd name="T15" fmla="*/ 1 h 324"/>
                <a:gd name="T16" fmla="*/ 1 w 328"/>
                <a:gd name="T17" fmla="*/ 1 h 324"/>
                <a:gd name="T18" fmla="*/ 1 w 328"/>
                <a:gd name="T19" fmla="*/ 1 h 324"/>
                <a:gd name="T20" fmla="*/ 1 w 328"/>
                <a:gd name="T21" fmla="*/ 1 h 324"/>
                <a:gd name="T22" fmla="*/ 1 w 328"/>
                <a:gd name="T23" fmla="*/ 1 h 324"/>
                <a:gd name="T24" fmla="*/ 1 w 328"/>
                <a:gd name="T25" fmla="*/ 1 h 324"/>
                <a:gd name="T26" fmla="*/ 1 w 328"/>
                <a:gd name="T27" fmla="*/ 1 h 324"/>
                <a:gd name="T28" fmla="*/ 1 w 328"/>
                <a:gd name="T29" fmla="*/ 1 h 324"/>
                <a:gd name="T30" fmla="*/ 1 w 328"/>
                <a:gd name="T31" fmla="*/ 0 h 324"/>
                <a:gd name="T32" fmla="*/ 1 w 328"/>
                <a:gd name="T33" fmla="*/ 0 h 324"/>
                <a:gd name="T34" fmla="*/ 1 w 328"/>
                <a:gd name="T35" fmla="*/ 1 h 324"/>
                <a:gd name="T36" fmla="*/ 1 w 328"/>
                <a:gd name="T37" fmla="*/ 1 h 324"/>
                <a:gd name="T38" fmla="*/ 1 w 328"/>
                <a:gd name="T39" fmla="*/ 1 h 324"/>
                <a:gd name="T40" fmla="*/ 1 w 328"/>
                <a:gd name="T41" fmla="*/ 1 h 324"/>
                <a:gd name="T42" fmla="*/ 1 w 328"/>
                <a:gd name="T43" fmla="*/ 1 h 324"/>
                <a:gd name="T44" fmla="*/ 1 w 328"/>
                <a:gd name="T45" fmla="*/ 1 h 324"/>
                <a:gd name="T46" fmla="*/ 1 w 328"/>
                <a:gd name="T47" fmla="*/ 1 h 324"/>
                <a:gd name="T48" fmla="*/ 1 w 328"/>
                <a:gd name="T49" fmla="*/ 1 h 324"/>
                <a:gd name="T50" fmla="*/ 1 w 328"/>
                <a:gd name="T51" fmla="*/ 1 h 324"/>
                <a:gd name="T52" fmla="*/ 1 w 328"/>
                <a:gd name="T53" fmla="*/ 1 h 324"/>
                <a:gd name="T54" fmla="*/ 1 w 328"/>
                <a:gd name="T55" fmla="*/ 1 h 324"/>
                <a:gd name="T56" fmla="*/ 1 w 328"/>
                <a:gd name="T57" fmla="*/ 1 h 324"/>
                <a:gd name="T58" fmla="*/ 1 w 328"/>
                <a:gd name="T59" fmla="*/ 1 h 324"/>
                <a:gd name="T60" fmla="*/ 1 w 328"/>
                <a:gd name="T61" fmla="*/ 1 h 324"/>
                <a:gd name="T62" fmla="*/ 1 w 328"/>
                <a:gd name="T63" fmla="*/ 1 h 324"/>
                <a:gd name="T64" fmla="*/ 1 w 328"/>
                <a:gd name="T65" fmla="*/ 1 h 324"/>
                <a:gd name="T66" fmla="*/ 1 w 328"/>
                <a:gd name="T67" fmla="*/ 1 h 324"/>
                <a:gd name="T68" fmla="*/ 1 w 328"/>
                <a:gd name="T69" fmla="*/ 1 h 324"/>
                <a:gd name="T70" fmla="*/ 1 w 328"/>
                <a:gd name="T71" fmla="*/ 1 h 324"/>
                <a:gd name="T72" fmla="*/ 1 w 328"/>
                <a:gd name="T73" fmla="*/ 1 h 324"/>
                <a:gd name="T74" fmla="*/ 1 w 328"/>
                <a:gd name="T75" fmla="*/ 1 h 324"/>
                <a:gd name="T76" fmla="*/ 1 w 328"/>
                <a:gd name="T77" fmla="*/ 1 h 324"/>
                <a:gd name="T78" fmla="*/ 1 w 328"/>
                <a:gd name="T79" fmla="*/ 1 h 324"/>
                <a:gd name="T80" fmla="*/ 1 w 328"/>
                <a:gd name="T81" fmla="*/ 1 h 324"/>
                <a:gd name="T82" fmla="*/ 1 w 328"/>
                <a:gd name="T83" fmla="*/ 1 h 324"/>
                <a:gd name="T84" fmla="*/ 1 w 328"/>
                <a:gd name="T85" fmla="*/ 1 h 324"/>
                <a:gd name="T86" fmla="*/ 1 w 328"/>
                <a:gd name="T87" fmla="*/ 1 h 324"/>
                <a:gd name="T88" fmla="*/ 1 w 328"/>
                <a:gd name="T89" fmla="*/ 1 h 324"/>
                <a:gd name="T90" fmla="*/ 1 w 328"/>
                <a:gd name="T91" fmla="*/ 1 h 324"/>
                <a:gd name="T92" fmla="*/ 1 w 328"/>
                <a:gd name="T93" fmla="*/ 1 h 324"/>
                <a:gd name="T94" fmla="*/ 1 w 328"/>
                <a:gd name="T95" fmla="*/ 1 h 324"/>
                <a:gd name="T96" fmla="*/ 1 w 328"/>
                <a:gd name="T97" fmla="*/ 1 h 324"/>
                <a:gd name="T98" fmla="*/ 1 w 328"/>
                <a:gd name="T99" fmla="*/ 1 h 324"/>
                <a:gd name="T100" fmla="*/ 1 w 328"/>
                <a:gd name="T101" fmla="*/ 1 h 324"/>
                <a:gd name="T102" fmla="*/ 1 w 328"/>
                <a:gd name="T103" fmla="*/ 1 h 324"/>
                <a:gd name="T104" fmla="*/ 1 w 328"/>
                <a:gd name="T105" fmla="*/ 1 h 324"/>
                <a:gd name="T106" fmla="*/ 1 w 328"/>
                <a:gd name="T107" fmla="*/ 1 h 324"/>
                <a:gd name="T108" fmla="*/ 1 w 328"/>
                <a:gd name="T109" fmla="*/ 1 h 324"/>
                <a:gd name="T110" fmla="*/ 1 w 328"/>
                <a:gd name="T111" fmla="*/ 1 h 324"/>
                <a:gd name="T112" fmla="*/ 1 w 328"/>
                <a:gd name="T113" fmla="*/ 1 h 324"/>
                <a:gd name="T114" fmla="*/ 1 w 328"/>
                <a:gd name="T115" fmla="*/ 1 h 324"/>
                <a:gd name="T116" fmla="*/ 1 w 328"/>
                <a:gd name="T117" fmla="*/ 1 h 324"/>
                <a:gd name="T118" fmla="*/ 1 w 328"/>
                <a:gd name="T119" fmla="*/ 1 h 324"/>
                <a:gd name="T120" fmla="*/ 0 w 328"/>
                <a:gd name="T121" fmla="*/ 1 h 3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8"/>
                <a:gd name="T184" fmla="*/ 0 h 324"/>
                <a:gd name="T185" fmla="*/ 328 w 328"/>
                <a:gd name="T186" fmla="*/ 324 h 32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8" h="324">
                  <a:moveTo>
                    <a:pt x="0" y="177"/>
                  </a:moveTo>
                  <a:lnTo>
                    <a:pt x="0" y="168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1" y="144"/>
                  </a:lnTo>
                  <a:lnTo>
                    <a:pt x="3" y="136"/>
                  </a:lnTo>
                  <a:lnTo>
                    <a:pt x="4" y="127"/>
                  </a:lnTo>
                  <a:lnTo>
                    <a:pt x="6" y="120"/>
                  </a:lnTo>
                  <a:lnTo>
                    <a:pt x="7" y="113"/>
                  </a:lnTo>
                  <a:lnTo>
                    <a:pt x="11" y="105"/>
                  </a:lnTo>
                  <a:lnTo>
                    <a:pt x="13" y="97"/>
                  </a:lnTo>
                  <a:lnTo>
                    <a:pt x="17" y="90"/>
                  </a:lnTo>
                  <a:lnTo>
                    <a:pt x="20" y="84"/>
                  </a:lnTo>
                  <a:lnTo>
                    <a:pt x="24" y="77"/>
                  </a:lnTo>
                  <a:lnTo>
                    <a:pt x="29" y="70"/>
                  </a:lnTo>
                  <a:lnTo>
                    <a:pt x="34" y="64"/>
                  </a:lnTo>
                  <a:lnTo>
                    <a:pt x="38" y="58"/>
                  </a:lnTo>
                  <a:lnTo>
                    <a:pt x="49" y="47"/>
                  </a:lnTo>
                  <a:lnTo>
                    <a:pt x="61" y="36"/>
                  </a:lnTo>
                  <a:lnTo>
                    <a:pt x="67" y="32"/>
                  </a:lnTo>
                  <a:lnTo>
                    <a:pt x="74" y="27"/>
                  </a:lnTo>
                  <a:lnTo>
                    <a:pt x="80" y="23"/>
                  </a:lnTo>
                  <a:lnTo>
                    <a:pt x="87" y="18"/>
                  </a:lnTo>
                  <a:lnTo>
                    <a:pt x="95" y="16"/>
                  </a:lnTo>
                  <a:lnTo>
                    <a:pt x="102" y="12"/>
                  </a:lnTo>
                  <a:lnTo>
                    <a:pt x="109" y="9"/>
                  </a:lnTo>
                  <a:lnTo>
                    <a:pt x="117" y="6"/>
                  </a:lnTo>
                  <a:lnTo>
                    <a:pt x="126" y="5"/>
                  </a:lnTo>
                  <a:lnTo>
                    <a:pt x="133" y="3"/>
                  </a:lnTo>
                  <a:lnTo>
                    <a:pt x="141" y="2"/>
                  </a:lnTo>
                  <a:lnTo>
                    <a:pt x="150" y="0"/>
                  </a:lnTo>
                  <a:lnTo>
                    <a:pt x="158" y="0"/>
                  </a:lnTo>
                  <a:lnTo>
                    <a:pt x="166" y="0"/>
                  </a:lnTo>
                  <a:lnTo>
                    <a:pt x="175" y="0"/>
                  </a:lnTo>
                  <a:lnTo>
                    <a:pt x="183" y="2"/>
                  </a:lnTo>
                  <a:lnTo>
                    <a:pt x="191" y="3"/>
                  </a:lnTo>
                  <a:lnTo>
                    <a:pt x="199" y="4"/>
                  </a:lnTo>
                  <a:lnTo>
                    <a:pt x="207" y="5"/>
                  </a:lnTo>
                  <a:lnTo>
                    <a:pt x="214" y="8"/>
                  </a:lnTo>
                  <a:lnTo>
                    <a:pt x="223" y="10"/>
                  </a:lnTo>
                  <a:lnTo>
                    <a:pt x="230" y="14"/>
                  </a:lnTo>
                  <a:lnTo>
                    <a:pt x="237" y="17"/>
                  </a:lnTo>
                  <a:lnTo>
                    <a:pt x="244" y="21"/>
                  </a:lnTo>
                  <a:lnTo>
                    <a:pt x="250" y="24"/>
                  </a:lnTo>
                  <a:lnTo>
                    <a:pt x="257" y="28"/>
                  </a:lnTo>
                  <a:lnTo>
                    <a:pt x="263" y="33"/>
                  </a:lnTo>
                  <a:lnTo>
                    <a:pt x="269" y="38"/>
                  </a:lnTo>
                  <a:lnTo>
                    <a:pt x="281" y="48"/>
                  </a:lnTo>
                  <a:lnTo>
                    <a:pt x="292" y="60"/>
                  </a:lnTo>
                  <a:lnTo>
                    <a:pt x="297" y="66"/>
                  </a:lnTo>
                  <a:lnTo>
                    <a:pt x="301" y="72"/>
                  </a:lnTo>
                  <a:lnTo>
                    <a:pt x="305" y="79"/>
                  </a:lnTo>
                  <a:lnTo>
                    <a:pt x="309" y="85"/>
                  </a:lnTo>
                  <a:lnTo>
                    <a:pt x="312" y="93"/>
                  </a:lnTo>
                  <a:lnTo>
                    <a:pt x="316" y="100"/>
                  </a:lnTo>
                  <a:lnTo>
                    <a:pt x="319" y="108"/>
                  </a:lnTo>
                  <a:lnTo>
                    <a:pt x="322" y="115"/>
                  </a:lnTo>
                  <a:lnTo>
                    <a:pt x="323" y="124"/>
                  </a:lnTo>
                  <a:lnTo>
                    <a:pt x="325" y="131"/>
                  </a:lnTo>
                  <a:lnTo>
                    <a:pt x="327" y="139"/>
                  </a:lnTo>
                  <a:lnTo>
                    <a:pt x="328" y="148"/>
                  </a:lnTo>
                  <a:lnTo>
                    <a:pt x="328" y="156"/>
                  </a:lnTo>
                  <a:lnTo>
                    <a:pt x="328" y="165"/>
                  </a:lnTo>
                  <a:lnTo>
                    <a:pt x="328" y="173"/>
                  </a:lnTo>
                  <a:lnTo>
                    <a:pt x="327" y="180"/>
                  </a:lnTo>
                  <a:lnTo>
                    <a:pt x="325" y="189"/>
                  </a:lnTo>
                  <a:lnTo>
                    <a:pt x="324" y="197"/>
                  </a:lnTo>
                  <a:lnTo>
                    <a:pt x="323" y="204"/>
                  </a:lnTo>
                  <a:lnTo>
                    <a:pt x="321" y="211"/>
                  </a:lnTo>
                  <a:lnTo>
                    <a:pt x="317" y="220"/>
                  </a:lnTo>
                  <a:lnTo>
                    <a:pt x="315" y="227"/>
                  </a:lnTo>
                  <a:lnTo>
                    <a:pt x="311" y="234"/>
                  </a:lnTo>
                  <a:lnTo>
                    <a:pt x="307" y="240"/>
                  </a:lnTo>
                  <a:lnTo>
                    <a:pt x="304" y="247"/>
                  </a:lnTo>
                  <a:lnTo>
                    <a:pt x="299" y="253"/>
                  </a:lnTo>
                  <a:lnTo>
                    <a:pt x="294" y="260"/>
                  </a:lnTo>
                  <a:lnTo>
                    <a:pt x="289" y="266"/>
                  </a:lnTo>
                  <a:lnTo>
                    <a:pt x="279" y="277"/>
                  </a:lnTo>
                  <a:lnTo>
                    <a:pt x="267" y="288"/>
                  </a:lnTo>
                  <a:lnTo>
                    <a:pt x="261" y="293"/>
                  </a:lnTo>
                  <a:lnTo>
                    <a:pt x="255" y="298"/>
                  </a:lnTo>
                  <a:lnTo>
                    <a:pt x="248" y="301"/>
                  </a:lnTo>
                  <a:lnTo>
                    <a:pt x="240" y="305"/>
                  </a:lnTo>
                  <a:lnTo>
                    <a:pt x="233" y="308"/>
                  </a:lnTo>
                  <a:lnTo>
                    <a:pt x="226" y="312"/>
                  </a:lnTo>
                  <a:lnTo>
                    <a:pt x="219" y="314"/>
                  </a:lnTo>
                  <a:lnTo>
                    <a:pt x="211" y="318"/>
                  </a:lnTo>
                  <a:lnTo>
                    <a:pt x="202" y="319"/>
                  </a:lnTo>
                  <a:lnTo>
                    <a:pt x="195" y="322"/>
                  </a:lnTo>
                  <a:lnTo>
                    <a:pt x="187" y="323"/>
                  </a:lnTo>
                  <a:lnTo>
                    <a:pt x="178" y="324"/>
                  </a:lnTo>
                  <a:lnTo>
                    <a:pt x="170" y="324"/>
                  </a:lnTo>
                  <a:lnTo>
                    <a:pt x="162" y="324"/>
                  </a:lnTo>
                  <a:lnTo>
                    <a:pt x="153" y="324"/>
                  </a:lnTo>
                  <a:lnTo>
                    <a:pt x="145" y="323"/>
                  </a:lnTo>
                  <a:lnTo>
                    <a:pt x="136" y="322"/>
                  </a:lnTo>
                  <a:lnTo>
                    <a:pt x="129" y="320"/>
                  </a:lnTo>
                  <a:lnTo>
                    <a:pt x="121" y="319"/>
                  </a:lnTo>
                  <a:lnTo>
                    <a:pt x="114" y="317"/>
                  </a:lnTo>
                  <a:lnTo>
                    <a:pt x="105" y="314"/>
                  </a:lnTo>
                  <a:lnTo>
                    <a:pt x="98" y="311"/>
                  </a:lnTo>
                  <a:lnTo>
                    <a:pt x="91" y="307"/>
                  </a:lnTo>
                  <a:lnTo>
                    <a:pt x="84" y="304"/>
                  </a:lnTo>
                  <a:lnTo>
                    <a:pt x="78" y="300"/>
                  </a:lnTo>
                  <a:lnTo>
                    <a:pt x="71" y="296"/>
                  </a:lnTo>
                  <a:lnTo>
                    <a:pt x="65" y="292"/>
                  </a:lnTo>
                  <a:lnTo>
                    <a:pt x="59" y="287"/>
                  </a:lnTo>
                  <a:lnTo>
                    <a:pt x="47" y="276"/>
                  </a:lnTo>
                  <a:lnTo>
                    <a:pt x="36" y="264"/>
                  </a:lnTo>
                  <a:lnTo>
                    <a:pt x="31" y="258"/>
                  </a:lnTo>
                  <a:lnTo>
                    <a:pt x="26" y="252"/>
                  </a:lnTo>
                  <a:lnTo>
                    <a:pt x="23" y="245"/>
                  </a:lnTo>
                  <a:lnTo>
                    <a:pt x="19" y="238"/>
                  </a:lnTo>
                  <a:lnTo>
                    <a:pt x="16" y="232"/>
                  </a:lnTo>
                  <a:lnTo>
                    <a:pt x="12" y="223"/>
                  </a:lnTo>
                  <a:lnTo>
                    <a:pt x="10" y="216"/>
                  </a:lnTo>
                  <a:lnTo>
                    <a:pt x="6" y="209"/>
                  </a:lnTo>
                  <a:lnTo>
                    <a:pt x="5" y="200"/>
                  </a:lnTo>
                  <a:lnTo>
                    <a:pt x="3" y="193"/>
                  </a:lnTo>
                  <a:lnTo>
                    <a:pt x="1" y="185"/>
                  </a:lnTo>
                  <a:lnTo>
                    <a:pt x="0" y="17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Freeform 49"/>
            <p:cNvSpPr>
              <a:spLocks/>
            </p:cNvSpPr>
            <p:nvPr/>
          </p:nvSpPr>
          <p:spPr bwMode="auto">
            <a:xfrm>
              <a:off x="4878" y="1140"/>
              <a:ext cx="46" cy="32"/>
            </a:xfrm>
            <a:custGeom>
              <a:avLst/>
              <a:gdLst>
                <a:gd name="T0" fmla="*/ 0 w 93"/>
                <a:gd name="T1" fmla="*/ 1 h 63"/>
                <a:gd name="T2" fmla="*/ 0 w 93"/>
                <a:gd name="T3" fmla="*/ 0 h 63"/>
                <a:gd name="T4" fmla="*/ 0 w 93"/>
                <a:gd name="T5" fmla="*/ 1 h 63"/>
                <a:gd name="T6" fmla="*/ 0 w 93"/>
                <a:gd name="T7" fmla="*/ 1 h 63"/>
                <a:gd name="T8" fmla="*/ 0 w 93"/>
                <a:gd name="T9" fmla="*/ 1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63"/>
                <a:gd name="T17" fmla="*/ 93 w 93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63">
                  <a:moveTo>
                    <a:pt x="93" y="22"/>
                  </a:moveTo>
                  <a:lnTo>
                    <a:pt x="92" y="0"/>
                  </a:lnTo>
                  <a:lnTo>
                    <a:pt x="0" y="54"/>
                  </a:lnTo>
                  <a:lnTo>
                    <a:pt x="12" y="63"/>
                  </a:lnTo>
                  <a:lnTo>
                    <a:pt x="93" y="22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Freeform 50"/>
            <p:cNvSpPr>
              <a:spLocks/>
            </p:cNvSpPr>
            <p:nvPr/>
          </p:nvSpPr>
          <p:spPr bwMode="auto">
            <a:xfrm>
              <a:off x="4878" y="1140"/>
              <a:ext cx="46" cy="32"/>
            </a:xfrm>
            <a:custGeom>
              <a:avLst/>
              <a:gdLst>
                <a:gd name="T0" fmla="*/ 0 w 93"/>
                <a:gd name="T1" fmla="*/ 1 h 63"/>
                <a:gd name="T2" fmla="*/ 0 w 93"/>
                <a:gd name="T3" fmla="*/ 0 h 63"/>
                <a:gd name="T4" fmla="*/ 0 w 93"/>
                <a:gd name="T5" fmla="*/ 1 h 63"/>
                <a:gd name="T6" fmla="*/ 0 w 93"/>
                <a:gd name="T7" fmla="*/ 1 h 63"/>
                <a:gd name="T8" fmla="*/ 0 w 93"/>
                <a:gd name="T9" fmla="*/ 1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63"/>
                <a:gd name="T17" fmla="*/ 93 w 93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63">
                  <a:moveTo>
                    <a:pt x="93" y="22"/>
                  </a:moveTo>
                  <a:lnTo>
                    <a:pt x="92" y="0"/>
                  </a:lnTo>
                  <a:lnTo>
                    <a:pt x="0" y="54"/>
                  </a:lnTo>
                  <a:lnTo>
                    <a:pt x="12" y="63"/>
                  </a:lnTo>
                  <a:lnTo>
                    <a:pt x="93" y="22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1" name="Freeform 51"/>
            <p:cNvSpPr>
              <a:spLocks/>
            </p:cNvSpPr>
            <p:nvPr/>
          </p:nvSpPr>
          <p:spPr bwMode="auto">
            <a:xfrm>
              <a:off x="4924" y="1127"/>
              <a:ext cx="149" cy="25"/>
            </a:xfrm>
            <a:custGeom>
              <a:avLst/>
              <a:gdLst>
                <a:gd name="T0" fmla="*/ 2 w 297"/>
                <a:gd name="T1" fmla="*/ 1 h 49"/>
                <a:gd name="T2" fmla="*/ 1 w 297"/>
                <a:gd name="T3" fmla="*/ 1 h 49"/>
                <a:gd name="T4" fmla="*/ 0 w 297"/>
                <a:gd name="T5" fmla="*/ 1 h 49"/>
                <a:gd name="T6" fmla="*/ 2 w 297"/>
                <a:gd name="T7" fmla="*/ 0 h 49"/>
                <a:gd name="T8" fmla="*/ 2 w 297"/>
                <a:gd name="T9" fmla="*/ 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49"/>
                <a:gd name="T17" fmla="*/ 297 w 29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49">
                  <a:moveTo>
                    <a:pt x="297" y="23"/>
                  </a:moveTo>
                  <a:lnTo>
                    <a:pt x="1" y="49"/>
                  </a:lnTo>
                  <a:lnTo>
                    <a:pt x="0" y="27"/>
                  </a:lnTo>
                  <a:lnTo>
                    <a:pt x="295" y="0"/>
                  </a:lnTo>
                  <a:lnTo>
                    <a:pt x="297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Rectangle 52"/>
            <p:cNvSpPr>
              <a:spLocks noChangeArrowheads="1"/>
            </p:cNvSpPr>
            <p:nvPr/>
          </p:nvSpPr>
          <p:spPr bwMode="auto">
            <a:xfrm>
              <a:off x="4655" y="1832"/>
              <a:ext cx="62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597894"/>
                </a:buClr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  <a:cs typeface="Arial" charset="0"/>
                </a:rPr>
                <a:t>UTILISATEUR</a:t>
              </a:r>
              <a:endParaRPr lang="en-US" sz="4000" b="1" dirty="0">
                <a:cs typeface="Arial" charset="0"/>
              </a:endParaRPr>
            </a:p>
          </p:txBody>
        </p:sp>
        <p:sp>
          <p:nvSpPr>
            <p:cNvPr id="30773" name="Freeform 53"/>
            <p:cNvSpPr>
              <a:spLocks noEditPoints="1"/>
            </p:cNvSpPr>
            <p:nvPr/>
          </p:nvSpPr>
          <p:spPr bwMode="auto">
            <a:xfrm>
              <a:off x="2965" y="1097"/>
              <a:ext cx="287" cy="719"/>
            </a:xfrm>
            <a:custGeom>
              <a:avLst/>
              <a:gdLst>
                <a:gd name="T0" fmla="*/ 1 w 574"/>
                <a:gd name="T1" fmla="*/ 6 h 1438"/>
                <a:gd name="T2" fmla="*/ 1 w 574"/>
                <a:gd name="T3" fmla="*/ 6 h 1438"/>
                <a:gd name="T4" fmla="*/ 1 w 574"/>
                <a:gd name="T5" fmla="*/ 6 h 1438"/>
                <a:gd name="T6" fmla="*/ 1 w 574"/>
                <a:gd name="T7" fmla="*/ 6 h 1438"/>
                <a:gd name="T8" fmla="*/ 1 w 574"/>
                <a:gd name="T9" fmla="*/ 6 h 1438"/>
                <a:gd name="T10" fmla="*/ 1 w 574"/>
                <a:gd name="T11" fmla="*/ 6 h 1438"/>
                <a:gd name="T12" fmla="*/ 1 w 574"/>
                <a:gd name="T13" fmla="*/ 1 h 1438"/>
                <a:gd name="T14" fmla="*/ 1 w 574"/>
                <a:gd name="T15" fmla="*/ 1 h 1438"/>
                <a:gd name="T16" fmla="*/ 1 w 574"/>
                <a:gd name="T17" fmla="*/ 1 h 1438"/>
                <a:gd name="T18" fmla="*/ 1 w 574"/>
                <a:gd name="T19" fmla="*/ 3 h 1438"/>
                <a:gd name="T20" fmla="*/ 1 w 574"/>
                <a:gd name="T21" fmla="*/ 3 h 1438"/>
                <a:gd name="T22" fmla="*/ 2 w 574"/>
                <a:gd name="T23" fmla="*/ 3 h 1438"/>
                <a:gd name="T24" fmla="*/ 2 w 574"/>
                <a:gd name="T25" fmla="*/ 3 h 1438"/>
                <a:gd name="T26" fmla="*/ 2 w 574"/>
                <a:gd name="T27" fmla="*/ 3 h 1438"/>
                <a:gd name="T28" fmla="*/ 2 w 574"/>
                <a:gd name="T29" fmla="*/ 3 h 1438"/>
                <a:gd name="T30" fmla="*/ 2 w 574"/>
                <a:gd name="T31" fmla="*/ 1 h 1438"/>
                <a:gd name="T32" fmla="*/ 2 w 574"/>
                <a:gd name="T33" fmla="*/ 1 h 1438"/>
                <a:gd name="T34" fmla="*/ 2 w 574"/>
                <a:gd name="T35" fmla="*/ 1 h 1438"/>
                <a:gd name="T36" fmla="*/ 1 w 574"/>
                <a:gd name="T37" fmla="*/ 1 h 1438"/>
                <a:gd name="T38" fmla="*/ 1 w 574"/>
                <a:gd name="T39" fmla="*/ 1 h 1438"/>
                <a:gd name="T40" fmla="*/ 1 w 574"/>
                <a:gd name="T41" fmla="*/ 1 h 1438"/>
                <a:gd name="T42" fmla="*/ 1 w 574"/>
                <a:gd name="T43" fmla="*/ 3 h 1438"/>
                <a:gd name="T44" fmla="*/ 1 w 574"/>
                <a:gd name="T45" fmla="*/ 3 h 1438"/>
                <a:gd name="T46" fmla="*/ 1 w 574"/>
                <a:gd name="T47" fmla="*/ 3 h 1438"/>
                <a:gd name="T48" fmla="*/ 1 w 574"/>
                <a:gd name="T49" fmla="*/ 3 h 1438"/>
                <a:gd name="T50" fmla="*/ 1 w 574"/>
                <a:gd name="T51" fmla="*/ 3 h 1438"/>
                <a:gd name="T52" fmla="*/ 1 w 574"/>
                <a:gd name="T53" fmla="*/ 3 h 1438"/>
                <a:gd name="T54" fmla="*/ 1 w 574"/>
                <a:gd name="T55" fmla="*/ 1 h 1438"/>
                <a:gd name="T56" fmla="*/ 1 w 574"/>
                <a:gd name="T57" fmla="*/ 1 h 1438"/>
                <a:gd name="T58" fmla="*/ 1 w 574"/>
                <a:gd name="T59" fmla="*/ 1 h 1438"/>
                <a:gd name="T60" fmla="*/ 1 w 574"/>
                <a:gd name="T61" fmla="*/ 6 h 1438"/>
                <a:gd name="T62" fmla="*/ 1 w 574"/>
                <a:gd name="T63" fmla="*/ 6 h 1438"/>
                <a:gd name="T64" fmla="*/ 1 w 574"/>
                <a:gd name="T65" fmla="*/ 6 h 1438"/>
                <a:gd name="T66" fmla="*/ 1 w 574"/>
                <a:gd name="T67" fmla="*/ 6 h 1438"/>
                <a:gd name="T68" fmla="*/ 1 w 574"/>
                <a:gd name="T69" fmla="*/ 6 h 1438"/>
                <a:gd name="T70" fmla="*/ 1 w 574"/>
                <a:gd name="T71" fmla="*/ 6 h 1438"/>
                <a:gd name="T72" fmla="*/ 1 w 574"/>
                <a:gd name="T73" fmla="*/ 6 h 1438"/>
                <a:gd name="T74" fmla="*/ 1 w 574"/>
                <a:gd name="T75" fmla="*/ 3 h 1438"/>
                <a:gd name="T76" fmla="*/ 1 w 574"/>
                <a:gd name="T77" fmla="*/ 3 h 1438"/>
                <a:gd name="T78" fmla="*/ 1 w 574"/>
                <a:gd name="T79" fmla="*/ 3 h 1438"/>
                <a:gd name="T80" fmla="*/ 1 w 574"/>
                <a:gd name="T81" fmla="*/ 3 h 1438"/>
                <a:gd name="T82" fmla="*/ 1 w 574"/>
                <a:gd name="T83" fmla="*/ 1 h 1438"/>
                <a:gd name="T84" fmla="*/ 1 w 574"/>
                <a:gd name="T85" fmla="*/ 1 h 1438"/>
                <a:gd name="T86" fmla="*/ 1 w 574"/>
                <a:gd name="T87" fmla="*/ 1 h 1438"/>
                <a:gd name="T88" fmla="*/ 1 w 574"/>
                <a:gd name="T89" fmla="*/ 0 h 1438"/>
                <a:gd name="T90" fmla="*/ 1 w 574"/>
                <a:gd name="T91" fmla="*/ 1 h 1438"/>
                <a:gd name="T92" fmla="*/ 1 w 574"/>
                <a:gd name="T93" fmla="*/ 1 h 1438"/>
                <a:gd name="T94" fmla="*/ 1 w 574"/>
                <a:gd name="T95" fmla="*/ 1 h 1438"/>
                <a:gd name="T96" fmla="*/ 1 w 574"/>
                <a:gd name="T97" fmla="*/ 1 h 1438"/>
                <a:gd name="T98" fmla="*/ 1 w 574"/>
                <a:gd name="T99" fmla="*/ 1 h 1438"/>
                <a:gd name="T100" fmla="*/ 1 w 574"/>
                <a:gd name="T101" fmla="*/ 1 h 1438"/>
                <a:gd name="T102" fmla="*/ 1 w 574"/>
                <a:gd name="T103" fmla="*/ 1 h 1438"/>
                <a:gd name="T104" fmla="*/ 1 w 574"/>
                <a:gd name="T105" fmla="*/ 1 h 1438"/>
                <a:gd name="T106" fmla="*/ 1 w 574"/>
                <a:gd name="T107" fmla="*/ 1 h 1438"/>
                <a:gd name="T108" fmla="*/ 1 w 574"/>
                <a:gd name="T109" fmla="*/ 1 h 1438"/>
                <a:gd name="T110" fmla="*/ 1 w 574"/>
                <a:gd name="T111" fmla="*/ 1 h 1438"/>
                <a:gd name="T112" fmla="*/ 1 w 574"/>
                <a:gd name="T113" fmla="*/ 1 h 14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74"/>
                <a:gd name="T172" fmla="*/ 0 h 1438"/>
                <a:gd name="T173" fmla="*/ 574 w 574"/>
                <a:gd name="T174" fmla="*/ 1438 h 14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74" h="1438">
                  <a:moveTo>
                    <a:pt x="316" y="1370"/>
                  </a:moveTo>
                  <a:lnTo>
                    <a:pt x="316" y="1376"/>
                  </a:lnTo>
                  <a:lnTo>
                    <a:pt x="317" y="1383"/>
                  </a:lnTo>
                  <a:lnTo>
                    <a:pt x="318" y="1389"/>
                  </a:lnTo>
                  <a:lnTo>
                    <a:pt x="321" y="1395"/>
                  </a:lnTo>
                  <a:lnTo>
                    <a:pt x="323" y="1401"/>
                  </a:lnTo>
                  <a:lnTo>
                    <a:pt x="327" y="1407"/>
                  </a:lnTo>
                  <a:lnTo>
                    <a:pt x="330" y="1412"/>
                  </a:lnTo>
                  <a:lnTo>
                    <a:pt x="334" y="1417"/>
                  </a:lnTo>
                  <a:lnTo>
                    <a:pt x="339" y="1422"/>
                  </a:lnTo>
                  <a:lnTo>
                    <a:pt x="344" y="1425"/>
                  </a:lnTo>
                  <a:lnTo>
                    <a:pt x="348" y="1429"/>
                  </a:lnTo>
                  <a:lnTo>
                    <a:pt x="354" y="1432"/>
                  </a:lnTo>
                  <a:lnTo>
                    <a:pt x="360" y="1435"/>
                  </a:lnTo>
                  <a:lnTo>
                    <a:pt x="366" y="1436"/>
                  </a:lnTo>
                  <a:lnTo>
                    <a:pt x="373" y="1437"/>
                  </a:lnTo>
                  <a:lnTo>
                    <a:pt x="381" y="1438"/>
                  </a:lnTo>
                  <a:lnTo>
                    <a:pt x="396" y="1438"/>
                  </a:lnTo>
                  <a:lnTo>
                    <a:pt x="403" y="1437"/>
                  </a:lnTo>
                  <a:lnTo>
                    <a:pt x="409" y="1436"/>
                  </a:lnTo>
                  <a:lnTo>
                    <a:pt x="415" y="1435"/>
                  </a:lnTo>
                  <a:lnTo>
                    <a:pt x="421" y="1432"/>
                  </a:lnTo>
                  <a:lnTo>
                    <a:pt x="427" y="1429"/>
                  </a:lnTo>
                  <a:lnTo>
                    <a:pt x="433" y="1425"/>
                  </a:lnTo>
                  <a:lnTo>
                    <a:pt x="438" y="1422"/>
                  </a:lnTo>
                  <a:lnTo>
                    <a:pt x="442" y="1417"/>
                  </a:lnTo>
                  <a:lnTo>
                    <a:pt x="446" y="1412"/>
                  </a:lnTo>
                  <a:lnTo>
                    <a:pt x="450" y="1407"/>
                  </a:lnTo>
                  <a:lnTo>
                    <a:pt x="454" y="1401"/>
                  </a:lnTo>
                  <a:lnTo>
                    <a:pt x="456" y="1395"/>
                  </a:lnTo>
                  <a:lnTo>
                    <a:pt x="457" y="1389"/>
                  </a:lnTo>
                  <a:lnTo>
                    <a:pt x="460" y="1383"/>
                  </a:lnTo>
                  <a:lnTo>
                    <a:pt x="460" y="1376"/>
                  </a:lnTo>
                  <a:lnTo>
                    <a:pt x="460" y="1370"/>
                  </a:lnTo>
                  <a:lnTo>
                    <a:pt x="460" y="426"/>
                  </a:lnTo>
                  <a:lnTo>
                    <a:pt x="460" y="423"/>
                  </a:lnTo>
                  <a:lnTo>
                    <a:pt x="461" y="420"/>
                  </a:lnTo>
                  <a:lnTo>
                    <a:pt x="462" y="417"/>
                  </a:lnTo>
                  <a:lnTo>
                    <a:pt x="464" y="415"/>
                  </a:lnTo>
                  <a:lnTo>
                    <a:pt x="466" y="414"/>
                  </a:lnTo>
                  <a:lnTo>
                    <a:pt x="468" y="413"/>
                  </a:lnTo>
                  <a:lnTo>
                    <a:pt x="472" y="411"/>
                  </a:lnTo>
                  <a:lnTo>
                    <a:pt x="474" y="411"/>
                  </a:lnTo>
                  <a:lnTo>
                    <a:pt x="477" y="411"/>
                  </a:lnTo>
                  <a:lnTo>
                    <a:pt x="480" y="413"/>
                  </a:lnTo>
                  <a:lnTo>
                    <a:pt x="482" y="414"/>
                  </a:lnTo>
                  <a:lnTo>
                    <a:pt x="485" y="415"/>
                  </a:lnTo>
                  <a:lnTo>
                    <a:pt x="486" y="417"/>
                  </a:lnTo>
                  <a:lnTo>
                    <a:pt x="487" y="420"/>
                  </a:lnTo>
                  <a:lnTo>
                    <a:pt x="488" y="423"/>
                  </a:lnTo>
                  <a:lnTo>
                    <a:pt x="488" y="426"/>
                  </a:lnTo>
                  <a:lnTo>
                    <a:pt x="488" y="809"/>
                  </a:lnTo>
                  <a:lnTo>
                    <a:pt x="488" y="814"/>
                  </a:lnTo>
                  <a:lnTo>
                    <a:pt x="489" y="819"/>
                  </a:lnTo>
                  <a:lnTo>
                    <a:pt x="491" y="822"/>
                  </a:lnTo>
                  <a:lnTo>
                    <a:pt x="492" y="827"/>
                  </a:lnTo>
                  <a:lnTo>
                    <a:pt x="493" y="831"/>
                  </a:lnTo>
                  <a:lnTo>
                    <a:pt x="495" y="834"/>
                  </a:lnTo>
                  <a:lnTo>
                    <a:pt x="498" y="838"/>
                  </a:lnTo>
                  <a:lnTo>
                    <a:pt x="500" y="842"/>
                  </a:lnTo>
                  <a:lnTo>
                    <a:pt x="504" y="844"/>
                  </a:lnTo>
                  <a:lnTo>
                    <a:pt x="507" y="848"/>
                  </a:lnTo>
                  <a:lnTo>
                    <a:pt x="511" y="850"/>
                  </a:lnTo>
                  <a:lnTo>
                    <a:pt x="515" y="851"/>
                  </a:lnTo>
                  <a:lnTo>
                    <a:pt x="518" y="854"/>
                  </a:lnTo>
                  <a:lnTo>
                    <a:pt x="523" y="855"/>
                  </a:lnTo>
                  <a:lnTo>
                    <a:pt x="527" y="855"/>
                  </a:lnTo>
                  <a:lnTo>
                    <a:pt x="531" y="856"/>
                  </a:lnTo>
                  <a:lnTo>
                    <a:pt x="536" y="855"/>
                  </a:lnTo>
                  <a:lnTo>
                    <a:pt x="541" y="855"/>
                  </a:lnTo>
                  <a:lnTo>
                    <a:pt x="544" y="854"/>
                  </a:lnTo>
                  <a:lnTo>
                    <a:pt x="549" y="851"/>
                  </a:lnTo>
                  <a:lnTo>
                    <a:pt x="553" y="850"/>
                  </a:lnTo>
                  <a:lnTo>
                    <a:pt x="556" y="848"/>
                  </a:lnTo>
                  <a:lnTo>
                    <a:pt x="560" y="844"/>
                  </a:lnTo>
                  <a:lnTo>
                    <a:pt x="562" y="842"/>
                  </a:lnTo>
                  <a:lnTo>
                    <a:pt x="566" y="838"/>
                  </a:lnTo>
                  <a:lnTo>
                    <a:pt x="568" y="834"/>
                  </a:lnTo>
                  <a:lnTo>
                    <a:pt x="570" y="831"/>
                  </a:lnTo>
                  <a:lnTo>
                    <a:pt x="572" y="827"/>
                  </a:lnTo>
                  <a:lnTo>
                    <a:pt x="573" y="822"/>
                  </a:lnTo>
                  <a:lnTo>
                    <a:pt x="574" y="819"/>
                  </a:lnTo>
                  <a:lnTo>
                    <a:pt x="574" y="814"/>
                  </a:lnTo>
                  <a:lnTo>
                    <a:pt x="574" y="809"/>
                  </a:lnTo>
                  <a:lnTo>
                    <a:pt x="574" y="354"/>
                  </a:lnTo>
                  <a:lnTo>
                    <a:pt x="574" y="349"/>
                  </a:lnTo>
                  <a:lnTo>
                    <a:pt x="574" y="345"/>
                  </a:lnTo>
                  <a:lnTo>
                    <a:pt x="573" y="341"/>
                  </a:lnTo>
                  <a:lnTo>
                    <a:pt x="572" y="337"/>
                  </a:lnTo>
                  <a:lnTo>
                    <a:pt x="570" y="332"/>
                  </a:lnTo>
                  <a:lnTo>
                    <a:pt x="568" y="329"/>
                  </a:lnTo>
                  <a:lnTo>
                    <a:pt x="566" y="325"/>
                  </a:lnTo>
                  <a:lnTo>
                    <a:pt x="562" y="323"/>
                  </a:lnTo>
                  <a:lnTo>
                    <a:pt x="560" y="319"/>
                  </a:lnTo>
                  <a:lnTo>
                    <a:pt x="556" y="317"/>
                  </a:lnTo>
                  <a:lnTo>
                    <a:pt x="553" y="314"/>
                  </a:lnTo>
                  <a:lnTo>
                    <a:pt x="549" y="312"/>
                  </a:lnTo>
                  <a:lnTo>
                    <a:pt x="544" y="311"/>
                  </a:lnTo>
                  <a:lnTo>
                    <a:pt x="541" y="310"/>
                  </a:lnTo>
                  <a:lnTo>
                    <a:pt x="536" y="308"/>
                  </a:lnTo>
                  <a:lnTo>
                    <a:pt x="531" y="308"/>
                  </a:lnTo>
                  <a:lnTo>
                    <a:pt x="43" y="308"/>
                  </a:lnTo>
                  <a:lnTo>
                    <a:pt x="39" y="308"/>
                  </a:lnTo>
                  <a:lnTo>
                    <a:pt x="35" y="310"/>
                  </a:lnTo>
                  <a:lnTo>
                    <a:pt x="30" y="311"/>
                  </a:lnTo>
                  <a:lnTo>
                    <a:pt x="27" y="312"/>
                  </a:lnTo>
                  <a:lnTo>
                    <a:pt x="23" y="314"/>
                  </a:lnTo>
                  <a:lnTo>
                    <a:pt x="20" y="317"/>
                  </a:lnTo>
                  <a:lnTo>
                    <a:pt x="16" y="319"/>
                  </a:lnTo>
                  <a:lnTo>
                    <a:pt x="12" y="323"/>
                  </a:lnTo>
                  <a:lnTo>
                    <a:pt x="10" y="325"/>
                  </a:lnTo>
                  <a:lnTo>
                    <a:pt x="8" y="329"/>
                  </a:lnTo>
                  <a:lnTo>
                    <a:pt x="5" y="332"/>
                  </a:lnTo>
                  <a:lnTo>
                    <a:pt x="4" y="337"/>
                  </a:lnTo>
                  <a:lnTo>
                    <a:pt x="3" y="341"/>
                  </a:lnTo>
                  <a:lnTo>
                    <a:pt x="2" y="345"/>
                  </a:lnTo>
                  <a:lnTo>
                    <a:pt x="0" y="349"/>
                  </a:lnTo>
                  <a:lnTo>
                    <a:pt x="0" y="354"/>
                  </a:lnTo>
                  <a:lnTo>
                    <a:pt x="0" y="809"/>
                  </a:lnTo>
                  <a:lnTo>
                    <a:pt x="0" y="814"/>
                  </a:lnTo>
                  <a:lnTo>
                    <a:pt x="2" y="819"/>
                  </a:lnTo>
                  <a:lnTo>
                    <a:pt x="3" y="822"/>
                  </a:lnTo>
                  <a:lnTo>
                    <a:pt x="4" y="827"/>
                  </a:lnTo>
                  <a:lnTo>
                    <a:pt x="5" y="831"/>
                  </a:lnTo>
                  <a:lnTo>
                    <a:pt x="8" y="834"/>
                  </a:lnTo>
                  <a:lnTo>
                    <a:pt x="10" y="838"/>
                  </a:lnTo>
                  <a:lnTo>
                    <a:pt x="12" y="842"/>
                  </a:lnTo>
                  <a:lnTo>
                    <a:pt x="16" y="844"/>
                  </a:lnTo>
                  <a:lnTo>
                    <a:pt x="20" y="848"/>
                  </a:lnTo>
                  <a:lnTo>
                    <a:pt x="23" y="850"/>
                  </a:lnTo>
                  <a:lnTo>
                    <a:pt x="27" y="851"/>
                  </a:lnTo>
                  <a:lnTo>
                    <a:pt x="30" y="854"/>
                  </a:lnTo>
                  <a:lnTo>
                    <a:pt x="35" y="855"/>
                  </a:lnTo>
                  <a:lnTo>
                    <a:pt x="39" y="855"/>
                  </a:lnTo>
                  <a:lnTo>
                    <a:pt x="43" y="856"/>
                  </a:lnTo>
                  <a:lnTo>
                    <a:pt x="48" y="855"/>
                  </a:lnTo>
                  <a:lnTo>
                    <a:pt x="53" y="855"/>
                  </a:lnTo>
                  <a:lnTo>
                    <a:pt x="57" y="854"/>
                  </a:lnTo>
                  <a:lnTo>
                    <a:pt x="61" y="851"/>
                  </a:lnTo>
                  <a:lnTo>
                    <a:pt x="65" y="850"/>
                  </a:lnTo>
                  <a:lnTo>
                    <a:pt x="69" y="848"/>
                  </a:lnTo>
                  <a:lnTo>
                    <a:pt x="72" y="844"/>
                  </a:lnTo>
                  <a:lnTo>
                    <a:pt x="75" y="842"/>
                  </a:lnTo>
                  <a:lnTo>
                    <a:pt x="78" y="838"/>
                  </a:lnTo>
                  <a:lnTo>
                    <a:pt x="81" y="834"/>
                  </a:lnTo>
                  <a:lnTo>
                    <a:pt x="82" y="831"/>
                  </a:lnTo>
                  <a:lnTo>
                    <a:pt x="84" y="827"/>
                  </a:lnTo>
                  <a:lnTo>
                    <a:pt x="85" y="822"/>
                  </a:lnTo>
                  <a:lnTo>
                    <a:pt x="86" y="819"/>
                  </a:lnTo>
                  <a:lnTo>
                    <a:pt x="86" y="814"/>
                  </a:lnTo>
                  <a:lnTo>
                    <a:pt x="86" y="809"/>
                  </a:lnTo>
                  <a:lnTo>
                    <a:pt x="86" y="426"/>
                  </a:lnTo>
                  <a:lnTo>
                    <a:pt x="86" y="423"/>
                  </a:lnTo>
                  <a:lnTo>
                    <a:pt x="88" y="420"/>
                  </a:lnTo>
                  <a:lnTo>
                    <a:pt x="89" y="417"/>
                  </a:lnTo>
                  <a:lnTo>
                    <a:pt x="91" y="415"/>
                  </a:lnTo>
                  <a:lnTo>
                    <a:pt x="92" y="414"/>
                  </a:lnTo>
                  <a:lnTo>
                    <a:pt x="95" y="413"/>
                  </a:lnTo>
                  <a:lnTo>
                    <a:pt x="98" y="411"/>
                  </a:lnTo>
                  <a:lnTo>
                    <a:pt x="101" y="411"/>
                  </a:lnTo>
                  <a:lnTo>
                    <a:pt x="104" y="411"/>
                  </a:lnTo>
                  <a:lnTo>
                    <a:pt x="107" y="413"/>
                  </a:lnTo>
                  <a:lnTo>
                    <a:pt x="109" y="414"/>
                  </a:lnTo>
                  <a:lnTo>
                    <a:pt x="112" y="415"/>
                  </a:lnTo>
                  <a:lnTo>
                    <a:pt x="113" y="417"/>
                  </a:lnTo>
                  <a:lnTo>
                    <a:pt x="114" y="420"/>
                  </a:lnTo>
                  <a:lnTo>
                    <a:pt x="115" y="423"/>
                  </a:lnTo>
                  <a:lnTo>
                    <a:pt x="115" y="426"/>
                  </a:lnTo>
                  <a:lnTo>
                    <a:pt x="115" y="1369"/>
                  </a:lnTo>
                  <a:lnTo>
                    <a:pt x="115" y="1376"/>
                  </a:lnTo>
                  <a:lnTo>
                    <a:pt x="116" y="1382"/>
                  </a:lnTo>
                  <a:lnTo>
                    <a:pt x="118" y="1389"/>
                  </a:lnTo>
                  <a:lnTo>
                    <a:pt x="120" y="1395"/>
                  </a:lnTo>
                  <a:lnTo>
                    <a:pt x="122" y="1401"/>
                  </a:lnTo>
                  <a:lnTo>
                    <a:pt x="126" y="1406"/>
                  </a:lnTo>
                  <a:lnTo>
                    <a:pt x="130" y="1412"/>
                  </a:lnTo>
                  <a:lnTo>
                    <a:pt x="133" y="1417"/>
                  </a:lnTo>
                  <a:lnTo>
                    <a:pt x="138" y="1420"/>
                  </a:lnTo>
                  <a:lnTo>
                    <a:pt x="143" y="1425"/>
                  </a:lnTo>
                  <a:lnTo>
                    <a:pt x="147" y="1429"/>
                  </a:lnTo>
                  <a:lnTo>
                    <a:pt x="153" y="1431"/>
                  </a:lnTo>
                  <a:lnTo>
                    <a:pt x="159" y="1434"/>
                  </a:lnTo>
                  <a:lnTo>
                    <a:pt x="165" y="1436"/>
                  </a:lnTo>
                  <a:lnTo>
                    <a:pt x="173" y="1437"/>
                  </a:lnTo>
                  <a:lnTo>
                    <a:pt x="180" y="1437"/>
                  </a:lnTo>
                  <a:lnTo>
                    <a:pt x="195" y="1437"/>
                  </a:lnTo>
                  <a:lnTo>
                    <a:pt x="202" y="1437"/>
                  </a:lnTo>
                  <a:lnTo>
                    <a:pt x="208" y="1436"/>
                  </a:lnTo>
                  <a:lnTo>
                    <a:pt x="214" y="1434"/>
                  </a:lnTo>
                  <a:lnTo>
                    <a:pt x="220" y="1431"/>
                  </a:lnTo>
                  <a:lnTo>
                    <a:pt x="226" y="1429"/>
                  </a:lnTo>
                  <a:lnTo>
                    <a:pt x="232" y="1425"/>
                  </a:lnTo>
                  <a:lnTo>
                    <a:pt x="237" y="1420"/>
                  </a:lnTo>
                  <a:lnTo>
                    <a:pt x="241" y="1417"/>
                  </a:lnTo>
                  <a:lnTo>
                    <a:pt x="246" y="1412"/>
                  </a:lnTo>
                  <a:lnTo>
                    <a:pt x="249" y="1406"/>
                  </a:lnTo>
                  <a:lnTo>
                    <a:pt x="253" y="1401"/>
                  </a:lnTo>
                  <a:lnTo>
                    <a:pt x="255" y="1395"/>
                  </a:lnTo>
                  <a:lnTo>
                    <a:pt x="256" y="1389"/>
                  </a:lnTo>
                  <a:lnTo>
                    <a:pt x="259" y="1382"/>
                  </a:lnTo>
                  <a:lnTo>
                    <a:pt x="259" y="1376"/>
                  </a:lnTo>
                  <a:lnTo>
                    <a:pt x="259" y="1369"/>
                  </a:lnTo>
                  <a:lnTo>
                    <a:pt x="259" y="872"/>
                  </a:lnTo>
                  <a:lnTo>
                    <a:pt x="259" y="868"/>
                  </a:lnTo>
                  <a:lnTo>
                    <a:pt x="260" y="866"/>
                  </a:lnTo>
                  <a:lnTo>
                    <a:pt x="261" y="860"/>
                  </a:lnTo>
                  <a:lnTo>
                    <a:pt x="263" y="855"/>
                  </a:lnTo>
                  <a:lnTo>
                    <a:pt x="267" y="850"/>
                  </a:lnTo>
                  <a:lnTo>
                    <a:pt x="272" y="846"/>
                  </a:lnTo>
                  <a:lnTo>
                    <a:pt x="277" y="843"/>
                  </a:lnTo>
                  <a:lnTo>
                    <a:pt x="281" y="842"/>
                  </a:lnTo>
                  <a:lnTo>
                    <a:pt x="285" y="840"/>
                  </a:lnTo>
                  <a:lnTo>
                    <a:pt x="287" y="840"/>
                  </a:lnTo>
                  <a:lnTo>
                    <a:pt x="291" y="840"/>
                  </a:lnTo>
                  <a:lnTo>
                    <a:pt x="293" y="842"/>
                  </a:lnTo>
                  <a:lnTo>
                    <a:pt x="299" y="843"/>
                  </a:lnTo>
                  <a:lnTo>
                    <a:pt x="304" y="846"/>
                  </a:lnTo>
                  <a:lnTo>
                    <a:pt x="309" y="850"/>
                  </a:lnTo>
                  <a:lnTo>
                    <a:pt x="312" y="855"/>
                  </a:lnTo>
                  <a:lnTo>
                    <a:pt x="315" y="860"/>
                  </a:lnTo>
                  <a:lnTo>
                    <a:pt x="316" y="866"/>
                  </a:lnTo>
                  <a:lnTo>
                    <a:pt x="316" y="868"/>
                  </a:lnTo>
                  <a:lnTo>
                    <a:pt x="316" y="872"/>
                  </a:lnTo>
                  <a:lnTo>
                    <a:pt x="316" y="1370"/>
                  </a:lnTo>
                  <a:close/>
                  <a:moveTo>
                    <a:pt x="161" y="137"/>
                  </a:moveTo>
                  <a:lnTo>
                    <a:pt x="161" y="130"/>
                  </a:lnTo>
                  <a:lnTo>
                    <a:pt x="161" y="123"/>
                  </a:lnTo>
                  <a:lnTo>
                    <a:pt x="162" y="117"/>
                  </a:lnTo>
                  <a:lnTo>
                    <a:pt x="163" y="109"/>
                  </a:lnTo>
                  <a:lnTo>
                    <a:pt x="164" y="102"/>
                  </a:lnTo>
                  <a:lnTo>
                    <a:pt x="165" y="96"/>
                  </a:lnTo>
                  <a:lnTo>
                    <a:pt x="170" y="83"/>
                  </a:lnTo>
                  <a:lnTo>
                    <a:pt x="175" y="71"/>
                  </a:lnTo>
                  <a:lnTo>
                    <a:pt x="182" y="60"/>
                  </a:lnTo>
                  <a:lnTo>
                    <a:pt x="189" y="50"/>
                  </a:lnTo>
                  <a:lnTo>
                    <a:pt x="198" y="40"/>
                  </a:lnTo>
                  <a:lnTo>
                    <a:pt x="206" y="32"/>
                  </a:lnTo>
                  <a:lnTo>
                    <a:pt x="217" y="23"/>
                  </a:lnTo>
                  <a:lnTo>
                    <a:pt x="226" y="17"/>
                  </a:lnTo>
                  <a:lnTo>
                    <a:pt x="238" y="11"/>
                  </a:lnTo>
                  <a:lnTo>
                    <a:pt x="244" y="9"/>
                  </a:lnTo>
                  <a:lnTo>
                    <a:pt x="250" y="6"/>
                  </a:lnTo>
                  <a:lnTo>
                    <a:pt x="256" y="4"/>
                  </a:lnTo>
                  <a:lnTo>
                    <a:pt x="262" y="3"/>
                  </a:lnTo>
                  <a:lnTo>
                    <a:pt x="268" y="2"/>
                  </a:lnTo>
                  <a:lnTo>
                    <a:pt x="274" y="0"/>
                  </a:lnTo>
                  <a:lnTo>
                    <a:pt x="281" y="0"/>
                  </a:lnTo>
                  <a:lnTo>
                    <a:pt x="287" y="0"/>
                  </a:lnTo>
                  <a:lnTo>
                    <a:pt x="295" y="0"/>
                  </a:lnTo>
                  <a:lnTo>
                    <a:pt x="301" y="0"/>
                  </a:lnTo>
                  <a:lnTo>
                    <a:pt x="308" y="2"/>
                  </a:lnTo>
                  <a:lnTo>
                    <a:pt x="314" y="3"/>
                  </a:lnTo>
                  <a:lnTo>
                    <a:pt x="320" y="4"/>
                  </a:lnTo>
                  <a:lnTo>
                    <a:pt x="326" y="6"/>
                  </a:lnTo>
                  <a:lnTo>
                    <a:pt x="332" y="9"/>
                  </a:lnTo>
                  <a:lnTo>
                    <a:pt x="338" y="11"/>
                  </a:lnTo>
                  <a:lnTo>
                    <a:pt x="348" y="17"/>
                  </a:lnTo>
                  <a:lnTo>
                    <a:pt x="359" y="23"/>
                  </a:lnTo>
                  <a:lnTo>
                    <a:pt x="369" y="32"/>
                  </a:lnTo>
                  <a:lnTo>
                    <a:pt x="378" y="40"/>
                  </a:lnTo>
                  <a:lnTo>
                    <a:pt x="387" y="50"/>
                  </a:lnTo>
                  <a:lnTo>
                    <a:pt x="394" y="60"/>
                  </a:lnTo>
                  <a:lnTo>
                    <a:pt x="400" y="71"/>
                  </a:lnTo>
                  <a:lnTo>
                    <a:pt x="406" y="83"/>
                  </a:lnTo>
                  <a:lnTo>
                    <a:pt x="409" y="96"/>
                  </a:lnTo>
                  <a:lnTo>
                    <a:pt x="412" y="102"/>
                  </a:lnTo>
                  <a:lnTo>
                    <a:pt x="413" y="109"/>
                  </a:lnTo>
                  <a:lnTo>
                    <a:pt x="414" y="117"/>
                  </a:lnTo>
                  <a:lnTo>
                    <a:pt x="414" y="123"/>
                  </a:lnTo>
                  <a:lnTo>
                    <a:pt x="415" y="130"/>
                  </a:lnTo>
                  <a:lnTo>
                    <a:pt x="415" y="137"/>
                  </a:lnTo>
                  <a:lnTo>
                    <a:pt x="415" y="144"/>
                  </a:lnTo>
                  <a:lnTo>
                    <a:pt x="414" y="151"/>
                  </a:lnTo>
                  <a:lnTo>
                    <a:pt x="414" y="157"/>
                  </a:lnTo>
                  <a:lnTo>
                    <a:pt x="413" y="165"/>
                  </a:lnTo>
                  <a:lnTo>
                    <a:pt x="412" y="172"/>
                  </a:lnTo>
                  <a:lnTo>
                    <a:pt x="409" y="178"/>
                  </a:lnTo>
                  <a:lnTo>
                    <a:pt x="406" y="190"/>
                  </a:lnTo>
                  <a:lnTo>
                    <a:pt x="400" y="202"/>
                  </a:lnTo>
                  <a:lnTo>
                    <a:pt x="394" y="214"/>
                  </a:lnTo>
                  <a:lnTo>
                    <a:pt x="387" y="224"/>
                  </a:lnTo>
                  <a:lnTo>
                    <a:pt x="378" y="234"/>
                  </a:lnTo>
                  <a:lnTo>
                    <a:pt x="369" y="242"/>
                  </a:lnTo>
                  <a:lnTo>
                    <a:pt x="359" y="251"/>
                  </a:lnTo>
                  <a:lnTo>
                    <a:pt x="348" y="257"/>
                  </a:lnTo>
                  <a:lnTo>
                    <a:pt x="338" y="263"/>
                  </a:lnTo>
                  <a:lnTo>
                    <a:pt x="332" y="265"/>
                  </a:lnTo>
                  <a:lnTo>
                    <a:pt x="326" y="268"/>
                  </a:lnTo>
                  <a:lnTo>
                    <a:pt x="320" y="270"/>
                  </a:lnTo>
                  <a:lnTo>
                    <a:pt x="314" y="271"/>
                  </a:lnTo>
                  <a:lnTo>
                    <a:pt x="308" y="272"/>
                  </a:lnTo>
                  <a:lnTo>
                    <a:pt x="301" y="274"/>
                  </a:lnTo>
                  <a:lnTo>
                    <a:pt x="295" y="274"/>
                  </a:lnTo>
                  <a:lnTo>
                    <a:pt x="287" y="274"/>
                  </a:lnTo>
                  <a:lnTo>
                    <a:pt x="281" y="274"/>
                  </a:lnTo>
                  <a:lnTo>
                    <a:pt x="274" y="274"/>
                  </a:lnTo>
                  <a:lnTo>
                    <a:pt x="268" y="272"/>
                  </a:lnTo>
                  <a:lnTo>
                    <a:pt x="262" y="271"/>
                  </a:lnTo>
                  <a:lnTo>
                    <a:pt x="256" y="270"/>
                  </a:lnTo>
                  <a:lnTo>
                    <a:pt x="250" y="268"/>
                  </a:lnTo>
                  <a:lnTo>
                    <a:pt x="244" y="265"/>
                  </a:lnTo>
                  <a:lnTo>
                    <a:pt x="238" y="263"/>
                  </a:lnTo>
                  <a:lnTo>
                    <a:pt x="226" y="257"/>
                  </a:lnTo>
                  <a:lnTo>
                    <a:pt x="217" y="251"/>
                  </a:lnTo>
                  <a:lnTo>
                    <a:pt x="206" y="242"/>
                  </a:lnTo>
                  <a:lnTo>
                    <a:pt x="198" y="234"/>
                  </a:lnTo>
                  <a:lnTo>
                    <a:pt x="189" y="224"/>
                  </a:lnTo>
                  <a:lnTo>
                    <a:pt x="182" y="214"/>
                  </a:lnTo>
                  <a:lnTo>
                    <a:pt x="175" y="202"/>
                  </a:lnTo>
                  <a:lnTo>
                    <a:pt x="170" y="190"/>
                  </a:lnTo>
                  <a:lnTo>
                    <a:pt x="165" y="178"/>
                  </a:lnTo>
                  <a:lnTo>
                    <a:pt x="164" y="172"/>
                  </a:lnTo>
                  <a:lnTo>
                    <a:pt x="163" y="165"/>
                  </a:lnTo>
                  <a:lnTo>
                    <a:pt x="162" y="157"/>
                  </a:lnTo>
                  <a:lnTo>
                    <a:pt x="161" y="151"/>
                  </a:lnTo>
                  <a:lnTo>
                    <a:pt x="161" y="144"/>
                  </a:lnTo>
                  <a:lnTo>
                    <a:pt x="161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Rectangle 54"/>
            <p:cNvSpPr>
              <a:spLocks noChangeArrowheads="1"/>
            </p:cNvSpPr>
            <p:nvPr/>
          </p:nvSpPr>
          <p:spPr bwMode="auto">
            <a:xfrm>
              <a:off x="2954" y="1894"/>
              <a:ext cx="26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597894"/>
                </a:buClr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  <a:cs typeface="Arial" charset="0"/>
                </a:rPr>
                <a:t>RÖLE</a:t>
              </a:r>
              <a:endParaRPr lang="en-US" sz="4000" b="1" dirty="0">
                <a:cs typeface="Arial" charset="0"/>
              </a:endParaRPr>
            </a:p>
          </p:txBody>
        </p:sp>
        <p:sp>
          <p:nvSpPr>
            <p:cNvPr id="30775" name="Line 55"/>
            <p:cNvSpPr>
              <a:spLocks noChangeShapeType="1"/>
            </p:cNvSpPr>
            <p:nvPr/>
          </p:nvSpPr>
          <p:spPr bwMode="auto">
            <a:xfrm flipH="1">
              <a:off x="3418" y="1600"/>
              <a:ext cx="1011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Freeform 56"/>
            <p:cNvSpPr>
              <a:spLocks/>
            </p:cNvSpPr>
            <p:nvPr/>
          </p:nvSpPr>
          <p:spPr bwMode="auto">
            <a:xfrm>
              <a:off x="3353" y="1563"/>
              <a:ext cx="74" cy="75"/>
            </a:xfrm>
            <a:custGeom>
              <a:avLst/>
              <a:gdLst>
                <a:gd name="T0" fmla="*/ 0 w 149"/>
                <a:gd name="T1" fmla="*/ 1 h 150"/>
                <a:gd name="T2" fmla="*/ 0 w 149"/>
                <a:gd name="T3" fmla="*/ 1 h 150"/>
                <a:gd name="T4" fmla="*/ 0 w 149"/>
                <a:gd name="T5" fmla="*/ 0 h 150"/>
                <a:gd name="T6" fmla="*/ 0 w 149"/>
                <a:gd name="T7" fmla="*/ 1 h 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"/>
                <a:gd name="T13" fmla="*/ 0 h 150"/>
                <a:gd name="T14" fmla="*/ 149 w 149"/>
                <a:gd name="T15" fmla="*/ 150 h 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" h="150">
                  <a:moveTo>
                    <a:pt x="149" y="150"/>
                  </a:moveTo>
                  <a:lnTo>
                    <a:pt x="0" y="76"/>
                  </a:lnTo>
                  <a:lnTo>
                    <a:pt x="149" y="0"/>
                  </a:lnTo>
                  <a:lnTo>
                    <a:pt x="149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Line 57"/>
            <p:cNvSpPr>
              <a:spLocks noChangeShapeType="1"/>
            </p:cNvSpPr>
            <p:nvPr/>
          </p:nvSpPr>
          <p:spPr bwMode="auto">
            <a:xfrm flipH="1">
              <a:off x="1768" y="1600"/>
              <a:ext cx="115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Freeform 58"/>
            <p:cNvSpPr>
              <a:spLocks/>
            </p:cNvSpPr>
            <p:nvPr/>
          </p:nvSpPr>
          <p:spPr bwMode="auto">
            <a:xfrm>
              <a:off x="1703" y="1563"/>
              <a:ext cx="74" cy="75"/>
            </a:xfrm>
            <a:custGeom>
              <a:avLst/>
              <a:gdLst>
                <a:gd name="T0" fmla="*/ 1 w 148"/>
                <a:gd name="T1" fmla="*/ 1 h 150"/>
                <a:gd name="T2" fmla="*/ 0 w 148"/>
                <a:gd name="T3" fmla="*/ 1 h 150"/>
                <a:gd name="T4" fmla="*/ 1 w 148"/>
                <a:gd name="T5" fmla="*/ 0 h 150"/>
                <a:gd name="T6" fmla="*/ 1 w 148"/>
                <a:gd name="T7" fmla="*/ 1 h 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150"/>
                <a:gd name="T14" fmla="*/ 148 w 148"/>
                <a:gd name="T15" fmla="*/ 150 h 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150">
                  <a:moveTo>
                    <a:pt x="148" y="150"/>
                  </a:moveTo>
                  <a:lnTo>
                    <a:pt x="0" y="76"/>
                  </a:lnTo>
                  <a:lnTo>
                    <a:pt x="148" y="0"/>
                  </a:lnTo>
                  <a:lnTo>
                    <a:pt x="148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Freeform 59"/>
            <p:cNvSpPr>
              <a:spLocks/>
            </p:cNvSpPr>
            <p:nvPr/>
          </p:nvSpPr>
          <p:spPr bwMode="auto">
            <a:xfrm>
              <a:off x="621" y="1500"/>
              <a:ext cx="316" cy="1467"/>
            </a:xfrm>
            <a:custGeom>
              <a:avLst/>
              <a:gdLst>
                <a:gd name="T0" fmla="*/ 2 w 632"/>
                <a:gd name="T1" fmla="*/ 12 h 2932"/>
                <a:gd name="T2" fmla="*/ 1 w 632"/>
                <a:gd name="T3" fmla="*/ 11 h 2932"/>
                <a:gd name="T4" fmla="*/ 1 w 632"/>
                <a:gd name="T5" fmla="*/ 11 h 2932"/>
                <a:gd name="T6" fmla="*/ 1 w 632"/>
                <a:gd name="T7" fmla="*/ 11 h 2932"/>
                <a:gd name="T8" fmla="*/ 1 w 632"/>
                <a:gd name="T9" fmla="*/ 11 h 2932"/>
                <a:gd name="T10" fmla="*/ 1 w 632"/>
                <a:gd name="T11" fmla="*/ 10 h 2932"/>
                <a:gd name="T12" fmla="*/ 1 w 632"/>
                <a:gd name="T13" fmla="*/ 10 h 2932"/>
                <a:gd name="T14" fmla="*/ 1 w 632"/>
                <a:gd name="T15" fmla="*/ 9 h 2932"/>
                <a:gd name="T16" fmla="*/ 1 w 632"/>
                <a:gd name="T17" fmla="*/ 9 h 2932"/>
                <a:gd name="T18" fmla="*/ 1 w 632"/>
                <a:gd name="T19" fmla="*/ 9 h 2932"/>
                <a:gd name="T20" fmla="*/ 1 w 632"/>
                <a:gd name="T21" fmla="*/ 8 h 2932"/>
                <a:gd name="T22" fmla="*/ 1 w 632"/>
                <a:gd name="T23" fmla="*/ 8 h 2932"/>
                <a:gd name="T24" fmla="*/ 1 w 632"/>
                <a:gd name="T25" fmla="*/ 8 h 2932"/>
                <a:gd name="T26" fmla="*/ 1 w 632"/>
                <a:gd name="T27" fmla="*/ 7 h 2932"/>
                <a:gd name="T28" fmla="*/ 1 w 632"/>
                <a:gd name="T29" fmla="*/ 7 h 2932"/>
                <a:gd name="T30" fmla="*/ 0 w 632"/>
                <a:gd name="T31" fmla="*/ 6 h 2932"/>
                <a:gd name="T32" fmla="*/ 1 w 632"/>
                <a:gd name="T33" fmla="*/ 6 h 2932"/>
                <a:gd name="T34" fmla="*/ 1 w 632"/>
                <a:gd name="T35" fmla="*/ 6 h 2932"/>
                <a:gd name="T36" fmla="*/ 1 w 632"/>
                <a:gd name="T37" fmla="*/ 5 h 2932"/>
                <a:gd name="T38" fmla="*/ 1 w 632"/>
                <a:gd name="T39" fmla="*/ 5 h 2932"/>
                <a:gd name="T40" fmla="*/ 1 w 632"/>
                <a:gd name="T41" fmla="*/ 4 h 2932"/>
                <a:gd name="T42" fmla="*/ 1 w 632"/>
                <a:gd name="T43" fmla="*/ 4 h 2932"/>
                <a:gd name="T44" fmla="*/ 1 w 632"/>
                <a:gd name="T45" fmla="*/ 4 h 2932"/>
                <a:gd name="T46" fmla="*/ 1 w 632"/>
                <a:gd name="T47" fmla="*/ 3 h 2932"/>
                <a:gd name="T48" fmla="*/ 1 w 632"/>
                <a:gd name="T49" fmla="*/ 3 h 2932"/>
                <a:gd name="T50" fmla="*/ 1 w 632"/>
                <a:gd name="T51" fmla="*/ 3 h 2932"/>
                <a:gd name="T52" fmla="*/ 1 w 632"/>
                <a:gd name="T53" fmla="*/ 2 h 2932"/>
                <a:gd name="T54" fmla="*/ 1 w 632"/>
                <a:gd name="T55" fmla="*/ 2 h 2932"/>
                <a:gd name="T56" fmla="*/ 1 w 632"/>
                <a:gd name="T57" fmla="*/ 2 h 2932"/>
                <a:gd name="T58" fmla="*/ 1 w 632"/>
                <a:gd name="T59" fmla="*/ 1 h 2932"/>
                <a:gd name="T60" fmla="*/ 2 w 632"/>
                <a:gd name="T61" fmla="*/ 1 h 2932"/>
                <a:gd name="T62" fmla="*/ 2 w 632"/>
                <a:gd name="T63" fmla="*/ 1 h 2932"/>
                <a:gd name="T64" fmla="*/ 2 w 632"/>
                <a:gd name="T65" fmla="*/ 0 h 29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32"/>
                <a:gd name="T100" fmla="*/ 0 h 2932"/>
                <a:gd name="T101" fmla="*/ 632 w 632"/>
                <a:gd name="T102" fmla="*/ 2932 h 29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32" h="2932">
                  <a:moveTo>
                    <a:pt x="586" y="2932"/>
                  </a:moveTo>
                  <a:lnTo>
                    <a:pt x="549" y="2893"/>
                  </a:lnTo>
                  <a:lnTo>
                    <a:pt x="513" y="2854"/>
                  </a:lnTo>
                  <a:lnTo>
                    <a:pt x="478" y="2814"/>
                  </a:lnTo>
                  <a:lnTo>
                    <a:pt x="446" y="2773"/>
                  </a:lnTo>
                  <a:lnTo>
                    <a:pt x="414" y="2732"/>
                  </a:lnTo>
                  <a:lnTo>
                    <a:pt x="383" y="2690"/>
                  </a:lnTo>
                  <a:lnTo>
                    <a:pt x="354" y="2647"/>
                  </a:lnTo>
                  <a:lnTo>
                    <a:pt x="325" y="2604"/>
                  </a:lnTo>
                  <a:lnTo>
                    <a:pt x="298" y="2561"/>
                  </a:lnTo>
                  <a:lnTo>
                    <a:pt x="271" y="2516"/>
                  </a:lnTo>
                  <a:lnTo>
                    <a:pt x="247" y="2472"/>
                  </a:lnTo>
                  <a:lnTo>
                    <a:pt x="223" y="2428"/>
                  </a:lnTo>
                  <a:lnTo>
                    <a:pt x="201" y="2382"/>
                  </a:lnTo>
                  <a:lnTo>
                    <a:pt x="179" y="2335"/>
                  </a:lnTo>
                  <a:lnTo>
                    <a:pt x="160" y="2290"/>
                  </a:lnTo>
                  <a:lnTo>
                    <a:pt x="141" y="2243"/>
                  </a:lnTo>
                  <a:lnTo>
                    <a:pt x="123" y="2195"/>
                  </a:lnTo>
                  <a:lnTo>
                    <a:pt x="106" y="2148"/>
                  </a:lnTo>
                  <a:lnTo>
                    <a:pt x="91" y="2101"/>
                  </a:lnTo>
                  <a:lnTo>
                    <a:pt x="78" y="2053"/>
                  </a:lnTo>
                  <a:lnTo>
                    <a:pt x="64" y="2005"/>
                  </a:lnTo>
                  <a:lnTo>
                    <a:pt x="52" y="1956"/>
                  </a:lnTo>
                  <a:lnTo>
                    <a:pt x="42" y="1908"/>
                  </a:lnTo>
                  <a:lnTo>
                    <a:pt x="32" y="1858"/>
                  </a:lnTo>
                  <a:lnTo>
                    <a:pt x="24" y="1809"/>
                  </a:lnTo>
                  <a:lnTo>
                    <a:pt x="17" y="1760"/>
                  </a:lnTo>
                  <a:lnTo>
                    <a:pt x="11" y="1711"/>
                  </a:lnTo>
                  <a:lnTo>
                    <a:pt x="6" y="1662"/>
                  </a:lnTo>
                  <a:lnTo>
                    <a:pt x="3" y="1612"/>
                  </a:lnTo>
                  <a:lnTo>
                    <a:pt x="1" y="1563"/>
                  </a:lnTo>
                  <a:lnTo>
                    <a:pt x="0" y="1513"/>
                  </a:lnTo>
                  <a:lnTo>
                    <a:pt x="0" y="1463"/>
                  </a:lnTo>
                  <a:lnTo>
                    <a:pt x="1" y="1414"/>
                  </a:lnTo>
                  <a:lnTo>
                    <a:pt x="3" y="1365"/>
                  </a:lnTo>
                  <a:lnTo>
                    <a:pt x="7" y="1314"/>
                  </a:lnTo>
                  <a:lnTo>
                    <a:pt x="12" y="1265"/>
                  </a:lnTo>
                  <a:lnTo>
                    <a:pt x="17" y="1216"/>
                  </a:lnTo>
                  <a:lnTo>
                    <a:pt x="24" y="1167"/>
                  </a:lnTo>
                  <a:lnTo>
                    <a:pt x="32" y="1118"/>
                  </a:lnTo>
                  <a:lnTo>
                    <a:pt x="42" y="1069"/>
                  </a:lnTo>
                  <a:lnTo>
                    <a:pt x="52" y="1021"/>
                  </a:lnTo>
                  <a:lnTo>
                    <a:pt x="64" y="972"/>
                  </a:lnTo>
                  <a:lnTo>
                    <a:pt x="78" y="924"/>
                  </a:lnTo>
                  <a:lnTo>
                    <a:pt x="92" y="876"/>
                  </a:lnTo>
                  <a:lnTo>
                    <a:pt x="107" y="829"/>
                  </a:lnTo>
                  <a:lnTo>
                    <a:pt x="123" y="781"/>
                  </a:lnTo>
                  <a:lnTo>
                    <a:pt x="141" y="734"/>
                  </a:lnTo>
                  <a:lnTo>
                    <a:pt x="160" y="688"/>
                  </a:lnTo>
                  <a:lnTo>
                    <a:pt x="180" y="642"/>
                  </a:lnTo>
                  <a:lnTo>
                    <a:pt x="201" y="595"/>
                  </a:lnTo>
                  <a:lnTo>
                    <a:pt x="223" y="550"/>
                  </a:lnTo>
                  <a:lnTo>
                    <a:pt x="247" y="506"/>
                  </a:lnTo>
                  <a:lnTo>
                    <a:pt x="271" y="461"/>
                  </a:lnTo>
                  <a:lnTo>
                    <a:pt x="298" y="417"/>
                  </a:lnTo>
                  <a:lnTo>
                    <a:pt x="325" y="374"/>
                  </a:lnTo>
                  <a:lnTo>
                    <a:pt x="353" y="331"/>
                  </a:lnTo>
                  <a:lnTo>
                    <a:pt x="383" y="289"/>
                  </a:lnTo>
                  <a:lnTo>
                    <a:pt x="414" y="247"/>
                  </a:lnTo>
                  <a:lnTo>
                    <a:pt x="445" y="206"/>
                  </a:lnTo>
                  <a:lnTo>
                    <a:pt x="478" y="165"/>
                  </a:lnTo>
                  <a:lnTo>
                    <a:pt x="512" y="126"/>
                  </a:lnTo>
                  <a:lnTo>
                    <a:pt x="548" y="86"/>
                  </a:lnTo>
                  <a:lnTo>
                    <a:pt x="583" y="48"/>
                  </a:lnTo>
                  <a:lnTo>
                    <a:pt x="622" y="9"/>
                  </a:lnTo>
                  <a:lnTo>
                    <a:pt x="632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Freeform 60"/>
            <p:cNvSpPr>
              <a:spLocks/>
            </p:cNvSpPr>
            <p:nvPr/>
          </p:nvSpPr>
          <p:spPr bwMode="auto">
            <a:xfrm>
              <a:off x="905" y="1457"/>
              <a:ext cx="81" cy="78"/>
            </a:xfrm>
            <a:custGeom>
              <a:avLst/>
              <a:gdLst>
                <a:gd name="T0" fmla="*/ 0 w 161"/>
                <a:gd name="T1" fmla="*/ 1 h 156"/>
                <a:gd name="T2" fmla="*/ 1 w 161"/>
                <a:gd name="T3" fmla="*/ 0 h 156"/>
                <a:gd name="T4" fmla="*/ 1 w 161"/>
                <a:gd name="T5" fmla="*/ 1 h 156"/>
                <a:gd name="T6" fmla="*/ 0 w 161"/>
                <a:gd name="T7" fmla="*/ 1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"/>
                <a:gd name="T13" fmla="*/ 0 h 156"/>
                <a:gd name="T14" fmla="*/ 161 w 161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" h="156">
                  <a:moveTo>
                    <a:pt x="0" y="45"/>
                  </a:moveTo>
                  <a:lnTo>
                    <a:pt x="161" y="0"/>
                  </a:lnTo>
                  <a:lnTo>
                    <a:pt x="100" y="15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Freeform 61"/>
            <p:cNvSpPr>
              <a:spLocks/>
            </p:cNvSpPr>
            <p:nvPr/>
          </p:nvSpPr>
          <p:spPr bwMode="auto">
            <a:xfrm>
              <a:off x="986" y="2823"/>
              <a:ext cx="574" cy="431"/>
            </a:xfrm>
            <a:custGeom>
              <a:avLst/>
              <a:gdLst>
                <a:gd name="T0" fmla="*/ 0 w 1148"/>
                <a:gd name="T1" fmla="*/ 0 h 862"/>
                <a:gd name="T2" fmla="*/ 4 w 1148"/>
                <a:gd name="T3" fmla="*/ 3 h 862"/>
                <a:gd name="T4" fmla="*/ 4 w 1148"/>
                <a:gd name="T5" fmla="*/ 3 h 862"/>
                <a:gd name="T6" fmla="*/ 4 w 1148"/>
                <a:gd name="T7" fmla="*/ 3 h 862"/>
                <a:gd name="T8" fmla="*/ 4 w 1148"/>
                <a:gd name="T9" fmla="*/ 3 h 862"/>
                <a:gd name="T10" fmla="*/ 3 w 1148"/>
                <a:gd name="T11" fmla="*/ 3 h 862"/>
                <a:gd name="T12" fmla="*/ 3 w 1148"/>
                <a:gd name="T13" fmla="*/ 3 h 862"/>
                <a:gd name="T14" fmla="*/ 3 w 1148"/>
                <a:gd name="T15" fmla="*/ 3 h 862"/>
                <a:gd name="T16" fmla="*/ 3 w 1148"/>
                <a:gd name="T17" fmla="*/ 3 h 862"/>
                <a:gd name="T18" fmla="*/ 3 w 1148"/>
                <a:gd name="T19" fmla="*/ 3 h 862"/>
                <a:gd name="T20" fmla="*/ 3 w 1148"/>
                <a:gd name="T21" fmla="*/ 3 h 862"/>
                <a:gd name="T22" fmla="*/ 3 w 1148"/>
                <a:gd name="T23" fmla="*/ 3 h 862"/>
                <a:gd name="T24" fmla="*/ 2 w 1148"/>
                <a:gd name="T25" fmla="*/ 3 h 862"/>
                <a:gd name="T26" fmla="*/ 2 w 1148"/>
                <a:gd name="T27" fmla="*/ 3 h 862"/>
                <a:gd name="T28" fmla="*/ 2 w 1148"/>
                <a:gd name="T29" fmla="*/ 3 h 862"/>
                <a:gd name="T30" fmla="*/ 2 w 1148"/>
                <a:gd name="T31" fmla="*/ 3 h 862"/>
                <a:gd name="T32" fmla="*/ 2 w 1148"/>
                <a:gd name="T33" fmla="*/ 3 h 862"/>
                <a:gd name="T34" fmla="*/ 2 w 1148"/>
                <a:gd name="T35" fmla="*/ 3 h 862"/>
                <a:gd name="T36" fmla="*/ 2 w 1148"/>
                <a:gd name="T37" fmla="*/ 3 h 862"/>
                <a:gd name="T38" fmla="*/ 1 w 1148"/>
                <a:gd name="T39" fmla="*/ 3 h 862"/>
                <a:gd name="T40" fmla="*/ 1 w 1148"/>
                <a:gd name="T41" fmla="*/ 3 h 862"/>
                <a:gd name="T42" fmla="*/ 1 w 1148"/>
                <a:gd name="T43" fmla="*/ 3 h 862"/>
                <a:gd name="T44" fmla="*/ 1 w 1148"/>
                <a:gd name="T45" fmla="*/ 3 h 862"/>
                <a:gd name="T46" fmla="*/ 1 w 1148"/>
                <a:gd name="T47" fmla="*/ 3 h 862"/>
                <a:gd name="T48" fmla="*/ 1 w 1148"/>
                <a:gd name="T49" fmla="*/ 3 h 862"/>
                <a:gd name="T50" fmla="*/ 1 w 1148"/>
                <a:gd name="T51" fmla="*/ 3 h 862"/>
                <a:gd name="T52" fmla="*/ 1 w 1148"/>
                <a:gd name="T53" fmla="*/ 3 h 862"/>
                <a:gd name="T54" fmla="*/ 1 w 1148"/>
                <a:gd name="T55" fmla="*/ 3 h 862"/>
                <a:gd name="T56" fmla="*/ 1 w 1148"/>
                <a:gd name="T57" fmla="*/ 3 h 862"/>
                <a:gd name="T58" fmla="*/ 1 w 1148"/>
                <a:gd name="T59" fmla="*/ 3 h 862"/>
                <a:gd name="T60" fmla="*/ 1 w 1148"/>
                <a:gd name="T61" fmla="*/ 3 h 862"/>
                <a:gd name="T62" fmla="*/ 1 w 1148"/>
                <a:gd name="T63" fmla="*/ 3 h 862"/>
                <a:gd name="T64" fmla="*/ 1 w 1148"/>
                <a:gd name="T65" fmla="*/ 3 h 862"/>
                <a:gd name="T66" fmla="*/ 0 w 1148"/>
                <a:gd name="T67" fmla="*/ 3 h 8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48"/>
                <a:gd name="T103" fmla="*/ 0 h 862"/>
                <a:gd name="T104" fmla="*/ 1148 w 1148"/>
                <a:gd name="T105" fmla="*/ 862 h 8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48" h="862">
                  <a:moveTo>
                    <a:pt x="0" y="767"/>
                  </a:moveTo>
                  <a:lnTo>
                    <a:pt x="0" y="0"/>
                  </a:lnTo>
                  <a:lnTo>
                    <a:pt x="1148" y="0"/>
                  </a:lnTo>
                  <a:lnTo>
                    <a:pt x="1148" y="767"/>
                  </a:lnTo>
                  <a:lnTo>
                    <a:pt x="1131" y="755"/>
                  </a:lnTo>
                  <a:lnTo>
                    <a:pt x="1115" y="744"/>
                  </a:lnTo>
                  <a:lnTo>
                    <a:pt x="1098" y="733"/>
                  </a:lnTo>
                  <a:lnTo>
                    <a:pt x="1081" y="725"/>
                  </a:lnTo>
                  <a:lnTo>
                    <a:pt x="1063" y="715"/>
                  </a:lnTo>
                  <a:lnTo>
                    <a:pt x="1047" y="708"/>
                  </a:lnTo>
                  <a:lnTo>
                    <a:pt x="1029" y="701"/>
                  </a:lnTo>
                  <a:lnTo>
                    <a:pt x="1011" y="695"/>
                  </a:lnTo>
                  <a:lnTo>
                    <a:pt x="992" y="689"/>
                  </a:lnTo>
                  <a:lnTo>
                    <a:pt x="974" y="684"/>
                  </a:lnTo>
                  <a:lnTo>
                    <a:pt x="954" y="679"/>
                  </a:lnTo>
                  <a:lnTo>
                    <a:pt x="937" y="677"/>
                  </a:lnTo>
                  <a:lnTo>
                    <a:pt x="917" y="673"/>
                  </a:lnTo>
                  <a:lnTo>
                    <a:pt x="898" y="672"/>
                  </a:lnTo>
                  <a:lnTo>
                    <a:pt x="879" y="671"/>
                  </a:lnTo>
                  <a:lnTo>
                    <a:pt x="861" y="671"/>
                  </a:lnTo>
                  <a:lnTo>
                    <a:pt x="842" y="671"/>
                  </a:lnTo>
                  <a:lnTo>
                    <a:pt x="823" y="672"/>
                  </a:lnTo>
                  <a:lnTo>
                    <a:pt x="804" y="673"/>
                  </a:lnTo>
                  <a:lnTo>
                    <a:pt x="785" y="677"/>
                  </a:lnTo>
                  <a:lnTo>
                    <a:pt x="767" y="679"/>
                  </a:lnTo>
                  <a:lnTo>
                    <a:pt x="748" y="684"/>
                  </a:lnTo>
                  <a:lnTo>
                    <a:pt x="730" y="689"/>
                  </a:lnTo>
                  <a:lnTo>
                    <a:pt x="712" y="695"/>
                  </a:lnTo>
                  <a:lnTo>
                    <a:pt x="693" y="701"/>
                  </a:lnTo>
                  <a:lnTo>
                    <a:pt x="675" y="708"/>
                  </a:lnTo>
                  <a:lnTo>
                    <a:pt x="658" y="715"/>
                  </a:lnTo>
                  <a:lnTo>
                    <a:pt x="640" y="725"/>
                  </a:lnTo>
                  <a:lnTo>
                    <a:pt x="623" y="733"/>
                  </a:lnTo>
                  <a:lnTo>
                    <a:pt x="607" y="744"/>
                  </a:lnTo>
                  <a:lnTo>
                    <a:pt x="590" y="755"/>
                  </a:lnTo>
                  <a:lnTo>
                    <a:pt x="574" y="767"/>
                  </a:lnTo>
                  <a:lnTo>
                    <a:pt x="557" y="777"/>
                  </a:lnTo>
                  <a:lnTo>
                    <a:pt x="541" y="788"/>
                  </a:lnTo>
                  <a:lnTo>
                    <a:pt x="524" y="799"/>
                  </a:lnTo>
                  <a:lnTo>
                    <a:pt x="507" y="808"/>
                  </a:lnTo>
                  <a:lnTo>
                    <a:pt x="489" y="817"/>
                  </a:lnTo>
                  <a:lnTo>
                    <a:pt x="473" y="824"/>
                  </a:lnTo>
                  <a:lnTo>
                    <a:pt x="455" y="831"/>
                  </a:lnTo>
                  <a:lnTo>
                    <a:pt x="437" y="838"/>
                  </a:lnTo>
                  <a:lnTo>
                    <a:pt x="418" y="843"/>
                  </a:lnTo>
                  <a:lnTo>
                    <a:pt x="400" y="848"/>
                  </a:lnTo>
                  <a:lnTo>
                    <a:pt x="381" y="853"/>
                  </a:lnTo>
                  <a:lnTo>
                    <a:pt x="363" y="856"/>
                  </a:lnTo>
                  <a:lnTo>
                    <a:pt x="343" y="859"/>
                  </a:lnTo>
                  <a:lnTo>
                    <a:pt x="324" y="860"/>
                  </a:lnTo>
                  <a:lnTo>
                    <a:pt x="305" y="861"/>
                  </a:lnTo>
                  <a:lnTo>
                    <a:pt x="287" y="862"/>
                  </a:lnTo>
                  <a:lnTo>
                    <a:pt x="268" y="861"/>
                  </a:lnTo>
                  <a:lnTo>
                    <a:pt x="249" y="860"/>
                  </a:lnTo>
                  <a:lnTo>
                    <a:pt x="230" y="859"/>
                  </a:lnTo>
                  <a:lnTo>
                    <a:pt x="211" y="856"/>
                  </a:lnTo>
                  <a:lnTo>
                    <a:pt x="193" y="853"/>
                  </a:lnTo>
                  <a:lnTo>
                    <a:pt x="174" y="848"/>
                  </a:lnTo>
                  <a:lnTo>
                    <a:pt x="156" y="843"/>
                  </a:lnTo>
                  <a:lnTo>
                    <a:pt x="138" y="838"/>
                  </a:lnTo>
                  <a:lnTo>
                    <a:pt x="119" y="831"/>
                  </a:lnTo>
                  <a:lnTo>
                    <a:pt x="101" y="824"/>
                  </a:lnTo>
                  <a:lnTo>
                    <a:pt x="84" y="817"/>
                  </a:lnTo>
                  <a:lnTo>
                    <a:pt x="66" y="808"/>
                  </a:lnTo>
                  <a:lnTo>
                    <a:pt x="49" y="799"/>
                  </a:lnTo>
                  <a:lnTo>
                    <a:pt x="33" y="788"/>
                  </a:lnTo>
                  <a:lnTo>
                    <a:pt x="16" y="777"/>
                  </a:lnTo>
                  <a:lnTo>
                    <a:pt x="0" y="7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Freeform 62"/>
            <p:cNvSpPr>
              <a:spLocks/>
            </p:cNvSpPr>
            <p:nvPr/>
          </p:nvSpPr>
          <p:spPr bwMode="auto">
            <a:xfrm>
              <a:off x="986" y="2823"/>
              <a:ext cx="574" cy="431"/>
            </a:xfrm>
            <a:custGeom>
              <a:avLst/>
              <a:gdLst>
                <a:gd name="T0" fmla="*/ 0 w 1148"/>
                <a:gd name="T1" fmla="*/ 0 h 862"/>
                <a:gd name="T2" fmla="*/ 4 w 1148"/>
                <a:gd name="T3" fmla="*/ 3 h 862"/>
                <a:gd name="T4" fmla="*/ 4 w 1148"/>
                <a:gd name="T5" fmla="*/ 3 h 862"/>
                <a:gd name="T6" fmla="*/ 4 w 1148"/>
                <a:gd name="T7" fmla="*/ 3 h 862"/>
                <a:gd name="T8" fmla="*/ 4 w 1148"/>
                <a:gd name="T9" fmla="*/ 3 h 862"/>
                <a:gd name="T10" fmla="*/ 3 w 1148"/>
                <a:gd name="T11" fmla="*/ 3 h 862"/>
                <a:gd name="T12" fmla="*/ 3 w 1148"/>
                <a:gd name="T13" fmla="*/ 3 h 862"/>
                <a:gd name="T14" fmla="*/ 3 w 1148"/>
                <a:gd name="T15" fmla="*/ 3 h 862"/>
                <a:gd name="T16" fmla="*/ 3 w 1148"/>
                <a:gd name="T17" fmla="*/ 3 h 862"/>
                <a:gd name="T18" fmla="*/ 3 w 1148"/>
                <a:gd name="T19" fmla="*/ 3 h 862"/>
                <a:gd name="T20" fmla="*/ 3 w 1148"/>
                <a:gd name="T21" fmla="*/ 3 h 862"/>
                <a:gd name="T22" fmla="*/ 3 w 1148"/>
                <a:gd name="T23" fmla="*/ 3 h 862"/>
                <a:gd name="T24" fmla="*/ 2 w 1148"/>
                <a:gd name="T25" fmla="*/ 3 h 862"/>
                <a:gd name="T26" fmla="*/ 2 w 1148"/>
                <a:gd name="T27" fmla="*/ 3 h 862"/>
                <a:gd name="T28" fmla="*/ 2 w 1148"/>
                <a:gd name="T29" fmla="*/ 3 h 862"/>
                <a:gd name="T30" fmla="*/ 2 w 1148"/>
                <a:gd name="T31" fmla="*/ 3 h 862"/>
                <a:gd name="T32" fmla="*/ 2 w 1148"/>
                <a:gd name="T33" fmla="*/ 3 h 862"/>
                <a:gd name="T34" fmla="*/ 2 w 1148"/>
                <a:gd name="T35" fmla="*/ 3 h 862"/>
                <a:gd name="T36" fmla="*/ 2 w 1148"/>
                <a:gd name="T37" fmla="*/ 3 h 862"/>
                <a:gd name="T38" fmla="*/ 1 w 1148"/>
                <a:gd name="T39" fmla="*/ 3 h 862"/>
                <a:gd name="T40" fmla="*/ 1 w 1148"/>
                <a:gd name="T41" fmla="*/ 3 h 862"/>
                <a:gd name="T42" fmla="*/ 1 w 1148"/>
                <a:gd name="T43" fmla="*/ 3 h 862"/>
                <a:gd name="T44" fmla="*/ 1 w 1148"/>
                <a:gd name="T45" fmla="*/ 3 h 862"/>
                <a:gd name="T46" fmla="*/ 1 w 1148"/>
                <a:gd name="T47" fmla="*/ 3 h 862"/>
                <a:gd name="T48" fmla="*/ 1 w 1148"/>
                <a:gd name="T49" fmla="*/ 3 h 862"/>
                <a:gd name="T50" fmla="*/ 1 w 1148"/>
                <a:gd name="T51" fmla="*/ 3 h 862"/>
                <a:gd name="T52" fmla="*/ 1 w 1148"/>
                <a:gd name="T53" fmla="*/ 3 h 862"/>
                <a:gd name="T54" fmla="*/ 1 w 1148"/>
                <a:gd name="T55" fmla="*/ 3 h 862"/>
                <a:gd name="T56" fmla="*/ 1 w 1148"/>
                <a:gd name="T57" fmla="*/ 3 h 862"/>
                <a:gd name="T58" fmla="*/ 1 w 1148"/>
                <a:gd name="T59" fmla="*/ 3 h 862"/>
                <a:gd name="T60" fmla="*/ 1 w 1148"/>
                <a:gd name="T61" fmla="*/ 3 h 862"/>
                <a:gd name="T62" fmla="*/ 1 w 1148"/>
                <a:gd name="T63" fmla="*/ 3 h 862"/>
                <a:gd name="T64" fmla="*/ 1 w 1148"/>
                <a:gd name="T65" fmla="*/ 3 h 862"/>
                <a:gd name="T66" fmla="*/ 0 w 1148"/>
                <a:gd name="T67" fmla="*/ 3 h 8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48"/>
                <a:gd name="T103" fmla="*/ 0 h 862"/>
                <a:gd name="T104" fmla="*/ 1148 w 1148"/>
                <a:gd name="T105" fmla="*/ 862 h 8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48" h="862">
                  <a:moveTo>
                    <a:pt x="0" y="767"/>
                  </a:moveTo>
                  <a:lnTo>
                    <a:pt x="0" y="0"/>
                  </a:lnTo>
                  <a:lnTo>
                    <a:pt x="1148" y="0"/>
                  </a:lnTo>
                  <a:lnTo>
                    <a:pt x="1148" y="767"/>
                  </a:lnTo>
                  <a:lnTo>
                    <a:pt x="1131" y="755"/>
                  </a:lnTo>
                  <a:lnTo>
                    <a:pt x="1115" y="744"/>
                  </a:lnTo>
                  <a:lnTo>
                    <a:pt x="1098" y="733"/>
                  </a:lnTo>
                  <a:lnTo>
                    <a:pt x="1081" y="725"/>
                  </a:lnTo>
                  <a:lnTo>
                    <a:pt x="1063" y="715"/>
                  </a:lnTo>
                  <a:lnTo>
                    <a:pt x="1047" y="708"/>
                  </a:lnTo>
                  <a:lnTo>
                    <a:pt x="1029" y="701"/>
                  </a:lnTo>
                  <a:lnTo>
                    <a:pt x="1011" y="695"/>
                  </a:lnTo>
                  <a:lnTo>
                    <a:pt x="992" y="689"/>
                  </a:lnTo>
                  <a:lnTo>
                    <a:pt x="974" y="684"/>
                  </a:lnTo>
                  <a:lnTo>
                    <a:pt x="954" y="679"/>
                  </a:lnTo>
                  <a:lnTo>
                    <a:pt x="937" y="677"/>
                  </a:lnTo>
                  <a:lnTo>
                    <a:pt x="917" y="673"/>
                  </a:lnTo>
                  <a:lnTo>
                    <a:pt x="898" y="672"/>
                  </a:lnTo>
                  <a:lnTo>
                    <a:pt x="879" y="671"/>
                  </a:lnTo>
                  <a:lnTo>
                    <a:pt x="861" y="671"/>
                  </a:lnTo>
                  <a:lnTo>
                    <a:pt x="842" y="671"/>
                  </a:lnTo>
                  <a:lnTo>
                    <a:pt x="823" y="672"/>
                  </a:lnTo>
                  <a:lnTo>
                    <a:pt x="804" y="673"/>
                  </a:lnTo>
                  <a:lnTo>
                    <a:pt x="785" y="677"/>
                  </a:lnTo>
                  <a:lnTo>
                    <a:pt x="767" y="679"/>
                  </a:lnTo>
                  <a:lnTo>
                    <a:pt x="748" y="684"/>
                  </a:lnTo>
                  <a:lnTo>
                    <a:pt x="730" y="689"/>
                  </a:lnTo>
                  <a:lnTo>
                    <a:pt x="712" y="695"/>
                  </a:lnTo>
                  <a:lnTo>
                    <a:pt x="693" y="701"/>
                  </a:lnTo>
                  <a:lnTo>
                    <a:pt x="675" y="708"/>
                  </a:lnTo>
                  <a:lnTo>
                    <a:pt x="658" y="715"/>
                  </a:lnTo>
                  <a:lnTo>
                    <a:pt x="640" y="725"/>
                  </a:lnTo>
                  <a:lnTo>
                    <a:pt x="623" y="733"/>
                  </a:lnTo>
                  <a:lnTo>
                    <a:pt x="607" y="744"/>
                  </a:lnTo>
                  <a:lnTo>
                    <a:pt x="590" y="755"/>
                  </a:lnTo>
                  <a:lnTo>
                    <a:pt x="574" y="767"/>
                  </a:lnTo>
                  <a:lnTo>
                    <a:pt x="557" y="777"/>
                  </a:lnTo>
                  <a:lnTo>
                    <a:pt x="541" y="788"/>
                  </a:lnTo>
                  <a:lnTo>
                    <a:pt x="524" y="799"/>
                  </a:lnTo>
                  <a:lnTo>
                    <a:pt x="507" y="808"/>
                  </a:lnTo>
                  <a:lnTo>
                    <a:pt x="489" y="817"/>
                  </a:lnTo>
                  <a:lnTo>
                    <a:pt x="473" y="824"/>
                  </a:lnTo>
                  <a:lnTo>
                    <a:pt x="455" y="831"/>
                  </a:lnTo>
                  <a:lnTo>
                    <a:pt x="437" y="838"/>
                  </a:lnTo>
                  <a:lnTo>
                    <a:pt x="418" y="843"/>
                  </a:lnTo>
                  <a:lnTo>
                    <a:pt x="400" y="848"/>
                  </a:lnTo>
                  <a:lnTo>
                    <a:pt x="381" y="853"/>
                  </a:lnTo>
                  <a:lnTo>
                    <a:pt x="363" y="856"/>
                  </a:lnTo>
                  <a:lnTo>
                    <a:pt x="343" y="859"/>
                  </a:lnTo>
                  <a:lnTo>
                    <a:pt x="324" y="860"/>
                  </a:lnTo>
                  <a:lnTo>
                    <a:pt x="305" y="861"/>
                  </a:lnTo>
                  <a:lnTo>
                    <a:pt x="287" y="862"/>
                  </a:lnTo>
                  <a:lnTo>
                    <a:pt x="268" y="861"/>
                  </a:lnTo>
                  <a:lnTo>
                    <a:pt x="249" y="860"/>
                  </a:lnTo>
                  <a:lnTo>
                    <a:pt x="230" y="859"/>
                  </a:lnTo>
                  <a:lnTo>
                    <a:pt x="211" y="856"/>
                  </a:lnTo>
                  <a:lnTo>
                    <a:pt x="193" y="853"/>
                  </a:lnTo>
                  <a:lnTo>
                    <a:pt x="174" y="848"/>
                  </a:lnTo>
                  <a:lnTo>
                    <a:pt x="156" y="843"/>
                  </a:lnTo>
                  <a:lnTo>
                    <a:pt x="138" y="838"/>
                  </a:lnTo>
                  <a:lnTo>
                    <a:pt x="119" y="831"/>
                  </a:lnTo>
                  <a:lnTo>
                    <a:pt x="101" y="824"/>
                  </a:lnTo>
                  <a:lnTo>
                    <a:pt x="84" y="817"/>
                  </a:lnTo>
                  <a:lnTo>
                    <a:pt x="66" y="808"/>
                  </a:lnTo>
                  <a:lnTo>
                    <a:pt x="49" y="799"/>
                  </a:lnTo>
                  <a:lnTo>
                    <a:pt x="33" y="788"/>
                  </a:lnTo>
                  <a:lnTo>
                    <a:pt x="16" y="777"/>
                  </a:lnTo>
                  <a:lnTo>
                    <a:pt x="0" y="76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Freeform 63"/>
            <p:cNvSpPr>
              <a:spLocks/>
            </p:cNvSpPr>
            <p:nvPr/>
          </p:nvSpPr>
          <p:spPr bwMode="auto">
            <a:xfrm>
              <a:off x="914" y="2751"/>
              <a:ext cx="574" cy="431"/>
            </a:xfrm>
            <a:custGeom>
              <a:avLst/>
              <a:gdLst>
                <a:gd name="T0" fmla="*/ 0 w 1148"/>
                <a:gd name="T1" fmla="*/ 0 h 863"/>
                <a:gd name="T2" fmla="*/ 4 w 1148"/>
                <a:gd name="T3" fmla="*/ 2 h 863"/>
                <a:gd name="T4" fmla="*/ 4 w 1148"/>
                <a:gd name="T5" fmla="*/ 2 h 863"/>
                <a:gd name="T6" fmla="*/ 4 w 1148"/>
                <a:gd name="T7" fmla="*/ 2 h 863"/>
                <a:gd name="T8" fmla="*/ 4 w 1148"/>
                <a:gd name="T9" fmla="*/ 2 h 863"/>
                <a:gd name="T10" fmla="*/ 3 w 1148"/>
                <a:gd name="T11" fmla="*/ 2 h 863"/>
                <a:gd name="T12" fmla="*/ 3 w 1148"/>
                <a:gd name="T13" fmla="*/ 2 h 863"/>
                <a:gd name="T14" fmla="*/ 3 w 1148"/>
                <a:gd name="T15" fmla="*/ 2 h 863"/>
                <a:gd name="T16" fmla="*/ 3 w 1148"/>
                <a:gd name="T17" fmla="*/ 2 h 863"/>
                <a:gd name="T18" fmla="*/ 3 w 1148"/>
                <a:gd name="T19" fmla="*/ 2 h 863"/>
                <a:gd name="T20" fmla="*/ 3 w 1148"/>
                <a:gd name="T21" fmla="*/ 2 h 863"/>
                <a:gd name="T22" fmla="*/ 3 w 1148"/>
                <a:gd name="T23" fmla="*/ 2 h 863"/>
                <a:gd name="T24" fmla="*/ 2 w 1148"/>
                <a:gd name="T25" fmla="*/ 2 h 863"/>
                <a:gd name="T26" fmla="*/ 2 w 1148"/>
                <a:gd name="T27" fmla="*/ 2 h 863"/>
                <a:gd name="T28" fmla="*/ 2 w 1148"/>
                <a:gd name="T29" fmla="*/ 2 h 863"/>
                <a:gd name="T30" fmla="*/ 2 w 1148"/>
                <a:gd name="T31" fmla="*/ 2 h 863"/>
                <a:gd name="T32" fmla="*/ 2 w 1148"/>
                <a:gd name="T33" fmla="*/ 2 h 863"/>
                <a:gd name="T34" fmla="*/ 2 w 1148"/>
                <a:gd name="T35" fmla="*/ 2 h 863"/>
                <a:gd name="T36" fmla="*/ 2 w 1148"/>
                <a:gd name="T37" fmla="*/ 3 h 863"/>
                <a:gd name="T38" fmla="*/ 1 w 1148"/>
                <a:gd name="T39" fmla="*/ 3 h 863"/>
                <a:gd name="T40" fmla="*/ 1 w 1148"/>
                <a:gd name="T41" fmla="*/ 3 h 863"/>
                <a:gd name="T42" fmla="*/ 1 w 1148"/>
                <a:gd name="T43" fmla="*/ 3 h 863"/>
                <a:gd name="T44" fmla="*/ 1 w 1148"/>
                <a:gd name="T45" fmla="*/ 3 h 863"/>
                <a:gd name="T46" fmla="*/ 1 w 1148"/>
                <a:gd name="T47" fmla="*/ 3 h 863"/>
                <a:gd name="T48" fmla="*/ 1 w 1148"/>
                <a:gd name="T49" fmla="*/ 3 h 863"/>
                <a:gd name="T50" fmla="*/ 1 w 1148"/>
                <a:gd name="T51" fmla="*/ 3 h 863"/>
                <a:gd name="T52" fmla="*/ 1 w 1148"/>
                <a:gd name="T53" fmla="*/ 3 h 863"/>
                <a:gd name="T54" fmla="*/ 1 w 1148"/>
                <a:gd name="T55" fmla="*/ 3 h 863"/>
                <a:gd name="T56" fmla="*/ 1 w 1148"/>
                <a:gd name="T57" fmla="*/ 3 h 863"/>
                <a:gd name="T58" fmla="*/ 1 w 1148"/>
                <a:gd name="T59" fmla="*/ 3 h 863"/>
                <a:gd name="T60" fmla="*/ 1 w 1148"/>
                <a:gd name="T61" fmla="*/ 3 h 863"/>
                <a:gd name="T62" fmla="*/ 1 w 1148"/>
                <a:gd name="T63" fmla="*/ 3 h 863"/>
                <a:gd name="T64" fmla="*/ 1 w 1148"/>
                <a:gd name="T65" fmla="*/ 3 h 863"/>
                <a:gd name="T66" fmla="*/ 0 w 1148"/>
                <a:gd name="T67" fmla="*/ 2 h 8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48"/>
                <a:gd name="T103" fmla="*/ 0 h 863"/>
                <a:gd name="T104" fmla="*/ 1148 w 1148"/>
                <a:gd name="T105" fmla="*/ 863 h 8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48" h="863">
                  <a:moveTo>
                    <a:pt x="0" y="767"/>
                  </a:moveTo>
                  <a:lnTo>
                    <a:pt x="0" y="0"/>
                  </a:lnTo>
                  <a:lnTo>
                    <a:pt x="1148" y="0"/>
                  </a:lnTo>
                  <a:lnTo>
                    <a:pt x="1148" y="767"/>
                  </a:lnTo>
                  <a:lnTo>
                    <a:pt x="1131" y="755"/>
                  </a:lnTo>
                  <a:lnTo>
                    <a:pt x="1114" y="744"/>
                  </a:lnTo>
                  <a:lnTo>
                    <a:pt x="1097" y="733"/>
                  </a:lnTo>
                  <a:lnTo>
                    <a:pt x="1081" y="725"/>
                  </a:lnTo>
                  <a:lnTo>
                    <a:pt x="1063" y="715"/>
                  </a:lnTo>
                  <a:lnTo>
                    <a:pt x="1046" y="708"/>
                  </a:lnTo>
                  <a:lnTo>
                    <a:pt x="1028" y="701"/>
                  </a:lnTo>
                  <a:lnTo>
                    <a:pt x="1010" y="695"/>
                  </a:lnTo>
                  <a:lnTo>
                    <a:pt x="991" y="689"/>
                  </a:lnTo>
                  <a:lnTo>
                    <a:pt x="973" y="684"/>
                  </a:lnTo>
                  <a:lnTo>
                    <a:pt x="954" y="679"/>
                  </a:lnTo>
                  <a:lnTo>
                    <a:pt x="936" y="677"/>
                  </a:lnTo>
                  <a:lnTo>
                    <a:pt x="917" y="673"/>
                  </a:lnTo>
                  <a:lnTo>
                    <a:pt x="898" y="672"/>
                  </a:lnTo>
                  <a:lnTo>
                    <a:pt x="879" y="671"/>
                  </a:lnTo>
                  <a:lnTo>
                    <a:pt x="861" y="671"/>
                  </a:lnTo>
                  <a:lnTo>
                    <a:pt x="842" y="671"/>
                  </a:lnTo>
                  <a:lnTo>
                    <a:pt x="822" y="672"/>
                  </a:lnTo>
                  <a:lnTo>
                    <a:pt x="803" y="673"/>
                  </a:lnTo>
                  <a:lnTo>
                    <a:pt x="784" y="677"/>
                  </a:lnTo>
                  <a:lnTo>
                    <a:pt x="766" y="679"/>
                  </a:lnTo>
                  <a:lnTo>
                    <a:pt x="747" y="684"/>
                  </a:lnTo>
                  <a:lnTo>
                    <a:pt x="729" y="689"/>
                  </a:lnTo>
                  <a:lnTo>
                    <a:pt x="711" y="695"/>
                  </a:lnTo>
                  <a:lnTo>
                    <a:pt x="692" y="701"/>
                  </a:lnTo>
                  <a:lnTo>
                    <a:pt x="674" y="708"/>
                  </a:lnTo>
                  <a:lnTo>
                    <a:pt x="657" y="715"/>
                  </a:lnTo>
                  <a:lnTo>
                    <a:pt x="640" y="725"/>
                  </a:lnTo>
                  <a:lnTo>
                    <a:pt x="623" y="733"/>
                  </a:lnTo>
                  <a:lnTo>
                    <a:pt x="606" y="744"/>
                  </a:lnTo>
                  <a:lnTo>
                    <a:pt x="589" y="755"/>
                  </a:lnTo>
                  <a:lnTo>
                    <a:pt x="574" y="767"/>
                  </a:lnTo>
                  <a:lnTo>
                    <a:pt x="557" y="778"/>
                  </a:lnTo>
                  <a:lnTo>
                    <a:pt x="540" y="788"/>
                  </a:lnTo>
                  <a:lnTo>
                    <a:pt x="524" y="799"/>
                  </a:lnTo>
                  <a:lnTo>
                    <a:pt x="507" y="809"/>
                  </a:lnTo>
                  <a:lnTo>
                    <a:pt x="489" y="817"/>
                  </a:lnTo>
                  <a:lnTo>
                    <a:pt x="472" y="824"/>
                  </a:lnTo>
                  <a:lnTo>
                    <a:pt x="454" y="831"/>
                  </a:lnTo>
                  <a:lnTo>
                    <a:pt x="436" y="839"/>
                  </a:lnTo>
                  <a:lnTo>
                    <a:pt x="417" y="843"/>
                  </a:lnTo>
                  <a:lnTo>
                    <a:pt x="399" y="848"/>
                  </a:lnTo>
                  <a:lnTo>
                    <a:pt x="380" y="853"/>
                  </a:lnTo>
                  <a:lnTo>
                    <a:pt x="362" y="857"/>
                  </a:lnTo>
                  <a:lnTo>
                    <a:pt x="343" y="859"/>
                  </a:lnTo>
                  <a:lnTo>
                    <a:pt x="324" y="860"/>
                  </a:lnTo>
                  <a:lnTo>
                    <a:pt x="305" y="861"/>
                  </a:lnTo>
                  <a:lnTo>
                    <a:pt x="287" y="863"/>
                  </a:lnTo>
                  <a:lnTo>
                    <a:pt x="268" y="861"/>
                  </a:lnTo>
                  <a:lnTo>
                    <a:pt x="249" y="860"/>
                  </a:lnTo>
                  <a:lnTo>
                    <a:pt x="229" y="859"/>
                  </a:lnTo>
                  <a:lnTo>
                    <a:pt x="210" y="857"/>
                  </a:lnTo>
                  <a:lnTo>
                    <a:pt x="192" y="853"/>
                  </a:lnTo>
                  <a:lnTo>
                    <a:pt x="173" y="848"/>
                  </a:lnTo>
                  <a:lnTo>
                    <a:pt x="155" y="843"/>
                  </a:lnTo>
                  <a:lnTo>
                    <a:pt x="137" y="839"/>
                  </a:lnTo>
                  <a:lnTo>
                    <a:pt x="118" y="831"/>
                  </a:lnTo>
                  <a:lnTo>
                    <a:pt x="100" y="824"/>
                  </a:lnTo>
                  <a:lnTo>
                    <a:pt x="83" y="817"/>
                  </a:lnTo>
                  <a:lnTo>
                    <a:pt x="66" y="809"/>
                  </a:lnTo>
                  <a:lnTo>
                    <a:pt x="49" y="799"/>
                  </a:lnTo>
                  <a:lnTo>
                    <a:pt x="32" y="788"/>
                  </a:lnTo>
                  <a:lnTo>
                    <a:pt x="15" y="778"/>
                  </a:lnTo>
                  <a:lnTo>
                    <a:pt x="0" y="767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Freeform 64"/>
            <p:cNvSpPr>
              <a:spLocks/>
            </p:cNvSpPr>
            <p:nvPr/>
          </p:nvSpPr>
          <p:spPr bwMode="auto">
            <a:xfrm>
              <a:off x="914" y="2751"/>
              <a:ext cx="574" cy="431"/>
            </a:xfrm>
            <a:custGeom>
              <a:avLst/>
              <a:gdLst>
                <a:gd name="T0" fmla="*/ 0 w 1148"/>
                <a:gd name="T1" fmla="*/ 0 h 863"/>
                <a:gd name="T2" fmla="*/ 4 w 1148"/>
                <a:gd name="T3" fmla="*/ 2 h 863"/>
                <a:gd name="T4" fmla="*/ 4 w 1148"/>
                <a:gd name="T5" fmla="*/ 2 h 863"/>
                <a:gd name="T6" fmla="*/ 4 w 1148"/>
                <a:gd name="T7" fmla="*/ 2 h 863"/>
                <a:gd name="T8" fmla="*/ 4 w 1148"/>
                <a:gd name="T9" fmla="*/ 2 h 863"/>
                <a:gd name="T10" fmla="*/ 3 w 1148"/>
                <a:gd name="T11" fmla="*/ 2 h 863"/>
                <a:gd name="T12" fmla="*/ 3 w 1148"/>
                <a:gd name="T13" fmla="*/ 2 h 863"/>
                <a:gd name="T14" fmla="*/ 3 w 1148"/>
                <a:gd name="T15" fmla="*/ 2 h 863"/>
                <a:gd name="T16" fmla="*/ 3 w 1148"/>
                <a:gd name="T17" fmla="*/ 2 h 863"/>
                <a:gd name="T18" fmla="*/ 3 w 1148"/>
                <a:gd name="T19" fmla="*/ 2 h 863"/>
                <a:gd name="T20" fmla="*/ 3 w 1148"/>
                <a:gd name="T21" fmla="*/ 2 h 863"/>
                <a:gd name="T22" fmla="*/ 3 w 1148"/>
                <a:gd name="T23" fmla="*/ 2 h 863"/>
                <a:gd name="T24" fmla="*/ 2 w 1148"/>
                <a:gd name="T25" fmla="*/ 2 h 863"/>
                <a:gd name="T26" fmla="*/ 2 w 1148"/>
                <a:gd name="T27" fmla="*/ 2 h 863"/>
                <a:gd name="T28" fmla="*/ 2 w 1148"/>
                <a:gd name="T29" fmla="*/ 2 h 863"/>
                <a:gd name="T30" fmla="*/ 2 w 1148"/>
                <a:gd name="T31" fmla="*/ 2 h 863"/>
                <a:gd name="T32" fmla="*/ 2 w 1148"/>
                <a:gd name="T33" fmla="*/ 2 h 863"/>
                <a:gd name="T34" fmla="*/ 2 w 1148"/>
                <a:gd name="T35" fmla="*/ 2 h 863"/>
                <a:gd name="T36" fmla="*/ 2 w 1148"/>
                <a:gd name="T37" fmla="*/ 3 h 863"/>
                <a:gd name="T38" fmla="*/ 1 w 1148"/>
                <a:gd name="T39" fmla="*/ 3 h 863"/>
                <a:gd name="T40" fmla="*/ 1 w 1148"/>
                <a:gd name="T41" fmla="*/ 3 h 863"/>
                <a:gd name="T42" fmla="*/ 1 w 1148"/>
                <a:gd name="T43" fmla="*/ 3 h 863"/>
                <a:gd name="T44" fmla="*/ 1 w 1148"/>
                <a:gd name="T45" fmla="*/ 3 h 863"/>
                <a:gd name="T46" fmla="*/ 1 w 1148"/>
                <a:gd name="T47" fmla="*/ 3 h 863"/>
                <a:gd name="T48" fmla="*/ 1 w 1148"/>
                <a:gd name="T49" fmla="*/ 3 h 863"/>
                <a:gd name="T50" fmla="*/ 1 w 1148"/>
                <a:gd name="T51" fmla="*/ 3 h 863"/>
                <a:gd name="T52" fmla="*/ 1 w 1148"/>
                <a:gd name="T53" fmla="*/ 3 h 863"/>
                <a:gd name="T54" fmla="*/ 1 w 1148"/>
                <a:gd name="T55" fmla="*/ 3 h 863"/>
                <a:gd name="T56" fmla="*/ 1 w 1148"/>
                <a:gd name="T57" fmla="*/ 3 h 863"/>
                <a:gd name="T58" fmla="*/ 1 w 1148"/>
                <a:gd name="T59" fmla="*/ 3 h 863"/>
                <a:gd name="T60" fmla="*/ 1 w 1148"/>
                <a:gd name="T61" fmla="*/ 3 h 863"/>
                <a:gd name="T62" fmla="*/ 1 w 1148"/>
                <a:gd name="T63" fmla="*/ 3 h 863"/>
                <a:gd name="T64" fmla="*/ 1 w 1148"/>
                <a:gd name="T65" fmla="*/ 3 h 863"/>
                <a:gd name="T66" fmla="*/ 0 w 1148"/>
                <a:gd name="T67" fmla="*/ 2 h 8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48"/>
                <a:gd name="T103" fmla="*/ 0 h 863"/>
                <a:gd name="T104" fmla="*/ 1148 w 1148"/>
                <a:gd name="T105" fmla="*/ 863 h 8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48" h="863">
                  <a:moveTo>
                    <a:pt x="0" y="767"/>
                  </a:moveTo>
                  <a:lnTo>
                    <a:pt x="0" y="0"/>
                  </a:lnTo>
                  <a:lnTo>
                    <a:pt x="1148" y="0"/>
                  </a:lnTo>
                  <a:lnTo>
                    <a:pt x="1148" y="767"/>
                  </a:lnTo>
                  <a:lnTo>
                    <a:pt x="1131" y="755"/>
                  </a:lnTo>
                  <a:lnTo>
                    <a:pt x="1114" y="744"/>
                  </a:lnTo>
                  <a:lnTo>
                    <a:pt x="1097" y="733"/>
                  </a:lnTo>
                  <a:lnTo>
                    <a:pt x="1081" y="725"/>
                  </a:lnTo>
                  <a:lnTo>
                    <a:pt x="1063" y="715"/>
                  </a:lnTo>
                  <a:lnTo>
                    <a:pt x="1046" y="708"/>
                  </a:lnTo>
                  <a:lnTo>
                    <a:pt x="1028" y="701"/>
                  </a:lnTo>
                  <a:lnTo>
                    <a:pt x="1010" y="695"/>
                  </a:lnTo>
                  <a:lnTo>
                    <a:pt x="991" y="689"/>
                  </a:lnTo>
                  <a:lnTo>
                    <a:pt x="973" y="684"/>
                  </a:lnTo>
                  <a:lnTo>
                    <a:pt x="954" y="679"/>
                  </a:lnTo>
                  <a:lnTo>
                    <a:pt x="936" y="677"/>
                  </a:lnTo>
                  <a:lnTo>
                    <a:pt x="917" y="673"/>
                  </a:lnTo>
                  <a:lnTo>
                    <a:pt x="898" y="672"/>
                  </a:lnTo>
                  <a:lnTo>
                    <a:pt x="879" y="671"/>
                  </a:lnTo>
                  <a:lnTo>
                    <a:pt x="861" y="671"/>
                  </a:lnTo>
                  <a:lnTo>
                    <a:pt x="842" y="671"/>
                  </a:lnTo>
                  <a:lnTo>
                    <a:pt x="822" y="672"/>
                  </a:lnTo>
                  <a:lnTo>
                    <a:pt x="803" y="673"/>
                  </a:lnTo>
                  <a:lnTo>
                    <a:pt x="784" y="677"/>
                  </a:lnTo>
                  <a:lnTo>
                    <a:pt x="766" y="679"/>
                  </a:lnTo>
                  <a:lnTo>
                    <a:pt x="747" y="684"/>
                  </a:lnTo>
                  <a:lnTo>
                    <a:pt x="729" y="689"/>
                  </a:lnTo>
                  <a:lnTo>
                    <a:pt x="711" y="695"/>
                  </a:lnTo>
                  <a:lnTo>
                    <a:pt x="692" y="701"/>
                  </a:lnTo>
                  <a:lnTo>
                    <a:pt x="674" y="708"/>
                  </a:lnTo>
                  <a:lnTo>
                    <a:pt x="657" y="715"/>
                  </a:lnTo>
                  <a:lnTo>
                    <a:pt x="640" y="725"/>
                  </a:lnTo>
                  <a:lnTo>
                    <a:pt x="623" y="733"/>
                  </a:lnTo>
                  <a:lnTo>
                    <a:pt x="606" y="744"/>
                  </a:lnTo>
                  <a:lnTo>
                    <a:pt x="589" y="755"/>
                  </a:lnTo>
                  <a:lnTo>
                    <a:pt x="574" y="767"/>
                  </a:lnTo>
                  <a:lnTo>
                    <a:pt x="557" y="778"/>
                  </a:lnTo>
                  <a:lnTo>
                    <a:pt x="540" y="788"/>
                  </a:lnTo>
                  <a:lnTo>
                    <a:pt x="524" y="799"/>
                  </a:lnTo>
                  <a:lnTo>
                    <a:pt x="507" y="809"/>
                  </a:lnTo>
                  <a:lnTo>
                    <a:pt x="489" y="817"/>
                  </a:lnTo>
                  <a:lnTo>
                    <a:pt x="472" y="824"/>
                  </a:lnTo>
                  <a:lnTo>
                    <a:pt x="454" y="831"/>
                  </a:lnTo>
                  <a:lnTo>
                    <a:pt x="436" y="839"/>
                  </a:lnTo>
                  <a:lnTo>
                    <a:pt x="417" y="843"/>
                  </a:lnTo>
                  <a:lnTo>
                    <a:pt x="399" y="848"/>
                  </a:lnTo>
                  <a:lnTo>
                    <a:pt x="380" y="853"/>
                  </a:lnTo>
                  <a:lnTo>
                    <a:pt x="362" y="857"/>
                  </a:lnTo>
                  <a:lnTo>
                    <a:pt x="343" y="859"/>
                  </a:lnTo>
                  <a:lnTo>
                    <a:pt x="324" y="860"/>
                  </a:lnTo>
                  <a:lnTo>
                    <a:pt x="305" y="861"/>
                  </a:lnTo>
                  <a:lnTo>
                    <a:pt x="287" y="863"/>
                  </a:lnTo>
                  <a:lnTo>
                    <a:pt x="268" y="861"/>
                  </a:lnTo>
                  <a:lnTo>
                    <a:pt x="249" y="860"/>
                  </a:lnTo>
                  <a:lnTo>
                    <a:pt x="229" y="859"/>
                  </a:lnTo>
                  <a:lnTo>
                    <a:pt x="210" y="857"/>
                  </a:lnTo>
                  <a:lnTo>
                    <a:pt x="192" y="853"/>
                  </a:lnTo>
                  <a:lnTo>
                    <a:pt x="173" y="848"/>
                  </a:lnTo>
                  <a:lnTo>
                    <a:pt x="155" y="843"/>
                  </a:lnTo>
                  <a:lnTo>
                    <a:pt x="137" y="839"/>
                  </a:lnTo>
                  <a:lnTo>
                    <a:pt x="118" y="831"/>
                  </a:lnTo>
                  <a:lnTo>
                    <a:pt x="100" y="824"/>
                  </a:lnTo>
                  <a:lnTo>
                    <a:pt x="83" y="817"/>
                  </a:lnTo>
                  <a:lnTo>
                    <a:pt x="66" y="809"/>
                  </a:lnTo>
                  <a:lnTo>
                    <a:pt x="49" y="799"/>
                  </a:lnTo>
                  <a:lnTo>
                    <a:pt x="32" y="788"/>
                  </a:lnTo>
                  <a:lnTo>
                    <a:pt x="15" y="778"/>
                  </a:lnTo>
                  <a:lnTo>
                    <a:pt x="0" y="76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Freeform 65"/>
            <p:cNvSpPr>
              <a:spLocks/>
            </p:cNvSpPr>
            <p:nvPr/>
          </p:nvSpPr>
          <p:spPr bwMode="auto">
            <a:xfrm>
              <a:off x="1129" y="2967"/>
              <a:ext cx="574" cy="431"/>
            </a:xfrm>
            <a:custGeom>
              <a:avLst/>
              <a:gdLst>
                <a:gd name="T0" fmla="*/ 0 w 1148"/>
                <a:gd name="T1" fmla="*/ 0 h 863"/>
                <a:gd name="T2" fmla="*/ 4 w 1148"/>
                <a:gd name="T3" fmla="*/ 2 h 863"/>
                <a:gd name="T4" fmla="*/ 4 w 1148"/>
                <a:gd name="T5" fmla="*/ 2 h 863"/>
                <a:gd name="T6" fmla="*/ 4 w 1148"/>
                <a:gd name="T7" fmla="*/ 2 h 863"/>
                <a:gd name="T8" fmla="*/ 4 w 1148"/>
                <a:gd name="T9" fmla="*/ 2 h 863"/>
                <a:gd name="T10" fmla="*/ 3 w 1148"/>
                <a:gd name="T11" fmla="*/ 2 h 863"/>
                <a:gd name="T12" fmla="*/ 3 w 1148"/>
                <a:gd name="T13" fmla="*/ 2 h 863"/>
                <a:gd name="T14" fmla="*/ 3 w 1148"/>
                <a:gd name="T15" fmla="*/ 2 h 863"/>
                <a:gd name="T16" fmla="*/ 3 w 1148"/>
                <a:gd name="T17" fmla="*/ 2 h 863"/>
                <a:gd name="T18" fmla="*/ 3 w 1148"/>
                <a:gd name="T19" fmla="*/ 2 h 863"/>
                <a:gd name="T20" fmla="*/ 3 w 1148"/>
                <a:gd name="T21" fmla="*/ 2 h 863"/>
                <a:gd name="T22" fmla="*/ 3 w 1148"/>
                <a:gd name="T23" fmla="*/ 2 h 863"/>
                <a:gd name="T24" fmla="*/ 2 w 1148"/>
                <a:gd name="T25" fmla="*/ 2 h 863"/>
                <a:gd name="T26" fmla="*/ 2 w 1148"/>
                <a:gd name="T27" fmla="*/ 2 h 863"/>
                <a:gd name="T28" fmla="*/ 2 w 1148"/>
                <a:gd name="T29" fmla="*/ 2 h 863"/>
                <a:gd name="T30" fmla="*/ 2 w 1148"/>
                <a:gd name="T31" fmla="*/ 2 h 863"/>
                <a:gd name="T32" fmla="*/ 2 w 1148"/>
                <a:gd name="T33" fmla="*/ 2 h 863"/>
                <a:gd name="T34" fmla="*/ 2 w 1148"/>
                <a:gd name="T35" fmla="*/ 2 h 863"/>
                <a:gd name="T36" fmla="*/ 2 w 1148"/>
                <a:gd name="T37" fmla="*/ 3 h 863"/>
                <a:gd name="T38" fmla="*/ 1 w 1148"/>
                <a:gd name="T39" fmla="*/ 3 h 863"/>
                <a:gd name="T40" fmla="*/ 1 w 1148"/>
                <a:gd name="T41" fmla="*/ 3 h 863"/>
                <a:gd name="T42" fmla="*/ 1 w 1148"/>
                <a:gd name="T43" fmla="*/ 3 h 863"/>
                <a:gd name="T44" fmla="*/ 1 w 1148"/>
                <a:gd name="T45" fmla="*/ 3 h 863"/>
                <a:gd name="T46" fmla="*/ 1 w 1148"/>
                <a:gd name="T47" fmla="*/ 3 h 863"/>
                <a:gd name="T48" fmla="*/ 1 w 1148"/>
                <a:gd name="T49" fmla="*/ 3 h 863"/>
                <a:gd name="T50" fmla="*/ 1 w 1148"/>
                <a:gd name="T51" fmla="*/ 3 h 863"/>
                <a:gd name="T52" fmla="*/ 1 w 1148"/>
                <a:gd name="T53" fmla="*/ 3 h 863"/>
                <a:gd name="T54" fmla="*/ 1 w 1148"/>
                <a:gd name="T55" fmla="*/ 3 h 863"/>
                <a:gd name="T56" fmla="*/ 1 w 1148"/>
                <a:gd name="T57" fmla="*/ 3 h 863"/>
                <a:gd name="T58" fmla="*/ 1 w 1148"/>
                <a:gd name="T59" fmla="*/ 3 h 863"/>
                <a:gd name="T60" fmla="*/ 1 w 1148"/>
                <a:gd name="T61" fmla="*/ 3 h 863"/>
                <a:gd name="T62" fmla="*/ 1 w 1148"/>
                <a:gd name="T63" fmla="*/ 3 h 863"/>
                <a:gd name="T64" fmla="*/ 1 w 1148"/>
                <a:gd name="T65" fmla="*/ 3 h 863"/>
                <a:gd name="T66" fmla="*/ 0 w 1148"/>
                <a:gd name="T67" fmla="*/ 2 h 8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48"/>
                <a:gd name="T103" fmla="*/ 0 h 863"/>
                <a:gd name="T104" fmla="*/ 1148 w 1148"/>
                <a:gd name="T105" fmla="*/ 863 h 8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48" h="863">
                  <a:moveTo>
                    <a:pt x="0" y="767"/>
                  </a:moveTo>
                  <a:lnTo>
                    <a:pt x="0" y="0"/>
                  </a:lnTo>
                  <a:lnTo>
                    <a:pt x="1148" y="0"/>
                  </a:lnTo>
                  <a:lnTo>
                    <a:pt x="1148" y="767"/>
                  </a:lnTo>
                  <a:lnTo>
                    <a:pt x="1131" y="755"/>
                  </a:lnTo>
                  <a:lnTo>
                    <a:pt x="1115" y="744"/>
                  </a:lnTo>
                  <a:lnTo>
                    <a:pt x="1098" y="734"/>
                  </a:lnTo>
                  <a:lnTo>
                    <a:pt x="1081" y="725"/>
                  </a:lnTo>
                  <a:lnTo>
                    <a:pt x="1063" y="716"/>
                  </a:lnTo>
                  <a:lnTo>
                    <a:pt x="1047" y="708"/>
                  </a:lnTo>
                  <a:lnTo>
                    <a:pt x="1029" y="701"/>
                  </a:lnTo>
                  <a:lnTo>
                    <a:pt x="1011" y="695"/>
                  </a:lnTo>
                  <a:lnTo>
                    <a:pt x="992" y="689"/>
                  </a:lnTo>
                  <a:lnTo>
                    <a:pt x="974" y="684"/>
                  </a:lnTo>
                  <a:lnTo>
                    <a:pt x="954" y="680"/>
                  </a:lnTo>
                  <a:lnTo>
                    <a:pt x="937" y="677"/>
                  </a:lnTo>
                  <a:lnTo>
                    <a:pt x="917" y="674"/>
                  </a:lnTo>
                  <a:lnTo>
                    <a:pt x="898" y="672"/>
                  </a:lnTo>
                  <a:lnTo>
                    <a:pt x="879" y="671"/>
                  </a:lnTo>
                  <a:lnTo>
                    <a:pt x="861" y="671"/>
                  </a:lnTo>
                  <a:lnTo>
                    <a:pt x="842" y="671"/>
                  </a:lnTo>
                  <a:lnTo>
                    <a:pt x="823" y="672"/>
                  </a:lnTo>
                  <a:lnTo>
                    <a:pt x="804" y="674"/>
                  </a:lnTo>
                  <a:lnTo>
                    <a:pt x="785" y="677"/>
                  </a:lnTo>
                  <a:lnTo>
                    <a:pt x="767" y="680"/>
                  </a:lnTo>
                  <a:lnTo>
                    <a:pt x="748" y="684"/>
                  </a:lnTo>
                  <a:lnTo>
                    <a:pt x="730" y="689"/>
                  </a:lnTo>
                  <a:lnTo>
                    <a:pt x="712" y="695"/>
                  </a:lnTo>
                  <a:lnTo>
                    <a:pt x="693" y="701"/>
                  </a:lnTo>
                  <a:lnTo>
                    <a:pt x="675" y="708"/>
                  </a:lnTo>
                  <a:lnTo>
                    <a:pt x="658" y="716"/>
                  </a:lnTo>
                  <a:lnTo>
                    <a:pt x="640" y="725"/>
                  </a:lnTo>
                  <a:lnTo>
                    <a:pt x="623" y="734"/>
                  </a:lnTo>
                  <a:lnTo>
                    <a:pt x="607" y="744"/>
                  </a:lnTo>
                  <a:lnTo>
                    <a:pt x="590" y="755"/>
                  </a:lnTo>
                  <a:lnTo>
                    <a:pt x="574" y="767"/>
                  </a:lnTo>
                  <a:lnTo>
                    <a:pt x="557" y="778"/>
                  </a:lnTo>
                  <a:lnTo>
                    <a:pt x="541" y="789"/>
                  </a:lnTo>
                  <a:lnTo>
                    <a:pt x="524" y="800"/>
                  </a:lnTo>
                  <a:lnTo>
                    <a:pt x="507" y="809"/>
                  </a:lnTo>
                  <a:lnTo>
                    <a:pt x="489" y="817"/>
                  </a:lnTo>
                  <a:lnTo>
                    <a:pt x="473" y="825"/>
                  </a:lnTo>
                  <a:lnTo>
                    <a:pt x="455" y="832"/>
                  </a:lnTo>
                  <a:lnTo>
                    <a:pt x="437" y="839"/>
                  </a:lnTo>
                  <a:lnTo>
                    <a:pt x="418" y="844"/>
                  </a:lnTo>
                  <a:lnTo>
                    <a:pt x="400" y="849"/>
                  </a:lnTo>
                  <a:lnTo>
                    <a:pt x="381" y="853"/>
                  </a:lnTo>
                  <a:lnTo>
                    <a:pt x="363" y="857"/>
                  </a:lnTo>
                  <a:lnTo>
                    <a:pt x="343" y="859"/>
                  </a:lnTo>
                  <a:lnTo>
                    <a:pt x="324" y="861"/>
                  </a:lnTo>
                  <a:lnTo>
                    <a:pt x="305" y="862"/>
                  </a:lnTo>
                  <a:lnTo>
                    <a:pt x="287" y="863"/>
                  </a:lnTo>
                  <a:lnTo>
                    <a:pt x="268" y="862"/>
                  </a:lnTo>
                  <a:lnTo>
                    <a:pt x="249" y="861"/>
                  </a:lnTo>
                  <a:lnTo>
                    <a:pt x="230" y="859"/>
                  </a:lnTo>
                  <a:lnTo>
                    <a:pt x="211" y="857"/>
                  </a:lnTo>
                  <a:lnTo>
                    <a:pt x="193" y="853"/>
                  </a:lnTo>
                  <a:lnTo>
                    <a:pt x="174" y="849"/>
                  </a:lnTo>
                  <a:lnTo>
                    <a:pt x="156" y="844"/>
                  </a:lnTo>
                  <a:lnTo>
                    <a:pt x="138" y="839"/>
                  </a:lnTo>
                  <a:lnTo>
                    <a:pt x="119" y="832"/>
                  </a:lnTo>
                  <a:lnTo>
                    <a:pt x="101" y="825"/>
                  </a:lnTo>
                  <a:lnTo>
                    <a:pt x="84" y="817"/>
                  </a:lnTo>
                  <a:lnTo>
                    <a:pt x="66" y="809"/>
                  </a:lnTo>
                  <a:lnTo>
                    <a:pt x="49" y="800"/>
                  </a:lnTo>
                  <a:lnTo>
                    <a:pt x="33" y="789"/>
                  </a:lnTo>
                  <a:lnTo>
                    <a:pt x="16" y="778"/>
                  </a:lnTo>
                  <a:lnTo>
                    <a:pt x="0" y="7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Freeform 66"/>
            <p:cNvSpPr>
              <a:spLocks/>
            </p:cNvSpPr>
            <p:nvPr/>
          </p:nvSpPr>
          <p:spPr bwMode="auto">
            <a:xfrm>
              <a:off x="1129" y="2967"/>
              <a:ext cx="574" cy="431"/>
            </a:xfrm>
            <a:custGeom>
              <a:avLst/>
              <a:gdLst>
                <a:gd name="T0" fmla="*/ 0 w 1148"/>
                <a:gd name="T1" fmla="*/ 0 h 863"/>
                <a:gd name="T2" fmla="*/ 4 w 1148"/>
                <a:gd name="T3" fmla="*/ 2 h 863"/>
                <a:gd name="T4" fmla="*/ 4 w 1148"/>
                <a:gd name="T5" fmla="*/ 2 h 863"/>
                <a:gd name="T6" fmla="*/ 4 w 1148"/>
                <a:gd name="T7" fmla="*/ 2 h 863"/>
                <a:gd name="T8" fmla="*/ 4 w 1148"/>
                <a:gd name="T9" fmla="*/ 2 h 863"/>
                <a:gd name="T10" fmla="*/ 3 w 1148"/>
                <a:gd name="T11" fmla="*/ 2 h 863"/>
                <a:gd name="T12" fmla="*/ 3 w 1148"/>
                <a:gd name="T13" fmla="*/ 2 h 863"/>
                <a:gd name="T14" fmla="*/ 3 w 1148"/>
                <a:gd name="T15" fmla="*/ 2 h 863"/>
                <a:gd name="T16" fmla="*/ 3 w 1148"/>
                <a:gd name="T17" fmla="*/ 2 h 863"/>
                <a:gd name="T18" fmla="*/ 3 w 1148"/>
                <a:gd name="T19" fmla="*/ 2 h 863"/>
                <a:gd name="T20" fmla="*/ 3 w 1148"/>
                <a:gd name="T21" fmla="*/ 2 h 863"/>
                <a:gd name="T22" fmla="*/ 3 w 1148"/>
                <a:gd name="T23" fmla="*/ 2 h 863"/>
                <a:gd name="T24" fmla="*/ 2 w 1148"/>
                <a:gd name="T25" fmla="*/ 2 h 863"/>
                <a:gd name="T26" fmla="*/ 2 w 1148"/>
                <a:gd name="T27" fmla="*/ 2 h 863"/>
                <a:gd name="T28" fmla="*/ 2 w 1148"/>
                <a:gd name="T29" fmla="*/ 2 h 863"/>
                <a:gd name="T30" fmla="*/ 2 w 1148"/>
                <a:gd name="T31" fmla="*/ 2 h 863"/>
                <a:gd name="T32" fmla="*/ 2 w 1148"/>
                <a:gd name="T33" fmla="*/ 2 h 863"/>
                <a:gd name="T34" fmla="*/ 2 w 1148"/>
                <a:gd name="T35" fmla="*/ 2 h 863"/>
                <a:gd name="T36" fmla="*/ 2 w 1148"/>
                <a:gd name="T37" fmla="*/ 3 h 863"/>
                <a:gd name="T38" fmla="*/ 1 w 1148"/>
                <a:gd name="T39" fmla="*/ 3 h 863"/>
                <a:gd name="T40" fmla="*/ 1 w 1148"/>
                <a:gd name="T41" fmla="*/ 3 h 863"/>
                <a:gd name="T42" fmla="*/ 1 w 1148"/>
                <a:gd name="T43" fmla="*/ 3 h 863"/>
                <a:gd name="T44" fmla="*/ 1 w 1148"/>
                <a:gd name="T45" fmla="*/ 3 h 863"/>
                <a:gd name="T46" fmla="*/ 1 w 1148"/>
                <a:gd name="T47" fmla="*/ 3 h 863"/>
                <a:gd name="T48" fmla="*/ 1 w 1148"/>
                <a:gd name="T49" fmla="*/ 3 h 863"/>
                <a:gd name="T50" fmla="*/ 1 w 1148"/>
                <a:gd name="T51" fmla="*/ 3 h 863"/>
                <a:gd name="T52" fmla="*/ 1 w 1148"/>
                <a:gd name="T53" fmla="*/ 3 h 863"/>
                <a:gd name="T54" fmla="*/ 1 w 1148"/>
                <a:gd name="T55" fmla="*/ 3 h 863"/>
                <a:gd name="T56" fmla="*/ 1 w 1148"/>
                <a:gd name="T57" fmla="*/ 3 h 863"/>
                <a:gd name="T58" fmla="*/ 1 w 1148"/>
                <a:gd name="T59" fmla="*/ 3 h 863"/>
                <a:gd name="T60" fmla="*/ 1 w 1148"/>
                <a:gd name="T61" fmla="*/ 3 h 863"/>
                <a:gd name="T62" fmla="*/ 1 w 1148"/>
                <a:gd name="T63" fmla="*/ 3 h 863"/>
                <a:gd name="T64" fmla="*/ 1 w 1148"/>
                <a:gd name="T65" fmla="*/ 3 h 863"/>
                <a:gd name="T66" fmla="*/ 0 w 1148"/>
                <a:gd name="T67" fmla="*/ 2 h 8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48"/>
                <a:gd name="T103" fmla="*/ 0 h 863"/>
                <a:gd name="T104" fmla="*/ 1148 w 1148"/>
                <a:gd name="T105" fmla="*/ 863 h 8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48" h="863">
                  <a:moveTo>
                    <a:pt x="0" y="767"/>
                  </a:moveTo>
                  <a:lnTo>
                    <a:pt x="0" y="0"/>
                  </a:lnTo>
                  <a:lnTo>
                    <a:pt x="1148" y="0"/>
                  </a:lnTo>
                  <a:lnTo>
                    <a:pt x="1148" y="767"/>
                  </a:lnTo>
                  <a:lnTo>
                    <a:pt x="1131" y="755"/>
                  </a:lnTo>
                  <a:lnTo>
                    <a:pt x="1115" y="744"/>
                  </a:lnTo>
                  <a:lnTo>
                    <a:pt x="1098" y="734"/>
                  </a:lnTo>
                  <a:lnTo>
                    <a:pt x="1081" y="725"/>
                  </a:lnTo>
                  <a:lnTo>
                    <a:pt x="1063" y="716"/>
                  </a:lnTo>
                  <a:lnTo>
                    <a:pt x="1047" y="708"/>
                  </a:lnTo>
                  <a:lnTo>
                    <a:pt x="1029" y="701"/>
                  </a:lnTo>
                  <a:lnTo>
                    <a:pt x="1011" y="695"/>
                  </a:lnTo>
                  <a:lnTo>
                    <a:pt x="992" y="689"/>
                  </a:lnTo>
                  <a:lnTo>
                    <a:pt x="974" y="684"/>
                  </a:lnTo>
                  <a:lnTo>
                    <a:pt x="954" y="680"/>
                  </a:lnTo>
                  <a:lnTo>
                    <a:pt x="937" y="677"/>
                  </a:lnTo>
                  <a:lnTo>
                    <a:pt x="917" y="674"/>
                  </a:lnTo>
                  <a:lnTo>
                    <a:pt x="898" y="672"/>
                  </a:lnTo>
                  <a:lnTo>
                    <a:pt x="879" y="671"/>
                  </a:lnTo>
                  <a:lnTo>
                    <a:pt x="861" y="671"/>
                  </a:lnTo>
                  <a:lnTo>
                    <a:pt x="842" y="671"/>
                  </a:lnTo>
                  <a:lnTo>
                    <a:pt x="823" y="672"/>
                  </a:lnTo>
                  <a:lnTo>
                    <a:pt x="804" y="674"/>
                  </a:lnTo>
                  <a:lnTo>
                    <a:pt x="785" y="677"/>
                  </a:lnTo>
                  <a:lnTo>
                    <a:pt x="767" y="680"/>
                  </a:lnTo>
                  <a:lnTo>
                    <a:pt x="748" y="684"/>
                  </a:lnTo>
                  <a:lnTo>
                    <a:pt x="730" y="689"/>
                  </a:lnTo>
                  <a:lnTo>
                    <a:pt x="712" y="695"/>
                  </a:lnTo>
                  <a:lnTo>
                    <a:pt x="693" y="701"/>
                  </a:lnTo>
                  <a:lnTo>
                    <a:pt x="675" y="708"/>
                  </a:lnTo>
                  <a:lnTo>
                    <a:pt x="658" y="716"/>
                  </a:lnTo>
                  <a:lnTo>
                    <a:pt x="640" y="725"/>
                  </a:lnTo>
                  <a:lnTo>
                    <a:pt x="623" y="734"/>
                  </a:lnTo>
                  <a:lnTo>
                    <a:pt x="607" y="744"/>
                  </a:lnTo>
                  <a:lnTo>
                    <a:pt x="590" y="755"/>
                  </a:lnTo>
                  <a:lnTo>
                    <a:pt x="574" y="767"/>
                  </a:lnTo>
                  <a:lnTo>
                    <a:pt x="557" y="778"/>
                  </a:lnTo>
                  <a:lnTo>
                    <a:pt x="541" y="789"/>
                  </a:lnTo>
                  <a:lnTo>
                    <a:pt x="524" y="800"/>
                  </a:lnTo>
                  <a:lnTo>
                    <a:pt x="507" y="809"/>
                  </a:lnTo>
                  <a:lnTo>
                    <a:pt x="489" y="817"/>
                  </a:lnTo>
                  <a:lnTo>
                    <a:pt x="473" y="825"/>
                  </a:lnTo>
                  <a:lnTo>
                    <a:pt x="455" y="832"/>
                  </a:lnTo>
                  <a:lnTo>
                    <a:pt x="437" y="839"/>
                  </a:lnTo>
                  <a:lnTo>
                    <a:pt x="418" y="844"/>
                  </a:lnTo>
                  <a:lnTo>
                    <a:pt x="400" y="849"/>
                  </a:lnTo>
                  <a:lnTo>
                    <a:pt x="381" y="853"/>
                  </a:lnTo>
                  <a:lnTo>
                    <a:pt x="363" y="857"/>
                  </a:lnTo>
                  <a:lnTo>
                    <a:pt x="343" y="859"/>
                  </a:lnTo>
                  <a:lnTo>
                    <a:pt x="324" y="861"/>
                  </a:lnTo>
                  <a:lnTo>
                    <a:pt x="305" y="862"/>
                  </a:lnTo>
                  <a:lnTo>
                    <a:pt x="287" y="863"/>
                  </a:lnTo>
                  <a:lnTo>
                    <a:pt x="268" y="862"/>
                  </a:lnTo>
                  <a:lnTo>
                    <a:pt x="249" y="861"/>
                  </a:lnTo>
                  <a:lnTo>
                    <a:pt x="230" y="859"/>
                  </a:lnTo>
                  <a:lnTo>
                    <a:pt x="211" y="857"/>
                  </a:lnTo>
                  <a:lnTo>
                    <a:pt x="193" y="853"/>
                  </a:lnTo>
                  <a:lnTo>
                    <a:pt x="174" y="849"/>
                  </a:lnTo>
                  <a:lnTo>
                    <a:pt x="156" y="844"/>
                  </a:lnTo>
                  <a:lnTo>
                    <a:pt x="138" y="839"/>
                  </a:lnTo>
                  <a:lnTo>
                    <a:pt x="119" y="832"/>
                  </a:lnTo>
                  <a:lnTo>
                    <a:pt x="101" y="825"/>
                  </a:lnTo>
                  <a:lnTo>
                    <a:pt x="84" y="817"/>
                  </a:lnTo>
                  <a:lnTo>
                    <a:pt x="66" y="809"/>
                  </a:lnTo>
                  <a:lnTo>
                    <a:pt x="49" y="800"/>
                  </a:lnTo>
                  <a:lnTo>
                    <a:pt x="33" y="789"/>
                  </a:lnTo>
                  <a:lnTo>
                    <a:pt x="16" y="778"/>
                  </a:lnTo>
                  <a:lnTo>
                    <a:pt x="0" y="76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7" name="Freeform 67"/>
            <p:cNvSpPr>
              <a:spLocks/>
            </p:cNvSpPr>
            <p:nvPr/>
          </p:nvSpPr>
          <p:spPr bwMode="auto">
            <a:xfrm>
              <a:off x="1057" y="2895"/>
              <a:ext cx="574" cy="431"/>
            </a:xfrm>
            <a:custGeom>
              <a:avLst/>
              <a:gdLst>
                <a:gd name="T0" fmla="*/ 0 w 1148"/>
                <a:gd name="T1" fmla="*/ 0 h 863"/>
                <a:gd name="T2" fmla="*/ 4 w 1148"/>
                <a:gd name="T3" fmla="*/ 2 h 863"/>
                <a:gd name="T4" fmla="*/ 4 w 1148"/>
                <a:gd name="T5" fmla="*/ 2 h 863"/>
                <a:gd name="T6" fmla="*/ 4 w 1148"/>
                <a:gd name="T7" fmla="*/ 2 h 863"/>
                <a:gd name="T8" fmla="*/ 4 w 1148"/>
                <a:gd name="T9" fmla="*/ 2 h 863"/>
                <a:gd name="T10" fmla="*/ 3 w 1148"/>
                <a:gd name="T11" fmla="*/ 2 h 863"/>
                <a:gd name="T12" fmla="*/ 3 w 1148"/>
                <a:gd name="T13" fmla="*/ 2 h 863"/>
                <a:gd name="T14" fmla="*/ 3 w 1148"/>
                <a:gd name="T15" fmla="*/ 2 h 863"/>
                <a:gd name="T16" fmla="*/ 3 w 1148"/>
                <a:gd name="T17" fmla="*/ 2 h 863"/>
                <a:gd name="T18" fmla="*/ 3 w 1148"/>
                <a:gd name="T19" fmla="*/ 2 h 863"/>
                <a:gd name="T20" fmla="*/ 3 w 1148"/>
                <a:gd name="T21" fmla="*/ 2 h 863"/>
                <a:gd name="T22" fmla="*/ 3 w 1148"/>
                <a:gd name="T23" fmla="*/ 2 h 863"/>
                <a:gd name="T24" fmla="*/ 2 w 1148"/>
                <a:gd name="T25" fmla="*/ 2 h 863"/>
                <a:gd name="T26" fmla="*/ 2 w 1148"/>
                <a:gd name="T27" fmla="*/ 2 h 863"/>
                <a:gd name="T28" fmla="*/ 2 w 1148"/>
                <a:gd name="T29" fmla="*/ 2 h 863"/>
                <a:gd name="T30" fmla="*/ 2 w 1148"/>
                <a:gd name="T31" fmla="*/ 2 h 863"/>
                <a:gd name="T32" fmla="*/ 2 w 1148"/>
                <a:gd name="T33" fmla="*/ 2 h 863"/>
                <a:gd name="T34" fmla="*/ 2 w 1148"/>
                <a:gd name="T35" fmla="*/ 2 h 863"/>
                <a:gd name="T36" fmla="*/ 2 w 1148"/>
                <a:gd name="T37" fmla="*/ 3 h 863"/>
                <a:gd name="T38" fmla="*/ 1 w 1148"/>
                <a:gd name="T39" fmla="*/ 3 h 863"/>
                <a:gd name="T40" fmla="*/ 1 w 1148"/>
                <a:gd name="T41" fmla="*/ 3 h 863"/>
                <a:gd name="T42" fmla="*/ 1 w 1148"/>
                <a:gd name="T43" fmla="*/ 3 h 863"/>
                <a:gd name="T44" fmla="*/ 1 w 1148"/>
                <a:gd name="T45" fmla="*/ 3 h 863"/>
                <a:gd name="T46" fmla="*/ 1 w 1148"/>
                <a:gd name="T47" fmla="*/ 3 h 863"/>
                <a:gd name="T48" fmla="*/ 1 w 1148"/>
                <a:gd name="T49" fmla="*/ 3 h 863"/>
                <a:gd name="T50" fmla="*/ 1 w 1148"/>
                <a:gd name="T51" fmla="*/ 3 h 863"/>
                <a:gd name="T52" fmla="*/ 1 w 1148"/>
                <a:gd name="T53" fmla="*/ 3 h 863"/>
                <a:gd name="T54" fmla="*/ 1 w 1148"/>
                <a:gd name="T55" fmla="*/ 3 h 863"/>
                <a:gd name="T56" fmla="*/ 1 w 1148"/>
                <a:gd name="T57" fmla="*/ 3 h 863"/>
                <a:gd name="T58" fmla="*/ 1 w 1148"/>
                <a:gd name="T59" fmla="*/ 3 h 863"/>
                <a:gd name="T60" fmla="*/ 1 w 1148"/>
                <a:gd name="T61" fmla="*/ 3 h 863"/>
                <a:gd name="T62" fmla="*/ 1 w 1148"/>
                <a:gd name="T63" fmla="*/ 3 h 863"/>
                <a:gd name="T64" fmla="*/ 1 w 1148"/>
                <a:gd name="T65" fmla="*/ 3 h 863"/>
                <a:gd name="T66" fmla="*/ 0 w 1148"/>
                <a:gd name="T67" fmla="*/ 2 h 8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48"/>
                <a:gd name="T103" fmla="*/ 0 h 863"/>
                <a:gd name="T104" fmla="*/ 1148 w 1148"/>
                <a:gd name="T105" fmla="*/ 863 h 8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48" h="863">
                  <a:moveTo>
                    <a:pt x="0" y="767"/>
                  </a:moveTo>
                  <a:lnTo>
                    <a:pt x="0" y="0"/>
                  </a:lnTo>
                  <a:lnTo>
                    <a:pt x="1148" y="0"/>
                  </a:lnTo>
                  <a:lnTo>
                    <a:pt x="1148" y="767"/>
                  </a:lnTo>
                  <a:lnTo>
                    <a:pt x="1131" y="755"/>
                  </a:lnTo>
                  <a:lnTo>
                    <a:pt x="1114" y="745"/>
                  </a:lnTo>
                  <a:lnTo>
                    <a:pt x="1097" y="734"/>
                  </a:lnTo>
                  <a:lnTo>
                    <a:pt x="1081" y="725"/>
                  </a:lnTo>
                  <a:lnTo>
                    <a:pt x="1063" y="716"/>
                  </a:lnTo>
                  <a:lnTo>
                    <a:pt x="1046" y="709"/>
                  </a:lnTo>
                  <a:lnTo>
                    <a:pt x="1028" y="701"/>
                  </a:lnTo>
                  <a:lnTo>
                    <a:pt x="1010" y="695"/>
                  </a:lnTo>
                  <a:lnTo>
                    <a:pt x="991" y="689"/>
                  </a:lnTo>
                  <a:lnTo>
                    <a:pt x="973" y="685"/>
                  </a:lnTo>
                  <a:lnTo>
                    <a:pt x="954" y="680"/>
                  </a:lnTo>
                  <a:lnTo>
                    <a:pt x="936" y="677"/>
                  </a:lnTo>
                  <a:lnTo>
                    <a:pt x="917" y="674"/>
                  </a:lnTo>
                  <a:lnTo>
                    <a:pt x="898" y="673"/>
                  </a:lnTo>
                  <a:lnTo>
                    <a:pt x="879" y="671"/>
                  </a:lnTo>
                  <a:lnTo>
                    <a:pt x="861" y="671"/>
                  </a:lnTo>
                  <a:lnTo>
                    <a:pt x="842" y="671"/>
                  </a:lnTo>
                  <a:lnTo>
                    <a:pt x="822" y="673"/>
                  </a:lnTo>
                  <a:lnTo>
                    <a:pt x="803" y="674"/>
                  </a:lnTo>
                  <a:lnTo>
                    <a:pt x="784" y="677"/>
                  </a:lnTo>
                  <a:lnTo>
                    <a:pt x="766" y="680"/>
                  </a:lnTo>
                  <a:lnTo>
                    <a:pt x="747" y="685"/>
                  </a:lnTo>
                  <a:lnTo>
                    <a:pt x="729" y="689"/>
                  </a:lnTo>
                  <a:lnTo>
                    <a:pt x="711" y="695"/>
                  </a:lnTo>
                  <a:lnTo>
                    <a:pt x="692" y="701"/>
                  </a:lnTo>
                  <a:lnTo>
                    <a:pt x="674" y="709"/>
                  </a:lnTo>
                  <a:lnTo>
                    <a:pt x="657" y="716"/>
                  </a:lnTo>
                  <a:lnTo>
                    <a:pt x="639" y="725"/>
                  </a:lnTo>
                  <a:lnTo>
                    <a:pt x="623" y="734"/>
                  </a:lnTo>
                  <a:lnTo>
                    <a:pt x="606" y="745"/>
                  </a:lnTo>
                  <a:lnTo>
                    <a:pt x="589" y="755"/>
                  </a:lnTo>
                  <a:lnTo>
                    <a:pt x="574" y="767"/>
                  </a:lnTo>
                  <a:lnTo>
                    <a:pt x="557" y="778"/>
                  </a:lnTo>
                  <a:lnTo>
                    <a:pt x="540" y="789"/>
                  </a:lnTo>
                  <a:lnTo>
                    <a:pt x="524" y="800"/>
                  </a:lnTo>
                  <a:lnTo>
                    <a:pt x="507" y="809"/>
                  </a:lnTo>
                  <a:lnTo>
                    <a:pt x="489" y="818"/>
                  </a:lnTo>
                  <a:lnTo>
                    <a:pt x="472" y="825"/>
                  </a:lnTo>
                  <a:lnTo>
                    <a:pt x="454" y="832"/>
                  </a:lnTo>
                  <a:lnTo>
                    <a:pt x="436" y="839"/>
                  </a:lnTo>
                  <a:lnTo>
                    <a:pt x="417" y="844"/>
                  </a:lnTo>
                  <a:lnTo>
                    <a:pt x="399" y="849"/>
                  </a:lnTo>
                  <a:lnTo>
                    <a:pt x="380" y="854"/>
                  </a:lnTo>
                  <a:lnTo>
                    <a:pt x="362" y="857"/>
                  </a:lnTo>
                  <a:lnTo>
                    <a:pt x="343" y="860"/>
                  </a:lnTo>
                  <a:lnTo>
                    <a:pt x="324" y="861"/>
                  </a:lnTo>
                  <a:lnTo>
                    <a:pt x="305" y="862"/>
                  </a:lnTo>
                  <a:lnTo>
                    <a:pt x="287" y="863"/>
                  </a:lnTo>
                  <a:lnTo>
                    <a:pt x="268" y="862"/>
                  </a:lnTo>
                  <a:lnTo>
                    <a:pt x="248" y="861"/>
                  </a:lnTo>
                  <a:lnTo>
                    <a:pt x="229" y="860"/>
                  </a:lnTo>
                  <a:lnTo>
                    <a:pt x="210" y="857"/>
                  </a:lnTo>
                  <a:lnTo>
                    <a:pt x="192" y="854"/>
                  </a:lnTo>
                  <a:lnTo>
                    <a:pt x="173" y="849"/>
                  </a:lnTo>
                  <a:lnTo>
                    <a:pt x="155" y="844"/>
                  </a:lnTo>
                  <a:lnTo>
                    <a:pt x="137" y="839"/>
                  </a:lnTo>
                  <a:lnTo>
                    <a:pt x="118" y="832"/>
                  </a:lnTo>
                  <a:lnTo>
                    <a:pt x="100" y="825"/>
                  </a:lnTo>
                  <a:lnTo>
                    <a:pt x="83" y="818"/>
                  </a:lnTo>
                  <a:lnTo>
                    <a:pt x="66" y="809"/>
                  </a:lnTo>
                  <a:lnTo>
                    <a:pt x="49" y="800"/>
                  </a:lnTo>
                  <a:lnTo>
                    <a:pt x="32" y="789"/>
                  </a:lnTo>
                  <a:lnTo>
                    <a:pt x="15" y="778"/>
                  </a:lnTo>
                  <a:lnTo>
                    <a:pt x="0" y="767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8" name="Freeform 68"/>
            <p:cNvSpPr>
              <a:spLocks/>
            </p:cNvSpPr>
            <p:nvPr/>
          </p:nvSpPr>
          <p:spPr bwMode="auto">
            <a:xfrm>
              <a:off x="1057" y="2895"/>
              <a:ext cx="574" cy="431"/>
            </a:xfrm>
            <a:custGeom>
              <a:avLst/>
              <a:gdLst>
                <a:gd name="T0" fmla="*/ 0 w 1148"/>
                <a:gd name="T1" fmla="*/ 0 h 863"/>
                <a:gd name="T2" fmla="*/ 4 w 1148"/>
                <a:gd name="T3" fmla="*/ 2 h 863"/>
                <a:gd name="T4" fmla="*/ 4 w 1148"/>
                <a:gd name="T5" fmla="*/ 2 h 863"/>
                <a:gd name="T6" fmla="*/ 4 w 1148"/>
                <a:gd name="T7" fmla="*/ 2 h 863"/>
                <a:gd name="T8" fmla="*/ 4 w 1148"/>
                <a:gd name="T9" fmla="*/ 2 h 863"/>
                <a:gd name="T10" fmla="*/ 3 w 1148"/>
                <a:gd name="T11" fmla="*/ 2 h 863"/>
                <a:gd name="T12" fmla="*/ 3 w 1148"/>
                <a:gd name="T13" fmla="*/ 2 h 863"/>
                <a:gd name="T14" fmla="*/ 3 w 1148"/>
                <a:gd name="T15" fmla="*/ 2 h 863"/>
                <a:gd name="T16" fmla="*/ 3 w 1148"/>
                <a:gd name="T17" fmla="*/ 2 h 863"/>
                <a:gd name="T18" fmla="*/ 3 w 1148"/>
                <a:gd name="T19" fmla="*/ 2 h 863"/>
                <a:gd name="T20" fmla="*/ 3 w 1148"/>
                <a:gd name="T21" fmla="*/ 2 h 863"/>
                <a:gd name="T22" fmla="*/ 3 w 1148"/>
                <a:gd name="T23" fmla="*/ 2 h 863"/>
                <a:gd name="T24" fmla="*/ 2 w 1148"/>
                <a:gd name="T25" fmla="*/ 2 h 863"/>
                <a:gd name="T26" fmla="*/ 2 w 1148"/>
                <a:gd name="T27" fmla="*/ 2 h 863"/>
                <a:gd name="T28" fmla="*/ 2 w 1148"/>
                <a:gd name="T29" fmla="*/ 2 h 863"/>
                <a:gd name="T30" fmla="*/ 2 w 1148"/>
                <a:gd name="T31" fmla="*/ 2 h 863"/>
                <a:gd name="T32" fmla="*/ 2 w 1148"/>
                <a:gd name="T33" fmla="*/ 2 h 863"/>
                <a:gd name="T34" fmla="*/ 2 w 1148"/>
                <a:gd name="T35" fmla="*/ 2 h 863"/>
                <a:gd name="T36" fmla="*/ 2 w 1148"/>
                <a:gd name="T37" fmla="*/ 3 h 863"/>
                <a:gd name="T38" fmla="*/ 1 w 1148"/>
                <a:gd name="T39" fmla="*/ 3 h 863"/>
                <a:gd name="T40" fmla="*/ 1 w 1148"/>
                <a:gd name="T41" fmla="*/ 3 h 863"/>
                <a:gd name="T42" fmla="*/ 1 w 1148"/>
                <a:gd name="T43" fmla="*/ 3 h 863"/>
                <a:gd name="T44" fmla="*/ 1 w 1148"/>
                <a:gd name="T45" fmla="*/ 3 h 863"/>
                <a:gd name="T46" fmla="*/ 1 w 1148"/>
                <a:gd name="T47" fmla="*/ 3 h 863"/>
                <a:gd name="T48" fmla="*/ 1 w 1148"/>
                <a:gd name="T49" fmla="*/ 3 h 863"/>
                <a:gd name="T50" fmla="*/ 1 w 1148"/>
                <a:gd name="T51" fmla="*/ 3 h 863"/>
                <a:gd name="T52" fmla="*/ 1 w 1148"/>
                <a:gd name="T53" fmla="*/ 3 h 863"/>
                <a:gd name="T54" fmla="*/ 1 w 1148"/>
                <a:gd name="T55" fmla="*/ 3 h 863"/>
                <a:gd name="T56" fmla="*/ 1 w 1148"/>
                <a:gd name="T57" fmla="*/ 3 h 863"/>
                <a:gd name="T58" fmla="*/ 1 w 1148"/>
                <a:gd name="T59" fmla="*/ 3 h 863"/>
                <a:gd name="T60" fmla="*/ 1 w 1148"/>
                <a:gd name="T61" fmla="*/ 3 h 863"/>
                <a:gd name="T62" fmla="*/ 1 w 1148"/>
                <a:gd name="T63" fmla="*/ 3 h 863"/>
                <a:gd name="T64" fmla="*/ 1 w 1148"/>
                <a:gd name="T65" fmla="*/ 3 h 863"/>
                <a:gd name="T66" fmla="*/ 0 w 1148"/>
                <a:gd name="T67" fmla="*/ 2 h 8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48"/>
                <a:gd name="T103" fmla="*/ 0 h 863"/>
                <a:gd name="T104" fmla="*/ 1148 w 1148"/>
                <a:gd name="T105" fmla="*/ 863 h 8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48" h="863">
                  <a:moveTo>
                    <a:pt x="0" y="767"/>
                  </a:moveTo>
                  <a:lnTo>
                    <a:pt x="0" y="0"/>
                  </a:lnTo>
                  <a:lnTo>
                    <a:pt x="1148" y="0"/>
                  </a:lnTo>
                  <a:lnTo>
                    <a:pt x="1148" y="767"/>
                  </a:lnTo>
                  <a:lnTo>
                    <a:pt x="1131" y="755"/>
                  </a:lnTo>
                  <a:lnTo>
                    <a:pt x="1114" y="745"/>
                  </a:lnTo>
                  <a:lnTo>
                    <a:pt x="1097" y="734"/>
                  </a:lnTo>
                  <a:lnTo>
                    <a:pt x="1081" y="725"/>
                  </a:lnTo>
                  <a:lnTo>
                    <a:pt x="1063" y="716"/>
                  </a:lnTo>
                  <a:lnTo>
                    <a:pt x="1046" y="709"/>
                  </a:lnTo>
                  <a:lnTo>
                    <a:pt x="1028" y="701"/>
                  </a:lnTo>
                  <a:lnTo>
                    <a:pt x="1010" y="695"/>
                  </a:lnTo>
                  <a:lnTo>
                    <a:pt x="991" y="689"/>
                  </a:lnTo>
                  <a:lnTo>
                    <a:pt x="973" y="685"/>
                  </a:lnTo>
                  <a:lnTo>
                    <a:pt x="954" y="680"/>
                  </a:lnTo>
                  <a:lnTo>
                    <a:pt x="936" y="677"/>
                  </a:lnTo>
                  <a:lnTo>
                    <a:pt x="917" y="674"/>
                  </a:lnTo>
                  <a:lnTo>
                    <a:pt x="898" y="673"/>
                  </a:lnTo>
                  <a:lnTo>
                    <a:pt x="879" y="671"/>
                  </a:lnTo>
                  <a:lnTo>
                    <a:pt x="861" y="671"/>
                  </a:lnTo>
                  <a:lnTo>
                    <a:pt x="842" y="671"/>
                  </a:lnTo>
                  <a:lnTo>
                    <a:pt x="822" y="673"/>
                  </a:lnTo>
                  <a:lnTo>
                    <a:pt x="803" y="674"/>
                  </a:lnTo>
                  <a:lnTo>
                    <a:pt x="784" y="677"/>
                  </a:lnTo>
                  <a:lnTo>
                    <a:pt x="766" y="680"/>
                  </a:lnTo>
                  <a:lnTo>
                    <a:pt x="747" y="685"/>
                  </a:lnTo>
                  <a:lnTo>
                    <a:pt x="729" y="689"/>
                  </a:lnTo>
                  <a:lnTo>
                    <a:pt x="711" y="695"/>
                  </a:lnTo>
                  <a:lnTo>
                    <a:pt x="692" y="701"/>
                  </a:lnTo>
                  <a:lnTo>
                    <a:pt x="674" y="709"/>
                  </a:lnTo>
                  <a:lnTo>
                    <a:pt x="657" y="716"/>
                  </a:lnTo>
                  <a:lnTo>
                    <a:pt x="639" y="725"/>
                  </a:lnTo>
                  <a:lnTo>
                    <a:pt x="623" y="734"/>
                  </a:lnTo>
                  <a:lnTo>
                    <a:pt x="606" y="745"/>
                  </a:lnTo>
                  <a:lnTo>
                    <a:pt x="589" y="755"/>
                  </a:lnTo>
                  <a:lnTo>
                    <a:pt x="574" y="767"/>
                  </a:lnTo>
                  <a:lnTo>
                    <a:pt x="557" y="778"/>
                  </a:lnTo>
                  <a:lnTo>
                    <a:pt x="540" y="789"/>
                  </a:lnTo>
                  <a:lnTo>
                    <a:pt x="524" y="800"/>
                  </a:lnTo>
                  <a:lnTo>
                    <a:pt x="507" y="809"/>
                  </a:lnTo>
                  <a:lnTo>
                    <a:pt x="489" y="818"/>
                  </a:lnTo>
                  <a:lnTo>
                    <a:pt x="472" y="825"/>
                  </a:lnTo>
                  <a:lnTo>
                    <a:pt x="454" y="832"/>
                  </a:lnTo>
                  <a:lnTo>
                    <a:pt x="436" y="839"/>
                  </a:lnTo>
                  <a:lnTo>
                    <a:pt x="417" y="844"/>
                  </a:lnTo>
                  <a:lnTo>
                    <a:pt x="399" y="849"/>
                  </a:lnTo>
                  <a:lnTo>
                    <a:pt x="380" y="854"/>
                  </a:lnTo>
                  <a:lnTo>
                    <a:pt x="362" y="857"/>
                  </a:lnTo>
                  <a:lnTo>
                    <a:pt x="343" y="860"/>
                  </a:lnTo>
                  <a:lnTo>
                    <a:pt x="324" y="861"/>
                  </a:lnTo>
                  <a:lnTo>
                    <a:pt x="305" y="862"/>
                  </a:lnTo>
                  <a:lnTo>
                    <a:pt x="287" y="863"/>
                  </a:lnTo>
                  <a:lnTo>
                    <a:pt x="268" y="862"/>
                  </a:lnTo>
                  <a:lnTo>
                    <a:pt x="248" y="861"/>
                  </a:lnTo>
                  <a:lnTo>
                    <a:pt x="229" y="860"/>
                  </a:lnTo>
                  <a:lnTo>
                    <a:pt x="210" y="857"/>
                  </a:lnTo>
                  <a:lnTo>
                    <a:pt x="192" y="854"/>
                  </a:lnTo>
                  <a:lnTo>
                    <a:pt x="173" y="849"/>
                  </a:lnTo>
                  <a:lnTo>
                    <a:pt x="155" y="844"/>
                  </a:lnTo>
                  <a:lnTo>
                    <a:pt x="137" y="839"/>
                  </a:lnTo>
                  <a:lnTo>
                    <a:pt x="118" y="832"/>
                  </a:lnTo>
                  <a:lnTo>
                    <a:pt x="100" y="825"/>
                  </a:lnTo>
                  <a:lnTo>
                    <a:pt x="83" y="818"/>
                  </a:lnTo>
                  <a:lnTo>
                    <a:pt x="66" y="809"/>
                  </a:lnTo>
                  <a:lnTo>
                    <a:pt x="49" y="800"/>
                  </a:lnTo>
                  <a:lnTo>
                    <a:pt x="32" y="789"/>
                  </a:lnTo>
                  <a:lnTo>
                    <a:pt x="15" y="778"/>
                  </a:lnTo>
                  <a:lnTo>
                    <a:pt x="0" y="76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9" name="Freeform 69"/>
            <p:cNvSpPr>
              <a:spLocks/>
            </p:cNvSpPr>
            <p:nvPr/>
          </p:nvSpPr>
          <p:spPr bwMode="auto">
            <a:xfrm>
              <a:off x="1273" y="3110"/>
              <a:ext cx="574" cy="432"/>
            </a:xfrm>
            <a:custGeom>
              <a:avLst/>
              <a:gdLst>
                <a:gd name="T0" fmla="*/ 0 w 1148"/>
                <a:gd name="T1" fmla="*/ 0 h 863"/>
                <a:gd name="T2" fmla="*/ 4 w 1148"/>
                <a:gd name="T3" fmla="*/ 3 h 863"/>
                <a:gd name="T4" fmla="*/ 4 w 1148"/>
                <a:gd name="T5" fmla="*/ 3 h 863"/>
                <a:gd name="T6" fmla="*/ 4 w 1148"/>
                <a:gd name="T7" fmla="*/ 3 h 863"/>
                <a:gd name="T8" fmla="*/ 4 w 1148"/>
                <a:gd name="T9" fmla="*/ 3 h 863"/>
                <a:gd name="T10" fmla="*/ 3 w 1148"/>
                <a:gd name="T11" fmla="*/ 3 h 863"/>
                <a:gd name="T12" fmla="*/ 3 w 1148"/>
                <a:gd name="T13" fmla="*/ 3 h 863"/>
                <a:gd name="T14" fmla="*/ 3 w 1148"/>
                <a:gd name="T15" fmla="*/ 3 h 863"/>
                <a:gd name="T16" fmla="*/ 3 w 1148"/>
                <a:gd name="T17" fmla="*/ 3 h 863"/>
                <a:gd name="T18" fmla="*/ 3 w 1148"/>
                <a:gd name="T19" fmla="*/ 3 h 863"/>
                <a:gd name="T20" fmla="*/ 3 w 1148"/>
                <a:gd name="T21" fmla="*/ 3 h 863"/>
                <a:gd name="T22" fmla="*/ 3 w 1148"/>
                <a:gd name="T23" fmla="*/ 3 h 863"/>
                <a:gd name="T24" fmla="*/ 2 w 1148"/>
                <a:gd name="T25" fmla="*/ 3 h 863"/>
                <a:gd name="T26" fmla="*/ 2 w 1148"/>
                <a:gd name="T27" fmla="*/ 3 h 863"/>
                <a:gd name="T28" fmla="*/ 2 w 1148"/>
                <a:gd name="T29" fmla="*/ 3 h 863"/>
                <a:gd name="T30" fmla="*/ 2 w 1148"/>
                <a:gd name="T31" fmla="*/ 3 h 863"/>
                <a:gd name="T32" fmla="*/ 2 w 1148"/>
                <a:gd name="T33" fmla="*/ 3 h 863"/>
                <a:gd name="T34" fmla="*/ 2 w 1148"/>
                <a:gd name="T35" fmla="*/ 3 h 863"/>
                <a:gd name="T36" fmla="*/ 2 w 1148"/>
                <a:gd name="T37" fmla="*/ 4 h 863"/>
                <a:gd name="T38" fmla="*/ 1 w 1148"/>
                <a:gd name="T39" fmla="*/ 4 h 863"/>
                <a:gd name="T40" fmla="*/ 1 w 1148"/>
                <a:gd name="T41" fmla="*/ 4 h 863"/>
                <a:gd name="T42" fmla="*/ 1 w 1148"/>
                <a:gd name="T43" fmla="*/ 4 h 863"/>
                <a:gd name="T44" fmla="*/ 1 w 1148"/>
                <a:gd name="T45" fmla="*/ 4 h 863"/>
                <a:gd name="T46" fmla="*/ 1 w 1148"/>
                <a:gd name="T47" fmla="*/ 4 h 863"/>
                <a:gd name="T48" fmla="*/ 1 w 1148"/>
                <a:gd name="T49" fmla="*/ 4 h 863"/>
                <a:gd name="T50" fmla="*/ 1 w 1148"/>
                <a:gd name="T51" fmla="*/ 4 h 863"/>
                <a:gd name="T52" fmla="*/ 1 w 1148"/>
                <a:gd name="T53" fmla="*/ 4 h 863"/>
                <a:gd name="T54" fmla="*/ 1 w 1148"/>
                <a:gd name="T55" fmla="*/ 4 h 863"/>
                <a:gd name="T56" fmla="*/ 1 w 1148"/>
                <a:gd name="T57" fmla="*/ 4 h 863"/>
                <a:gd name="T58" fmla="*/ 1 w 1148"/>
                <a:gd name="T59" fmla="*/ 4 h 863"/>
                <a:gd name="T60" fmla="*/ 1 w 1148"/>
                <a:gd name="T61" fmla="*/ 4 h 863"/>
                <a:gd name="T62" fmla="*/ 1 w 1148"/>
                <a:gd name="T63" fmla="*/ 4 h 863"/>
                <a:gd name="T64" fmla="*/ 1 w 1148"/>
                <a:gd name="T65" fmla="*/ 4 h 863"/>
                <a:gd name="T66" fmla="*/ 0 w 1148"/>
                <a:gd name="T67" fmla="*/ 3 h 8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48"/>
                <a:gd name="T103" fmla="*/ 0 h 863"/>
                <a:gd name="T104" fmla="*/ 1148 w 1148"/>
                <a:gd name="T105" fmla="*/ 863 h 8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48" h="863">
                  <a:moveTo>
                    <a:pt x="0" y="767"/>
                  </a:moveTo>
                  <a:lnTo>
                    <a:pt x="0" y="0"/>
                  </a:lnTo>
                  <a:lnTo>
                    <a:pt x="1148" y="0"/>
                  </a:lnTo>
                  <a:lnTo>
                    <a:pt x="1148" y="767"/>
                  </a:lnTo>
                  <a:lnTo>
                    <a:pt x="1131" y="755"/>
                  </a:lnTo>
                  <a:lnTo>
                    <a:pt x="1115" y="744"/>
                  </a:lnTo>
                  <a:lnTo>
                    <a:pt x="1098" y="734"/>
                  </a:lnTo>
                  <a:lnTo>
                    <a:pt x="1081" y="725"/>
                  </a:lnTo>
                  <a:lnTo>
                    <a:pt x="1063" y="716"/>
                  </a:lnTo>
                  <a:lnTo>
                    <a:pt x="1047" y="708"/>
                  </a:lnTo>
                  <a:lnTo>
                    <a:pt x="1029" y="701"/>
                  </a:lnTo>
                  <a:lnTo>
                    <a:pt x="1011" y="695"/>
                  </a:lnTo>
                  <a:lnTo>
                    <a:pt x="992" y="689"/>
                  </a:lnTo>
                  <a:lnTo>
                    <a:pt x="974" y="684"/>
                  </a:lnTo>
                  <a:lnTo>
                    <a:pt x="954" y="680"/>
                  </a:lnTo>
                  <a:lnTo>
                    <a:pt x="937" y="677"/>
                  </a:lnTo>
                  <a:lnTo>
                    <a:pt x="917" y="674"/>
                  </a:lnTo>
                  <a:lnTo>
                    <a:pt x="898" y="672"/>
                  </a:lnTo>
                  <a:lnTo>
                    <a:pt x="879" y="671"/>
                  </a:lnTo>
                  <a:lnTo>
                    <a:pt x="861" y="671"/>
                  </a:lnTo>
                  <a:lnTo>
                    <a:pt x="842" y="671"/>
                  </a:lnTo>
                  <a:lnTo>
                    <a:pt x="823" y="672"/>
                  </a:lnTo>
                  <a:lnTo>
                    <a:pt x="804" y="674"/>
                  </a:lnTo>
                  <a:lnTo>
                    <a:pt x="785" y="677"/>
                  </a:lnTo>
                  <a:lnTo>
                    <a:pt x="767" y="680"/>
                  </a:lnTo>
                  <a:lnTo>
                    <a:pt x="748" y="684"/>
                  </a:lnTo>
                  <a:lnTo>
                    <a:pt x="730" y="689"/>
                  </a:lnTo>
                  <a:lnTo>
                    <a:pt x="712" y="695"/>
                  </a:lnTo>
                  <a:lnTo>
                    <a:pt x="693" y="701"/>
                  </a:lnTo>
                  <a:lnTo>
                    <a:pt x="675" y="708"/>
                  </a:lnTo>
                  <a:lnTo>
                    <a:pt x="658" y="716"/>
                  </a:lnTo>
                  <a:lnTo>
                    <a:pt x="640" y="725"/>
                  </a:lnTo>
                  <a:lnTo>
                    <a:pt x="623" y="734"/>
                  </a:lnTo>
                  <a:lnTo>
                    <a:pt x="606" y="744"/>
                  </a:lnTo>
                  <a:lnTo>
                    <a:pt x="590" y="755"/>
                  </a:lnTo>
                  <a:lnTo>
                    <a:pt x="574" y="767"/>
                  </a:lnTo>
                  <a:lnTo>
                    <a:pt x="557" y="778"/>
                  </a:lnTo>
                  <a:lnTo>
                    <a:pt x="541" y="790"/>
                  </a:lnTo>
                  <a:lnTo>
                    <a:pt x="524" y="799"/>
                  </a:lnTo>
                  <a:lnTo>
                    <a:pt x="507" y="809"/>
                  </a:lnTo>
                  <a:lnTo>
                    <a:pt x="489" y="817"/>
                  </a:lnTo>
                  <a:lnTo>
                    <a:pt x="473" y="825"/>
                  </a:lnTo>
                  <a:lnTo>
                    <a:pt x="455" y="833"/>
                  </a:lnTo>
                  <a:lnTo>
                    <a:pt x="437" y="839"/>
                  </a:lnTo>
                  <a:lnTo>
                    <a:pt x="418" y="845"/>
                  </a:lnTo>
                  <a:lnTo>
                    <a:pt x="400" y="849"/>
                  </a:lnTo>
                  <a:lnTo>
                    <a:pt x="380" y="853"/>
                  </a:lnTo>
                  <a:lnTo>
                    <a:pt x="363" y="857"/>
                  </a:lnTo>
                  <a:lnTo>
                    <a:pt x="343" y="859"/>
                  </a:lnTo>
                  <a:lnTo>
                    <a:pt x="324" y="861"/>
                  </a:lnTo>
                  <a:lnTo>
                    <a:pt x="305" y="863"/>
                  </a:lnTo>
                  <a:lnTo>
                    <a:pt x="287" y="863"/>
                  </a:lnTo>
                  <a:lnTo>
                    <a:pt x="268" y="863"/>
                  </a:lnTo>
                  <a:lnTo>
                    <a:pt x="249" y="861"/>
                  </a:lnTo>
                  <a:lnTo>
                    <a:pt x="230" y="859"/>
                  </a:lnTo>
                  <a:lnTo>
                    <a:pt x="211" y="857"/>
                  </a:lnTo>
                  <a:lnTo>
                    <a:pt x="193" y="853"/>
                  </a:lnTo>
                  <a:lnTo>
                    <a:pt x="174" y="849"/>
                  </a:lnTo>
                  <a:lnTo>
                    <a:pt x="156" y="845"/>
                  </a:lnTo>
                  <a:lnTo>
                    <a:pt x="138" y="839"/>
                  </a:lnTo>
                  <a:lnTo>
                    <a:pt x="119" y="833"/>
                  </a:lnTo>
                  <a:lnTo>
                    <a:pt x="101" y="825"/>
                  </a:lnTo>
                  <a:lnTo>
                    <a:pt x="84" y="817"/>
                  </a:lnTo>
                  <a:lnTo>
                    <a:pt x="66" y="809"/>
                  </a:lnTo>
                  <a:lnTo>
                    <a:pt x="49" y="799"/>
                  </a:lnTo>
                  <a:lnTo>
                    <a:pt x="33" y="790"/>
                  </a:lnTo>
                  <a:lnTo>
                    <a:pt x="16" y="778"/>
                  </a:lnTo>
                  <a:lnTo>
                    <a:pt x="0" y="7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Freeform 70"/>
            <p:cNvSpPr>
              <a:spLocks/>
            </p:cNvSpPr>
            <p:nvPr/>
          </p:nvSpPr>
          <p:spPr bwMode="auto">
            <a:xfrm>
              <a:off x="1273" y="3110"/>
              <a:ext cx="574" cy="432"/>
            </a:xfrm>
            <a:custGeom>
              <a:avLst/>
              <a:gdLst>
                <a:gd name="T0" fmla="*/ 0 w 1148"/>
                <a:gd name="T1" fmla="*/ 0 h 863"/>
                <a:gd name="T2" fmla="*/ 4 w 1148"/>
                <a:gd name="T3" fmla="*/ 3 h 863"/>
                <a:gd name="T4" fmla="*/ 4 w 1148"/>
                <a:gd name="T5" fmla="*/ 3 h 863"/>
                <a:gd name="T6" fmla="*/ 4 w 1148"/>
                <a:gd name="T7" fmla="*/ 3 h 863"/>
                <a:gd name="T8" fmla="*/ 4 w 1148"/>
                <a:gd name="T9" fmla="*/ 3 h 863"/>
                <a:gd name="T10" fmla="*/ 3 w 1148"/>
                <a:gd name="T11" fmla="*/ 3 h 863"/>
                <a:gd name="T12" fmla="*/ 3 w 1148"/>
                <a:gd name="T13" fmla="*/ 3 h 863"/>
                <a:gd name="T14" fmla="*/ 3 w 1148"/>
                <a:gd name="T15" fmla="*/ 3 h 863"/>
                <a:gd name="T16" fmla="*/ 3 w 1148"/>
                <a:gd name="T17" fmla="*/ 3 h 863"/>
                <a:gd name="T18" fmla="*/ 3 w 1148"/>
                <a:gd name="T19" fmla="*/ 3 h 863"/>
                <a:gd name="T20" fmla="*/ 3 w 1148"/>
                <a:gd name="T21" fmla="*/ 3 h 863"/>
                <a:gd name="T22" fmla="*/ 3 w 1148"/>
                <a:gd name="T23" fmla="*/ 3 h 863"/>
                <a:gd name="T24" fmla="*/ 2 w 1148"/>
                <a:gd name="T25" fmla="*/ 3 h 863"/>
                <a:gd name="T26" fmla="*/ 2 w 1148"/>
                <a:gd name="T27" fmla="*/ 3 h 863"/>
                <a:gd name="T28" fmla="*/ 2 w 1148"/>
                <a:gd name="T29" fmla="*/ 3 h 863"/>
                <a:gd name="T30" fmla="*/ 2 w 1148"/>
                <a:gd name="T31" fmla="*/ 3 h 863"/>
                <a:gd name="T32" fmla="*/ 2 w 1148"/>
                <a:gd name="T33" fmla="*/ 3 h 863"/>
                <a:gd name="T34" fmla="*/ 2 w 1148"/>
                <a:gd name="T35" fmla="*/ 3 h 863"/>
                <a:gd name="T36" fmla="*/ 2 w 1148"/>
                <a:gd name="T37" fmla="*/ 4 h 863"/>
                <a:gd name="T38" fmla="*/ 1 w 1148"/>
                <a:gd name="T39" fmla="*/ 4 h 863"/>
                <a:gd name="T40" fmla="*/ 1 w 1148"/>
                <a:gd name="T41" fmla="*/ 4 h 863"/>
                <a:gd name="T42" fmla="*/ 1 w 1148"/>
                <a:gd name="T43" fmla="*/ 4 h 863"/>
                <a:gd name="T44" fmla="*/ 1 w 1148"/>
                <a:gd name="T45" fmla="*/ 4 h 863"/>
                <a:gd name="T46" fmla="*/ 1 w 1148"/>
                <a:gd name="T47" fmla="*/ 4 h 863"/>
                <a:gd name="T48" fmla="*/ 1 w 1148"/>
                <a:gd name="T49" fmla="*/ 4 h 863"/>
                <a:gd name="T50" fmla="*/ 1 w 1148"/>
                <a:gd name="T51" fmla="*/ 4 h 863"/>
                <a:gd name="T52" fmla="*/ 1 w 1148"/>
                <a:gd name="T53" fmla="*/ 4 h 863"/>
                <a:gd name="T54" fmla="*/ 1 w 1148"/>
                <a:gd name="T55" fmla="*/ 4 h 863"/>
                <a:gd name="T56" fmla="*/ 1 w 1148"/>
                <a:gd name="T57" fmla="*/ 4 h 863"/>
                <a:gd name="T58" fmla="*/ 1 w 1148"/>
                <a:gd name="T59" fmla="*/ 4 h 863"/>
                <a:gd name="T60" fmla="*/ 1 w 1148"/>
                <a:gd name="T61" fmla="*/ 4 h 863"/>
                <a:gd name="T62" fmla="*/ 1 w 1148"/>
                <a:gd name="T63" fmla="*/ 4 h 863"/>
                <a:gd name="T64" fmla="*/ 1 w 1148"/>
                <a:gd name="T65" fmla="*/ 4 h 863"/>
                <a:gd name="T66" fmla="*/ 0 w 1148"/>
                <a:gd name="T67" fmla="*/ 3 h 8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48"/>
                <a:gd name="T103" fmla="*/ 0 h 863"/>
                <a:gd name="T104" fmla="*/ 1148 w 1148"/>
                <a:gd name="T105" fmla="*/ 863 h 8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48" h="863">
                  <a:moveTo>
                    <a:pt x="0" y="767"/>
                  </a:moveTo>
                  <a:lnTo>
                    <a:pt x="0" y="0"/>
                  </a:lnTo>
                  <a:lnTo>
                    <a:pt x="1148" y="0"/>
                  </a:lnTo>
                  <a:lnTo>
                    <a:pt x="1148" y="767"/>
                  </a:lnTo>
                  <a:lnTo>
                    <a:pt x="1131" y="755"/>
                  </a:lnTo>
                  <a:lnTo>
                    <a:pt x="1115" y="744"/>
                  </a:lnTo>
                  <a:lnTo>
                    <a:pt x="1098" y="734"/>
                  </a:lnTo>
                  <a:lnTo>
                    <a:pt x="1081" y="725"/>
                  </a:lnTo>
                  <a:lnTo>
                    <a:pt x="1063" y="716"/>
                  </a:lnTo>
                  <a:lnTo>
                    <a:pt x="1047" y="708"/>
                  </a:lnTo>
                  <a:lnTo>
                    <a:pt x="1029" y="701"/>
                  </a:lnTo>
                  <a:lnTo>
                    <a:pt x="1011" y="695"/>
                  </a:lnTo>
                  <a:lnTo>
                    <a:pt x="992" y="689"/>
                  </a:lnTo>
                  <a:lnTo>
                    <a:pt x="974" y="684"/>
                  </a:lnTo>
                  <a:lnTo>
                    <a:pt x="954" y="680"/>
                  </a:lnTo>
                  <a:lnTo>
                    <a:pt x="937" y="677"/>
                  </a:lnTo>
                  <a:lnTo>
                    <a:pt x="917" y="674"/>
                  </a:lnTo>
                  <a:lnTo>
                    <a:pt x="898" y="672"/>
                  </a:lnTo>
                  <a:lnTo>
                    <a:pt x="879" y="671"/>
                  </a:lnTo>
                  <a:lnTo>
                    <a:pt x="861" y="671"/>
                  </a:lnTo>
                  <a:lnTo>
                    <a:pt x="842" y="671"/>
                  </a:lnTo>
                  <a:lnTo>
                    <a:pt x="823" y="672"/>
                  </a:lnTo>
                  <a:lnTo>
                    <a:pt x="804" y="674"/>
                  </a:lnTo>
                  <a:lnTo>
                    <a:pt x="785" y="677"/>
                  </a:lnTo>
                  <a:lnTo>
                    <a:pt x="767" y="680"/>
                  </a:lnTo>
                  <a:lnTo>
                    <a:pt x="748" y="684"/>
                  </a:lnTo>
                  <a:lnTo>
                    <a:pt x="730" y="689"/>
                  </a:lnTo>
                  <a:lnTo>
                    <a:pt x="712" y="695"/>
                  </a:lnTo>
                  <a:lnTo>
                    <a:pt x="693" y="701"/>
                  </a:lnTo>
                  <a:lnTo>
                    <a:pt x="675" y="708"/>
                  </a:lnTo>
                  <a:lnTo>
                    <a:pt x="658" y="716"/>
                  </a:lnTo>
                  <a:lnTo>
                    <a:pt x="640" y="725"/>
                  </a:lnTo>
                  <a:lnTo>
                    <a:pt x="623" y="734"/>
                  </a:lnTo>
                  <a:lnTo>
                    <a:pt x="606" y="744"/>
                  </a:lnTo>
                  <a:lnTo>
                    <a:pt x="590" y="755"/>
                  </a:lnTo>
                  <a:lnTo>
                    <a:pt x="574" y="767"/>
                  </a:lnTo>
                  <a:lnTo>
                    <a:pt x="557" y="778"/>
                  </a:lnTo>
                  <a:lnTo>
                    <a:pt x="541" y="790"/>
                  </a:lnTo>
                  <a:lnTo>
                    <a:pt x="524" y="799"/>
                  </a:lnTo>
                  <a:lnTo>
                    <a:pt x="507" y="809"/>
                  </a:lnTo>
                  <a:lnTo>
                    <a:pt x="489" y="817"/>
                  </a:lnTo>
                  <a:lnTo>
                    <a:pt x="473" y="825"/>
                  </a:lnTo>
                  <a:lnTo>
                    <a:pt x="455" y="833"/>
                  </a:lnTo>
                  <a:lnTo>
                    <a:pt x="437" y="839"/>
                  </a:lnTo>
                  <a:lnTo>
                    <a:pt x="418" y="845"/>
                  </a:lnTo>
                  <a:lnTo>
                    <a:pt x="400" y="849"/>
                  </a:lnTo>
                  <a:lnTo>
                    <a:pt x="380" y="853"/>
                  </a:lnTo>
                  <a:lnTo>
                    <a:pt x="363" y="857"/>
                  </a:lnTo>
                  <a:lnTo>
                    <a:pt x="343" y="859"/>
                  </a:lnTo>
                  <a:lnTo>
                    <a:pt x="324" y="861"/>
                  </a:lnTo>
                  <a:lnTo>
                    <a:pt x="305" y="863"/>
                  </a:lnTo>
                  <a:lnTo>
                    <a:pt x="287" y="863"/>
                  </a:lnTo>
                  <a:lnTo>
                    <a:pt x="268" y="863"/>
                  </a:lnTo>
                  <a:lnTo>
                    <a:pt x="249" y="861"/>
                  </a:lnTo>
                  <a:lnTo>
                    <a:pt x="230" y="859"/>
                  </a:lnTo>
                  <a:lnTo>
                    <a:pt x="211" y="857"/>
                  </a:lnTo>
                  <a:lnTo>
                    <a:pt x="193" y="853"/>
                  </a:lnTo>
                  <a:lnTo>
                    <a:pt x="174" y="849"/>
                  </a:lnTo>
                  <a:lnTo>
                    <a:pt x="156" y="845"/>
                  </a:lnTo>
                  <a:lnTo>
                    <a:pt x="138" y="839"/>
                  </a:lnTo>
                  <a:lnTo>
                    <a:pt x="119" y="833"/>
                  </a:lnTo>
                  <a:lnTo>
                    <a:pt x="101" y="825"/>
                  </a:lnTo>
                  <a:lnTo>
                    <a:pt x="84" y="817"/>
                  </a:lnTo>
                  <a:lnTo>
                    <a:pt x="66" y="809"/>
                  </a:lnTo>
                  <a:lnTo>
                    <a:pt x="49" y="799"/>
                  </a:lnTo>
                  <a:lnTo>
                    <a:pt x="33" y="790"/>
                  </a:lnTo>
                  <a:lnTo>
                    <a:pt x="16" y="778"/>
                  </a:lnTo>
                  <a:lnTo>
                    <a:pt x="0" y="76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1" name="Freeform 71"/>
            <p:cNvSpPr>
              <a:spLocks/>
            </p:cNvSpPr>
            <p:nvPr/>
          </p:nvSpPr>
          <p:spPr bwMode="auto">
            <a:xfrm>
              <a:off x="1201" y="3039"/>
              <a:ext cx="574" cy="431"/>
            </a:xfrm>
            <a:custGeom>
              <a:avLst/>
              <a:gdLst>
                <a:gd name="T0" fmla="*/ 0 w 1148"/>
                <a:gd name="T1" fmla="*/ 0 h 863"/>
                <a:gd name="T2" fmla="*/ 4 w 1148"/>
                <a:gd name="T3" fmla="*/ 2 h 863"/>
                <a:gd name="T4" fmla="*/ 4 w 1148"/>
                <a:gd name="T5" fmla="*/ 2 h 863"/>
                <a:gd name="T6" fmla="*/ 4 w 1148"/>
                <a:gd name="T7" fmla="*/ 2 h 863"/>
                <a:gd name="T8" fmla="*/ 4 w 1148"/>
                <a:gd name="T9" fmla="*/ 2 h 863"/>
                <a:gd name="T10" fmla="*/ 3 w 1148"/>
                <a:gd name="T11" fmla="*/ 2 h 863"/>
                <a:gd name="T12" fmla="*/ 3 w 1148"/>
                <a:gd name="T13" fmla="*/ 2 h 863"/>
                <a:gd name="T14" fmla="*/ 3 w 1148"/>
                <a:gd name="T15" fmla="*/ 2 h 863"/>
                <a:gd name="T16" fmla="*/ 3 w 1148"/>
                <a:gd name="T17" fmla="*/ 2 h 863"/>
                <a:gd name="T18" fmla="*/ 3 w 1148"/>
                <a:gd name="T19" fmla="*/ 2 h 863"/>
                <a:gd name="T20" fmla="*/ 3 w 1148"/>
                <a:gd name="T21" fmla="*/ 2 h 863"/>
                <a:gd name="T22" fmla="*/ 3 w 1148"/>
                <a:gd name="T23" fmla="*/ 2 h 863"/>
                <a:gd name="T24" fmla="*/ 2 w 1148"/>
                <a:gd name="T25" fmla="*/ 2 h 863"/>
                <a:gd name="T26" fmla="*/ 2 w 1148"/>
                <a:gd name="T27" fmla="*/ 2 h 863"/>
                <a:gd name="T28" fmla="*/ 2 w 1148"/>
                <a:gd name="T29" fmla="*/ 2 h 863"/>
                <a:gd name="T30" fmla="*/ 2 w 1148"/>
                <a:gd name="T31" fmla="*/ 2 h 863"/>
                <a:gd name="T32" fmla="*/ 2 w 1148"/>
                <a:gd name="T33" fmla="*/ 2 h 863"/>
                <a:gd name="T34" fmla="*/ 2 w 1148"/>
                <a:gd name="T35" fmla="*/ 2 h 863"/>
                <a:gd name="T36" fmla="*/ 2 w 1148"/>
                <a:gd name="T37" fmla="*/ 3 h 863"/>
                <a:gd name="T38" fmla="*/ 1 w 1148"/>
                <a:gd name="T39" fmla="*/ 3 h 863"/>
                <a:gd name="T40" fmla="*/ 1 w 1148"/>
                <a:gd name="T41" fmla="*/ 3 h 863"/>
                <a:gd name="T42" fmla="*/ 1 w 1148"/>
                <a:gd name="T43" fmla="*/ 3 h 863"/>
                <a:gd name="T44" fmla="*/ 1 w 1148"/>
                <a:gd name="T45" fmla="*/ 3 h 863"/>
                <a:gd name="T46" fmla="*/ 1 w 1148"/>
                <a:gd name="T47" fmla="*/ 3 h 863"/>
                <a:gd name="T48" fmla="*/ 1 w 1148"/>
                <a:gd name="T49" fmla="*/ 3 h 863"/>
                <a:gd name="T50" fmla="*/ 1 w 1148"/>
                <a:gd name="T51" fmla="*/ 3 h 863"/>
                <a:gd name="T52" fmla="*/ 1 w 1148"/>
                <a:gd name="T53" fmla="*/ 3 h 863"/>
                <a:gd name="T54" fmla="*/ 1 w 1148"/>
                <a:gd name="T55" fmla="*/ 3 h 863"/>
                <a:gd name="T56" fmla="*/ 1 w 1148"/>
                <a:gd name="T57" fmla="*/ 3 h 863"/>
                <a:gd name="T58" fmla="*/ 1 w 1148"/>
                <a:gd name="T59" fmla="*/ 3 h 863"/>
                <a:gd name="T60" fmla="*/ 1 w 1148"/>
                <a:gd name="T61" fmla="*/ 3 h 863"/>
                <a:gd name="T62" fmla="*/ 1 w 1148"/>
                <a:gd name="T63" fmla="*/ 3 h 863"/>
                <a:gd name="T64" fmla="*/ 1 w 1148"/>
                <a:gd name="T65" fmla="*/ 3 h 863"/>
                <a:gd name="T66" fmla="*/ 0 w 1148"/>
                <a:gd name="T67" fmla="*/ 2 h 8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48"/>
                <a:gd name="T103" fmla="*/ 0 h 863"/>
                <a:gd name="T104" fmla="*/ 1148 w 1148"/>
                <a:gd name="T105" fmla="*/ 863 h 8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48" h="863">
                  <a:moveTo>
                    <a:pt x="0" y="767"/>
                  </a:moveTo>
                  <a:lnTo>
                    <a:pt x="0" y="0"/>
                  </a:lnTo>
                  <a:lnTo>
                    <a:pt x="1148" y="0"/>
                  </a:lnTo>
                  <a:lnTo>
                    <a:pt x="1148" y="767"/>
                  </a:lnTo>
                  <a:lnTo>
                    <a:pt x="1131" y="755"/>
                  </a:lnTo>
                  <a:lnTo>
                    <a:pt x="1114" y="744"/>
                  </a:lnTo>
                  <a:lnTo>
                    <a:pt x="1097" y="733"/>
                  </a:lnTo>
                  <a:lnTo>
                    <a:pt x="1081" y="725"/>
                  </a:lnTo>
                  <a:lnTo>
                    <a:pt x="1063" y="715"/>
                  </a:lnTo>
                  <a:lnTo>
                    <a:pt x="1046" y="708"/>
                  </a:lnTo>
                  <a:lnTo>
                    <a:pt x="1028" y="701"/>
                  </a:lnTo>
                  <a:lnTo>
                    <a:pt x="1010" y="695"/>
                  </a:lnTo>
                  <a:lnTo>
                    <a:pt x="991" y="689"/>
                  </a:lnTo>
                  <a:lnTo>
                    <a:pt x="973" y="684"/>
                  </a:lnTo>
                  <a:lnTo>
                    <a:pt x="954" y="679"/>
                  </a:lnTo>
                  <a:lnTo>
                    <a:pt x="936" y="677"/>
                  </a:lnTo>
                  <a:lnTo>
                    <a:pt x="917" y="673"/>
                  </a:lnTo>
                  <a:lnTo>
                    <a:pt x="898" y="672"/>
                  </a:lnTo>
                  <a:lnTo>
                    <a:pt x="879" y="671"/>
                  </a:lnTo>
                  <a:lnTo>
                    <a:pt x="861" y="671"/>
                  </a:lnTo>
                  <a:lnTo>
                    <a:pt x="842" y="671"/>
                  </a:lnTo>
                  <a:lnTo>
                    <a:pt x="822" y="672"/>
                  </a:lnTo>
                  <a:lnTo>
                    <a:pt x="803" y="673"/>
                  </a:lnTo>
                  <a:lnTo>
                    <a:pt x="784" y="677"/>
                  </a:lnTo>
                  <a:lnTo>
                    <a:pt x="766" y="679"/>
                  </a:lnTo>
                  <a:lnTo>
                    <a:pt x="747" y="684"/>
                  </a:lnTo>
                  <a:lnTo>
                    <a:pt x="729" y="689"/>
                  </a:lnTo>
                  <a:lnTo>
                    <a:pt x="711" y="695"/>
                  </a:lnTo>
                  <a:lnTo>
                    <a:pt x="692" y="701"/>
                  </a:lnTo>
                  <a:lnTo>
                    <a:pt x="674" y="708"/>
                  </a:lnTo>
                  <a:lnTo>
                    <a:pt x="657" y="715"/>
                  </a:lnTo>
                  <a:lnTo>
                    <a:pt x="639" y="725"/>
                  </a:lnTo>
                  <a:lnTo>
                    <a:pt x="623" y="733"/>
                  </a:lnTo>
                  <a:lnTo>
                    <a:pt x="606" y="744"/>
                  </a:lnTo>
                  <a:lnTo>
                    <a:pt x="589" y="755"/>
                  </a:lnTo>
                  <a:lnTo>
                    <a:pt x="574" y="767"/>
                  </a:lnTo>
                  <a:lnTo>
                    <a:pt x="557" y="778"/>
                  </a:lnTo>
                  <a:lnTo>
                    <a:pt x="540" y="789"/>
                  </a:lnTo>
                  <a:lnTo>
                    <a:pt x="523" y="799"/>
                  </a:lnTo>
                  <a:lnTo>
                    <a:pt x="507" y="809"/>
                  </a:lnTo>
                  <a:lnTo>
                    <a:pt x="489" y="817"/>
                  </a:lnTo>
                  <a:lnTo>
                    <a:pt x="472" y="824"/>
                  </a:lnTo>
                  <a:lnTo>
                    <a:pt x="454" y="832"/>
                  </a:lnTo>
                  <a:lnTo>
                    <a:pt x="436" y="839"/>
                  </a:lnTo>
                  <a:lnTo>
                    <a:pt x="417" y="844"/>
                  </a:lnTo>
                  <a:lnTo>
                    <a:pt x="399" y="848"/>
                  </a:lnTo>
                  <a:lnTo>
                    <a:pt x="380" y="853"/>
                  </a:lnTo>
                  <a:lnTo>
                    <a:pt x="362" y="857"/>
                  </a:lnTo>
                  <a:lnTo>
                    <a:pt x="343" y="859"/>
                  </a:lnTo>
                  <a:lnTo>
                    <a:pt x="324" y="860"/>
                  </a:lnTo>
                  <a:lnTo>
                    <a:pt x="305" y="862"/>
                  </a:lnTo>
                  <a:lnTo>
                    <a:pt x="287" y="863"/>
                  </a:lnTo>
                  <a:lnTo>
                    <a:pt x="268" y="862"/>
                  </a:lnTo>
                  <a:lnTo>
                    <a:pt x="248" y="860"/>
                  </a:lnTo>
                  <a:lnTo>
                    <a:pt x="229" y="859"/>
                  </a:lnTo>
                  <a:lnTo>
                    <a:pt x="210" y="857"/>
                  </a:lnTo>
                  <a:lnTo>
                    <a:pt x="192" y="853"/>
                  </a:lnTo>
                  <a:lnTo>
                    <a:pt x="173" y="848"/>
                  </a:lnTo>
                  <a:lnTo>
                    <a:pt x="155" y="844"/>
                  </a:lnTo>
                  <a:lnTo>
                    <a:pt x="137" y="839"/>
                  </a:lnTo>
                  <a:lnTo>
                    <a:pt x="118" y="832"/>
                  </a:lnTo>
                  <a:lnTo>
                    <a:pt x="100" y="824"/>
                  </a:lnTo>
                  <a:lnTo>
                    <a:pt x="83" y="817"/>
                  </a:lnTo>
                  <a:lnTo>
                    <a:pt x="66" y="809"/>
                  </a:lnTo>
                  <a:lnTo>
                    <a:pt x="49" y="799"/>
                  </a:lnTo>
                  <a:lnTo>
                    <a:pt x="32" y="789"/>
                  </a:lnTo>
                  <a:lnTo>
                    <a:pt x="15" y="778"/>
                  </a:lnTo>
                  <a:lnTo>
                    <a:pt x="0" y="767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2" name="Freeform 72"/>
            <p:cNvSpPr>
              <a:spLocks/>
            </p:cNvSpPr>
            <p:nvPr/>
          </p:nvSpPr>
          <p:spPr bwMode="auto">
            <a:xfrm>
              <a:off x="1201" y="3039"/>
              <a:ext cx="574" cy="431"/>
            </a:xfrm>
            <a:custGeom>
              <a:avLst/>
              <a:gdLst>
                <a:gd name="T0" fmla="*/ 0 w 1148"/>
                <a:gd name="T1" fmla="*/ 0 h 863"/>
                <a:gd name="T2" fmla="*/ 4 w 1148"/>
                <a:gd name="T3" fmla="*/ 2 h 863"/>
                <a:gd name="T4" fmla="*/ 4 w 1148"/>
                <a:gd name="T5" fmla="*/ 2 h 863"/>
                <a:gd name="T6" fmla="*/ 4 w 1148"/>
                <a:gd name="T7" fmla="*/ 2 h 863"/>
                <a:gd name="T8" fmla="*/ 4 w 1148"/>
                <a:gd name="T9" fmla="*/ 2 h 863"/>
                <a:gd name="T10" fmla="*/ 3 w 1148"/>
                <a:gd name="T11" fmla="*/ 2 h 863"/>
                <a:gd name="T12" fmla="*/ 3 w 1148"/>
                <a:gd name="T13" fmla="*/ 2 h 863"/>
                <a:gd name="T14" fmla="*/ 3 w 1148"/>
                <a:gd name="T15" fmla="*/ 2 h 863"/>
                <a:gd name="T16" fmla="*/ 3 w 1148"/>
                <a:gd name="T17" fmla="*/ 2 h 863"/>
                <a:gd name="T18" fmla="*/ 3 w 1148"/>
                <a:gd name="T19" fmla="*/ 2 h 863"/>
                <a:gd name="T20" fmla="*/ 3 w 1148"/>
                <a:gd name="T21" fmla="*/ 2 h 863"/>
                <a:gd name="T22" fmla="*/ 3 w 1148"/>
                <a:gd name="T23" fmla="*/ 2 h 863"/>
                <a:gd name="T24" fmla="*/ 2 w 1148"/>
                <a:gd name="T25" fmla="*/ 2 h 863"/>
                <a:gd name="T26" fmla="*/ 2 w 1148"/>
                <a:gd name="T27" fmla="*/ 2 h 863"/>
                <a:gd name="T28" fmla="*/ 2 w 1148"/>
                <a:gd name="T29" fmla="*/ 2 h 863"/>
                <a:gd name="T30" fmla="*/ 2 w 1148"/>
                <a:gd name="T31" fmla="*/ 2 h 863"/>
                <a:gd name="T32" fmla="*/ 2 w 1148"/>
                <a:gd name="T33" fmla="*/ 2 h 863"/>
                <a:gd name="T34" fmla="*/ 2 w 1148"/>
                <a:gd name="T35" fmla="*/ 2 h 863"/>
                <a:gd name="T36" fmla="*/ 2 w 1148"/>
                <a:gd name="T37" fmla="*/ 3 h 863"/>
                <a:gd name="T38" fmla="*/ 1 w 1148"/>
                <a:gd name="T39" fmla="*/ 3 h 863"/>
                <a:gd name="T40" fmla="*/ 1 w 1148"/>
                <a:gd name="T41" fmla="*/ 3 h 863"/>
                <a:gd name="T42" fmla="*/ 1 w 1148"/>
                <a:gd name="T43" fmla="*/ 3 h 863"/>
                <a:gd name="T44" fmla="*/ 1 w 1148"/>
                <a:gd name="T45" fmla="*/ 3 h 863"/>
                <a:gd name="T46" fmla="*/ 1 w 1148"/>
                <a:gd name="T47" fmla="*/ 3 h 863"/>
                <a:gd name="T48" fmla="*/ 1 w 1148"/>
                <a:gd name="T49" fmla="*/ 3 h 863"/>
                <a:gd name="T50" fmla="*/ 1 w 1148"/>
                <a:gd name="T51" fmla="*/ 3 h 863"/>
                <a:gd name="T52" fmla="*/ 1 w 1148"/>
                <a:gd name="T53" fmla="*/ 3 h 863"/>
                <a:gd name="T54" fmla="*/ 1 w 1148"/>
                <a:gd name="T55" fmla="*/ 3 h 863"/>
                <a:gd name="T56" fmla="*/ 1 w 1148"/>
                <a:gd name="T57" fmla="*/ 3 h 863"/>
                <a:gd name="T58" fmla="*/ 1 w 1148"/>
                <a:gd name="T59" fmla="*/ 3 h 863"/>
                <a:gd name="T60" fmla="*/ 1 w 1148"/>
                <a:gd name="T61" fmla="*/ 3 h 863"/>
                <a:gd name="T62" fmla="*/ 1 w 1148"/>
                <a:gd name="T63" fmla="*/ 3 h 863"/>
                <a:gd name="T64" fmla="*/ 1 w 1148"/>
                <a:gd name="T65" fmla="*/ 3 h 863"/>
                <a:gd name="T66" fmla="*/ 0 w 1148"/>
                <a:gd name="T67" fmla="*/ 2 h 8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48"/>
                <a:gd name="T103" fmla="*/ 0 h 863"/>
                <a:gd name="T104" fmla="*/ 1148 w 1148"/>
                <a:gd name="T105" fmla="*/ 863 h 8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48" h="863">
                  <a:moveTo>
                    <a:pt x="0" y="767"/>
                  </a:moveTo>
                  <a:lnTo>
                    <a:pt x="0" y="0"/>
                  </a:lnTo>
                  <a:lnTo>
                    <a:pt x="1148" y="0"/>
                  </a:lnTo>
                  <a:lnTo>
                    <a:pt x="1148" y="767"/>
                  </a:lnTo>
                  <a:lnTo>
                    <a:pt x="1131" y="755"/>
                  </a:lnTo>
                  <a:lnTo>
                    <a:pt x="1114" y="744"/>
                  </a:lnTo>
                  <a:lnTo>
                    <a:pt x="1097" y="733"/>
                  </a:lnTo>
                  <a:lnTo>
                    <a:pt x="1081" y="725"/>
                  </a:lnTo>
                  <a:lnTo>
                    <a:pt x="1063" y="715"/>
                  </a:lnTo>
                  <a:lnTo>
                    <a:pt x="1046" y="708"/>
                  </a:lnTo>
                  <a:lnTo>
                    <a:pt x="1028" y="701"/>
                  </a:lnTo>
                  <a:lnTo>
                    <a:pt x="1010" y="695"/>
                  </a:lnTo>
                  <a:lnTo>
                    <a:pt x="991" y="689"/>
                  </a:lnTo>
                  <a:lnTo>
                    <a:pt x="973" y="684"/>
                  </a:lnTo>
                  <a:lnTo>
                    <a:pt x="954" y="679"/>
                  </a:lnTo>
                  <a:lnTo>
                    <a:pt x="936" y="677"/>
                  </a:lnTo>
                  <a:lnTo>
                    <a:pt x="917" y="673"/>
                  </a:lnTo>
                  <a:lnTo>
                    <a:pt x="898" y="672"/>
                  </a:lnTo>
                  <a:lnTo>
                    <a:pt x="879" y="671"/>
                  </a:lnTo>
                  <a:lnTo>
                    <a:pt x="861" y="671"/>
                  </a:lnTo>
                  <a:lnTo>
                    <a:pt x="842" y="671"/>
                  </a:lnTo>
                  <a:lnTo>
                    <a:pt x="822" y="672"/>
                  </a:lnTo>
                  <a:lnTo>
                    <a:pt x="803" y="673"/>
                  </a:lnTo>
                  <a:lnTo>
                    <a:pt x="784" y="677"/>
                  </a:lnTo>
                  <a:lnTo>
                    <a:pt x="766" y="679"/>
                  </a:lnTo>
                  <a:lnTo>
                    <a:pt x="747" y="684"/>
                  </a:lnTo>
                  <a:lnTo>
                    <a:pt x="729" y="689"/>
                  </a:lnTo>
                  <a:lnTo>
                    <a:pt x="711" y="695"/>
                  </a:lnTo>
                  <a:lnTo>
                    <a:pt x="692" y="701"/>
                  </a:lnTo>
                  <a:lnTo>
                    <a:pt x="674" y="708"/>
                  </a:lnTo>
                  <a:lnTo>
                    <a:pt x="657" y="715"/>
                  </a:lnTo>
                  <a:lnTo>
                    <a:pt x="639" y="725"/>
                  </a:lnTo>
                  <a:lnTo>
                    <a:pt x="623" y="733"/>
                  </a:lnTo>
                  <a:lnTo>
                    <a:pt x="606" y="744"/>
                  </a:lnTo>
                  <a:lnTo>
                    <a:pt x="589" y="755"/>
                  </a:lnTo>
                  <a:lnTo>
                    <a:pt x="574" y="767"/>
                  </a:lnTo>
                  <a:lnTo>
                    <a:pt x="557" y="778"/>
                  </a:lnTo>
                  <a:lnTo>
                    <a:pt x="540" y="789"/>
                  </a:lnTo>
                  <a:lnTo>
                    <a:pt x="523" y="799"/>
                  </a:lnTo>
                  <a:lnTo>
                    <a:pt x="507" y="809"/>
                  </a:lnTo>
                  <a:lnTo>
                    <a:pt x="489" y="817"/>
                  </a:lnTo>
                  <a:lnTo>
                    <a:pt x="472" y="824"/>
                  </a:lnTo>
                  <a:lnTo>
                    <a:pt x="454" y="832"/>
                  </a:lnTo>
                  <a:lnTo>
                    <a:pt x="436" y="839"/>
                  </a:lnTo>
                  <a:lnTo>
                    <a:pt x="417" y="844"/>
                  </a:lnTo>
                  <a:lnTo>
                    <a:pt x="399" y="848"/>
                  </a:lnTo>
                  <a:lnTo>
                    <a:pt x="380" y="853"/>
                  </a:lnTo>
                  <a:lnTo>
                    <a:pt x="362" y="857"/>
                  </a:lnTo>
                  <a:lnTo>
                    <a:pt x="343" y="859"/>
                  </a:lnTo>
                  <a:lnTo>
                    <a:pt x="324" y="860"/>
                  </a:lnTo>
                  <a:lnTo>
                    <a:pt x="305" y="862"/>
                  </a:lnTo>
                  <a:lnTo>
                    <a:pt x="287" y="863"/>
                  </a:lnTo>
                  <a:lnTo>
                    <a:pt x="268" y="862"/>
                  </a:lnTo>
                  <a:lnTo>
                    <a:pt x="248" y="860"/>
                  </a:lnTo>
                  <a:lnTo>
                    <a:pt x="229" y="859"/>
                  </a:lnTo>
                  <a:lnTo>
                    <a:pt x="210" y="857"/>
                  </a:lnTo>
                  <a:lnTo>
                    <a:pt x="192" y="853"/>
                  </a:lnTo>
                  <a:lnTo>
                    <a:pt x="173" y="848"/>
                  </a:lnTo>
                  <a:lnTo>
                    <a:pt x="155" y="844"/>
                  </a:lnTo>
                  <a:lnTo>
                    <a:pt x="137" y="839"/>
                  </a:lnTo>
                  <a:lnTo>
                    <a:pt x="118" y="832"/>
                  </a:lnTo>
                  <a:lnTo>
                    <a:pt x="100" y="824"/>
                  </a:lnTo>
                  <a:lnTo>
                    <a:pt x="83" y="817"/>
                  </a:lnTo>
                  <a:lnTo>
                    <a:pt x="66" y="809"/>
                  </a:lnTo>
                  <a:lnTo>
                    <a:pt x="49" y="799"/>
                  </a:lnTo>
                  <a:lnTo>
                    <a:pt x="32" y="789"/>
                  </a:lnTo>
                  <a:lnTo>
                    <a:pt x="15" y="778"/>
                  </a:lnTo>
                  <a:lnTo>
                    <a:pt x="0" y="76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3" name="Rectangle 73"/>
            <p:cNvSpPr>
              <a:spLocks noChangeArrowheads="1"/>
            </p:cNvSpPr>
            <p:nvPr/>
          </p:nvSpPr>
          <p:spPr bwMode="auto">
            <a:xfrm>
              <a:off x="997" y="2492"/>
              <a:ext cx="59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597894"/>
                </a:buClr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  <a:cs typeface="Arial" charset="0"/>
                </a:rPr>
                <a:t>ALERTES ET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597894"/>
                </a:buClr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  <a:cs typeface="Arial" charset="0"/>
                </a:rPr>
                <a:t>DOSSIERS </a:t>
              </a:r>
              <a:endParaRPr lang="en-US" sz="4000" b="1" dirty="0">
                <a:cs typeface="Arial" charset="0"/>
              </a:endParaRPr>
            </a:p>
          </p:txBody>
        </p:sp>
      </p:grpSp>
      <p:sp>
        <p:nvSpPr>
          <p:cNvPr id="8197" name="Text Box 5" descr="Actimize_Logo_Splash_Trans"/>
          <p:cNvSpPr txBox="1">
            <a:spLocks noChangeArrowheads="1"/>
          </p:cNvSpPr>
          <p:nvPr/>
        </p:nvSpPr>
        <p:spPr bwMode="auto">
          <a:xfrm>
            <a:off x="3706020" y="4050507"/>
            <a:ext cx="47625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597894"/>
              </a:buClr>
              <a:buFont typeface="Wingdings" pitchFamily="2" charset="2"/>
              <a:buNone/>
            </a:pPr>
            <a:r>
              <a:rPr lang="fr-FR" sz="1600" b="1" dirty="0" smtClean="0">
                <a:cs typeface="Arial" charset="0"/>
              </a:rPr>
              <a:t>Les alertes et les dossiers sont assignés à une BU particulière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597894"/>
              </a:buClr>
              <a:buFont typeface="Wingdings" pitchFamily="2" charset="2"/>
              <a:buNone/>
            </a:pPr>
            <a:r>
              <a:rPr lang="fr-FR" sz="1600" b="1" dirty="0" smtClean="0">
                <a:cs typeface="Arial" charset="0"/>
              </a:rPr>
              <a:t>Un utilisateur a un rôle au sein d’un BU. Le rôle détermine habilitations de visualisation et d’actions aux alertes.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BUs, </a:t>
            </a:r>
            <a:r>
              <a:rPr lang="fr-FR" dirty="0"/>
              <a:t>Alertes</a:t>
            </a:r>
            <a:r>
              <a:rPr lang="en-US" dirty="0"/>
              <a:t> et </a:t>
            </a:r>
            <a:r>
              <a:rPr lang="en-US" dirty="0" err="1"/>
              <a:t>Utilisateurs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6091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46100" y="5715000"/>
            <a:ext cx="7924800" cy="50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ct val="90000"/>
              </a:lnSpc>
              <a:spcBef>
                <a:spcPct val="40000"/>
              </a:spcBef>
            </a:pPr>
            <a:endParaRPr lang="fr-FR" sz="4000" b="1" dirty="0">
              <a:solidFill>
                <a:schemeClr val="folHlink"/>
              </a:solidFill>
            </a:endParaRP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4508500" y="4191000"/>
            <a:ext cx="4356100" cy="188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829550" algn="r"/>
              </a:tabLs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tabLst>
                <a:tab pos="7829550" algn="r"/>
              </a:tabLs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tabLst>
                <a:tab pos="7829550" algn="r"/>
              </a:tabLs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tabLst>
                <a:tab pos="7829550" algn="r"/>
              </a:tabLs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tabLst>
                <a:tab pos="7829550" algn="r"/>
              </a:tabLs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29550" algn="r"/>
              </a:tabLs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29550" algn="r"/>
              </a:tabLs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29550" algn="r"/>
              </a:tabLs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29550" algn="r"/>
              </a:tabLs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597894"/>
              </a:buClr>
              <a:buFont typeface="Wingdings" pitchFamily="2" charset="2"/>
              <a:buNone/>
            </a:pPr>
            <a:r>
              <a:rPr lang="fr-FR" b="1" dirty="0" smtClean="0">
                <a:cs typeface="Arial" charset="0"/>
              </a:rPr>
              <a:t>Les habilitations du rôle “Compliance </a:t>
            </a:r>
            <a:r>
              <a:rPr lang="fr-FR" b="1" dirty="0" err="1" smtClean="0">
                <a:cs typeface="Arial" charset="0"/>
              </a:rPr>
              <a:t>Officer</a:t>
            </a:r>
            <a:r>
              <a:rPr lang="fr-FR" b="1" dirty="0" smtClean="0">
                <a:cs typeface="Arial" charset="0"/>
              </a:rPr>
              <a:t>” sont attribuées au “Compliance”, contenant les utilisateurs A, B et C.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597894"/>
              </a:buClr>
              <a:buFont typeface="Wingdings" pitchFamily="2" charset="2"/>
              <a:buNone/>
            </a:pPr>
            <a:r>
              <a:rPr lang="fr-FR" b="1" dirty="0" smtClean="0">
                <a:cs typeface="Arial" charset="0"/>
              </a:rPr>
              <a:t>Les habilitations du rôle “Senior Compliance </a:t>
            </a:r>
            <a:r>
              <a:rPr lang="fr-FR" b="1" dirty="0" err="1" smtClean="0">
                <a:cs typeface="Arial" charset="0"/>
              </a:rPr>
              <a:t>Officer</a:t>
            </a:r>
            <a:r>
              <a:rPr lang="fr-FR" b="1" dirty="0" smtClean="0">
                <a:cs typeface="Arial" charset="0"/>
              </a:rPr>
              <a:t>” est attribuées à l’utilisateur C.</a:t>
            </a:r>
            <a:endParaRPr lang="fr-FR" b="1" dirty="0">
              <a:cs typeface="Arial" charset="0"/>
            </a:endParaRP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733800" y="1347788"/>
            <a:ext cx="1752600" cy="2255837"/>
            <a:chOff x="2352" y="849"/>
            <a:chExt cx="1104" cy="1421"/>
          </a:xfrm>
        </p:grpSpPr>
        <p:sp>
          <p:nvSpPr>
            <p:cNvPr id="31779" name="Freeform 5"/>
            <p:cNvSpPr>
              <a:spLocks/>
            </p:cNvSpPr>
            <p:nvPr/>
          </p:nvSpPr>
          <p:spPr bwMode="auto">
            <a:xfrm>
              <a:off x="2352" y="1229"/>
              <a:ext cx="879" cy="833"/>
            </a:xfrm>
            <a:custGeom>
              <a:avLst/>
              <a:gdLst>
                <a:gd name="T0" fmla="*/ 9 w 1661"/>
                <a:gd name="T1" fmla="*/ 7 h 1664"/>
                <a:gd name="T2" fmla="*/ 10 w 1661"/>
                <a:gd name="T3" fmla="*/ 7 h 1664"/>
                <a:gd name="T4" fmla="*/ 10 w 1661"/>
                <a:gd name="T5" fmla="*/ 7 h 1664"/>
                <a:gd name="T6" fmla="*/ 10 w 1661"/>
                <a:gd name="T7" fmla="*/ 7 h 1664"/>
                <a:gd name="T8" fmla="*/ 10 w 1661"/>
                <a:gd name="T9" fmla="*/ 7 h 1664"/>
                <a:gd name="T10" fmla="*/ 10 w 1661"/>
                <a:gd name="T11" fmla="*/ 7 h 1664"/>
                <a:gd name="T12" fmla="*/ 10 w 1661"/>
                <a:gd name="T13" fmla="*/ 7 h 1664"/>
                <a:gd name="T14" fmla="*/ 10 w 1661"/>
                <a:gd name="T15" fmla="*/ 7 h 1664"/>
                <a:gd name="T16" fmla="*/ 10 w 1661"/>
                <a:gd name="T17" fmla="*/ 7 h 1664"/>
                <a:gd name="T18" fmla="*/ 11 w 1661"/>
                <a:gd name="T19" fmla="*/ 7 h 1664"/>
                <a:gd name="T20" fmla="*/ 11 w 1661"/>
                <a:gd name="T21" fmla="*/ 7 h 1664"/>
                <a:gd name="T22" fmla="*/ 11 w 1661"/>
                <a:gd name="T23" fmla="*/ 6 h 1664"/>
                <a:gd name="T24" fmla="*/ 11 w 1661"/>
                <a:gd name="T25" fmla="*/ 6 h 1664"/>
                <a:gd name="T26" fmla="*/ 11 w 1661"/>
                <a:gd name="T27" fmla="*/ 1 h 1664"/>
                <a:gd name="T28" fmla="*/ 11 w 1661"/>
                <a:gd name="T29" fmla="*/ 1 h 1664"/>
                <a:gd name="T30" fmla="*/ 11 w 1661"/>
                <a:gd name="T31" fmla="*/ 1 h 1664"/>
                <a:gd name="T32" fmla="*/ 11 w 1661"/>
                <a:gd name="T33" fmla="*/ 1 h 1664"/>
                <a:gd name="T34" fmla="*/ 10 w 1661"/>
                <a:gd name="T35" fmla="*/ 1 h 1664"/>
                <a:gd name="T36" fmla="*/ 10 w 1661"/>
                <a:gd name="T37" fmla="*/ 1 h 1664"/>
                <a:gd name="T38" fmla="*/ 10 w 1661"/>
                <a:gd name="T39" fmla="*/ 1 h 1664"/>
                <a:gd name="T40" fmla="*/ 10 w 1661"/>
                <a:gd name="T41" fmla="*/ 1 h 1664"/>
                <a:gd name="T42" fmla="*/ 10 w 1661"/>
                <a:gd name="T43" fmla="*/ 1 h 1664"/>
                <a:gd name="T44" fmla="*/ 10 w 1661"/>
                <a:gd name="T45" fmla="*/ 1 h 1664"/>
                <a:gd name="T46" fmla="*/ 10 w 1661"/>
                <a:gd name="T47" fmla="*/ 1 h 1664"/>
                <a:gd name="T48" fmla="*/ 10 w 1661"/>
                <a:gd name="T49" fmla="*/ 1 h 1664"/>
                <a:gd name="T50" fmla="*/ 10 w 1661"/>
                <a:gd name="T51" fmla="*/ 0 h 1664"/>
                <a:gd name="T52" fmla="*/ 9 w 1661"/>
                <a:gd name="T53" fmla="*/ 0 h 1664"/>
                <a:gd name="T54" fmla="*/ 1 w 1661"/>
                <a:gd name="T55" fmla="*/ 0 h 1664"/>
                <a:gd name="T56" fmla="*/ 1 w 1661"/>
                <a:gd name="T57" fmla="*/ 0 h 1664"/>
                <a:gd name="T58" fmla="*/ 1 w 1661"/>
                <a:gd name="T59" fmla="*/ 1 h 1664"/>
                <a:gd name="T60" fmla="*/ 1 w 1661"/>
                <a:gd name="T61" fmla="*/ 1 h 1664"/>
                <a:gd name="T62" fmla="*/ 1 w 1661"/>
                <a:gd name="T63" fmla="*/ 1 h 1664"/>
                <a:gd name="T64" fmla="*/ 1 w 1661"/>
                <a:gd name="T65" fmla="*/ 1 h 1664"/>
                <a:gd name="T66" fmla="*/ 1 w 1661"/>
                <a:gd name="T67" fmla="*/ 1 h 1664"/>
                <a:gd name="T68" fmla="*/ 1 w 1661"/>
                <a:gd name="T69" fmla="*/ 1 h 1664"/>
                <a:gd name="T70" fmla="*/ 1 w 1661"/>
                <a:gd name="T71" fmla="*/ 1 h 1664"/>
                <a:gd name="T72" fmla="*/ 1 w 1661"/>
                <a:gd name="T73" fmla="*/ 1 h 1664"/>
                <a:gd name="T74" fmla="*/ 1 w 1661"/>
                <a:gd name="T75" fmla="*/ 1 h 1664"/>
                <a:gd name="T76" fmla="*/ 1 w 1661"/>
                <a:gd name="T77" fmla="*/ 1 h 1664"/>
                <a:gd name="T78" fmla="*/ 0 w 1661"/>
                <a:gd name="T79" fmla="*/ 1 h 1664"/>
                <a:gd name="T80" fmla="*/ 0 w 1661"/>
                <a:gd name="T81" fmla="*/ 1 h 1664"/>
                <a:gd name="T82" fmla="*/ 0 w 1661"/>
                <a:gd name="T83" fmla="*/ 6 h 1664"/>
                <a:gd name="T84" fmla="*/ 1 w 1661"/>
                <a:gd name="T85" fmla="*/ 6 h 1664"/>
                <a:gd name="T86" fmla="*/ 1 w 1661"/>
                <a:gd name="T87" fmla="*/ 7 h 1664"/>
                <a:gd name="T88" fmla="*/ 1 w 1661"/>
                <a:gd name="T89" fmla="*/ 7 h 1664"/>
                <a:gd name="T90" fmla="*/ 1 w 1661"/>
                <a:gd name="T91" fmla="*/ 7 h 1664"/>
                <a:gd name="T92" fmla="*/ 1 w 1661"/>
                <a:gd name="T93" fmla="*/ 7 h 1664"/>
                <a:gd name="T94" fmla="*/ 1 w 1661"/>
                <a:gd name="T95" fmla="*/ 7 h 1664"/>
                <a:gd name="T96" fmla="*/ 1 w 1661"/>
                <a:gd name="T97" fmla="*/ 7 h 1664"/>
                <a:gd name="T98" fmla="*/ 1 w 1661"/>
                <a:gd name="T99" fmla="*/ 7 h 1664"/>
                <a:gd name="T100" fmla="*/ 1 w 1661"/>
                <a:gd name="T101" fmla="*/ 7 h 1664"/>
                <a:gd name="T102" fmla="*/ 1 w 1661"/>
                <a:gd name="T103" fmla="*/ 7 h 1664"/>
                <a:gd name="T104" fmla="*/ 1 w 1661"/>
                <a:gd name="T105" fmla="*/ 7 h 1664"/>
                <a:gd name="T106" fmla="*/ 1 w 1661"/>
                <a:gd name="T107" fmla="*/ 7 h 1664"/>
                <a:gd name="T108" fmla="*/ 9 w 1661"/>
                <a:gd name="T109" fmla="*/ 7 h 166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61"/>
                <a:gd name="T166" fmla="*/ 0 h 1664"/>
                <a:gd name="T167" fmla="*/ 1661 w 1661"/>
                <a:gd name="T168" fmla="*/ 1664 h 166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61" h="1664">
                  <a:moveTo>
                    <a:pt x="1510" y="1664"/>
                  </a:moveTo>
                  <a:lnTo>
                    <a:pt x="1517" y="1664"/>
                  </a:lnTo>
                  <a:lnTo>
                    <a:pt x="1525" y="1663"/>
                  </a:lnTo>
                  <a:lnTo>
                    <a:pt x="1532" y="1662"/>
                  </a:lnTo>
                  <a:lnTo>
                    <a:pt x="1540" y="1660"/>
                  </a:lnTo>
                  <a:lnTo>
                    <a:pt x="1547" y="1659"/>
                  </a:lnTo>
                  <a:lnTo>
                    <a:pt x="1555" y="1656"/>
                  </a:lnTo>
                  <a:lnTo>
                    <a:pt x="1561" y="1654"/>
                  </a:lnTo>
                  <a:lnTo>
                    <a:pt x="1569" y="1651"/>
                  </a:lnTo>
                  <a:lnTo>
                    <a:pt x="1575" y="1649"/>
                  </a:lnTo>
                  <a:lnTo>
                    <a:pt x="1581" y="1645"/>
                  </a:lnTo>
                  <a:lnTo>
                    <a:pt x="1594" y="1638"/>
                  </a:lnTo>
                  <a:lnTo>
                    <a:pt x="1605" y="1629"/>
                  </a:lnTo>
                  <a:lnTo>
                    <a:pt x="1617" y="1620"/>
                  </a:lnTo>
                  <a:lnTo>
                    <a:pt x="1625" y="1609"/>
                  </a:lnTo>
                  <a:lnTo>
                    <a:pt x="1634" y="1597"/>
                  </a:lnTo>
                  <a:lnTo>
                    <a:pt x="1642" y="1585"/>
                  </a:lnTo>
                  <a:lnTo>
                    <a:pt x="1646" y="1578"/>
                  </a:lnTo>
                  <a:lnTo>
                    <a:pt x="1648" y="1571"/>
                  </a:lnTo>
                  <a:lnTo>
                    <a:pt x="1652" y="1564"/>
                  </a:lnTo>
                  <a:lnTo>
                    <a:pt x="1653" y="1557"/>
                  </a:lnTo>
                  <a:lnTo>
                    <a:pt x="1656" y="1551"/>
                  </a:lnTo>
                  <a:lnTo>
                    <a:pt x="1657" y="1543"/>
                  </a:lnTo>
                  <a:lnTo>
                    <a:pt x="1658" y="1535"/>
                  </a:lnTo>
                  <a:lnTo>
                    <a:pt x="1659" y="1528"/>
                  </a:lnTo>
                  <a:lnTo>
                    <a:pt x="1661" y="1520"/>
                  </a:lnTo>
                  <a:lnTo>
                    <a:pt x="1661" y="1513"/>
                  </a:lnTo>
                  <a:lnTo>
                    <a:pt x="1661" y="151"/>
                  </a:lnTo>
                  <a:lnTo>
                    <a:pt x="1661" y="144"/>
                  </a:lnTo>
                  <a:lnTo>
                    <a:pt x="1659" y="136"/>
                  </a:lnTo>
                  <a:lnTo>
                    <a:pt x="1658" y="128"/>
                  </a:lnTo>
                  <a:lnTo>
                    <a:pt x="1657" y="121"/>
                  </a:lnTo>
                  <a:lnTo>
                    <a:pt x="1656" y="113"/>
                  </a:lnTo>
                  <a:lnTo>
                    <a:pt x="1653" y="106"/>
                  </a:lnTo>
                  <a:lnTo>
                    <a:pt x="1652" y="99"/>
                  </a:lnTo>
                  <a:lnTo>
                    <a:pt x="1648" y="92"/>
                  </a:lnTo>
                  <a:lnTo>
                    <a:pt x="1646" y="86"/>
                  </a:lnTo>
                  <a:lnTo>
                    <a:pt x="1642" y="79"/>
                  </a:lnTo>
                  <a:lnTo>
                    <a:pt x="1634" y="67"/>
                  </a:lnTo>
                  <a:lnTo>
                    <a:pt x="1625" y="54"/>
                  </a:lnTo>
                  <a:lnTo>
                    <a:pt x="1617" y="44"/>
                  </a:lnTo>
                  <a:lnTo>
                    <a:pt x="1605" y="34"/>
                  </a:lnTo>
                  <a:lnTo>
                    <a:pt x="1594" y="25"/>
                  </a:lnTo>
                  <a:lnTo>
                    <a:pt x="1581" y="17"/>
                  </a:lnTo>
                  <a:lnTo>
                    <a:pt x="1575" y="15"/>
                  </a:lnTo>
                  <a:lnTo>
                    <a:pt x="1569" y="11"/>
                  </a:lnTo>
                  <a:lnTo>
                    <a:pt x="1561" y="9"/>
                  </a:lnTo>
                  <a:lnTo>
                    <a:pt x="1555" y="6"/>
                  </a:lnTo>
                  <a:lnTo>
                    <a:pt x="1547" y="5"/>
                  </a:lnTo>
                  <a:lnTo>
                    <a:pt x="1540" y="2"/>
                  </a:lnTo>
                  <a:lnTo>
                    <a:pt x="1532" y="1"/>
                  </a:lnTo>
                  <a:lnTo>
                    <a:pt x="1525" y="0"/>
                  </a:lnTo>
                  <a:lnTo>
                    <a:pt x="1517" y="0"/>
                  </a:lnTo>
                  <a:lnTo>
                    <a:pt x="1510" y="0"/>
                  </a:lnTo>
                  <a:lnTo>
                    <a:pt x="151" y="0"/>
                  </a:lnTo>
                  <a:lnTo>
                    <a:pt x="143" y="0"/>
                  </a:lnTo>
                  <a:lnTo>
                    <a:pt x="136" y="0"/>
                  </a:lnTo>
                  <a:lnTo>
                    <a:pt x="128" y="1"/>
                  </a:lnTo>
                  <a:lnTo>
                    <a:pt x="121" y="2"/>
                  </a:lnTo>
                  <a:lnTo>
                    <a:pt x="113" y="5"/>
                  </a:lnTo>
                  <a:lnTo>
                    <a:pt x="105" y="6"/>
                  </a:lnTo>
                  <a:lnTo>
                    <a:pt x="99" y="9"/>
                  </a:lnTo>
                  <a:lnTo>
                    <a:pt x="92" y="11"/>
                  </a:lnTo>
                  <a:lnTo>
                    <a:pt x="85" y="15"/>
                  </a:lnTo>
                  <a:lnTo>
                    <a:pt x="79" y="17"/>
                  </a:lnTo>
                  <a:lnTo>
                    <a:pt x="66" y="25"/>
                  </a:lnTo>
                  <a:lnTo>
                    <a:pt x="54" y="34"/>
                  </a:lnTo>
                  <a:lnTo>
                    <a:pt x="44" y="44"/>
                  </a:lnTo>
                  <a:lnTo>
                    <a:pt x="34" y="54"/>
                  </a:lnTo>
                  <a:lnTo>
                    <a:pt x="25" y="67"/>
                  </a:lnTo>
                  <a:lnTo>
                    <a:pt x="17" y="79"/>
                  </a:lnTo>
                  <a:lnTo>
                    <a:pt x="15" y="86"/>
                  </a:lnTo>
                  <a:lnTo>
                    <a:pt x="11" y="92"/>
                  </a:lnTo>
                  <a:lnTo>
                    <a:pt x="9" y="99"/>
                  </a:lnTo>
                  <a:lnTo>
                    <a:pt x="6" y="106"/>
                  </a:lnTo>
                  <a:lnTo>
                    <a:pt x="5" y="113"/>
                  </a:lnTo>
                  <a:lnTo>
                    <a:pt x="2" y="121"/>
                  </a:lnTo>
                  <a:lnTo>
                    <a:pt x="1" y="128"/>
                  </a:lnTo>
                  <a:lnTo>
                    <a:pt x="0" y="136"/>
                  </a:lnTo>
                  <a:lnTo>
                    <a:pt x="0" y="144"/>
                  </a:lnTo>
                  <a:lnTo>
                    <a:pt x="0" y="151"/>
                  </a:lnTo>
                  <a:lnTo>
                    <a:pt x="0" y="1513"/>
                  </a:lnTo>
                  <a:lnTo>
                    <a:pt x="0" y="1520"/>
                  </a:lnTo>
                  <a:lnTo>
                    <a:pt x="0" y="1528"/>
                  </a:lnTo>
                  <a:lnTo>
                    <a:pt x="1" y="1535"/>
                  </a:lnTo>
                  <a:lnTo>
                    <a:pt x="2" y="1543"/>
                  </a:lnTo>
                  <a:lnTo>
                    <a:pt x="5" y="1551"/>
                  </a:lnTo>
                  <a:lnTo>
                    <a:pt x="6" y="1557"/>
                  </a:lnTo>
                  <a:lnTo>
                    <a:pt x="9" y="1564"/>
                  </a:lnTo>
                  <a:lnTo>
                    <a:pt x="11" y="1571"/>
                  </a:lnTo>
                  <a:lnTo>
                    <a:pt x="15" y="1578"/>
                  </a:lnTo>
                  <a:lnTo>
                    <a:pt x="17" y="1585"/>
                  </a:lnTo>
                  <a:lnTo>
                    <a:pt x="25" y="1597"/>
                  </a:lnTo>
                  <a:lnTo>
                    <a:pt x="34" y="1609"/>
                  </a:lnTo>
                  <a:lnTo>
                    <a:pt x="44" y="1620"/>
                  </a:lnTo>
                  <a:lnTo>
                    <a:pt x="54" y="1629"/>
                  </a:lnTo>
                  <a:lnTo>
                    <a:pt x="66" y="1638"/>
                  </a:lnTo>
                  <a:lnTo>
                    <a:pt x="79" y="1645"/>
                  </a:lnTo>
                  <a:lnTo>
                    <a:pt x="85" y="1649"/>
                  </a:lnTo>
                  <a:lnTo>
                    <a:pt x="92" y="1651"/>
                  </a:lnTo>
                  <a:lnTo>
                    <a:pt x="99" y="1654"/>
                  </a:lnTo>
                  <a:lnTo>
                    <a:pt x="105" y="1656"/>
                  </a:lnTo>
                  <a:lnTo>
                    <a:pt x="113" y="1659"/>
                  </a:lnTo>
                  <a:lnTo>
                    <a:pt x="121" y="1660"/>
                  </a:lnTo>
                  <a:lnTo>
                    <a:pt x="128" y="1662"/>
                  </a:lnTo>
                  <a:lnTo>
                    <a:pt x="136" y="1663"/>
                  </a:lnTo>
                  <a:lnTo>
                    <a:pt x="143" y="1664"/>
                  </a:lnTo>
                  <a:lnTo>
                    <a:pt x="151" y="1664"/>
                  </a:lnTo>
                  <a:lnTo>
                    <a:pt x="1510" y="16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Freeform 6"/>
            <p:cNvSpPr>
              <a:spLocks/>
            </p:cNvSpPr>
            <p:nvPr/>
          </p:nvSpPr>
          <p:spPr bwMode="auto">
            <a:xfrm>
              <a:off x="2352" y="1229"/>
              <a:ext cx="879" cy="833"/>
            </a:xfrm>
            <a:custGeom>
              <a:avLst/>
              <a:gdLst>
                <a:gd name="T0" fmla="*/ 9 w 1661"/>
                <a:gd name="T1" fmla="*/ 7 h 1664"/>
                <a:gd name="T2" fmla="*/ 10 w 1661"/>
                <a:gd name="T3" fmla="*/ 7 h 1664"/>
                <a:gd name="T4" fmla="*/ 10 w 1661"/>
                <a:gd name="T5" fmla="*/ 7 h 1664"/>
                <a:gd name="T6" fmla="*/ 10 w 1661"/>
                <a:gd name="T7" fmla="*/ 7 h 1664"/>
                <a:gd name="T8" fmla="*/ 10 w 1661"/>
                <a:gd name="T9" fmla="*/ 7 h 1664"/>
                <a:gd name="T10" fmla="*/ 10 w 1661"/>
                <a:gd name="T11" fmla="*/ 7 h 1664"/>
                <a:gd name="T12" fmla="*/ 10 w 1661"/>
                <a:gd name="T13" fmla="*/ 7 h 1664"/>
                <a:gd name="T14" fmla="*/ 10 w 1661"/>
                <a:gd name="T15" fmla="*/ 7 h 1664"/>
                <a:gd name="T16" fmla="*/ 10 w 1661"/>
                <a:gd name="T17" fmla="*/ 7 h 1664"/>
                <a:gd name="T18" fmla="*/ 11 w 1661"/>
                <a:gd name="T19" fmla="*/ 7 h 1664"/>
                <a:gd name="T20" fmla="*/ 11 w 1661"/>
                <a:gd name="T21" fmla="*/ 7 h 1664"/>
                <a:gd name="T22" fmla="*/ 11 w 1661"/>
                <a:gd name="T23" fmla="*/ 6 h 1664"/>
                <a:gd name="T24" fmla="*/ 11 w 1661"/>
                <a:gd name="T25" fmla="*/ 6 h 1664"/>
                <a:gd name="T26" fmla="*/ 11 w 1661"/>
                <a:gd name="T27" fmla="*/ 1 h 1664"/>
                <a:gd name="T28" fmla="*/ 11 w 1661"/>
                <a:gd name="T29" fmla="*/ 1 h 1664"/>
                <a:gd name="T30" fmla="*/ 11 w 1661"/>
                <a:gd name="T31" fmla="*/ 1 h 1664"/>
                <a:gd name="T32" fmla="*/ 11 w 1661"/>
                <a:gd name="T33" fmla="*/ 1 h 1664"/>
                <a:gd name="T34" fmla="*/ 10 w 1661"/>
                <a:gd name="T35" fmla="*/ 1 h 1664"/>
                <a:gd name="T36" fmla="*/ 10 w 1661"/>
                <a:gd name="T37" fmla="*/ 1 h 1664"/>
                <a:gd name="T38" fmla="*/ 10 w 1661"/>
                <a:gd name="T39" fmla="*/ 1 h 1664"/>
                <a:gd name="T40" fmla="*/ 10 w 1661"/>
                <a:gd name="T41" fmla="*/ 1 h 1664"/>
                <a:gd name="T42" fmla="*/ 10 w 1661"/>
                <a:gd name="T43" fmla="*/ 1 h 1664"/>
                <a:gd name="T44" fmla="*/ 10 w 1661"/>
                <a:gd name="T45" fmla="*/ 1 h 1664"/>
                <a:gd name="T46" fmla="*/ 10 w 1661"/>
                <a:gd name="T47" fmla="*/ 1 h 1664"/>
                <a:gd name="T48" fmla="*/ 10 w 1661"/>
                <a:gd name="T49" fmla="*/ 1 h 1664"/>
                <a:gd name="T50" fmla="*/ 10 w 1661"/>
                <a:gd name="T51" fmla="*/ 0 h 1664"/>
                <a:gd name="T52" fmla="*/ 9 w 1661"/>
                <a:gd name="T53" fmla="*/ 0 h 1664"/>
                <a:gd name="T54" fmla="*/ 1 w 1661"/>
                <a:gd name="T55" fmla="*/ 0 h 1664"/>
                <a:gd name="T56" fmla="*/ 1 w 1661"/>
                <a:gd name="T57" fmla="*/ 0 h 1664"/>
                <a:gd name="T58" fmla="*/ 1 w 1661"/>
                <a:gd name="T59" fmla="*/ 1 h 1664"/>
                <a:gd name="T60" fmla="*/ 1 w 1661"/>
                <a:gd name="T61" fmla="*/ 1 h 1664"/>
                <a:gd name="T62" fmla="*/ 1 w 1661"/>
                <a:gd name="T63" fmla="*/ 1 h 1664"/>
                <a:gd name="T64" fmla="*/ 1 w 1661"/>
                <a:gd name="T65" fmla="*/ 1 h 1664"/>
                <a:gd name="T66" fmla="*/ 1 w 1661"/>
                <a:gd name="T67" fmla="*/ 1 h 1664"/>
                <a:gd name="T68" fmla="*/ 1 w 1661"/>
                <a:gd name="T69" fmla="*/ 1 h 1664"/>
                <a:gd name="T70" fmla="*/ 1 w 1661"/>
                <a:gd name="T71" fmla="*/ 1 h 1664"/>
                <a:gd name="T72" fmla="*/ 1 w 1661"/>
                <a:gd name="T73" fmla="*/ 1 h 1664"/>
                <a:gd name="T74" fmla="*/ 1 w 1661"/>
                <a:gd name="T75" fmla="*/ 1 h 1664"/>
                <a:gd name="T76" fmla="*/ 1 w 1661"/>
                <a:gd name="T77" fmla="*/ 1 h 1664"/>
                <a:gd name="T78" fmla="*/ 0 w 1661"/>
                <a:gd name="T79" fmla="*/ 1 h 1664"/>
                <a:gd name="T80" fmla="*/ 0 w 1661"/>
                <a:gd name="T81" fmla="*/ 1 h 1664"/>
                <a:gd name="T82" fmla="*/ 0 w 1661"/>
                <a:gd name="T83" fmla="*/ 6 h 1664"/>
                <a:gd name="T84" fmla="*/ 1 w 1661"/>
                <a:gd name="T85" fmla="*/ 6 h 1664"/>
                <a:gd name="T86" fmla="*/ 1 w 1661"/>
                <a:gd name="T87" fmla="*/ 7 h 1664"/>
                <a:gd name="T88" fmla="*/ 1 w 1661"/>
                <a:gd name="T89" fmla="*/ 7 h 1664"/>
                <a:gd name="T90" fmla="*/ 1 w 1661"/>
                <a:gd name="T91" fmla="*/ 7 h 1664"/>
                <a:gd name="T92" fmla="*/ 1 w 1661"/>
                <a:gd name="T93" fmla="*/ 7 h 1664"/>
                <a:gd name="T94" fmla="*/ 1 w 1661"/>
                <a:gd name="T95" fmla="*/ 7 h 1664"/>
                <a:gd name="T96" fmla="*/ 1 w 1661"/>
                <a:gd name="T97" fmla="*/ 7 h 1664"/>
                <a:gd name="T98" fmla="*/ 1 w 1661"/>
                <a:gd name="T99" fmla="*/ 7 h 1664"/>
                <a:gd name="T100" fmla="*/ 1 w 1661"/>
                <a:gd name="T101" fmla="*/ 7 h 1664"/>
                <a:gd name="T102" fmla="*/ 1 w 1661"/>
                <a:gd name="T103" fmla="*/ 7 h 1664"/>
                <a:gd name="T104" fmla="*/ 1 w 1661"/>
                <a:gd name="T105" fmla="*/ 7 h 1664"/>
                <a:gd name="T106" fmla="*/ 1 w 1661"/>
                <a:gd name="T107" fmla="*/ 7 h 1664"/>
                <a:gd name="T108" fmla="*/ 9 w 1661"/>
                <a:gd name="T109" fmla="*/ 7 h 166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61"/>
                <a:gd name="T166" fmla="*/ 0 h 1664"/>
                <a:gd name="T167" fmla="*/ 1661 w 1661"/>
                <a:gd name="T168" fmla="*/ 1664 h 166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61" h="1664">
                  <a:moveTo>
                    <a:pt x="1510" y="1664"/>
                  </a:moveTo>
                  <a:lnTo>
                    <a:pt x="1517" y="1664"/>
                  </a:lnTo>
                  <a:lnTo>
                    <a:pt x="1525" y="1663"/>
                  </a:lnTo>
                  <a:lnTo>
                    <a:pt x="1532" y="1662"/>
                  </a:lnTo>
                  <a:lnTo>
                    <a:pt x="1540" y="1660"/>
                  </a:lnTo>
                  <a:lnTo>
                    <a:pt x="1547" y="1659"/>
                  </a:lnTo>
                  <a:lnTo>
                    <a:pt x="1555" y="1656"/>
                  </a:lnTo>
                  <a:lnTo>
                    <a:pt x="1561" y="1654"/>
                  </a:lnTo>
                  <a:lnTo>
                    <a:pt x="1569" y="1651"/>
                  </a:lnTo>
                  <a:lnTo>
                    <a:pt x="1575" y="1649"/>
                  </a:lnTo>
                  <a:lnTo>
                    <a:pt x="1581" y="1645"/>
                  </a:lnTo>
                  <a:lnTo>
                    <a:pt x="1594" y="1638"/>
                  </a:lnTo>
                  <a:lnTo>
                    <a:pt x="1605" y="1629"/>
                  </a:lnTo>
                  <a:lnTo>
                    <a:pt x="1617" y="1620"/>
                  </a:lnTo>
                  <a:lnTo>
                    <a:pt x="1625" y="1609"/>
                  </a:lnTo>
                  <a:lnTo>
                    <a:pt x="1634" y="1597"/>
                  </a:lnTo>
                  <a:lnTo>
                    <a:pt x="1642" y="1585"/>
                  </a:lnTo>
                  <a:lnTo>
                    <a:pt x="1646" y="1578"/>
                  </a:lnTo>
                  <a:lnTo>
                    <a:pt x="1648" y="1571"/>
                  </a:lnTo>
                  <a:lnTo>
                    <a:pt x="1652" y="1564"/>
                  </a:lnTo>
                  <a:lnTo>
                    <a:pt x="1653" y="1557"/>
                  </a:lnTo>
                  <a:lnTo>
                    <a:pt x="1656" y="1551"/>
                  </a:lnTo>
                  <a:lnTo>
                    <a:pt x="1657" y="1543"/>
                  </a:lnTo>
                  <a:lnTo>
                    <a:pt x="1658" y="1535"/>
                  </a:lnTo>
                  <a:lnTo>
                    <a:pt x="1659" y="1528"/>
                  </a:lnTo>
                  <a:lnTo>
                    <a:pt x="1661" y="1520"/>
                  </a:lnTo>
                  <a:lnTo>
                    <a:pt x="1661" y="1513"/>
                  </a:lnTo>
                  <a:lnTo>
                    <a:pt x="1661" y="151"/>
                  </a:lnTo>
                  <a:lnTo>
                    <a:pt x="1661" y="144"/>
                  </a:lnTo>
                  <a:lnTo>
                    <a:pt x="1659" y="136"/>
                  </a:lnTo>
                  <a:lnTo>
                    <a:pt x="1658" y="128"/>
                  </a:lnTo>
                  <a:lnTo>
                    <a:pt x="1657" y="121"/>
                  </a:lnTo>
                  <a:lnTo>
                    <a:pt x="1656" y="113"/>
                  </a:lnTo>
                  <a:lnTo>
                    <a:pt x="1653" y="106"/>
                  </a:lnTo>
                  <a:lnTo>
                    <a:pt x="1652" y="99"/>
                  </a:lnTo>
                  <a:lnTo>
                    <a:pt x="1648" y="92"/>
                  </a:lnTo>
                  <a:lnTo>
                    <a:pt x="1646" y="86"/>
                  </a:lnTo>
                  <a:lnTo>
                    <a:pt x="1642" y="79"/>
                  </a:lnTo>
                  <a:lnTo>
                    <a:pt x="1634" y="67"/>
                  </a:lnTo>
                  <a:lnTo>
                    <a:pt x="1625" y="54"/>
                  </a:lnTo>
                  <a:lnTo>
                    <a:pt x="1617" y="44"/>
                  </a:lnTo>
                  <a:lnTo>
                    <a:pt x="1605" y="34"/>
                  </a:lnTo>
                  <a:lnTo>
                    <a:pt x="1594" y="25"/>
                  </a:lnTo>
                  <a:lnTo>
                    <a:pt x="1581" y="17"/>
                  </a:lnTo>
                  <a:lnTo>
                    <a:pt x="1575" y="15"/>
                  </a:lnTo>
                  <a:lnTo>
                    <a:pt x="1569" y="11"/>
                  </a:lnTo>
                  <a:lnTo>
                    <a:pt x="1561" y="9"/>
                  </a:lnTo>
                  <a:lnTo>
                    <a:pt x="1555" y="6"/>
                  </a:lnTo>
                  <a:lnTo>
                    <a:pt x="1547" y="5"/>
                  </a:lnTo>
                  <a:lnTo>
                    <a:pt x="1540" y="2"/>
                  </a:lnTo>
                  <a:lnTo>
                    <a:pt x="1532" y="1"/>
                  </a:lnTo>
                  <a:lnTo>
                    <a:pt x="1525" y="0"/>
                  </a:lnTo>
                  <a:lnTo>
                    <a:pt x="1517" y="0"/>
                  </a:lnTo>
                  <a:lnTo>
                    <a:pt x="1510" y="0"/>
                  </a:lnTo>
                  <a:lnTo>
                    <a:pt x="151" y="0"/>
                  </a:lnTo>
                  <a:lnTo>
                    <a:pt x="143" y="0"/>
                  </a:lnTo>
                  <a:lnTo>
                    <a:pt x="136" y="0"/>
                  </a:lnTo>
                  <a:lnTo>
                    <a:pt x="128" y="1"/>
                  </a:lnTo>
                  <a:lnTo>
                    <a:pt x="121" y="2"/>
                  </a:lnTo>
                  <a:lnTo>
                    <a:pt x="113" y="5"/>
                  </a:lnTo>
                  <a:lnTo>
                    <a:pt x="105" y="6"/>
                  </a:lnTo>
                  <a:lnTo>
                    <a:pt x="99" y="9"/>
                  </a:lnTo>
                  <a:lnTo>
                    <a:pt x="92" y="11"/>
                  </a:lnTo>
                  <a:lnTo>
                    <a:pt x="85" y="15"/>
                  </a:lnTo>
                  <a:lnTo>
                    <a:pt x="79" y="17"/>
                  </a:lnTo>
                  <a:lnTo>
                    <a:pt x="66" y="25"/>
                  </a:lnTo>
                  <a:lnTo>
                    <a:pt x="54" y="34"/>
                  </a:lnTo>
                  <a:lnTo>
                    <a:pt x="44" y="44"/>
                  </a:lnTo>
                  <a:lnTo>
                    <a:pt x="34" y="54"/>
                  </a:lnTo>
                  <a:lnTo>
                    <a:pt x="25" y="67"/>
                  </a:lnTo>
                  <a:lnTo>
                    <a:pt x="17" y="79"/>
                  </a:lnTo>
                  <a:lnTo>
                    <a:pt x="15" y="86"/>
                  </a:lnTo>
                  <a:lnTo>
                    <a:pt x="11" y="92"/>
                  </a:lnTo>
                  <a:lnTo>
                    <a:pt x="9" y="99"/>
                  </a:lnTo>
                  <a:lnTo>
                    <a:pt x="6" y="106"/>
                  </a:lnTo>
                  <a:lnTo>
                    <a:pt x="5" y="113"/>
                  </a:lnTo>
                  <a:lnTo>
                    <a:pt x="2" y="121"/>
                  </a:lnTo>
                  <a:lnTo>
                    <a:pt x="1" y="128"/>
                  </a:lnTo>
                  <a:lnTo>
                    <a:pt x="0" y="136"/>
                  </a:lnTo>
                  <a:lnTo>
                    <a:pt x="0" y="144"/>
                  </a:lnTo>
                  <a:lnTo>
                    <a:pt x="0" y="151"/>
                  </a:lnTo>
                  <a:lnTo>
                    <a:pt x="0" y="1513"/>
                  </a:lnTo>
                  <a:lnTo>
                    <a:pt x="0" y="1520"/>
                  </a:lnTo>
                  <a:lnTo>
                    <a:pt x="0" y="1528"/>
                  </a:lnTo>
                  <a:lnTo>
                    <a:pt x="1" y="1535"/>
                  </a:lnTo>
                  <a:lnTo>
                    <a:pt x="2" y="1543"/>
                  </a:lnTo>
                  <a:lnTo>
                    <a:pt x="5" y="1551"/>
                  </a:lnTo>
                  <a:lnTo>
                    <a:pt x="6" y="1557"/>
                  </a:lnTo>
                  <a:lnTo>
                    <a:pt x="9" y="1564"/>
                  </a:lnTo>
                  <a:lnTo>
                    <a:pt x="11" y="1571"/>
                  </a:lnTo>
                  <a:lnTo>
                    <a:pt x="15" y="1578"/>
                  </a:lnTo>
                  <a:lnTo>
                    <a:pt x="17" y="1585"/>
                  </a:lnTo>
                  <a:lnTo>
                    <a:pt x="25" y="1597"/>
                  </a:lnTo>
                  <a:lnTo>
                    <a:pt x="34" y="1609"/>
                  </a:lnTo>
                  <a:lnTo>
                    <a:pt x="44" y="1620"/>
                  </a:lnTo>
                  <a:lnTo>
                    <a:pt x="54" y="1629"/>
                  </a:lnTo>
                  <a:lnTo>
                    <a:pt x="66" y="1638"/>
                  </a:lnTo>
                  <a:lnTo>
                    <a:pt x="79" y="1645"/>
                  </a:lnTo>
                  <a:lnTo>
                    <a:pt x="85" y="1649"/>
                  </a:lnTo>
                  <a:lnTo>
                    <a:pt x="92" y="1651"/>
                  </a:lnTo>
                  <a:lnTo>
                    <a:pt x="99" y="1654"/>
                  </a:lnTo>
                  <a:lnTo>
                    <a:pt x="105" y="1656"/>
                  </a:lnTo>
                  <a:lnTo>
                    <a:pt x="113" y="1659"/>
                  </a:lnTo>
                  <a:lnTo>
                    <a:pt x="121" y="1660"/>
                  </a:lnTo>
                  <a:lnTo>
                    <a:pt x="128" y="1662"/>
                  </a:lnTo>
                  <a:lnTo>
                    <a:pt x="136" y="1663"/>
                  </a:lnTo>
                  <a:lnTo>
                    <a:pt x="143" y="1664"/>
                  </a:lnTo>
                  <a:lnTo>
                    <a:pt x="151" y="1664"/>
                  </a:lnTo>
                  <a:lnTo>
                    <a:pt x="1510" y="1664"/>
                  </a:lnTo>
                </a:path>
              </a:pathLst>
            </a:cu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Freeform 7"/>
            <p:cNvSpPr>
              <a:spLocks/>
            </p:cNvSpPr>
            <p:nvPr/>
          </p:nvSpPr>
          <p:spPr bwMode="auto">
            <a:xfrm>
              <a:off x="2480" y="1267"/>
              <a:ext cx="65" cy="61"/>
            </a:xfrm>
            <a:custGeom>
              <a:avLst/>
              <a:gdLst>
                <a:gd name="T0" fmla="*/ 1 w 121"/>
                <a:gd name="T1" fmla="*/ 1 h 121"/>
                <a:gd name="T2" fmla="*/ 1 w 121"/>
                <a:gd name="T3" fmla="*/ 1 h 121"/>
                <a:gd name="T4" fmla="*/ 1 w 121"/>
                <a:gd name="T5" fmla="*/ 1 h 121"/>
                <a:gd name="T6" fmla="*/ 1 w 121"/>
                <a:gd name="T7" fmla="*/ 1 h 121"/>
                <a:gd name="T8" fmla="*/ 1 w 121"/>
                <a:gd name="T9" fmla="*/ 1 h 121"/>
                <a:gd name="T10" fmla="*/ 1 w 121"/>
                <a:gd name="T11" fmla="*/ 1 h 121"/>
                <a:gd name="T12" fmla="*/ 1 w 121"/>
                <a:gd name="T13" fmla="*/ 1 h 121"/>
                <a:gd name="T14" fmla="*/ 1 w 121"/>
                <a:gd name="T15" fmla="*/ 0 h 121"/>
                <a:gd name="T16" fmla="*/ 1 w 121"/>
                <a:gd name="T17" fmla="*/ 0 h 121"/>
                <a:gd name="T18" fmla="*/ 1 w 121"/>
                <a:gd name="T19" fmla="*/ 1 h 121"/>
                <a:gd name="T20" fmla="*/ 1 w 121"/>
                <a:gd name="T21" fmla="*/ 1 h 121"/>
                <a:gd name="T22" fmla="*/ 1 w 121"/>
                <a:gd name="T23" fmla="*/ 1 h 121"/>
                <a:gd name="T24" fmla="*/ 1 w 121"/>
                <a:gd name="T25" fmla="*/ 1 h 121"/>
                <a:gd name="T26" fmla="*/ 1 w 121"/>
                <a:gd name="T27" fmla="*/ 1 h 121"/>
                <a:gd name="T28" fmla="*/ 1 w 121"/>
                <a:gd name="T29" fmla="*/ 1 h 121"/>
                <a:gd name="T30" fmla="*/ 0 w 121"/>
                <a:gd name="T31" fmla="*/ 1 h 121"/>
                <a:gd name="T32" fmla="*/ 0 w 121"/>
                <a:gd name="T33" fmla="*/ 1 h 121"/>
                <a:gd name="T34" fmla="*/ 1 w 121"/>
                <a:gd name="T35" fmla="*/ 1 h 121"/>
                <a:gd name="T36" fmla="*/ 1 w 121"/>
                <a:gd name="T37" fmla="*/ 1 h 121"/>
                <a:gd name="T38" fmla="*/ 1 w 121"/>
                <a:gd name="T39" fmla="*/ 1 h 121"/>
                <a:gd name="T40" fmla="*/ 1 w 121"/>
                <a:gd name="T41" fmla="*/ 1 h 121"/>
                <a:gd name="T42" fmla="*/ 1 w 121"/>
                <a:gd name="T43" fmla="*/ 1 h 121"/>
                <a:gd name="T44" fmla="*/ 1 w 121"/>
                <a:gd name="T45" fmla="*/ 1 h 121"/>
                <a:gd name="T46" fmla="*/ 1 w 121"/>
                <a:gd name="T47" fmla="*/ 1 h 121"/>
                <a:gd name="T48" fmla="*/ 1 w 121"/>
                <a:gd name="T49" fmla="*/ 1 h 121"/>
                <a:gd name="T50" fmla="*/ 1 w 121"/>
                <a:gd name="T51" fmla="*/ 1 h 121"/>
                <a:gd name="T52" fmla="*/ 1 w 121"/>
                <a:gd name="T53" fmla="*/ 1 h 121"/>
                <a:gd name="T54" fmla="*/ 1 w 121"/>
                <a:gd name="T55" fmla="*/ 1 h 121"/>
                <a:gd name="T56" fmla="*/ 1 w 121"/>
                <a:gd name="T57" fmla="*/ 1 h 121"/>
                <a:gd name="T58" fmla="*/ 1 w 121"/>
                <a:gd name="T59" fmla="*/ 1 h 121"/>
                <a:gd name="T60" fmla="*/ 1 w 121"/>
                <a:gd name="T61" fmla="*/ 1 h 121"/>
                <a:gd name="T62" fmla="*/ 1 w 121"/>
                <a:gd name="T63" fmla="*/ 1 h 121"/>
                <a:gd name="T64" fmla="*/ 1 w 121"/>
                <a:gd name="T65" fmla="*/ 1 h 1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1"/>
                <a:gd name="T100" fmla="*/ 0 h 121"/>
                <a:gd name="T101" fmla="*/ 121 w 121"/>
                <a:gd name="T102" fmla="*/ 121 h 1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1" h="121">
                  <a:moveTo>
                    <a:pt x="121" y="61"/>
                  </a:moveTo>
                  <a:lnTo>
                    <a:pt x="121" y="55"/>
                  </a:lnTo>
                  <a:lnTo>
                    <a:pt x="120" y="48"/>
                  </a:lnTo>
                  <a:lnTo>
                    <a:pt x="119" y="43"/>
                  </a:lnTo>
                  <a:lnTo>
                    <a:pt x="116" y="37"/>
                  </a:lnTo>
                  <a:lnTo>
                    <a:pt x="114" y="32"/>
                  </a:lnTo>
                  <a:lnTo>
                    <a:pt x="111" y="27"/>
                  </a:lnTo>
                  <a:lnTo>
                    <a:pt x="107" y="22"/>
                  </a:lnTo>
                  <a:lnTo>
                    <a:pt x="104" y="18"/>
                  </a:lnTo>
                  <a:lnTo>
                    <a:pt x="98" y="14"/>
                  </a:lnTo>
                  <a:lnTo>
                    <a:pt x="95" y="11"/>
                  </a:lnTo>
                  <a:lnTo>
                    <a:pt x="90" y="8"/>
                  </a:lnTo>
                  <a:lnTo>
                    <a:pt x="85" y="6"/>
                  </a:lnTo>
                  <a:lnTo>
                    <a:pt x="78" y="3"/>
                  </a:lnTo>
                  <a:lnTo>
                    <a:pt x="72" y="2"/>
                  </a:lnTo>
                  <a:lnTo>
                    <a:pt x="67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8" y="2"/>
                  </a:lnTo>
                  <a:lnTo>
                    <a:pt x="42" y="3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8"/>
                  </a:lnTo>
                  <a:lnTo>
                    <a:pt x="14" y="22"/>
                  </a:lnTo>
                  <a:lnTo>
                    <a:pt x="10" y="27"/>
                  </a:lnTo>
                  <a:lnTo>
                    <a:pt x="7" y="32"/>
                  </a:lnTo>
                  <a:lnTo>
                    <a:pt x="4" y="37"/>
                  </a:lnTo>
                  <a:lnTo>
                    <a:pt x="3" y="43"/>
                  </a:lnTo>
                  <a:lnTo>
                    <a:pt x="2" y="48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2" y="72"/>
                  </a:lnTo>
                  <a:lnTo>
                    <a:pt x="3" y="79"/>
                  </a:lnTo>
                  <a:lnTo>
                    <a:pt x="4" y="84"/>
                  </a:lnTo>
                  <a:lnTo>
                    <a:pt x="7" y="90"/>
                  </a:lnTo>
                  <a:lnTo>
                    <a:pt x="10" y="95"/>
                  </a:lnTo>
                  <a:lnTo>
                    <a:pt x="14" y="99"/>
                  </a:lnTo>
                  <a:lnTo>
                    <a:pt x="18" y="104"/>
                  </a:lnTo>
                  <a:lnTo>
                    <a:pt x="22" y="108"/>
                  </a:lnTo>
                  <a:lnTo>
                    <a:pt x="27" y="111"/>
                  </a:lnTo>
                  <a:lnTo>
                    <a:pt x="32" y="114"/>
                  </a:lnTo>
                  <a:lnTo>
                    <a:pt x="37" y="116"/>
                  </a:lnTo>
                  <a:lnTo>
                    <a:pt x="42" y="119"/>
                  </a:lnTo>
                  <a:lnTo>
                    <a:pt x="48" y="120"/>
                  </a:lnTo>
                  <a:lnTo>
                    <a:pt x="54" y="121"/>
                  </a:lnTo>
                  <a:lnTo>
                    <a:pt x="61" y="121"/>
                  </a:lnTo>
                  <a:lnTo>
                    <a:pt x="67" y="121"/>
                  </a:lnTo>
                  <a:lnTo>
                    <a:pt x="72" y="120"/>
                  </a:lnTo>
                  <a:lnTo>
                    <a:pt x="78" y="119"/>
                  </a:lnTo>
                  <a:lnTo>
                    <a:pt x="85" y="116"/>
                  </a:lnTo>
                  <a:lnTo>
                    <a:pt x="90" y="114"/>
                  </a:lnTo>
                  <a:lnTo>
                    <a:pt x="95" y="111"/>
                  </a:lnTo>
                  <a:lnTo>
                    <a:pt x="98" y="108"/>
                  </a:lnTo>
                  <a:lnTo>
                    <a:pt x="104" y="104"/>
                  </a:lnTo>
                  <a:lnTo>
                    <a:pt x="107" y="99"/>
                  </a:lnTo>
                  <a:lnTo>
                    <a:pt x="111" y="95"/>
                  </a:lnTo>
                  <a:lnTo>
                    <a:pt x="114" y="90"/>
                  </a:lnTo>
                  <a:lnTo>
                    <a:pt x="116" y="84"/>
                  </a:lnTo>
                  <a:lnTo>
                    <a:pt x="119" y="79"/>
                  </a:lnTo>
                  <a:lnTo>
                    <a:pt x="120" y="72"/>
                  </a:lnTo>
                  <a:lnTo>
                    <a:pt x="121" y="67"/>
                  </a:lnTo>
                  <a:lnTo>
                    <a:pt x="121" y="6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Freeform 8"/>
            <p:cNvSpPr>
              <a:spLocks/>
            </p:cNvSpPr>
            <p:nvPr/>
          </p:nvSpPr>
          <p:spPr bwMode="auto">
            <a:xfrm>
              <a:off x="2480" y="1267"/>
              <a:ext cx="65" cy="61"/>
            </a:xfrm>
            <a:custGeom>
              <a:avLst/>
              <a:gdLst>
                <a:gd name="T0" fmla="*/ 1 w 121"/>
                <a:gd name="T1" fmla="*/ 1 h 121"/>
                <a:gd name="T2" fmla="*/ 1 w 121"/>
                <a:gd name="T3" fmla="*/ 1 h 121"/>
                <a:gd name="T4" fmla="*/ 1 w 121"/>
                <a:gd name="T5" fmla="*/ 1 h 121"/>
                <a:gd name="T6" fmla="*/ 1 w 121"/>
                <a:gd name="T7" fmla="*/ 1 h 121"/>
                <a:gd name="T8" fmla="*/ 1 w 121"/>
                <a:gd name="T9" fmla="*/ 1 h 121"/>
                <a:gd name="T10" fmla="*/ 1 w 121"/>
                <a:gd name="T11" fmla="*/ 1 h 121"/>
                <a:gd name="T12" fmla="*/ 1 w 121"/>
                <a:gd name="T13" fmla="*/ 1 h 121"/>
                <a:gd name="T14" fmla="*/ 1 w 121"/>
                <a:gd name="T15" fmla="*/ 0 h 121"/>
                <a:gd name="T16" fmla="*/ 1 w 121"/>
                <a:gd name="T17" fmla="*/ 0 h 121"/>
                <a:gd name="T18" fmla="*/ 1 w 121"/>
                <a:gd name="T19" fmla="*/ 1 h 121"/>
                <a:gd name="T20" fmla="*/ 1 w 121"/>
                <a:gd name="T21" fmla="*/ 1 h 121"/>
                <a:gd name="T22" fmla="*/ 1 w 121"/>
                <a:gd name="T23" fmla="*/ 1 h 121"/>
                <a:gd name="T24" fmla="*/ 1 w 121"/>
                <a:gd name="T25" fmla="*/ 1 h 121"/>
                <a:gd name="T26" fmla="*/ 1 w 121"/>
                <a:gd name="T27" fmla="*/ 1 h 121"/>
                <a:gd name="T28" fmla="*/ 1 w 121"/>
                <a:gd name="T29" fmla="*/ 1 h 121"/>
                <a:gd name="T30" fmla="*/ 0 w 121"/>
                <a:gd name="T31" fmla="*/ 1 h 121"/>
                <a:gd name="T32" fmla="*/ 0 w 121"/>
                <a:gd name="T33" fmla="*/ 1 h 121"/>
                <a:gd name="T34" fmla="*/ 1 w 121"/>
                <a:gd name="T35" fmla="*/ 1 h 121"/>
                <a:gd name="T36" fmla="*/ 1 w 121"/>
                <a:gd name="T37" fmla="*/ 1 h 121"/>
                <a:gd name="T38" fmla="*/ 1 w 121"/>
                <a:gd name="T39" fmla="*/ 1 h 121"/>
                <a:gd name="T40" fmla="*/ 1 w 121"/>
                <a:gd name="T41" fmla="*/ 1 h 121"/>
                <a:gd name="T42" fmla="*/ 1 w 121"/>
                <a:gd name="T43" fmla="*/ 1 h 121"/>
                <a:gd name="T44" fmla="*/ 1 w 121"/>
                <a:gd name="T45" fmla="*/ 1 h 121"/>
                <a:gd name="T46" fmla="*/ 1 w 121"/>
                <a:gd name="T47" fmla="*/ 1 h 121"/>
                <a:gd name="T48" fmla="*/ 1 w 121"/>
                <a:gd name="T49" fmla="*/ 1 h 121"/>
                <a:gd name="T50" fmla="*/ 1 w 121"/>
                <a:gd name="T51" fmla="*/ 1 h 121"/>
                <a:gd name="T52" fmla="*/ 1 w 121"/>
                <a:gd name="T53" fmla="*/ 1 h 121"/>
                <a:gd name="T54" fmla="*/ 1 w 121"/>
                <a:gd name="T55" fmla="*/ 1 h 121"/>
                <a:gd name="T56" fmla="*/ 1 w 121"/>
                <a:gd name="T57" fmla="*/ 1 h 121"/>
                <a:gd name="T58" fmla="*/ 1 w 121"/>
                <a:gd name="T59" fmla="*/ 1 h 121"/>
                <a:gd name="T60" fmla="*/ 1 w 121"/>
                <a:gd name="T61" fmla="*/ 1 h 121"/>
                <a:gd name="T62" fmla="*/ 1 w 121"/>
                <a:gd name="T63" fmla="*/ 1 h 121"/>
                <a:gd name="T64" fmla="*/ 1 w 121"/>
                <a:gd name="T65" fmla="*/ 1 h 1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1"/>
                <a:gd name="T100" fmla="*/ 0 h 121"/>
                <a:gd name="T101" fmla="*/ 121 w 121"/>
                <a:gd name="T102" fmla="*/ 121 h 1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1" h="121">
                  <a:moveTo>
                    <a:pt x="121" y="61"/>
                  </a:moveTo>
                  <a:lnTo>
                    <a:pt x="121" y="55"/>
                  </a:lnTo>
                  <a:lnTo>
                    <a:pt x="120" y="48"/>
                  </a:lnTo>
                  <a:lnTo>
                    <a:pt x="119" y="43"/>
                  </a:lnTo>
                  <a:lnTo>
                    <a:pt x="116" y="37"/>
                  </a:lnTo>
                  <a:lnTo>
                    <a:pt x="114" y="32"/>
                  </a:lnTo>
                  <a:lnTo>
                    <a:pt x="111" y="27"/>
                  </a:lnTo>
                  <a:lnTo>
                    <a:pt x="107" y="22"/>
                  </a:lnTo>
                  <a:lnTo>
                    <a:pt x="104" y="18"/>
                  </a:lnTo>
                  <a:lnTo>
                    <a:pt x="98" y="14"/>
                  </a:lnTo>
                  <a:lnTo>
                    <a:pt x="95" y="11"/>
                  </a:lnTo>
                  <a:lnTo>
                    <a:pt x="90" y="8"/>
                  </a:lnTo>
                  <a:lnTo>
                    <a:pt x="85" y="6"/>
                  </a:lnTo>
                  <a:lnTo>
                    <a:pt x="78" y="3"/>
                  </a:lnTo>
                  <a:lnTo>
                    <a:pt x="72" y="2"/>
                  </a:lnTo>
                  <a:lnTo>
                    <a:pt x="67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8" y="2"/>
                  </a:lnTo>
                  <a:lnTo>
                    <a:pt x="42" y="3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8"/>
                  </a:lnTo>
                  <a:lnTo>
                    <a:pt x="14" y="22"/>
                  </a:lnTo>
                  <a:lnTo>
                    <a:pt x="10" y="27"/>
                  </a:lnTo>
                  <a:lnTo>
                    <a:pt x="7" y="32"/>
                  </a:lnTo>
                  <a:lnTo>
                    <a:pt x="4" y="37"/>
                  </a:lnTo>
                  <a:lnTo>
                    <a:pt x="3" y="43"/>
                  </a:lnTo>
                  <a:lnTo>
                    <a:pt x="2" y="48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2" y="72"/>
                  </a:lnTo>
                  <a:lnTo>
                    <a:pt x="3" y="79"/>
                  </a:lnTo>
                  <a:lnTo>
                    <a:pt x="4" y="84"/>
                  </a:lnTo>
                  <a:lnTo>
                    <a:pt x="7" y="90"/>
                  </a:lnTo>
                  <a:lnTo>
                    <a:pt x="10" y="95"/>
                  </a:lnTo>
                  <a:lnTo>
                    <a:pt x="14" y="99"/>
                  </a:lnTo>
                  <a:lnTo>
                    <a:pt x="18" y="104"/>
                  </a:lnTo>
                  <a:lnTo>
                    <a:pt x="22" y="108"/>
                  </a:lnTo>
                  <a:lnTo>
                    <a:pt x="27" y="111"/>
                  </a:lnTo>
                  <a:lnTo>
                    <a:pt x="32" y="114"/>
                  </a:lnTo>
                  <a:lnTo>
                    <a:pt x="37" y="116"/>
                  </a:lnTo>
                  <a:lnTo>
                    <a:pt x="42" y="119"/>
                  </a:lnTo>
                  <a:lnTo>
                    <a:pt x="48" y="120"/>
                  </a:lnTo>
                  <a:lnTo>
                    <a:pt x="54" y="121"/>
                  </a:lnTo>
                  <a:lnTo>
                    <a:pt x="61" y="121"/>
                  </a:lnTo>
                  <a:lnTo>
                    <a:pt x="67" y="121"/>
                  </a:lnTo>
                  <a:lnTo>
                    <a:pt x="72" y="120"/>
                  </a:lnTo>
                  <a:lnTo>
                    <a:pt x="78" y="119"/>
                  </a:lnTo>
                  <a:lnTo>
                    <a:pt x="85" y="116"/>
                  </a:lnTo>
                  <a:lnTo>
                    <a:pt x="90" y="114"/>
                  </a:lnTo>
                  <a:lnTo>
                    <a:pt x="95" y="111"/>
                  </a:lnTo>
                  <a:lnTo>
                    <a:pt x="98" y="108"/>
                  </a:lnTo>
                  <a:lnTo>
                    <a:pt x="104" y="104"/>
                  </a:lnTo>
                  <a:lnTo>
                    <a:pt x="107" y="99"/>
                  </a:lnTo>
                  <a:lnTo>
                    <a:pt x="111" y="95"/>
                  </a:lnTo>
                  <a:lnTo>
                    <a:pt x="114" y="90"/>
                  </a:lnTo>
                  <a:lnTo>
                    <a:pt x="116" y="84"/>
                  </a:lnTo>
                  <a:lnTo>
                    <a:pt x="119" y="79"/>
                  </a:lnTo>
                  <a:lnTo>
                    <a:pt x="120" y="72"/>
                  </a:lnTo>
                  <a:lnTo>
                    <a:pt x="121" y="67"/>
                  </a:lnTo>
                  <a:lnTo>
                    <a:pt x="121" y="61"/>
                  </a:lnTo>
                </a:path>
              </a:pathLst>
            </a:cu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Freeform 9"/>
            <p:cNvSpPr>
              <a:spLocks/>
            </p:cNvSpPr>
            <p:nvPr/>
          </p:nvSpPr>
          <p:spPr bwMode="auto">
            <a:xfrm>
              <a:off x="2432" y="1328"/>
              <a:ext cx="160" cy="242"/>
            </a:xfrm>
            <a:custGeom>
              <a:avLst/>
              <a:gdLst>
                <a:gd name="T0" fmla="*/ 1 w 302"/>
                <a:gd name="T1" fmla="*/ 0 h 485"/>
                <a:gd name="T2" fmla="*/ 2 w 302"/>
                <a:gd name="T3" fmla="*/ 1 h 485"/>
                <a:gd name="T4" fmla="*/ 2 w 302"/>
                <a:gd name="T5" fmla="*/ 1 h 485"/>
                <a:gd name="T6" fmla="*/ 2 w 302"/>
                <a:gd name="T7" fmla="*/ 0 h 485"/>
                <a:gd name="T8" fmla="*/ 2 w 302"/>
                <a:gd name="T9" fmla="*/ 0 h 485"/>
                <a:gd name="T10" fmla="*/ 2 w 302"/>
                <a:gd name="T11" fmla="*/ 0 h 485"/>
                <a:gd name="T12" fmla="*/ 2 w 302"/>
                <a:gd name="T13" fmla="*/ 0 h 485"/>
                <a:gd name="T14" fmla="*/ 2 w 302"/>
                <a:gd name="T15" fmla="*/ 0 h 485"/>
                <a:gd name="T16" fmla="*/ 1 w 302"/>
                <a:gd name="T17" fmla="*/ 0 h 485"/>
                <a:gd name="T18" fmla="*/ 1 w 302"/>
                <a:gd name="T19" fmla="*/ 0 h 485"/>
                <a:gd name="T20" fmla="*/ 0 w 302"/>
                <a:gd name="T21" fmla="*/ 0 h 485"/>
                <a:gd name="T22" fmla="*/ 1 w 302"/>
                <a:gd name="T23" fmla="*/ 0 h 485"/>
                <a:gd name="T24" fmla="*/ 1 w 302"/>
                <a:gd name="T25" fmla="*/ 0 h 485"/>
                <a:gd name="T26" fmla="*/ 1 w 302"/>
                <a:gd name="T27" fmla="*/ 0 h 485"/>
                <a:gd name="T28" fmla="*/ 1 w 302"/>
                <a:gd name="T29" fmla="*/ 1 h 485"/>
                <a:gd name="T30" fmla="*/ 1 w 302"/>
                <a:gd name="T31" fmla="*/ 1 h 485"/>
                <a:gd name="T32" fmla="*/ 1 w 302"/>
                <a:gd name="T33" fmla="*/ 0 h 4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2"/>
                <a:gd name="T52" fmla="*/ 0 h 485"/>
                <a:gd name="T53" fmla="*/ 302 w 302"/>
                <a:gd name="T54" fmla="*/ 485 h 4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2" h="485">
                  <a:moveTo>
                    <a:pt x="155" y="250"/>
                  </a:moveTo>
                  <a:lnTo>
                    <a:pt x="224" y="485"/>
                  </a:lnTo>
                  <a:lnTo>
                    <a:pt x="280" y="485"/>
                  </a:lnTo>
                  <a:lnTo>
                    <a:pt x="224" y="212"/>
                  </a:lnTo>
                  <a:lnTo>
                    <a:pt x="224" y="53"/>
                  </a:lnTo>
                  <a:lnTo>
                    <a:pt x="267" y="182"/>
                  </a:lnTo>
                  <a:lnTo>
                    <a:pt x="302" y="159"/>
                  </a:lnTo>
                  <a:lnTo>
                    <a:pt x="253" y="0"/>
                  </a:lnTo>
                  <a:lnTo>
                    <a:pt x="155" y="8"/>
                  </a:lnTo>
                  <a:lnTo>
                    <a:pt x="56" y="0"/>
                  </a:lnTo>
                  <a:lnTo>
                    <a:pt x="0" y="167"/>
                  </a:lnTo>
                  <a:lnTo>
                    <a:pt x="41" y="182"/>
                  </a:lnTo>
                  <a:lnTo>
                    <a:pt x="84" y="53"/>
                  </a:lnTo>
                  <a:lnTo>
                    <a:pt x="84" y="212"/>
                  </a:lnTo>
                  <a:lnTo>
                    <a:pt x="27" y="485"/>
                  </a:lnTo>
                  <a:lnTo>
                    <a:pt x="84" y="485"/>
                  </a:lnTo>
                  <a:lnTo>
                    <a:pt x="155" y="25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Freeform 10"/>
            <p:cNvSpPr>
              <a:spLocks/>
            </p:cNvSpPr>
            <p:nvPr/>
          </p:nvSpPr>
          <p:spPr bwMode="auto">
            <a:xfrm>
              <a:off x="2432" y="1328"/>
              <a:ext cx="160" cy="242"/>
            </a:xfrm>
            <a:custGeom>
              <a:avLst/>
              <a:gdLst>
                <a:gd name="T0" fmla="*/ 1 w 302"/>
                <a:gd name="T1" fmla="*/ 0 h 485"/>
                <a:gd name="T2" fmla="*/ 2 w 302"/>
                <a:gd name="T3" fmla="*/ 1 h 485"/>
                <a:gd name="T4" fmla="*/ 2 w 302"/>
                <a:gd name="T5" fmla="*/ 1 h 485"/>
                <a:gd name="T6" fmla="*/ 2 w 302"/>
                <a:gd name="T7" fmla="*/ 0 h 485"/>
                <a:gd name="T8" fmla="*/ 2 w 302"/>
                <a:gd name="T9" fmla="*/ 0 h 485"/>
                <a:gd name="T10" fmla="*/ 2 w 302"/>
                <a:gd name="T11" fmla="*/ 0 h 485"/>
                <a:gd name="T12" fmla="*/ 2 w 302"/>
                <a:gd name="T13" fmla="*/ 0 h 485"/>
                <a:gd name="T14" fmla="*/ 2 w 302"/>
                <a:gd name="T15" fmla="*/ 0 h 485"/>
                <a:gd name="T16" fmla="*/ 1 w 302"/>
                <a:gd name="T17" fmla="*/ 0 h 485"/>
                <a:gd name="T18" fmla="*/ 1 w 302"/>
                <a:gd name="T19" fmla="*/ 0 h 485"/>
                <a:gd name="T20" fmla="*/ 0 w 302"/>
                <a:gd name="T21" fmla="*/ 0 h 485"/>
                <a:gd name="T22" fmla="*/ 1 w 302"/>
                <a:gd name="T23" fmla="*/ 0 h 485"/>
                <a:gd name="T24" fmla="*/ 1 w 302"/>
                <a:gd name="T25" fmla="*/ 0 h 485"/>
                <a:gd name="T26" fmla="*/ 1 w 302"/>
                <a:gd name="T27" fmla="*/ 0 h 485"/>
                <a:gd name="T28" fmla="*/ 1 w 302"/>
                <a:gd name="T29" fmla="*/ 1 h 485"/>
                <a:gd name="T30" fmla="*/ 1 w 302"/>
                <a:gd name="T31" fmla="*/ 1 h 485"/>
                <a:gd name="T32" fmla="*/ 1 w 302"/>
                <a:gd name="T33" fmla="*/ 0 h 4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2"/>
                <a:gd name="T52" fmla="*/ 0 h 485"/>
                <a:gd name="T53" fmla="*/ 302 w 302"/>
                <a:gd name="T54" fmla="*/ 485 h 4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2" h="485">
                  <a:moveTo>
                    <a:pt x="155" y="250"/>
                  </a:moveTo>
                  <a:lnTo>
                    <a:pt x="224" y="485"/>
                  </a:lnTo>
                  <a:lnTo>
                    <a:pt x="280" y="485"/>
                  </a:lnTo>
                  <a:lnTo>
                    <a:pt x="224" y="212"/>
                  </a:lnTo>
                  <a:lnTo>
                    <a:pt x="224" y="53"/>
                  </a:lnTo>
                  <a:lnTo>
                    <a:pt x="267" y="182"/>
                  </a:lnTo>
                  <a:lnTo>
                    <a:pt x="302" y="159"/>
                  </a:lnTo>
                  <a:lnTo>
                    <a:pt x="253" y="0"/>
                  </a:lnTo>
                  <a:lnTo>
                    <a:pt x="155" y="8"/>
                  </a:lnTo>
                  <a:lnTo>
                    <a:pt x="56" y="0"/>
                  </a:lnTo>
                  <a:lnTo>
                    <a:pt x="0" y="167"/>
                  </a:lnTo>
                  <a:lnTo>
                    <a:pt x="41" y="182"/>
                  </a:lnTo>
                  <a:lnTo>
                    <a:pt x="84" y="53"/>
                  </a:lnTo>
                  <a:lnTo>
                    <a:pt x="84" y="212"/>
                  </a:lnTo>
                  <a:lnTo>
                    <a:pt x="27" y="485"/>
                  </a:lnTo>
                  <a:lnTo>
                    <a:pt x="84" y="485"/>
                  </a:lnTo>
                  <a:lnTo>
                    <a:pt x="155" y="250"/>
                  </a:lnTo>
                  <a:close/>
                </a:path>
              </a:pathLst>
            </a:cu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Rectangle 11"/>
            <p:cNvSpPr>
              <a:spLocks noChangeArrowheads="1"/>
            </p:cNvSpPr>
            <p:nvPr/>
          </p:nvSpPr>
          <p:spPr bwMode="auto">
            <a:xfrm>
              <a:off x="2380" y="1605"/>
              <a:ext cx="23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</a:rPr>
                <a:t>USER A</a:t>
              </a:r>
              <a:endParaRPr lang="en-US" dirty="0"/>
            </a:p>
          </p:txBody>
        </p:sp>
        <p:sp>
          <p:nvSpPr>
            <p:cNvPr id="31786" name="Freeform 12"/>
            <p:cNvSpPr>
              <a:spLocks/>
            </p:cNvSpPr>
            <p:nvPr/>
          </p:nvSpPr>
          <p:spPr bwMode="auto">
            <a:xfrm>
              <a:off x="2759" y="1570"/>
              <a:ext cx="65" cy="60"/>
            </a:xfrm>
            <a:custGeom>
              <a:avLst/>
              <a:gdLst>
                <a:gd name="T0" fmla="*/ 1 w 121"/>
                <a:gd name="T1" fmla="*/ 0 h 121"/>
                <a:gd name="T2" fmla="*/ 1 w 121"/>
                <a:gd name="T3" fmla="*/ 0 h 121"/>
                <a:gd name="T4" fmla="*/ 1 w 121"/>
                <a:gd name="T5" fmla="*/ 0 h 121"/>
                <a:gd name="T6" fmla="*/ 1 w 121"/>
                <a:gd name="T7" fmla="*/ 0 h 121"/>
                <a:gd name="T8" fmla="*/ 1 w 121"/>
                <a:gd name="T9" fmla="*/ 0 h 121"/>
                <a:gd name="T10" fmla="*/ 1 w 121"/>
                <a:gd name="T11" fmla="*/ 0 h 121"/>
                <a:gd name="T12" fmla="*/ 1 w 121"/>
                <a:gd name="T13" fmla="*/ 0 h 121"/>
                <a:gd name="T14" fmla="*/ 1 w 121"/>
                <a:gd name="T15" fmla="*/ 0 h 121"/>
                <a:gd name="T16" fmla="*/ 1 w 121"/>
                <a:gd name="T17" fmla="*/ 0 h 121"/>
                <a:gd name="T18" fmla="*/ 1 w 121"/>
                <a:gd name="T19" fmla="*/ 0 h 121"/>
                <a:gd name="T20" fmla="*/ 1 w 121"/>
                <a:gd name="T21" fmla="*/ 0 h 121"/>
                <a:gd name="T22" fmla="*/ 1 w 121"/>
                <a:gd name="T23" fmla="*/ 0 h 121"/>
                <a:gd name="T24" fmla="*/ 1 w 121"/>
                <a:gd name="T25" fmla="*/ 0 h 121"/>
                <a:gd name="T26" fmla="*/ 1 w 121"/>
                <a:gd name="T27" fmla="*/ 0 h 121"/>
                <a:gd name="T28" fmla="*/ 1 w 121"/>
                <a:gd name="T29" fmla="*/ 0 h 121"/>
                <a:gd name="T30" fmla="*/ 0 w 121"/>
                <a:gd name="T31" fmla="*/ 0 h 121"/>
                <a:gd name="T32" fmla="*/ 0 w 121"/>
                <a:gd name="T33" fmla="*/ 0 h 121"/>
                <a:gd name="T34" fmla="*/ 1 w 121"/>
                <a:gd name="T35" fmla="*/ 0 h 121"/>
                <a:gd name="T36" fmla="*/ 1 w 121"/>
                <a:gd name="T37" fmla="*/ 0 h 121"/>
                <a:gd name="T38" fmla="*/ 1 w 121"/>
                <a:gd name="T39" fmla="*/ 0 h 121"/>
                <a:gd name="T40" fmla="*/ 1 w 121"/>
                <a:gd name="T41" fmla="*/ 0 h 121"/>
                <a:gd name="T42" fmla="*/ 1 w 121"/>
                <a:gd name="T43" fmla="*/ 0 h 121"/>
                <a:gd name="T44" fmla="*/ 1 w 121"/>
                <a:gd name="T45" fmla="*/ 0 h 121"/>
                <a:gd name="T46" fmla="*/ 1 w 121"/>
                <a:gd name="T47" fmla="*/ 0 h 121"/>
                <a:gd name="T48" fmla="*/ 1 w 121"/>
                <a:gd name="T49" fmla="*/ 0 h 121"/>
                <a:gd name="T50" fmla="*/ 1 w 121"/>
                <a:gd name="T51" fmla="*/ 0 h 121"/>
                <a:gd name="T52" fmla="*/ 1 w 121"/>
                <a:gd name="T53" fmla="*/ 0 h 121"/>
                <a:gd name="T54" fmla="*/ 1 w 121"/>
                <a:gd name="T55" fmla="*/ 0 h 121"/>
                <a:gd name="T56" fmla="*/ 1 w 121"/>
                <a:gd name="T57" fmla="*/ 0 h 121"/>
                <a:gd name="T58" fmla="*/ 1 w 121"/>
                <a:gd name="T59" fmla="*/ 0 h 121"/>
                <a:gd name="T60" fmla="*/ 1 w 121"/>
                <a:gd name="T61" fmla="*/ 0 h 121"/>
                <a:gd name="T62" fmla="*/ 1 w 121"/>
                <a:gd name="T63" fmla="*/ 0 h 121"/>
                <a:gd name="T64" fmla="*/ 1 w 121"/>
                <a:gd name="T65" fmla="*/ 0 h 1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1"/>
                <a:gd name="T100" fmla="*/ 0 h 121"/>
                <a:gd name="T101" fmla="*/ 121 w 121"/>
                <a:gd name="T102" fmla="*/ 121 h 1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1" h="121">
                  <a:moveTo>
                    <a:pt x="121" y="60"/>
                  </a:moveTo>
                  <a:lnTo>
                    <a:pt x="121" y="54"/>
                  </a:lnTo>
                  <a:lnTo>
                    <a:pt x="119" y="48"/>
                  </a:lnTo>
                  <a:lnTo>
                    <a:pt x="118" y="43"/>
                  </a:lnTo>
                  <a:lnTo>
                    <a:pt x="116" y="36"/>
                  </a:lnTo>
                  <a:lnTo>
                    <a:pt x="113" y="31"/>
                  </a:lnTo>
                  <a:lnTo>
                    <a:pt x="111" y="26"/>
                  </a:lnTo>
                  <a:lnTo>
                    <a:pt x="107" y="21"/>
                  </a:lnTo>
                  <a:lnTo>
                    <a:pt x="103" y="17"/>
                  </a:lnTo>
                  <a:lnTo>
                    <a:pt x="98" y="14"/>
                  </a:lnTo>
                  <a:lnTo>
                    <a:pt x="94" y="10"/>
                  </a:lnTo>
                  <a:lnTo>
                    <a:pt x="89" y="7"/>
                  </a:lnTo>
                  <a:lnTo>
                    <a:pt x="84" y="5"/>
                  </a:lnTo>
                  <a:lnTo>
                    <a:pt x="78" y="2"/>
                  </a:lnTo>
                  <a:lnTo>
                    <a:pt x="72" y="1"/>
                  </a:lnTo>
                  <a:lnTo>
                    <a:pt x="67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1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1" y="14"/>
                  </a:lnTo>
                  <a:lnTo>
                    <a:pt x="17" y="17"/>
                  </a:lnTo>
                  <a:lnTo>
                    <a:pt x="14" y="21"/>
                  </a:lnTo>
                  <a:lnTo>
                    <a:pt x="10" y="26"/>
                  </a:lnTo>
                  <a:lnTo>
                    <a:pt x="6" y="31"/>
                  </a:lnTo>
                  <a:lnTo>
                    <a:pt x="4" y="36"/>
                  </a:lnTo>
                  <a:lnTo>
                    <a:pt x="2" y="43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1" y="72"/>
                  </a:lnTo>
                  <a:lnTo>
                    <a:pt x="2" y="78"/>
                  </a:lnTo>
                  <a:lnTo>
                    <a:pt x="4" y="83"/>
                  </a:lnTo>
                  <a:lnTo>
                    <a:pt x="6" y="89"/>
                  </a:lnTo>
                  <a:lnTo>
                    <a:pt x="10" y="94"/>
                  </a:lnTo>
                  <a:lnTo>
                    <a:pt x="14" y="98"/>
                  </a:lnTo>
                  <a:lnTo>
                    <a:pt x="17" y="103"/>
                  </a:lnTo>
                  <a:lnTo>
                    <a:pt x="21" y="107"/>
                  </a:lnTo>
                  <a:lnTo>
                    <a:pt x="26" y="111"/>
                  </a:lnTo>
                  <a:lnTo>
                    <a:pt x="31" y="113"/>
                  </a:lnTo>
                  <a:lnTo>
                    <a:pt x="36" y="116"/>
                  </a:lnTo>
                  <a:lnTo>
                    <a:pt x="41" y="118"/>
                  </a:lnTo>
                  <a:lnTo>
                    <a:pt x="48" y="119"/>
                  </a:lnTo>
                  <a:lnTo>
                    <a:pt x="54" y="121"/>
                  </a:lnTo>
                  <a:lnTo>
                    <a:pt x="60" y="121"/>
                  </a:lnTo>
                  <a:lnTo>
                    <a:pt x="67" y="121"/>
                  </a:lnTo>
                  <a:lnTo>
                    <a:pt x="72" y="119"/>
                  </a:lnTo>
                  <a:lnTo>
                    <a:pt x="78" y="118"/>
                  </a:lnTo>
                  <a:lnTo>
                    <a:pt x="84" y="116"/>
                  </a:lnTo>
                  <a:lnTo>
                    <a:pt x="89" y="113"/>
                  </a:lnTo>
                  <a:lnTo>
                    <a:pt x="94" y="111"/>
                  </a:lnTo>
                  <a:lnTo>
                    <a:pt x="98" y="107"/>
                  </a:lnTo>
                  <a:lnTo>
                    <a:pt x="103" y="103"/>
                  </a:lnTo>
                  <a:lnTo>
                    <a:pt x="107" y="98"/>
                  </a:lnTo>
                  <a:lnTo>
                    <a:pt x="111" y="94"/>
                  </a:lnTo>
                  <a:lnTo>
                    <a:pt x="113" y="89"/>
                  </a:lnTo>
                  <a:lnTo>
                    <a:pt x="116" y="83"/>
                  </a:lnTo>
                  <a:lnTo>
                    <a:pt x="118" y="78"/>
                  </a:lnTo>
                  <a:lnTo>
                    <a:pt x="119" y="72"/>
                  </a:lnTo>
                  <a:lnTo>
                    <a:pt x="121" y="66"/>
                  </a:lnTo>
                  <a:lnTo>
                    <a:pt x="121" y="6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Freeform 13"/>
            <p:cNvSpPr>
              <a:spLocks/>
            </p:cNvSpPr>
            <p:nvPr/>
          </p:nvSpPr>
          <p:spPr bwMode="auto">
            <a:xfrm>
              <a:off x="2759" y="1570"/>
              <a:ext cx="65" cy="60"/>
            </a:xfrm>
            <a:custGeom>
              <a:avLst/>
              <a:gdLst>
                <a:gd name="T0" fmla="*/ 1 w 121"/>
                <a:gd name="T1" fmla="*/ 0 h 121"/>
                <a:gd name="T2" fmla="*/ 1 w 121"/>
                <a:gd name="T3" fmla="*/ 0 h 121"/>
                <a:gd name="T4" fmla="*/ 1 w 121"/>
                <a:gd name="T5" fmla="*/ 0 h 121"/>
                <a:gd name="T6" fmla="*/ 1 w 121"/>
                <a:gd name="T7" fmla="*/ 0 h 121"/>
                <a:gd name="T8" fmla="*/ 1 w 121"/>
                <a:gd name="T9" fmla="*/ 0 h 121"/>
                <a:gd name="T10" fmla="*/ 1 w 121"/>
                <a:gd name="T11" fmla="*/ 0 h 121"/>
                <a:gd name="T12" fmla="*/ 1 w 121"/>
                <a:gd name="T13" fmla="*/ 0 h 121"/>
                <a:gd name="T14" fmla="*/ 1 w 121"/>
                <a:gd name="T15" fmla="*/ 0 h 121"/>
                <a:gd name="T16" fmla="*/ 1 w 121"/>
                <a:gd name="T17" fmla="*/ 0 h 121"/>
                <a:gd name="T18" fmla="*/ 1 w 121"/>
                <a:gd name="T19" fmla="*/ 0 h 121"/>
                <a:gd name="T20" fmla="*/ 1 w 121"/>
                <a:gd name="T21" fmla="*/ 0 h 121"/>
                <a:gd name="T22" fmla="*/ 1 w 121"/>
                <a:gd name="T23" fmla="*/ 0 h 121"/>
                <a:gd name="T24" fmla="*/ 1 w 121"/>
                <a:gd name="T25" fmla="*/ 0 h 121"/>
                <a:gd name="T26" fmla="*/ 1 w 121"/>
                <a:gd name="T27" fmla="*/ 0 h 121"/>
                <a:gd name="T28" fmla="*/ 1 w 121"/>
                <a:gd name="T29" fmla="*/ 0 h 121"/>
                <a:gd name="T30" fmla="*/ 0 w 121"/>
                <a:gd name="T31" fmla="*/ 0 h 121"/>
                <a:gd name="T32" fmla="*/ 0 w 121"/>
                <a:gd name="T33" fmla="*/ 0 h 121"/>
                <a:gd name="T34" fmla="*/ 1 w 121"/>
                <a:gd name="T35" fmla="*/ 0 h 121"/>
                <a:gd name="T36" fmla="*/ 1 w 121"/>
                <a:gd name="T37" fmla="*/ 0 h 121"/>
                <a:gd name="T38" fmla="*/ 1 w 121"/>
                <a:gd name="T39" fmla="*/ 0 h 121"/>
                <a:gd name="T40" fmla="*/ 1 w 121"/>
                <a:gd name="T41" fmla="*/ 0 h 121"/>
                <a:gd name="T42" fmla="*/ 1 w 121"/>
                <a:gd name="T43" fmla="*/ 0 h 121"/>
                <a:gd name="T44" fmla="*/ 1 w 121"/>
                <a:gd name="T45" fmla="*/ 0 h 121"/>
                <a:gd name="T46" fmla="*/ 1 w 121"/>
                <a:gd name="T47" fmla="*/ 0 h 121"/>
                <a:gd name="T48" fmla="*/ 1 w 121"/>
                <a:gd name="T49" fmla="*/ 0 h 121"/>
                <a:gd name="T50" fmla="*/ 1 w 121"/>
                <a:gd name="T51" fmla="*/ 0 h 121"/>
                <a:gd name="T52" fmla="*/ 1 w 121"/>
                <a:gd name="T53" fmla="*/ 0 h 121"/>
                <a:gd name="T54" fmla="*/ 1 w 121"/>
                <a:gd name="T55" fmla="*/ 0 h 121"/>
                <a:gd name="T56" fmla="*/ 1 w 121"/>
                <a:gd name="T57" fmla="*/ 0 h 121"/>
                <a:gd name="T58" fmla="*/ 1 w 121"/>
                <a:gd name="T59" fmla="*/ 0 h 121"/>
                <a:gd name="T60" fmla="*/ 1 w 121"/>
                <a:gd name="T61" fmla="*/ 0 h 121"/>
                <a:gd name="T62" fmla="*/ 1 w 121"/>
                <a:gd name="T63" fmla="*/ 0 h 121"/>
                <a:gd name="T64" fmla="*/ 1 w 121"/>
                <a:gd name="T65" fmla="*/ 0 h 1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1"/>
                <a:gd name="T100" fmla="*/ 0 h 121"/>
                <a:gd name="T101" fmla="*/ 121 w 121"/>
                <a:gd name="T102" fmla="*/ 121 h 1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1" h="121">
                  <a:moveTo>
                    <a:pt x="121" y="60"/>
                  </a:moveTo>
                  <a:lnTo>
                    <a:pt x="121" y="54"/>
                  </a:lnTo>
                  <a:lnTo>
                    <a:pt x="119" y="48"/>
                  </a:lnTo>
                  <a:lnTo>
                    <a:pt x="118" y="43"/>
                  </a:lnTo>
                  <a:lnTo>
                    <a:pt x="116" y="36"/>
                  </a:lnTo>
                  <a:lnTo>
                    <a:pt x="113" y="31"/>
                  </a:lnTo>
                  <a:lnTo>
                    <a:pt x="111" y="26"/>
                  </a:lnTo>
                  <a:lnTo>
                    <a:pt x="107" y="21"/>
                  </a:lnTo>
                  <a:lnTo>
                    <a:pt x="103" y="17"/>
                  </a:lnTo>
                  <a:lnTo>
                    <a:pt x="98" y="14"/>
                  </a:lnTo>
                  <a:lnTo>
                    <a:pt x="94" y="10"/>
                  </a:lnTo>
                  <a:lnTo>
                    <a:pt x="89" y="7"/>
                  </a:lnTo>
                  <a:lnTo>
                    <a:pt x="84" y="5"/>
                  </a:lnTo>
                  <a:lnTo>
                    <a:pt x="78" y="2"/>
                  </a:lnTo>
                  <a:lnTo>
                    <a:pt x="72" y="1"/>
                  </a:lnTo>
                  <a:lnTo>
                    <a:pt x="67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1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1" y="14"/>
                  </a:lnTo>
                  <a:lnTo>
                    <a:pt x="17" y="17"/>
                  </a:lnTo>
                  <a:lnTo>
                    <a:pt x="14" y="21"/>
                  </a:lnTo>
                  <a:lnTo>
                    <a:pt x="10" y="26"/>
                  </a:lnTo>
                  <a:lnTo>
                    <a:pt x="6" y="31"/>
                  </a:lnTo>
                  <a:lnTo>
                    <a:pt x="4" y="36"/>
                  </a:lnTo>
                  <a:lnTo>
                    <a:pt x="2" y="43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1" y="72"/>
                  </a:lnTo>
                  <a:lnTo>
                    <a:pt x="2" y="78"/>
                  </a:lnTo>
                  <a:lnTo>
                    <a:pt x="4" y="83"/>
                  </a:lnTo>
                  <a:lnTo>
                    <a:pt x="6" y="89"/>
                  </a:lnTo>
                  <a:lnTo>
                    <a:pt x="10" y="94"/>
                  </a:lnTo>
                  <a:lnTo>
                    <a:pt x="14" y="98"/>
                  </a:lnTo>
                  <a:lnTo>
                    <a:pt x="17" y="103"/>
                  </a:lnTo>
                  <a:lnTo>
                    <a:pt x="21" y="107"/>
                  </a:lnTo>
                  <a:lnTo>
                    <a:pt x="26" y="111"/>
                  </a:lnTo>
                  <a:lnTo>
                    <a:pt x="31" y="113"/>
                  </a:lnTo>
                  <a:lnTo>
                    <a:pt x="36" y="116"/>
                  </a:lnTo>
                  <a:lnTo>
                    <a:pt x="41" y="118"/>
                  </a:lnTo>
                  <a:lnTo>
                    <a:pt x="48" y="119"/>
                  </a:lnTo>
                  <a:lnTo>
                    <a:pt x="54" y="121"/>
                  </a:lnTo>
                  <a:lnTo>
                    <a:pt x="60" y="121"/>
                  </a:lnTo>
                  <a:lnTo>
                    <a:pt x="67" y="121"/>
                  </a:lnTo>
                  <a:lnTo>
                    <a:pt x="72" y="119"/>
                  </a:lnTo>
                  <a:lnTo>
                    <a:pt x="78" y="118"/>
                  </a:lnTo>
                  <a:lnTo>
                    <a:pt x="84" y="116"/>
                  </a:lnTo>
                  <a:lnTo>
                    <a:pt x="89" y="113"/>
                  </a:lnTo>
                  <a:lnTo>
                    <a:pt x="94" y="111"/>
                  </a:lnTo>
                  <a:lnTo>
                    <a:pt x="98" y="107"/>
                  </a:lnTo>
                  <a:lnTo>
                    <a:pt x="103" y="103"/>
                  </a:lnTo>
                  <a:lnTo>
                    <a:pt x="107" y="98"/>
                  </a:lnTo>
                  <a:lnTo>
                    <a:pt x="111" y="94"/>
                  </a:lnTo>
                  <a:lnTo>
                    <a:pt x="113" y="89"/>
                  </a:lnTo>
                  <a:lnTo>
                    <a:pt x="116" y="83"/>
                  </a:lnTo>
                  <a:lnTo>
                    <a:pt x="118" y="78"/>
                  </a:lnTo>
                  <a:lnTo>
                    <a:pt x="119" y="72"/>
                  </a:lnTo>
                  <a:lnTo>
                    <a:pt x="121" y="66"/>
                  </a:lnTo>
                  <a:lnTo>
                    <a:pt x="121" y="60"/>
                  </a:lnTo>
                </a:path>
              </a:pathLst>
            </a:cu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Freeform 14"/>
            <p:cNvSpPr>
              <a:spLocks/>
            </p:cNvSpPr>
            <p:nvPr/>
          </p:nvSpPr>
          <p:spPr bwMode="auto">
            <a:xfrm>
              <a:off x="2712" y="1630"/>
              <a:ext cx="160" cy="242"/>
            </a:xfrm>
            <a:custGeom>
              <a:avLst/>
              <a:gdLst>
                <a:gd name="T0" fmla="*/ 1 w 302"/>
                <a:gd name="T1" fmla="*/ 1 h 484"/>
                <a:gd name="T2" fmla="*/ 2 w 302"/>
                <a:gd name="T3" fmla="*/ 2 h 484"/>
                <a:gd name="T4" fmla="*/ 2 w 302"/>
                <a:gd name="T5" fmla="*/ 2 h 484"/>
                <a:gd name="T6" fmla="*/ 2 w 302"/>
                <a:gd name="T7" fmla="*/ 1 h 484"/>
                <a:gd name="T8" fmla="*/ 2 w 302"/>
                <a:gd name="T9" fmla="*/ 1 h 484"/>
                <a:gd name="T10" fmla="*/ 2 w 302"/>
                <a:gd name="T11" fmla="*/ 1 h 484"/>
                <a:gd name="T12" fmla="*/ 2 w 302"/>
                <a:gd name="T13" fmla="*/ 1 h 484"/>
                <a:gd name="T14" fmla="*/ 2 w 302"/>
                <a:gd name="T15" fmla="*/ 0 h 484"/>
                <a:gd name="T16" fmla="*/ 1 w 302"/>
                <a:gd name="T17" fmla="*/ 1 h 484"/>
                <a:gd name="T18" fmla="*/ 1 w 302"/>
                <a:gd name="T19" fmla="*/ 0 h 484"/>
                <a:gd name="T20" fmla="*/ 0 w 302"/>
                <a:gd name="T21" fmla="*/ 1 h 484"/>
                <a:gd name="T22" fmla="*/ 1 w 302"/>
                <a:gd name="T23" fmla="*/ 1 h 484"/>
                <a:gd name="T24" fmla="*/ 1 w 302"/>
                <a:gd name="T25" fmla="*/ 1 h 484"/>
                <a:gd name="T26" fmla="*/ 1 w 302"/>
                <a:gd name="T27" fmla="*/ 1 h 484"/>
                <a:gd name="T28" fmla="*/ 1 w 302"/>
                <a:gd name="T29" fmla="*/ 2 h 484"/>
                <a:gd name="T30" fmla="*/ 1 w 302"/>
                <a:gd name="T31" fmla="*/ 2 h 484"/>
                <a:gd name="T32" fmla="*/ 1 w 302"/>
                <a:gd name="T33" fmla="*/ 1 h 4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2"/>
                <a:gd name="T52" fmla="*/ 0 h 484"/>
                <a:gd name="T53" fmla="*/ 302 w 302"/>
                <a:gd name="T54" fmla="*/ 484 h 48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2" h="484">
                  <a:moveTo>
                    <a:pt x="155" y="249"/>
                  </a:moveTo>
                  <a:lnTo>
                    <a:pt x="225" y="484"/>
                  </a:lnTo>
                  <a:lnTo>
                    <a:pt x="281" y="484"/>
                  </a:lnTo>
                  <a:lnTo>
                    <a:pt x="225" y="211"/>
                  </a:lnTo>
                  <a:lnTo>
                    <a:pt x="225" y="53"/>
                  </a:lnTo>
                  <a:lnTo>
                    <a:pt x="267" y="181"/>
                  </a:lnTo>
                  <a:lnTo>
                    <a:pt x="302" y="159"/>
                  </a:lnTo>
                  <a:lnTo>
                    <a:pt x="253" y="0"/>
                  </a:lnTo>
                  <a:lnTo>
                    <a:pt x="155" y="7"/>
                  </a:lnTo>
                  <a:lnTo>
                    <a:pt x="57" y="0"/>
                  </a:lnTo>
                  <a:lnTo>
                    <a:pt x="0" y="166"/>
                  </a:lnTo>
                  <a:lnTo>
                    <a:pt x="42" y="181"/>
                  </a:lnTo>
                  <a:lnTo>
                    <a:pt x="85" y="53"/>
                  </a:lnTo>
                  <a:lnTo>
                    <a:pt x="85" y="211"/>
                  </a:lnTo>
                  <a:lnTo>
                    <a:pt x="28" y="484"/>
                  </a:lnTo>
                  <a:lnTo>
                    <a:pt x="85" y="484"/>
                  </a:lnTo>
                  <a:lnTo>
                    <a:pt x="155" y="249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9" name="Freeform 15"/>
            <p:cNvSpPr>
              <a:spLocks/>
            </p:cNvSpPr>
            <p:nvPr/>
          </p:nvSpPr>
          <p:spPr bwMode="auto">
            <a:xfrm>
              <a:off x="2712" y="1630"/>
              <a:ext cx="160" cy="242"/>
            </a:xfrm>
            <a:custGeom>
              <a:avLst/>
              <a:gdLst>
                <a:gd name="T0" fmla="*/ 1 w 302"/>
                <a:gd name="T1" fmla="*/ 1 h 484"/>
                <a:gd name="T2" fmla="*/ 2 w 302"/>
                <a:gd name="T3" fmla="*/ 2 h 484"/>
                <a:gd name="T4" fmla="*/ 2 w 302"/>
                <a:gd name="T5" fmla="*/ 2 h 484"/>
                <a:gd name="T6" fmla="*/ 2 w 302"/>
                <a:gd name="T7" fmla="*/ 1 h 484"/>
                <a:gd name="T8" fmla="*/ 2 w 302"/>
                <a:gd name="T9" fmla="*/ 1 h 484"/>
                <a:gd name="T10" fmla="*/ 2 w 302"/>
                <a:gd name="T11" fmla="*/ 1 h 484"/>
                <a:gd name="T12" fmla="*/ 2 w 302"/>
                <a:gd name="T13" fmla="*/ 1 h 484"/>
                <a:gd name="T14" fmla="*/ 2 w 302"/>
                <a:gd name="T15" fmla="*/ 0 h 484"/>
                <a:gd name="T16" fmla="*/ 1 w 302"/>
                <a:gd name="T17" fmla="*/ 1 h 484"/>
                <a:gd name="T18" fmla="*/ 1 w 302"/>
                <a:gd name="T19" fmla="*/ 0 h 484"/>
                <a:gd name="T20" fmla="*/ 0 w 302"/>
                <a:gd name="T21" fmla="*/ 1 h 484"/>
                <a:gd name="T22" fmla="*/ 1 w 302"/>
                <a:gd name="T23" fmla="*/ 1 h 484"/>
                <a:gd name="T24" fmla="*/ 1 w 302"/>
                <a:gd name="T25" fmla="*/ 1 h 484"/>
                <a:gd name="T26" fmla="*/ 1 w 302"/>
                <a:gd name="T27" fmla="*/ 1 h 484"/>
                <a:gd name="T28" fmla="*/ 1 w 302"/>
                <a:gd name="T29" fmla="*/ 2 h 484"/>
                <a:gd name="T30" fmla="*/ 1 w 302"/>
                <a:gd name="T31" fmla="*/ 2 h 484"/>
                <a:gd name="T32" fmla="*/ 1 w 302"/>
                <a:gd name="T33" fmla="*/ 1 h 4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2"/>
                <a:gd name="T52" fmla="*/ 0 h 484"/>
                <a:gd name="T53" fmla="*/ 302 w 302"/>
                <a:gd name="T54" fmla="*/ 484 h 48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2" h="484">
                  <a:moveTo>
                    <a:pt x="155" y="249"/>
                  </a:moveTo>
                  <a:lnTo>
                    <a:pt x="225" y="484"/>
                  </a:lnTo>
                  <a:lnTo>
                    <a:pt x="281" y="484"/>
                  </a:lnTo>
                  <a:lnTo>
                    <a:pt x="225" y="211"/>
                  </a:lnTo>
                  <a:lnTo>
                    <a:pt x="225" y="53"/>
                  </a:lnTo>
                  <a:lnTo>
                    <a:pt x="267" y="181"/>
                  </a:lnTo>
                  <a:lnTo>
                    <a:pt x="302" y="159"/>
                  </a:lnTo>
                  <a:lnTo>
                    <a:pt x="253" y="0"/>
                  </a:lnTo>
                  <a:lnTo>
                    <a:pt x="155" y="7"/>
                  </a:lnTo>
                  <a:lnTo>
                    <a:pt x="57" y="0"/>
                  </a:lnTo>
                  <a:lnTo>
                    <a:pt x="0" y="166"/>
                  </a:lnTo>
                  <a:lnTo>
                    <a:pt x="42" y="181"/>
                  </a:lnTo>
                  <a:lnTo>
                    <a:pt x="85" y="53"/>
                  </a:lnTo>
                  <a:lnTo>
                    <a:pt x="85" y="211"/>
                  </a:lnTo>
                  <a:lnTo>
                    <a:pt x="28" y="484"/>
                  </a:lnTo>
                  <a:lnTo>
                    <a:pt x="85" y="484"/>
                  </a:lnTo>
                  <a:lnTo>
                    <a:pt x="155" y="249"/>
                  </a:lnTo>
                  <a:close/>
                </a:path>
              </a:pathLst>
            </a:cu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Rectangle 16"/>
            <p:cNvSpPr>
              <a:spLocks noChangeArrowheads="1"/>
            </p:cNvSpPr>
            <p:nvPr/>
          </p:nvSpPr>
          <p:spPr bwMode="auto">
            <a:xfrm>
              <a:off x="2658" y="1907"/>
              <a:ext cx="24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USER C</a:t>
              </a:r>
              <a:endParaRPr lang="en-US"/>
            </a:p>
          </p:txBody>
        </p:sp>
        <p:sp>
          <p:nvSpPr>
            <p:cNvPr id="31791" name="Freeform 17"/>
            <p:cNvSpPr>
              <a:spLocks/>
            </p:cNvSpPr>
            <p:nvPr/>
          </p:nvSpPr>
          <p:spPr bwMode="auto">
            <a:xfrm>
              <a:off x="3000" y="1267"/>
              <a:ext cx="63" cy="61"/>
            </a:xfrm>
            <a:custGeom>
              <a:avLst/>
              <a:gdLst>
                <a:gd name="T0" fmla="*/ 1 w 121"/>
                <a:gd name="T1" fmla="*/ 1 h 121"/>
                <a:gd name="T2" fmla="*/ 1 w 121"/>
                <a:gd name="T3" fmla="*/ 1 h 121"/>
                <a:gd name="T4" fmla="*/ 1 w 121"/>
                <a:gd name="T5" fmla="*/ 1 h 121"/>
                <a:gd name="T6" fmla="*/ 1 w 121"/>
                <a:gd name="T7" fmla="*/ 1 h 121"/>
                <a:gd name="T8" fmla="*/ 1 w 121"/>
                <a:gd name="T9" fmla="*/ 1 h 121"/>
                <a:gd name="T10" fmla="*/ 1 w 121"/>
                <a:gd name="T11" fmla="*/ 1 h 121"/>
                <a:gd name="T12" fmla="*/ 1 w 121"/>
                <a:gd name="T13" fmla="*/ 1 h 121"/>
                <a:gd name="T14" fmla="*/ 1 w 121"/>
                <a:gd name="T15" fmla="*/ 0 h 121"/>
                <a:gd name="T16" fmla="*/ 1 w 121"/>
                <a:gd name="T17" fmla="*/ 0 h 121"/>
                <a:gd name="T18" fmla="*/ 1 w 121"/>
                <a:gd name="T19" fmla="*/ 1 h 121"/>
                <a:gd name="T20" fmla="*/ 1 w 121"/>
                <a:gd name="T21" fmla="*/ 1 h 121"/>
                <a:gd name="T22" fmla="*/ 1 w 121"/>
                <a:gd name="T23" fmla="*/ 1 h 121"/>
                <a:gd name="T24" fmla="*/ 1 w 121"/>
                <a:gd name="T25" fmla="*/ 1 h 121"/>
                <a:gd name="T26" fmla="*/ 1 w 121"/>
                <a:gd name="T27" fmla="*/ 1 h 121"/>
                <a:gd name="T28" fmla="*/ 1 w 121"/>
                <a:gd name="T29" fmla="*/ 1 h 121"/>
                <a:gd name="T30" fmla="*/ 0 w 121"/>
                <a:gd name="T31" fmla="*/ 1 h 121"/>
                <a:gd name="T32" fmla="*/ 0 w 121"/>
                <a:gd name="T33" fmla="*/ 1 h 121"/>
                <a:gd name="T34" fmla="*/ 1 w 121"/>
                <a:gd name="T35" fmla="*/ 1 h 121"/>
                <a:gd name="T36" fmla="*/ 1 w 121"/>
                <a:gd name="T37" fmla="*/ 1 h 121"/>
                <a:gd name="T38" fmla="*/ 1 w 121"/>
                <a:gd name="T39" fmla="*/ 1 h 121"/>
                <a:gd name="T40" fmla="*/ 1 w 121"/>
                <a:gd name="T41" fmla="*/ 1 h 121"/>
                <a:gd name="T42" fmla="*/ 1 w 121"/>
                <a:gd name="T43" fmla="*/ 1 h 121"/>
                <a:gd name="T44" fmla="*/ 1 w 121"/>
                <a:gd name="T45" fmla="*/ 1 h 121"/>
                <a:gd name="T46" fmla="*/ 1 w 121"/>
                <a:gd name="T47" fmla="*/ 1 h 121"/>
                <a:gd name="T48" fmla="*/ 1 w 121"/>
                <a:gd name="T49" fmla="*/ 1 h 121"/>
                <a:gd name="T50" fmla="*/ 1 w 121"/>
                <a:gd name="T51" fmla="*/ 1 h 121"/>
                <a:gd name="T52" fmla="*/ 1 w 121"/>
                <a:gd name="T53" fmla="*/ 1 h 121"/>
                <a:gd name="T54" fmla="*/ 1 w 121"/>
                <a:gd name="T55" fmla="*/ 1 h 121"/>
                <a:gd name="T56" fmla="*/ 1 w 121"/>
                <a:gd name="T57" fmla="*/ 1 h 121"/>
                <a:gd name="T58" fmla="*/ 1 w 121"/>
                <a:gd name="T59" fmla="*/ 1 h 121"/>
                <a:gd name="T60" fmla="*/ 1 w 121"/>
                <a:gd name="T61" fmla="*/ 1 h 121"/>
                <a:gd name="T62" fmla="*/ 1 w 121"/>
                <a:gd name="T63" fmla="*/ 1 h 121"/>
                <a:gd name="T64" fmla="*/ 1 w 121"/>
                <a:gd name="T65" fmla="*/ 1 h 1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1"/>
                <a:gd name="T100" fmla="*/ 0 h 121"/>
                <a:gd name="T101" fmla="*/ 121 w 121"/>
                <a:gd name="T102" fmla="*/ 121 h 1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1" h="121">
                  <a:moveTo>
                    <a:pt x="121" y="61"/>
                  </a:moveTo>
                  <a:lnTo>
                    <a:pt x="121" y="55"/>
                  </a:lnTo>
                  <a:lnTo>
                    <a:pt x="119" y="48"/>
                  </a:lnTo>
                  <a:lnTo>
                    <a:pt x="118" y="43"/>
                  </a:lnTo>
                  <a:lnTo>
                    <a:pt x="116" y="37"/>
                  </a:lnTo>
                  <a:lnTo>
                    <a:pt x="113" y="32"/>
                  </a:lnTo>
                  <a:lnTo>
                    <a:pt x="111" y="27"/>
                  </a:lnTo>
                  <a:lnTo>
                    <a:pt x="107" y="22"/>
                  </a:lnTo>
                  <a:lnTo>
                    <a:pt x="103" y="18"/>
                  </a:lnTo>
                  <a:lnTo>
                    <a:pt x="99" y="14"/>
                  </a:lnTo>
                  <a:lnTo>
                    <a:pt x="94" y="11"/>
                  </a:lnTo>
                  <a:lnTo>
                    <a:pt x="89" y="8"/>
                  </a:lnTo>
                  <a:lnTo>
                    <a:pt x="84" y="6"/>
                  </a:lnTo>
                  <a:lnTo>
                    <a:pt x="78" y="3"/>
                  </a:lnTo>
                  <a:lnTo>
                    <a:pt x="73" y="2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2"/>
                  </a:lnTo>
                  <a:lnTo>
                    <a:pt x="43" y="3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1" y="14"/>
                  </a:lnTo>
                  <a:lnTo>
                    <a:pt x="17" y="18"/>
                  </a:lnTo>
                  <a:lnTo>
                    <a:pt x="14" y="22"/>
                  </a:lnTo>
                  <a:lnTo>
                    <a:pt x="10" y="27"/>
                  </a:lnTo>
                  <a:lnTo>
                    <a:pt x="7" y="32"/>
                  </a:lnTo>
                  <a:lnTo>
                    <a:pt x="5" y="37"/>
                  </a:lnTo>
                  <a:lnTo>
                    <a:pt x="2" y="43"/>
                  </a:lnTo>
                  <a:lnTo>
                    <a:pt x="1" y="48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1" y="72"/>
                  </a:lnTo>
                  <a:lnTo>
                    <a:pt x="2" y="79"/>
                  </a:lnTo>
                  <a:lnTo>
                    <a:pt x="5" y="84"/>
                  </a:lnTo>
                  <a:lnTo>
                    <a:pt x="7" y="90"/>
                  </a:lnTo>
                  <a:lnTo>
                    <a:pt x="10" y="95"/>
                  </a:lnTo>
                  <a:lnTo>
                    <a:pt x="14" y="99"/>
                  </a:lnTo>
                  <a:lnTo>
                    <a:pt x="17" y="104"/>
                  </a:lnTo>
                  <a:lnTo>
                    <a:pt x="21" y="108"/>
                  </a:lnTo>
                  <a:lnTo>
                    <a:pt x="26" y="111"/>
                  </a:lnTo>
                  <a:lnTo>
                    <a:pt x="31" y="114"/>
                  </a:lnTo>
                  <a:lnTo>
                    <a:pt x="36" y="116"/>
                  </a:lnTo>
                  <a:lnTo>
                    <a:pt x="43" y="119"/>
                  </a:lnTo>
                  <a:lnTo>
                    <a:pt x="48" y="120"/>
                  </a:lnTo>
                  <a:lnTo>
                    <a:pt x="54" y="121"/>
                  </a:lnTo>
                  <a:lnTo>
                    <a:pt x="60" y="121"/>
                  </a:lnTo>
                  <a:lnTo>
                    <a:pt x="66" y="121"/>
                  </a:lnTo>
                  <a:lnTo>
                    <a:pt x="73" y="120"/>
                  </a:lnTo>
                  <a:lnTo>
                    <a:pt x="78" y="119"/>
                  </a:lnTo>
                  <a:lnTo>
                    <a:pt x="84" y="116"/>
                  </a:lnTo>
                  <a:lnTo>
                    <a:pt x="89" y="114"/>
                  </a:lnTo>
                  <a:lnTo>
                    <a:pt x="94" y="111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07" y="99"/>
                  </a:lnTo>
                  <a:lnTo>
                    <a:pt x="111" y="95"/>
                  </a:lnTo>
                  <a:lnTo>
                    <a:pt x="113" y="90"/>
                  </a:lnTo>
                  <a:lnTo>
                    <a:pt x="116" y="84"/>
                  </a:lnTo>
                  <a:lnTo>
                    <a:pt x="118" y="79"/>
                  </a:lnTo>
                  <a:lnTo>
                    <a:pt x="119" y="72"/>
                  </a:lnTo>
                  <a:lnTo>
                    <a:pt x="121" y="67"/>
                  </a:lnTo>
                  <a:lnTo>
                    <a:pt x="121" y="6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Freeform 18"/>
            <p:cNvSpPr>
              <a:spLocks/>
            </p:cNvSpPr>
            <p:nvPr/>
          </p:nvSpPr>
          <p:spPr bwMode="auto">
            <a:xfrm>
              <a:off x="3000" y="1267"/>
              <a:ext cx="63" cy="61"/>
            </a:xfrm>
            <a:custGeom>
              <a:avLst/>
              <a:gdLst>
                <a:gd name="T0" fmla="*/ 1 w 121"/>
                <a:gd name="T1" fmla="*/ 1 h 121"/>
                <a:gd name="T2" fmla="*/ 1 w 121"/>
                <a:gd name="T3" fmla="*/ 1 h 121"/>
                <a:gd name="T4" fmla="*/ 1 w 121"/>
                <a:gd name="T5" fmla="*/ 1 h 121"/>
                <a:gd name="T6" fmla="*/ 1 w 121"/>
                <a:gd name="T7" fmla="*/ 1 h 121"/>
                <a:gd name="T8" fmla="*/ 1 w 121"/>
                <a:gd name="T9" fmla="*/ 1 h 121"/>
                <a:gd name="T10" fmla="*/ 1 w 121"/>
                <a:gd name="T11" fmla="*/ 1 h 121"/>
                <a:gd name="T12" fmla="*/ 1 w 121"/>
                <a:gd name="T13" fmla="*/ 1 h 121"/>
                <a:gd name="T14" fmla="*/ 1 w 121"/>
                <a:gd name="T15" fmla="*/ 0 h 121"/>
                <a:gd name="T16" fmla="*/ 1 w 121"/>
                <a:gd name="T17" fmla="*/ 0 h 121"/>
                <a:gd name="T18" fmla="*/ 1 w 121"/>
                <a:gd name="T19" fmla="*/ 1 h 121"/>
                <a:gd name="T20" fmla="*/ 1 w 121"/>
                <a:gd name="T21" fmla="*/ 1 h 121"/>
                <a:gd name="T22" fmla="*/ 1 w 121"/>
                <a:gd name="T23" fmla="*/ 1 h 121"/>
                <a:gd name="T24" fmla="*/ 1 w 121"/>
                <a:gd name="T25" fmla="*/ 1 h 121"/>
                <a:gd name="T26" fmla="*/ 1 w 121"/>
                <a:gd name="T27" fmla="*/ 1 h 121"/>
                <a:gd name="T28" fmla="*/ 1 w 121"/>
                <a:gd name="T29" fmla="*/ 1 h 121"/>
                <a:gd name="T30" fmla="*/ 0 w 121"/>
                <a:gd name="T31" fmla="*/ 1 h 121"/>
                <a:gd name="T32" fmla="*/ 0 w 121"/>
                <a:gd name="T33" fmla="*/ 1 h 121"/>
                <a:gd name="T34" fmla="*/ 1 w 121"/>
                <a:gd name="T35" fmla="*/ 1 h 121"/>
                <a:gd name="T36" fmla="*/ 1 w 121"/>
                <a:gd name="T37" fmla="*/ 1 h 121"/>
                <a:gd name="T38" fmla="*/ 1 w 121"/>
                <a:gd name="T39" fmla="*/ 1 h 121"/>
                <a:gd name="T40" fmla="*/ 1 w 121"/>
                <a:gd name="T41" fmla="*/ 1 h 121"/>
                <a:gd name="T42" fmla="*/ 1 w 121"/>
                <a:gd name="T43" fmla="*/ 1 h 121"/>
                <a:gd name="T44" fmla="*/ 1 w 121"/>
                <a:gd name="T45" fmla="*/ 1 h 121"/>
                <a:gd name="T46" fmla="*/ 1 w 121"/>
                <a:gd name="T47" fmla="*/ 1 h 121"/>
                <a:gd name="T48" fmla="*/ 1 w 121"/>
                <a:gd name="T49" fmla="*/ 1 h 121"/>
                <a:gd name="T50" fmla="*/ 1 w 121"/>
                <a:gd name="T51" fmla="*/ 1 h 121"/>
                <a:gd name="T52" fmla="*/ 1 w 121"/>
                <a:gd name="T53" fmla="*/ 1 h 121"/>
                <a:gd name="T54" fmla="*/ 1 w 121"/>
                <a:gd name="T55" fmla="*/ 1 h 121"/>
                <a:gd name="T56" fmla="*/ 1 w 121"/>
                <a:gd name="T57" fmla="*/ 1 h 121"/>
                <a:gd name="T58" fmla="*/ 1 w 121"/>
                <a:gd name="T59" fmla="*/ 1 h 121"/>
                <a:gd name="T60" fmla="*/ 1 w 121"/>
                <a:gd name="T61" fmla="*/ 1 h 121"/>
                <a:gd name="T62" fmla="*/ 1 w 121"/>
                <a:gd name="T63" fmla="*/ 1 h 121"/>
                <a:gd name="T64" fmla="*/ 1 w 121"/>
                <a:gd name="T65" fmla="*/ 1 h 1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1"/>
                <a:gd name="T100" fmla="*/ 0 h 121"/>
                <a:gd name="T101" fmla="*/ 121 w 121"/>
                <a:gd name="T102" fmla="*/ 121 h 1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1" h="121">
                  <a:moveTo>
                    <a:pt x="121" y="61"/>
                  </a:moveTo>
                  <a:lnTo>
                    <a:pt x="121" y="55"/>
                  </a:lnTo>
                  <a:lnTo>
                    <a:pt x="119" y="48"/>
                  </a:lnTo>
                  <a:lnTo>
                    <a:pt x="118" y="43"/>
                  </a:lnTo>
                  <a:lnTo>
                    <a:pt x="116" y="37"/>
                  </a:lnTo>
                  <a:lnTo>
                    <a:pt x="113" y="32"/>
                  </a:lnTo>
                  <a:lnTo>
                    <a:pt x="111" y="27"/>
                  </a:lnTo>
                  <a:lnTo>
                    <a:pt x="107" y="22"/>
                  </a:lnTo>
                  <a:lnTo>
                    <a:pt x="103" y="18"/>
                  </a:lnTo>
                  <a:lnTo>
                    <a:pt x="99" y="14"/>
                  </a:lnTo>
                  <a:lnTo>
                    <a:pt x="94" y="11"/>
                  </a:lnTo>
                  <a:lnTo>
                    <a:pt x="89" y="8"/>
                  </a:lnTo>
                  <a:lnTo>
                    <a:pt x="84" y="6"/>
                  </a:lnTo>
                  <a:lnTo>
                    <a:pt x="78" y="3"/>
                  </a:lnTo>
                  <a:lnTo>
                    <a:pt x="73" y="2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2"/>
                  </a:lnTo>
                  <a:lnTo>
                    <a:pt x="43" y="3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1" y="14"/>
                  </a:lnTo>
                  <a:lnTo>
                    <a:pt x="17" y="18"/>
                  </a:lnTo>
                  <a:lnTo>
                    <a:pt x="14" y="22"/>
                  </a:lnTo>
                  <a:lnTo>
                    <a:pt x="10" y="27"/>
                  </a:lnTo>
                  <a:lnTo>
                    <a:pt x="7" y="32"/>
                  </a:lnTo>
                  <a:lnTo>
                    <a:pt x="5" y="37"/>
                  </a:lnTo>
                  <a:lnTo>
                    <a:pt x="2" y="43"/>
                  </a:lnTo>
                  <a:lnTo>
                    <a:pt x="1" y="48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1" y="72"/>
                  </a:lnTo>
                  <a:lnTo>
                    <a:pt x="2" y="79"/>
                  </a:lnTo>
                  <a:lnTo>
                    <a:pt x="5" y="84"/>
                  </a:lnTo>
                  <a:lnTo>
                    <a:pt x="7" y="90"/>
                  </a:lnTo>
                  <a:lnTo>
                    <a:pt x="10" y="95"/>
                  </a:lnTo>
                  <a:lnTo>
                    <a:pt x="14" y="99"/>
                  </a:lnTo>
                  <a:lnTo>
                    <a:pt x="17" y="104"/>
                  </a:lnTo>
                  <a:lnTo>
                    <a:pt x="21" y="108"/>
                  </a:lnTo>
                  <a:lnTo>
                    <a:pt x="26" y="111"/>
                  </a:lnTo>
                  <a:lnTo>
                    <a:pt x="31" y="114"/>
                  </a:lnTo>
                  <a:lnTo>
                    <a:pt x="36" y="116"/>
                  </a:lnTo>
                  <a:lnTo>
                    <a:pt x="43" y="119"/>
                  </a:lnTo>
                  <a:lnTo>
                    <a:pt x="48" y="120"/>
                  </a:lnTo>
                  <a:lnTo>
                    <a:pt x="54" y="121"/>
                  </a:lnTo>
                  <a:lnTo>
                    <a:pt x="60" y="121"/>
                  </a:lnTo>
                  <a:lnTo>
                    <a:pt x="66" y="121"/>
                  </a:lnTo>
                  <a:lnTo>
                    <a:pt x="73" y="120"/>
                  </a:lnTo>
                  <a:lnTo>
                    <a:pt x="78" y="119"/>
                  </a:lnTo>
                  <a:lnTo>
                    <a:pt x="84" y="116"/>
                  </a:lnTo>
                  <a:lnTo>
                    <a:pt x="89" y="114"/>
                  </a:lnTo>
                  <a:lnTo>
                    <a:pt x="94" y="111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07" y="99"/>
                  </a:lnTo>
                  <a:lnTo>
                    <a:pt x="111" y="95"/>
                  </a:lnTo>
                  <a:lnTo>
                    <a:pt x="113" y="90"/>
                  </a:lnTo>
                  <a:lnTo>
                    <a:pt x="116" y="84"/>
                  </a:lnTo>
                  <a:lnTo>
                    <a:pt x="118" y="79"/>
                  </a:lnTo>
                  <a:lnTo>
                    <a:pt x="119" y="72"/>
                  </a:lnTo>
                  <a:lnTo>
                    <a:pt x="121" y="67"/>
                  </a:lnTo>
                  <a:lnTo>
                    <a:pt x="121" y="61"/>
                  </a:lnTo>
                </a:path>
              </a:pathLst>
            </a:cu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Freeform 19"/>
            <p:cNvSpPr>
              <a:spLocks/>
            </p:cNvSpPr>
            <p:nvPr/>
          </p:nvSpPr>
          <p:spPr bwMode="auto">
            <a:xfrm>
              <a:off x="2952" y="1328"/>
              <a:ext cx="160" cy="242"/>
            </a:xfrm>
            <a:custGeom>
              <a:avLst/>
              <a:gdLst>
                <a:gd name="T0" fmla="*/ 1 w 302"/>
                <a:gd name="T1" fmla="*/ 0 h 485"/>
                <a:gd name="T2" fmla="*/ 2 w 302"/>
                <a:gd name="T3" fmla="*/ 1 h 485"/>
                <a:gd name="T4" fmla="*/ 2 w 302"/>
                <a:gd name="T5" fmla="*/ 1 h 485"/>
                <a:gd name="T6" fmla="*/ 2 w 302"/>
                <a:gd name="T7" fmla="*/ 0 h 485"/>
                <a:gd name="T8" fmla="*/ 2 w 302"/>
                <a:gd name="T9" fmla="*/ 0 h 485"/>
                <a:gd name="T10" fmla="*/ 2 w 302"/>
                <a:gd name="T11" fmla="*/ 0 h 485"/>
                <a:gd name="T12" fmla="*/ 2 w 302"/>
                <a:gd name="T13" fmla="*/ 0 h 485"/>
                <a:gd name="T14" fmla="*/ 2 w 302"/>
                <a:gd name="T15" fmla="*/ 0 h 485"/>
                <a:gd name="T16" fmla="*/ 1 w 302"/>
                <a:gd name="T17" fmla="*/ 0 h 485"/>
                <a:gd name="T18" fmla="*/ 1 w 302"/>
                <a:gd name="T19" fmla="*/ 0 h 485"/>
                <a:gd name="T20" fmla="*/ 0 w 302"/>
                <a:gd name="T21" fmla="*/ 0 h 485"/>
                <a:gd name="T22" fmla="*/ 1 w 302"/>
                <a:gd name="T23" fmla="*/ 0 h 485"/>
                <a:gd name="T24" fmla="*/ 1 w 302"/>
                <a:gd name="T25" fmla="*/ 0 h 485"/>
                <a:gd name="T26" fmla="*/ 1 w 302"/>
                <a:gd name="T27" fmla="*/ 0 h 485"/>
                <a:gd name="T28" fmla="*/ 1 w 302"/>
                <a:gd name="T29" fmla="*/ 1 h 485"/>
                <a:gd name="T30" fmla="*/ 1 w 302"/>
                <a:gd name="T31" fmla="*/ 1 h 485"/>
                <a:gd name="T32" fmla="*/ 1 w 302"/>
                <a:gd name="T33" fmla="*/ 0 h 4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2"/>
                <a:gd name="T52" fmla="*/ 0 h 485"/>
                <a:gd name="T53" fmla="*/ 302 w 302"/>
                <a:gd name="T54" fmla="*/ 485 h 4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2" h="485">
                  <a:moveTo>
                    <a:pt x="155" y="250"/>
                  </a:moveTo>
                  <a:lnTo>
                    <a:pt x="225" y="485"/>
                  </a:lnTo>
                  <a:lnTo>
                    <a:pt x="281" y="485"/>
                  </a:lnTo>
                  <a:lnTo>
                    <a:pt x="225" y="212"/>
                  </a:lnTo>
                  <a:lnTo>
                    <a:pt x="225" y="53"/>
                  </a:lnTo>
                  <a:lnTo>
                    <a:pt x="267" y="182"/>
                  </a:lnTo>
                  <a:lnTo>
                    <a:pt x="302" y="159"/>
                  </a:lnTo>
                  <a:lnTo>
                    <a:pt x="253" y="0"/>
                  </a:lnTo>
                  <a:lnTo>
                    <a:pt x="155" y="8"/>
                  </a:lnTo>
                  <a:lnTo>
                    <a:pt x="57" y="0"/>
                  </a:lnTo>
                  <a:lnTo>
                    <a:pt x="0" y="167"/>
                  </a:lnTo>
                  <a:lnTo>
                    <a:pt x="42" y="182"/>
                  </a:lnTo>
                  <a:lnTo>
                    <a:pt x="84" y="53"/>
                  </a:lnTo>
                  <a:lnTo>
                    <a:pt x="84" y="212"/>
                  </a:lnTo>
                  <a:lnTo>
                    <a:pt x="28" y="485"/>
                  </a:lnTo>
                  <a:lnTo>
                    <a:pt x="84" y="485"/>
                  </a:lnTo>
                  <a:lnTo>
                    <a:pt x="155" y="25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Freeform 20"/>
            <p:cNvSpPr>
              <a:spLocks/>
            </p:cNvSpPr>
            <p:nvPr/>
          </p:nvSpPr>
          <p:spPr bwMode="auto">
            <a:xfrm>
              <a:off x="2952" y="1328"/>
              <a:ext cx="160" cy="242"/>
            </a:xfrm>
            <a:custGeom>
              <a:avLst/>
              <a:gdLst>
                <a:gd name="T0" fmla="*/ 1 w 302"/>
                <a:gd name="T1" fmla="*/ 0 h 485"/>
                <a:gd name="T2" fmla="*/ 2 w 302"/>
                <a:gd name="T3" fmla="*/ 1 h 485"/>
                <a:gd name="T4" fmla="*/ 2 w 302"/>
                <a:gd name="T5" fmla="*/ 1 h 485"/>
                <a:gd name="T6" fmla="*/ 2 w 302"/>
                <a:gd name="T7" fmla="*/ 0 h 485"/>
                <a:gd name="T8" fmla="*/ 2 w 302"/>
                <a:gd name="T9" fmla="*/ 0 h 485"/>
                <a:gd name="T10" fmla="*/ 2 w 302"/>
                <a:gd name="T11" fmla="*/ 0 h 485"/>
                <a:gd name="T12" fmla="*/ 2 w 302"/>
                <a:gd name="T13" fmla="*/ 0 h 485"/>
                <a:gd name="T14" fmla="*/ 2 w 302"/>
                <a:gd name="T15" fmla="*/ 0 h 485"/>
                <a:gd name="T16" fmla="*/ 1 w 302"/>
                <a:gd name="T17" fmla="*/ 0 h 485"/>
                <a:gd name="T18" fmla="*/ 1 w 302"/>
                <a:gd name="T19" fmla="*/ 0 h 485"/>
                <a:gd name="T20" fmla="*/ 0 w 302"/>
                <a:gd name="T21" fmla="*/ 0 h 485"/>
                <a:gd name="T22" fmla="*/ 1 w 302"/>
                <a:gd name="T23" fmla="*/ 0 h 485"/>
                <a:gd name="T24" fmla="*/ 1 w 302"/>
                <a:gd name="T25" fmla="*/ 0 h 485"/>
                <a:gd name="T26" fmla="*/ 1 w 302"/>
                <a:gd name="T27" fmla="*/ 0 h 485"/>
                <a:gd name="T28" fmla="*/ 1 w 302"/>
                <a:gd name="T29" fmla="*/ 1 h 485"/>
                <a:gd name="T30" fmla="*/ 1 w 302"/>
                <a:gd name="T31" fmla="*/ 1 h 485"/>
                <a:gd name="T32" fmla="*/ 1 w 302"/>
                <a:gd name="T33" fmla="*/ 0 h 4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2"/>
                <a:gd name="T52" fmla="*/ 0 h 485"/>
                <a:gd name="T53" fmla="*/ 302 w 302"/>
                <a:gd name="T54" fmla="*/ 485 h 4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2" h="485">
                  <a:moveTo>
                    <a:pt x="155" y="250"/>
                  </a:moveTo>
                  <a:lnTo>
                    <a:pt x="225" y="485"/>
                  </a:lnTo>
                  <a:lnTo>
                    <a:pt x="281" y="485"/>
                  </a:lnTo>
                  <a:lnTo>
                    <a:pt x="225" y="212"/>
                  </a:lnTo>
                  <a:lnTo>
                    <a:pt x="225" y="53"/>
                  </a:lnTo>
                  <a:lnTo>
                    <a:pt x="267" y="182"/>
                  </a:lnTo>
                  <a:lnTo>
                    <a:pt x="302" y="159"/>
                  </a:lnTo>
                  <a:lnTo>
                    <a:pt x="253" y="0"/>
                  </a:lnTo>
                  <a:lnTo>
                    <a:pt x="155" y="8"/>
                  </a:lnTo>
                  <a:lnTo>
                    <a:pt x="57" y="0"/>
                  </a:lnTo>
                  <a:lnTo>
                    <a:pt x="0" y="167"/>
                  </a:lnTo>
                  <a:lnTo>
                    <a:pt x="42" y="182"/>
                  </a:lnTo>
                  <a:lnTo>
                    <a:pt x="84" y="53"/>
                  </a:lnTo>
                  <a:lnTo>
                    <a:pt x="84" y="212"/>
                  </a:lnTo>
                  <a:lnTo>
                    <a:pt x="28" y="485"/>
                  </a:lnTo>
                  <a:lnTo>
                    <a:pt x="84" y="485"/>
                  </a:lnTo>
                  <a:lnTo>
                    <a:pt x="155" y="250"/>
                  </a:lnTo>
                  <a:close/>
                </a:path>
              </a:pathLst>
            </a:cu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5" name="Rectangle 21"/>
            <p:cNvSpPr>
              <a:spLocks noChangeArrowheads="1"/>
            </p:cNvSpPr>
            <p:nvPr/>
          </p:nvSpPr>
          <p:spPr bwMode="auto">
            <a:xfrm>
              <a:off x="2899" y="1605"/>
              <a:ext cx="23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USER B</a:t>
              </a:r>
              <a:endParaRPr lang="en-US"/>
            </a:p>
          </p:txBody>
        </p:sp>
        <p:sp>
          <p:nvSpPr>
            <p:cNvPr id="31796" name="Rectangle 22"/>
            <p:cNvSpPr>
              <a:spLocks noChangeArrowheads="1"/>
            </p:cNvSpPr>
            <p:nvPr/>
          </p:nvSpPr>
          <p:spPr bwMode="auto">
            <a:xfrm>
              <a:off x="2587" y="849"/>
              <a:ext cx="40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993300"/>
                  </a:solidFill>
                </a:rPr>
                <a:t>GROUPES</a:t>
              </a:r>
              <a:endParaRPr lang="en-US" dirty="0"/>
            </a:p>
          </p:txBody>
        </p:sp>
        <p:sp>
          <p:nvSpPr>
            <p:cNvPr id="31797" name="Rectangle 23"/>
            <p:cNvSpPr>
              <a:spLocks noChangeArrowheads="1"/>
            </p:cNvSpPr>
            <p:nvPr/>
          </p:nvSpPr>
          <p:spPr bwMode="auto">
            <a:xfrm>
              <a:off x="3018" y="2083"/>
              <a:ext cx="43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 b="1">
                  <a:solidFill>
                    <a:srgbClr val="993300"/>
                  </a:solidFill>
                  <a:latin typeface="Arial Narrow" pitchFamily="34" charset="0"/>
                </a:rPr>
                <a:t>Compliance</a:t>
              </a:r>
              <a:endParaRPr lang="en-US"/>
            </a:p>
          </p:txBody>
        </p:sp>
        <p:sp>
          <p:nvSpPr>
            <p:cNvPr id="31798" name="Rectangle 24"/>
            <p:cNvSpPr>
              <a:spLocks noChangeArrowheads="1"/>
            </p:cNvSpPr>
            <p:nvPr/>
          </p:nvSpPr>
          <p:spPr bwMode="auto">
            <a:xfrm>
              <a:off x="3104" y="2174"/>
              <a:ext cx="19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993300"/>
                  </a:solidFill>
                  <a:latin typeface="Arial Narrow" pitchFamily="34" charset="0"/>
                </a:rPr>
                <a:t>Group</a:t>
              </a:r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90538" y="1341438"/>
            <a:ext cx="2171700" cy="2852737"/>
            <a:chOff x="309" y="845"/>
            <a:chExt cx="1368" cy="1797"/>
          </a:xfrm>
        </p:grpSpPr>
        <p:sp>
          <p:nvSpPr>
            <p:cNvPr id="31763" name="Rectangle 26"/>
            <p:cNvSpPr>
              <a:spLocks noChangeArrowheads="1"/>
            </p:cNvSpPr>
            <p:nvPr/>
          </p:nvSpPr>
          <p:spPr bwMode="auto">
            <a:xfrm>
              <a:off x="922" y="1345"/>
              <a:ext cx="755" cy="5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Rectangle 27"/>
            <p:cNvSpPr>
              <a:spLocks noChangeArrowheads="1"/>
            </p:cNvSpPr>
            <p:nvPr/>
          </p:nvSpPr>
          <p:spPr bwMode="auto">
            <a:xfrm>
              <a:off x="922" y="1345"/>
              <a:ext cx="755" cy="504"/>
            </a:xfrm>
            <a:prstGeom prst="rect">
              <a:avLst/>
            </a:prstGeom>
            <a:noFill/>
            <a:ln w="31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Rectangle 28"/>
            <p:cNvSpPr>
              <a:spLocks noChangeArrowheads="1"/>
            </p:cNvSpPr>
            <p:nvPr/>
          </p:nvSpPr>
          <p:spPr bwMode="auto">
            <a:xfrm>
              <a:off x="1018" y="1494"/>
              <a:ext cx="63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COMPLIANCE</a:t>
              </a:r>
              <a:endParaRPr lang="en-US"/>
            </a:p>
          </p:txBody>
        </p:sp>
        <p:sp>
          <p:nvSpPr>
            <p:cNvPr id="31766" name="Rectangle 29"/>
            <p:cNvSpPr>
              <a:spLocks noChangeArrowheads="1"/>
            </p:cNvSpPr>
            <p:nvPr/>
          </p:nvSpPr>
          <p:spPr bwMode="auto">
            <a:xfrm>
              <a:off x="1115" y="1595"/>
              <a:ext cx="42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OFFICER</a:t>
              </a:r>
              <a:endParaRPr lang="en-US"/>
            </a:p>
          </p:txBody>
        </p:sp>
        <p:sp>
          <p:nvSpPr>
            <p:cNvPr id="31767" name="Rectangle 30"/>
            <p:cNvSpPr>
              <a:spLocks noChangeArrowheads="1"/>
            </p:cNvSpPr>
            <p:nvPr/>
          </p:nvSpPr>
          <p:spPr bwMode="auto">
            <a:xfrm>
              <a:off x="1144" y="845"/>
              <a:ext cx="27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993300"/>
                  </a:solidFill>
                </a:rPr>
                <a:t>RÔLES</a:t>
              </a:r>
              <a:endParaRPr lang="en-US" dirty="0"/>
            </a:p>
          </p:txBody>
        </p:sp>
        <p:sp>
          <p:nvSpPr>
            <p:cNvPr id="31768" name="Rectangle 31"/>
            <p:cNvSpPr>
              <a:spLocks noChangeArrowheads="1"/>
            </p:cNvSpPr>
            <p:nvPr/>
          </p:nvSpPr>
          <p:spPr bwMode="auto">
            <a:xfrm>
              <a:off x="922" y="2137"/>
              <a:ext cx="755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Rectangle 32"/>
            <p:cNvSpPr>
              <a:spLocks noChangeArrowheads="1"/>
            </p:cNvSpPr>
            <p:nvPr/>
          </p:nvSpPr>
          <p:spPr bwMode="auto">
            <a:xfrm>
              <a:off x="922" y="2137"/>
              <a:ext cx="755" cy="505"/>
            </a:xfrm>
            <a:prstGeom prst="rect">
              <a:avLst/>
            </a:prstGeom>
            <a:noFill/>
            <a:ln w="31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Rectangle 33"/>
            <p:cNvSpPr>
              <a:spLocks noChangeArrowheads="1"/>
            </p:cNvSpPr>
            <p:nvPr/>
          </p:nvSpPr>
          <p:spPr bwMode="auto">
            <a:xfrm>
              <a:off x="1138" y="2236"/>
              <a:ext cx="40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SENIOR </a:t>
              </a:r>
              <a:endParaRPr lang="en-US"/>
            </a:p>
          </p:txBody>
        </p:sp>
        <p:sp>
          <p:nvSpPr>
            <p:cNvPr id="31771" name="Rectangle 34"/>
            <p:cNvSpPr>
              <a:spLocks noChangeArrowheads="1"/>
            </p:cNvSpPr>
            <p:nvPr/>
          </p:nvSpPr>
          <p:spPr bwMode="auto">
            <a:xfrm>
              <a:off x="1018" y="2337"/>
              <a:ext cx="63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COMPLIANCE</a:t>
              </a:r>
              <a:endParaRPr lang="en-US"/>
            </a:p>
          </p:txBody>
        </p:sp>
        <p:sp>
          <p:nvSpPr>
            <p:cNvPr id="31772" name="Rectangle 35"/>
            <p:cNvSpPr>
              <a:spLocks noChangeArrowheads="1"/>
            </p:cNvSpPr>
            <p:nvPr/>
          </p:nvSpPr>
          <p:spPr bwMode="auto">
            <a:xfrm>
              <a:off x="1115" y="2437"/>
              <a:ext cx="42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OFFICER</a:t>
              </a:r>
              <a:endParaRPr lang="en-US"/>
            </a:p>
          </p:txBody>
        </p:sp>
        <p:sp>
          <p:nvSpPr>
            <p:cNvPr id="31774" name="Rectangle 37"/>
            <p:cNvSpPr>
              <a:spLocks noChangeArrowheads="1"/>
            </p:cNvSpPr>
            <p:nvPr/>
          </p:nvSpPr>
          <p:spPr bwMode="auto">
            <a:xfrm>
              <a:off x="322" y="1504"/>
              <a:ext cx="3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800" b="1" dirty="0" smtClean="0">
                  <a:solidFill>
                    <a:srgbClr val="000000"/>
                  </a:solidFill>
                </a:rPr>
                <a:t>Habilitations</a:t>
              </a:r>
            </a:p>
            <a:p>
              <a:r>
                <a:rPr lang="fr-FR" sz="800" b="1" dirty="0" smtClean="0">
                  <a:solidFill>
                    <a:srgbClr val="000000"/>
                  </a:solidFill>
                </a:rPr>
                <a:t>Assignées </a:t>
              </a:r>
            </a:p>
            <a:p>
              <a:r>
                <a:rPr lang="fr-FR" sz="800" b="1" dirty="0" smtClean="0">
                  <a:solidFill>
                    <a:srgbClr val="000000"/>
                  </a:solidFill>
                </a:rPr>
                <a:t>au groupe </a:t>
              </a:r>
              <a:endParaRPr lang="fr-FR" dirty="0"/>
            </a:p>
          </p:txBody>
        </p:sp>
        <p:sp>
          <p:nvSpPr>
            <p:cNvPr id="31776" name="Rectangle 39"/>
            <p:cNvSpPr>
              <a:spLocks noChangeArrowheads="1"/>
            </p:cNvSpPr>
            <p:nvPr/>
          </p:nvSpPr>
          <p:spPr bwMode="auto">
            <a:xfrm>
              <a:off x="309" y="2256"/>
              <a:ext cx="4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800" b="1" dirty="0" smtClean="0">
                  <a:solidFill>
                    <a:srgbClr val="000000"/>
                  </a:solidFill>
                </a:rPr>
                <a:t>Habilitations</a:t>
              </a:r>
            </a:p>
            <a:p>
              <a:r>
                <a:rPr lang="fr-FR" sz="800" b="1" dirty="0" smtClean="0">
                  <a:solidFill>
                    <a:srgbClr val="000000"/>
                  </a:solidFill>
                </a:rPr>
                <a:t>Assignées </a:t>
              </a:r>
            </a:p>
            <a:p>
              <a:r>
                <a:rPr lang="fr-FR" sz="800" b="1" dirty="0" smtClean="0">
                  <a:solidFill>
                    <a:srgbClr val="000000"/>
                  </a:solidFill>
                </a:rPr>
                <a:t>À l’utilisateur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921000" y="3395663"/>
            <a:ext cx="844550" cy="692150"/>
            <a:chOff x="1840" y="2247"/>
            <a:chExt cx="532" cy="436"/>
          </a:xfrm>
        </p:grpSpPr>
        <p:sp>
          <p:nvSpPr>
            <p:cNvPr id="31759" name="Rectangle 43"/>
            <p:cNvSpPr>
              <a:spLocks noChangeArrowheads="1"/>
            </p:cNvSpPr>
            <p:nvPr/>
          </p:nvSpPr>
          <p:spPr bwMode="auto">
            <a:xfrm>
              <a:off x="1840" y="2247"/>
              <a:ext cx="5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Role assigned to </a:t>
              </a:r>
              <a:endParaRPr lang="en-US"/>
            </a:p>
          </p:txBody>
        </p:sp>
        <p:sp>
          <p:nvSpPr>
            <p:cNvPr id="31760" name="Rectangle 44"/>
            <p:cNvSpPr>
              <a:spLocks noChangeArrowheads="1"/>
            </p:cNvSpPr>
            <p:nvPr/>
          </p:nvSpPr>
          <p:spPr bwMode="auto">
            <a:xfrm>
              <a:off x="1982" y="2328"/>
              <a:ext cx="24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USER C</a:t>
              </a:r>
              <a:endParaRPr lang="en-US"/>
            </a:p>
          </p:txBody>
        </p:sp>
        <p:sp>
          <p:nvSpPr>
            <p:cNvPr id="31761" name="Rectangle 45"/>
            <p:cNvSpPr>
              <a:spLocks noChangeArrowheads="1"/>
            </p:cNvSpPr>
            <p:nvPr/>
          </p:nvSpPr>
          <p:spPr bwMode="auto">
            <a:xfrm>
              <a:off x="1900" y="2525"/>
              <a:ext cx="40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800000"/>
                  </a:solidFill>
                </a:rPr>
                <a:t>Within context</a:t>
              </a:r>
              <a:endParaRPr lang="en-US" dirty="0"/>
            </a:p>
          </p:txBody>
        </p:sp>
        <p:sp>
          <p:nvSpPr>
            <p:cNvPr id="31762" name="Rectangle 46"/>
            <p:cNvSpPr>
              <a:spLocks noChangeArrowheads="1"/>
            </p:cNvSpPr>
            <p:nvPr/>
          </p:nvSpPr>
          <p:spPr bwMode="auto">
            <a:xfrm>
              <a:off x="2027" y="2606"/>
              <a:ext cx="1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800000"/>
                  </a:solidFill>
                </a:rPr>
                <a:t>of BU</a:t>
              </a:r>
              <a:endParaRPr 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774950" y="1912938"/>
            <a:ext cx="998538" cy="574675"/>
            <a:chOff x="1748" y="1205"/>
            <a:chExt cx="629" cy="362"/>
          </a:xfrm>
        </p:grpSpPr>
        <p:sp>
          <p:nvSpPr>
            <p:cNvPr id="31755" name="Rectangle 48"/>
            <p:cNvSpPr>
              <a:spLocks noChangeArrowheads="1"/>
            </p:cNvSpPr>
            <p:nvPr/>
          </p:nvSpPr>
          <p:spPr bwMode="auto">
            <a:xfrm>
              <a:off x="1748" y="1205"/>
              <a:ext cx="62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 dirty="0">
                  <a:solidFill>
                    <a:srgbClr val="000000"/>
                  </a:solidFill>
                </a:rPr>
                <a:t>Role assigned to </a:t>
              </a:r>
              <a:endParaRPr lang="en-US" dirty="0"/>
            </a:p>
          </p:txBody>
        </p:sp>
        <p:sp>
          <p:nvSpPr>
            <p:cNvPr id="31756" name="Rectangle 49"/>
            <p:cNvSpPr>
              <a:spLocks noChangeArrowheads="1"/>
            </p:cNvSpPr>
            <p:nvPr/>
          </p:nvSpPr>
          <p:spPr bwMode="auto">
            <a:xfrm>
              <a:off x="1860" y="1286"/>
              <a:ext cx="366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 dirty="0">
                  <a:solidFill>
                    <a:srgbClr val="000000"/>
                  </a:solidFill>
                </a:rPr>
                <a:t>GROUP A</a:t>
              </a:r>
              <a:endParaRPr lang="en-US" dirty="0"/>
            </a:p>
          </p:txBody>
        </p:sp>
        <p:sp>
          <p:nvSpPr>
            <p:cNvPr id="31757" name="Rectangle 50"/>
            <p:cNvSpPr>
              <a:spLocks noChangeArrowheads="1"/>
            </p:cNvSpPr>
            <p:nvPr/>
          </p:nvSpPr>
          <p:spPr bwMode="auto">
            <a:xfrm>
              <a:off x="1825" y="1390"/>
              <a:ext cx="48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800000"/>
                  </a:solidFill>
                </a:rPr>
                <a:t>Within context</a:t>
              </a:r>
              <a:endParaRPr lang="en-US"/>
            </a:p>
          </p:txBody>
        </p:sp>
        <p:sp>
          <p:nvSpPr>
            <p:cNvPr id="31758" name="Rectangle 51"/>
            <p:cNvSpPr>
              <a:spLocks noChangeArrowheads="1"/>
            </p:cNvSpPr>
            <p:nvPr/>
          </p:nvSpPr>
          <p:spPr bwMode="auto">
            <a:xfrm>
              <a:off x="1951" y="1471"/>
              <a:ext cx="21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800000"/>
                  </a:solidFill>
                </a:rPr>
                <a:t>of BU</a:t>
              </a:r>
              <a:endParaRPr lang="en-US"/>
            </a:p>
          </p:txBody>
        </p:sp>
      </p:grpSp>
      <p:sp>
        <p:nvSpPr>
          <p:cNvPr id="377908" name="Text Box 52" descr="Actimize_Logo_Splash_Trans"/>
          <p:cNvSpPr txBox="1">
            <a:spLocks noChangeArrowheads="1"/>
          </p:cNvSpPr>
          <p:nvPr/>
        </p:nvSpPr>
        <p:spPr bwMode="auto">
          <a:xfrm>
            <a:off x="6096000" y="1905000"/>
            <a:ext cx="2286000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597894"/>
              </a:buClr>
              <a:buFont typeface="Wingdings" pitchFamily="2" charset="2"/>
              <a:buNone/>
            </a:pPr>
            <a:r>
              <a:rPr lang="fr-FR" b="1" dirty="0" smtClean="0">
                <a:cs typeface="Arial" charset="0"/>
              </a:rPr>
              <a:t>Les rôles sont assignés au niveau groupes et/ou utilisateurs</a:t>
            </a:r>
            <a:endParaRPr lang="fr-FR" b="1" dirty="0">
              <a:cs typeface="Arial" charset="0"/>
            </a:endParaRPr>
          </a:p>
        </p:txBody>
      </p:sp>
      <p:sp>
        <p:nvSpPr>
          <p:cNvPr id="377909" name="Line 53"/>
          <p:cNvSpPr>
            <a:spLocks noChangeShapeType="1"/>
          </p:cNvSpPr>
          <p:nvPr/>
        </p:nvSpPr>
        <p:spPr bwMode="auto">
          <a:xfrm>
            <a:off x="2667000" y="2514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cxnSp>
        <p:nvCxnSpPr>
          <p:cNvPr id="377910" name="AutoShape 54"/>
          <p:cNvCxnSpPr>
            <a:cxnSpLocks noChangeShapeType="1"/>
            <a:stCxn id="31771" idx="3"/>
            <a:endCxn id="31790" idx="2"/>
          </p:cNvCxnSpPr>
          <p:nvPr/>
        </p:nvCxnSpPr>
        <p:spPr bwMode="auto">
          <a:xfrm flipV="1">
            <a:off x="2617788" y="3149600"/>
            <a:ext cx="1793875" cy="65563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Attribution de R</a:t>
            </a:r>
            <a:r>
              <a:rPr lang="fr-FR" dirty="0" smtClean="0"/>
              <a:t>ôle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8279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7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7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7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7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7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7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 autoUpdateAnimBg="0"/>
      <p:bldP spid="377908" grpId="0" autoUpdateAnimBg="0"/>
      <p:bldP spid="3779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3"/>
          <p:cNvSpPr>
            <a:spLocks noChangeArrowheads="1"/>
          </p:cNvSpPr>
          <p:nvPr/>
        </p:nvSpPr>
        <p:spPr bwMode="auto">
          <a:xfrm>
            <a:off x="533400" y="2133600"/>
            <a:ext cx="1524000" cy="838200"/>
          </a:xfrm>
          <a:prstGeom prst="ellipse">
            <a:avLst/>
          </a:prstGeom>
          <a:solidFill>
            <a:srgbClr val="ABE8F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Utilisateurs</a:t>
            </a:r>
          </a:p>
        </p:txBody>
      </p:sp>
      <p:sp>
        <p:nvSpPr>
          <p:cNvPr id="32771" name="Oval 4"/>
          <p:cNvSpPr>
            <a:spLocks noChangeArrowheads="1"/>
          </p:cNvSpPr>
          <p:nvPr/>
        </p:nvSpPr>
        <p:spPr bwMode="auto">
          <a:xfrm>
            <a:off x="2057400" y="1295400"/>
            <a:ext cx="1143000" cy="762000"/>
          </a:xfrm>
          <a:prstGeom prst="ellipse">
            <a:avLst/>
          </a:prstGeom>
          <a:solidFill>
            <a:srgbClr val="ABE8F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Groupes</a:t>
            </a:r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3810000" y="3886200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Roles</a:t>
            </a:r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5562600" y="2286000"/>
            <a:ext cx="15240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Business</a:t>
            </a:r>
          </a:p>
          <a:p>
            <a:pPr algn="ctr"/>
            <a:r>
              <a:rPr lang="en-US" sz="2000"/>
              <a:t>Units</a:t>
            </a:r>
          </a:p>
        </p:txBody>
      </p:sp>
      <p:sp>
        <p:nvSpPr>
          <p:cNvPr id="32774" name="Oval 7"/>
          <p:cNvSpPr>
            <a:spLocks noChangeArrowheads="1"/>
          </p:cNvSpPr>
          <p:nvPr/>
        </p:nvSpPr>
        <p:spPr bwMode="auto">
          <a:xfrm>
            <a:off x="6858000" y="1600200"/>
            <a:ext cx="1524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Hiérarchies</a:t>
            </a:r>
          </a:p>
        </p:txBody>
      </p:sp>
      <p:sp>
        <p:nvSpPr>
          <p:cNvPr id="32775" name="Oval 8"/>
          <p:cNvSpPr>
            <a:spLocks noChangeArrowheads="1"/>
          </p:cNvSpPr>
          <p:nvPr/>
        </p:nvSpPr>
        <p:spPr bwMode="auto">
          <a:xfrm>
            <a:off x="3505200" y="2362200"/>
            <a:ext cx="1676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Droits</a:t>
            </a:r>
          </a:p>
        </p:txBody>
      </p:sp>
      <p:sp>
        <p:nvSpPr>
          <p:cNvPr id="32776" name="Oval 9"/>
          <p:cNvSpPr>
            <a:spLocks noChangeArrowheads="1"/>
          </p:cNvSpPr>
          <p:nvPr/>
        </p:nvSpPr>
        <p:spPr bwMode="auto">
          <a:xfrm>
            <a:off x="3505200" y="4800600"/>
            <a:ext cx="1676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Permissions</a:t>
            </a:r>
          </a:p>
        </p:txBody>
      </p:sp>
      <p:sp>
        <p:nvSpPr>
          <p:cNvPr id="32777" name="Line 10"/>
          <p:cNvSpPr>
            <a:spLocks noChangeShapeType="1"/>
          </p:cNvSpPr>
          <p:nvPr/>
        </p:nvSpPr>
        <p:spPr bwMode="auto">
          <a:xfrm>
            <a:off x="3048000" y="1981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 flipH="1">
            <a:off x="1828800" y="19431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2"/>
          <p:cNvSpPr>
            <a:spLocks noChangeShapeType="1"/>
          </p:cNvSpPr>
          <p:nvPr/>
        </p:nvSpPr>
        <p:spPr bwMode="auto">
          <a:xfrm>
            <a:off x="2057400" y="25146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 flipH="1">
            <a:off x="51816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14"/>
          <p:cNvSpPr>
            <a:spLocks noChangeShapeType="1"/>
          </p:cNvSpPr>
          <p:nvPr/>
        </p:nvSpPr>
        <p:spPr bwMode="auto">
          <a:xfrm flipV="1">
            <a:off x="6858000" y="2260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5"/>
          <p:cNvSpPr>
            <a:spLocks noChangeShapeType="1"/>
          </p:cNvSpPr>
          <p:nvPr/>
        </p:nvSpPr>
        <p:spPr bwMode="auto">
          <a:xfrm>
            <a:off x="43434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16"/>
          <p:cNvSpPr>
            <a:spLocks noChangeShapeType="1"/>
          </p:cNvSpPr>
          <p:nvPr/>
        </p:nvSpPr>
        <p:spPr bwMode="auto">
          <a:xfrm>
            <a:off x="43434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Oval 17"/>
          <p:cNvSpPr>
            <a:spLocks noChangeArrowheads="1"/>
          </p:cNvSpPr>
          <p:nvPr/>
        </p:nvSpPr>
        <p:spPr bwMode="auto">
          <a:xfrm>
            <a:off x="3733800" y="5867400"/>
            <a:ext cx="1143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Actions</a:t>
            </a:r>
          </a:p>
        </p:txBody>
      </p:sp>
      <p:sp>
        <p:nvSpPr>
          <p:cNvPr id="32785" name="Oval 18"/>
          <p:cNvSpPr>
            <a:spLocks noChangeArrowheads="1"/>
          </p:cNvSpPr>
          <p:nvPr/>
        </p:nvSpPr>
        <p:spPr bwMode="auto">
          <a:xfrm>
            <a:off x="5029200" y="5867400"/>
            <a:ext cx="1143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Objets</a:t>
            </a:r>
          </a:p>
        </p:txBody>
      </p:sp>
      <p:sp>
        <p:nvSpPr>
          <p:cNvPr id="32786" name="Oval 19"/>
          <p:cNvSpPr>
            <a:spLocks noChangeArrowheads="1"/>
          </p:cNvSpPr>
          <p:nvPr/>
        </p:nvSpPr>
        <p:spPr bwMode="auto">
          <a:xfrm>
            <a:off x="2438400" y="5867400"/>
            <a:ext cx="1143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Modules</a:t>
            </a:r>
          </a:p>
        </p:txBody>
      </p:sp>
      <p:sp>
        <p:nvSpPr>
          <p:cNvPr id="32787" name="Line 20"/>
          <p:cNvSpPr>
            <a:spLocks noChangeShapeType="1"/>
          </p:cNvSpPr>
          <p:nvPr/>
        </p:nvSpPr>
        <p:spPr bwMode="auto">
          <a:xfrm flipH="1">
            <a:off x="3048000" y="56388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21"/>
          <p:cNvSpPr>
            <a:spLocks noChangeShapeType="1"/>
          </p:cNvSpPr>
          <p:nvPr/>
        </p:nvSpPr>
        <p:spPr bwMode="auto">
          <a:xfrm>
            <a:off x="43434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2"/>
          <p:cNvSpPr>
            <a:spLocks noChangeShapeType="1"/>
          </p:cNvSpPr>
          <p:nvPr/>
        </p:nvSpPr>
        <p:spPr bwMode="auto">
          <a:xfrm>
            <a:off x="4343400" y="5638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23"/>
          <p:cNvSpPr>
            <a:spLocks noChangeShapeType="1"/>
          </p:cNvSpPr>
          <p:nvPr/>
        </p:nvSpPr>
        <p:spPr bwMode="auto">
          <a:xfrm flipH="1">
            <a:off x="5638800" y="3200400"/>
            <a:ext cx="68580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271154" y="277504"/>
            <a:ext cx="8464550" cy="58205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84138" indent="93663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</a:defRPr>
            </a:lvl2pPr>
            <a:lvl3pPr marL="84138" indent="93663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</a:defRPr>
            </a:lvl3pPr>
            <a:lvl4pPr marL="84138" indent="93663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</a:defRPr>
            </a:lvl4pPr>
            <a:lvl5pPr marL="84138" indent="93663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</a:defRPr>
            </a:lvl5pPr>
            <a:lvl6pPr marL="456984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91396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1370946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1827929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fr-FR" dirty="0" smtClean="0"/>
              <a:t>Gestion des Droits dans le RCM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419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6"/>
          <a:stretch>
            <a:fillRect/>
          </a:stretch>
        </p:blipFill>
        <p:spPr bwMode="auto">
          <a:xfrm>
            <a:off x="252413" y="1189038"/>
            <a:ext cx="87471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6" b="16978"/>
          <a:stretch>
            <a:fillRect/>
          </a:stretch>
        </p:blipFill>
        <p:spPr bwMode="auto">
          <a:xfrm>
            <a:off x="252413" y="1189038"/>
            <a:ext cx="87471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6" b="35414"/>
          <a:stretch>
            <a:fillRect/>
          </a:stretch>
        </p:blipFill>
        <p:spPr bwMode="auto">
          <a:xfrm>
            <a:off x="252413" y="1189038"/>
            <a:ext cx="87471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6" b="52621"/>
          <a:stretch>
            <a:fillRect/>
          </a:stretch>
        </p:blipFill>
        <p:spPr bwMode="auto">
          <a:xfrm>
            <a:off x="252413" y="1189038"/>
            <a:ext cx="87471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6" b="72285"/>
          <a:stretch>
            <a:fillRect/>
          </a:stretch>
        </p:blipFill>
        <p:spPr bwMode="auto">
          <a:xfrm>
            <a:off x="252413" y="1189038"/>
            <a:ext cx="87471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61686" y="282906"/>
            <a:ext cx="82010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defRPr/>
            </a:pPr>
            <a:r>
              <a:rPr lang="fr-FR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Différents Types d’Authentification</a:t>
            </a:r>
            <a:endParaRPr lang="fr-FR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64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sz="3600" dirty="0" smtClean="0"/>
              <a:t>Architecture de production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61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203848" y="2276872"/>
            <a:ext cx="1485900" cy="10584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</a:rPr>
              <a:t>Actimize</a:t>
            </a:r>
          </a:p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</a:rPr>
              <a:t>Intelligence </a:t>
            </a:r>
          </a:p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</a:rPr>
              <a:t>Server </a:t>
            </a:r>
          </a:p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</a:rPr>
              <a:t>(AIS</a:t>
            </a:r>
            <a:r>
              <a:rPr lang="fr-FR" sz="1200" dirty="0" smtClean="0">
                <a:solidFill>
                  <a:schemeClr val="bg1"/>
                </a:solidFill>
              </a:rPr>
              <a:t>)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990600" y="2209800"/>
            <a:ext cx="1447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bg1"/>
                </a:solidFill>
              </a:rPr>
              <a:t>Actimize</a:t>
            </a:r>
            <a:endParaRPr lang="fr-FR" sz="12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FR" sz="1200" dirty="0" smtClean="0">
                <a:solidFill>
                  <a:schemeClr val="bg1"/>
                </a:solidFill>
              </a:rPr>
              <a:t>AIS Visual </a:t>
            </a:r>
          </a:p>
          <a:p>
            <a:pPr algn="ctr">
              <a:defRPr/>
            </a:pPr>
            <a:r>
              <a:rPr lang="fr-FR" sz="1200" dirty="0" smtClean="0">
                <a:solidFill>
                  <a:schemeClr val="bg1"/>
                </a:solidFill>
              </a:rPr>
              <a:t>Modeler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" name="Can 5"/>
          <p:cNvSpPr/>
          <p:nvPr/>
        </p:nvSpPr>
        <p:spPr bwMode="auto">
          <a:xfrm>
            <a:off x="5521424" y="2761238"/>
            <a:ext cx="1066800" cy="109981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1200" b="1" dirty="0" smtClean="0">
                <a:solidFill>
                  <a:schemeClr val="bg1"/>
                </a:solidFill>
              </a:rPr>
              <a:t>Référentiel Applicatif</a:t>
            </a:r>
            <a:endParaRPr lang="en-GB" sz="12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2987432"/>
            <a:ext cx="7620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ODBC</a:t>
            </a:r>
            <a:r>
              <a:rPr lang="fr-FR" sz="1600" b="1" dirty="0" smtClean="0"/>
              <a:t> </a:t>
            </a:r>
            <a:endParaRPr lang="fr-FR" sz="1600" b="1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648200"/>
            <a:ext cx="81022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724400"/>
            <a:ext cx="81022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14400" y="4419600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Navigateur Web</a:t>
            </a:r>
            <a:endParaRPr lang="fr-FR" sz="1100" dirty="0"/>
          </a:p>
        </p:txBody>
      </p:sp>
      <p:sp>
        <p:nvSpPr>
          <p:cNvPr id="11" name="Can 10"/>
          <p:cNvSpPr/>
          <p:nvPr/>
        </p:nvSpPr>
        <p:spPr bwMode="auto">
          <a:xfrm>
            <a:off x="5521424" y="4017004"/>
            <a:ext cx="1066800" cy="1088395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1200" b="1" dirty="0" smtClean="0">
                <a:solidFill>
                  <a:schemeClr val="bg1"/>
                </a:solidFill>
              </a:rPr>
              <a:t>Référentiel</a:t>
            </a:r>
          </a:p>
          <a:p>
            <a:pPr algn="ctr">
              <a:defRPr/>
            </a:pPr>
            <a:r>
              <a:rPr lang="fr-FR" sz="1200" b="1" dirty="0" smtClean="0">
                <a:solidFill>
                  <a:schemeClr val="bg1"/>
                </a:solidFill>
              </a:rPr>
              <a:t>RCM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14170" y="2276872"/>
            <a:ext cx="914214" cy="969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Flux de données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(fichier texte, </a:t>
            </a:r>
            <a:r>
              <a:rPr lang="fr-FR" sz="1200" dirty="0" err="1" smtClean="0">
                <a:solidFill>
                  <a:schemeClr val="tx1"/>
                </a:solidFill>
              </a:rPr>
              <a:t>MoM</a:t>
            </a:r>
            <a:r>
              <a:rPr lang="fr-FR" sz="1200" dirty="0" smtClean="0">
                <a:solidFill>
                  <a:schemeClr val="tx1"/>
                </a:solidFill>
              </a:rPr>
              <a:t>, etc.)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Can 12"/>
          <p:cNvSpPr/>
          <p:nvPr/>
        </p:nvSpPr>
        <p:spPr bwMode="auto">
          <a:xfrm>
            <a:off x="7122368" y="3717032"/>
            <a:ext cx="762000" cy="6096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fr-FR" sz="1400" b="1" dirty="0" smtClean="0">
                <a:solidFill>
                  <a:schemeClr val="bg1"/>
                </a:solidFill>
              </a:rPr>
              <a:t>DS1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Can 13"/>
          <p:cNvSpPr/>
          <p:nvPr/>
        </p:nvSpPr>
        <p:spPr bwMode="auto">
          <a:xfrm>
            <a:off x="7194376" y="3899520"/>
            <a:ext cx="762000" cy="6096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fr-FR" sz="1400" b="1" dirty="0" smtClean="0">
                <a:solidFill>
                  <a:schemeClr val="bg1"/>
                </a:solidFill>
              </a:rPr>
              <a:t>DS1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Can 14"/>
          <p:cNvSpPr/>
          <p:nvPr/>
        </p:nvSpPr>
        <p:spPr bwMode="auto">
          <a:xfrm>
            <a:off x="7338392" y="4077072"/>
            <a:ext cx="762000" cy="6096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fr-FR" sz="1200" b="1" dirty="0" smtClean="0">
                <a:solidFill>
                  <a:schemeClr val="bg1"/>
                </a:solidFill>
              </a:rPr>
              <a:t>Source1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4725144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Autres sources </a:t>
            </a:r>
          </a:p>
          <a:p>
            <a:r>
              <a:rPr lang="fr-FR" sz="1200" dirty="0" smtClean="0"/>
              <a:t>de données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71800" y="1981200"/>
            <a:ext cx="1905000" cy="16002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257800" y="1981200"/>
            <a:ext cx="3048000" cy="3429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838200" y="1396425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FF0000"/>
                </a:solidFill>
              </a:rPr>
              <a:t>COUCHE</a:t>
            </a:r>
          </a:p>
          <a:p>
            <a:pPr algn="ctr"/>
            <a:r>
              <a:rPr lang="fr-FR" sz="1600" b="1" dirty="0" smtClean="0">
                <a:solidFill>
                  <a:srgbClr val="FF0000"/>
                </a:solidFill>
              </a:rPr>
              <a:t>CLIENTE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1396425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FF0000"/>
                </a:solidFill>
              </a:rPr>
              <a:t>COUCHE APPLICATIVE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400" y="1396425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FF0000"/>
                </a:solidFill>
              </a:rPr>
              <a:t>COUCHE DE DONNEES</a:t>
            </a:r>
            <a:endParaRPr lang="fr-FR" sz="16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76800" y="4365104"/>
            <a:ext cx="38100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5966" y="3886200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HTTP(s)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66800" y="3124200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Client/Serveur</a:t>
            </a:r>
            <a:endParaRPr lang="fr-FR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276600" y="358140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SOAP/ HTTP(s)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990600" y="3352800"/>
            <a:ext cx="1447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bg1"/>
                </a:solidFill>
              </a:rPr>
              <a:t>RCM </a:t>
            </a:r>
          </a:p>
          <a:p>
            <a:pPr algn="ctr">
              <a:defRPr/>
            </a:pPr>
            <a:r>
              <a:rPr lang="fr-FR" sz="1200" dirty="0" smtClean="0">
                <a:solidFill>
                  <a:schemeClr val="bg1"/>
                </a:solidFill>
              </a:rPr>
              <a:t>Designer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6800" y="1978223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Client/Serveur</a:t>
            </a:r>
            <a:endParaRPr lang="fr-FR" sz="1100" dirty="0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800600"/>
            <a:ext cx="81022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hape 55"/>
          <p:cNvCxnSpPr/>
          <p:nvPr/>
        </p:nvCxnSpPr>
        <p:spPr>
          <a:xfrm flipV="1">
            <a:off x="2133600" y="4724400"/>
            <a:ext cx="1066800" cy="304800"/>
          </a:xfrm>
          <a:prstGeom prst="bentConnector3">
            <a:avLst>
              <a:gd name="adj1" fmla="val 61688"/>
            </a:avLst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33600" y="474922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HTTP(s)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71800" y="3810000"/>
            <a:ext cx="1905000" cy="16002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ounded Rectangle 32"/>
          <p:cNvSpPr/>
          <p:nvPr/>
        </p:nvSpPr>
        <p:spPr bwMode="auto">
          <a:xfrm>
            <a:off x="3200400" y="4022576"/>
            <a:ext cx="1447800" cy="990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fr-FR" sz="1200" dirty="0" smtClean="0">
                <a:solidFill>
                  <a:schemeClr val="bg1"/>
                </a:solidFill>
              </a:rPr>
              <a:t>Actimize</a:t>
            </a:r>
            <a:endParaRPr lang="fr-FR" sz="12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</a:rPr>
              <a:t>Risk Case </a:t>
            </a:r>
          </a:p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</a:rPr>
              <a:t>Manager </a:t>
            </a:r>
          </a:p>
          <a:p>
            <a:pPr algn="ctr">
              <a:defRPr/>
            </a:pPr>
            <a:r>
              <a:rPr lang="fr-FR" sz="1200" dirty="0" smtClean="0">
                <a:solidFill>
                  <a:schemeClr val="bg1"/>
                </a:solidFill>
              </a:rPr>
              <a:t>(RCM)</a:t>
            </a:r>
            <a:endParaRPr lang="fr-FR" sz="12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76800" y="3351212"/>
            <a:ext cx="38100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86300" y="4495800"/>
            <a:ext cx="7620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JDBC </a:t>
            </a:r>
            <a:endParaRPr lang="fr-FR" sz="1200" b="1" dirty="0"/>
          </a:p>
        </p:txBody>
      </p:sp>
      <p:cxnSp>
        <p:nvCxnSpPr>
          <p:cNvPr id="36" name="Shape 38"/>
          <p:cNvCxnSpPr/>
          <p:nvPr/>
        </p:nvCxnSpPr>
        <p:spPr>
          <a:xfrm rot="5400000">
            <a:off x="3504430" y="3657575"/>
            <a:ext cx="838200" cy="79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38400" y="2514600"/>
            <a:ext cx="76200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55"/>
          <p:cNvCxnSpPr>
            <a:stCxn id="26" idx="3"/>
            <a:endCxn id="33" idx="1"/>
          </p:cNvCxnSpPr>
          <p:nvPr/>
        </p:nvCxnSpPr>
        <p:spPr>
          <a:xfrm>
            <a:off x="2438400" y="3810000"/>
            <a:ext cx="762000" cy="70787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000" y="5373469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FF0000"/>
                </a:solidFill>
              </a:rPr>
              <a:t>COUCHE PRESENTATION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8200" y="4419600"/>
            <a:ext cx="1752600" cy="9906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/>
          <p:cNvSpPr txBox="1"/>
          <p:nvPr/>
        </p:nvSpPr>
        <p:spPr>
          <a:xfrm>
            <a:off x="2362200" y="2514600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TCP/IP(</a:t>
            </a:r>
            <a:r>
              <a:rPr lang="fr-FR" sz="1100" b="1" dirty="0" err="1" smtClean="0"/>
              <a:t>ssl</a:t>
            </a:r>
            <a:r>
              <a:rPr lang="fr-FR" sz="1100" b="1" dirty="0" smtClean="0"/>
              <a:t>)</a:t>
            </a:r>
          </a:p>
        </p:txBody>
      </p:sp>
      <p:cxnSp>
        <p:nvCxnSpPr>
          <p:cNvPr id="42" name="Elbow Connector 41"/>
          <p:cNvCxnSpPr/>
          <p:nvPr/>
        </p:nvCxnSpPr>
        <p:spPr>
          <a:xfrm>
            <a:off x="4648200" y="2513013"/>
            <a:ext cx="2438400" cy="158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6200000" flipH="1">
            <a:off x="6248400" y="3124200"/>
            <a:ext cx="1447800" cy="228600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845050" y="2252663"/>
            <a:ext cx="18510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100" b="1"/>
              <a:t>ODBC, MOM, SOAP, File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3 Tiers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774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build="allAtOnce"/>
      <p:bldP spid="20" grpId="0"/>
      <p:bldP spid="21" grpId="0"/>
      <p:bldP spid="23" grpId="0"/>
      <p:bldP spid="24" grpId="0"/>
      <p:bldP spid="25" grpId="0"/>
      <p:bldP spid="26" grpId="0" animBg="1"/>
      <p:bldP spid="28" grpId="0"/>
      <p:bldP spid="31" grpId="0"/>
      <p:bldP spid="32" grpId="0" animBg="1"/>
      <p:bldP spid="33" grpId="0" animBg="1"/>
      <p:bldP spid="35" grpId="0" animBg="1"/>
      <p:bldP spid="39" grpId="0"/>
      <p:bldP spid="40" grpId="0" animBg="1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7"/>
          <p:cNvGrpSpPr>
            <a:grpSpLocks/>
          </p:cNvGrpSpPr>
          <p:nvPr/>
        </p:nvGrpSpPr>
        <p:grpSpPr bwMode="auto">
          <a:xfrm>
            <a:off x="3505200" y="533400"/>
            <a:ext cx="5410200" cy="777875"/>
            <a:chOff x="3505200" y="533400"/>
            <a:chExt cx="5410200" cy="777406"/>
          </a:xfrm>
        </p:grpSpPr>
        <p:sp>
          <p:nvSpPr>
            <p:cNvPr id="204" name="Rounded Rectangle 64"/>
            <p:cNvSpPr>
              <a:spLocks noChangeArrowheads="1"/>
            </p:cNvSpPr>
            <p:nvPr/>
          </p:nvSpPr>
          <p:spPr bwMode="auto">
            <a:xfrm rot="5400000">
              <a:off x="5829530" y="-1790930"/>
              <a:ext cx="761541" cy="5410200"/>
            </a:xfrm>
            <a:prstGeom prst="roundRect">
              <a:avLst>
                <a:gd name="adj" fmla="val 20782"/>
              </a:avLst>
            </a:prstGeom>
            <a:solidFill>
              <a:schemeClr val="accent1">
                <a:lumMod val="75000"/>
                <a:alpha val="18823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endParaRPr lang="en-US"/>
            </a:p>
          </p:txBody>
        </p:sp>
        <p:pic>
          <p:nvPicPr>
            <p:cNvPr id="19546" name="Picture 4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43800" y="609600"/>
              <a:ext cx="762000" cy="70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Rounded Rectangle 146"/>
            <p:cNvSpPr/>
            <p:nvPr/>
          </p:nvSpPr>
          <p:spPr bwMode="auto">
            <a:xfrm>
              <a:off x="3886200" y="685800"/>
              <a:ext cx="1219200" cy="381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1100" dirty="0"/>
                <a:t>Client Online System</a:t>
              </a:r>
            </a:p>
          </p:txBody>
        </p:sp>
        <p:sp>
          <p:nvSpPr>
            <p:cNvPr id="3" name="Flowchart: Magnetic Disk 65"/>
            <p:cNvSpPr>
              <a:spLocks noChangeArrowheads="1"/>
            </p:cNvSpPr>
            <p:nvPr/>
          </p:nvSpPr>
          <p:spPr bwMode="auto">
            <a:xfrm>
              <a:off x="5867400" y="609600"/>
              <a:ext cx="914400" cy="53340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1000" dirty="0"/>
                <a:t>Batch </a:t>
              </a:r>
            </a:p>
            <a:p>
              <a:pPr algn="ctr" eaLnBrk="0" hangingPunct="0">
                <a:defRPr/>
              </a:pPr>
              <a:r>
                <a:rPr lang="en-US" sz="1000" dirty="0"/>
                <a:t>Data Sources</a:t>
              </a:r>
            </a:p>
          </p:txBody>
        </p:sp>
      </p:grpSp>
      <p:sp>
        <p:nvSpPr>
          <p:cNvPr id="205" name="Rounded Rectangle 64"/>
          <p:cNvSpPr>
            <a:spLocks noChangeArrowheads="1"/>
          </p:cNvSpPr>
          <p:nvPr/>
        </p:nvSpPr>
        <p:spPr bwMode="auto">
          <a:xfrm rot="5400000">
            <a:off x="2232025" y="2095500"/>
            <a:ext cx="4953000" cy="4114800"/>
          </a:xfrm>
          <a:prstGeom prst="roundRect">
            <a:avLst>
              <a:gd name="adj" fmla="val 4590"/>
            </a:avLst>
          </a:prstGeom>
          <a:solidFill>
            <a:schemeClr val="accent1">
              <a:lumMod val="75000"/>
              <a:alpha val="18823"/>
            </a:schemeClr>
          </a:solidFill>
          <a:ln w="38100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/>
          </a:p>
        </p:txBody>
      </p:sp>
      <p:sp>
        <p:nvSpPr>
          <p:cNvPr id="57" name="Rounded Rectangle 64"/>
          <p:cNvSpPr>
            <a:spLocks noChangeArrowheads="1"/>
          </p:cNvSpPr>
          <p:nvPr/>
        </p:nvSpPr>
        <p:spPr bwMode="auto">
          <a:xfrm rot="5400000">
            <a:off x="3489325" y="1219200"/>
            <a:ext cx="2438400" cy="3810000"/>
          </a:xfrm>
          <a:prstGeom prst="roundRect">
            <a:avLst>
              <a:gd name="adj" fmla="val 3907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rgbClr val="FF9966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/>
          </a:p>
        </p:txBody>
      </p: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4784725" y="2209800"/>
            <a:ext cx="1676400" cy="914400"/>
            <a:chOff x="6705600" y="914400"/>
            <a:chExt cx="1676400" cy="914400"/>
          </a:xfrm>
        </p:grpSpPr>
        <p:sp>
          <p:nvSpPr>
            <p:cNvPr id="112" name="Rounded Rectangle 111"/>
            <p:cNvSpPr/>
            <p:nvPr/>
          </p:nvSpPr>
          <p:spPr>
            <a:xfrm>
              <a:off x="6705600" y="914400"/>
              <a:ext cx="16764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81800" y="1143000"/>
              <a:ext cx="685800" cy="6096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1100" dirty="0"/>
                <a:t>AIS</a:t>
              </a:r>
            </a:p>
            <a:p>
              <a:pPr algn="ctr" eaLnBrk="0" hangingPunct="0">
                <a:defRPr/>
              </a:pPr>
              <a:r>
                <a:rPr lang="en-US" sz="1100" dirty="0"/>
                <a:t>Batch</a:t>
              </a:r>
            </a:p>
            <a:p>
              <a:pPr algn="ctr" eaLnBrk="0" hangingPunct="0">
                <a:defRPr/>
              </a:pPr>
              <a:r>
                <a:rPr lang="en-US" sz="1100" dirty="0"/>
                <a:t>Server</a:t>
              </a:r>
            </a:p>
          </p:txBody>
        </p:sp>
        <p:sp>
          <p:nvSpPr>
            <p:cNvPr id="108" name="Rounded Rectangle 107"/>
            <p:cNvSpPr/>
            <p:nvPr/>
          </p:nvSpPr>
          <p:spPr bwMode="auto">
            <a:xfrm>
              <a:off x="7620000" y="1143000"/>
              <a:ext cx="685800" cy="6096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1100" dirty="0"/>
                <a:t>AIS</a:t>
              </a:r>
            </a:p>
            <a:p>
              <a:pPr algn="ctr" eaLnBrk="0" hangingPunct="0">
                <a:defRPr/>
              </a:pPr>
              <a:r>
                <a:rPr lang="en-US" sz="1100" dirty="0"/>
                <a:t>Batch</a:t>
              </a:r>
            </a:p>
            <a:p>
              <a:pPr algn="ctr" eaLnBrk="0" hangingPunct="0">
                <a:defRPr/>
              </a:pPr>
              <a:r>
                <a:rPr lang="en-US" sz="1100" dirty="0"/>
                <a:t>Server</a:t>
              </a:r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2955925" y="2209800"/>
            <a:ext cx="1676400" cy="914400"/>
            <a:chOff x="6705600" y="914400"/>
            <a:chExt cx="1676400" cy="914400"/>
          </a:xfrm>
        </p:grpSpPr>
        <p:sp>
          <p:nvSpPr>
            <p:cNvPr id="120" name="Rounded Rectangle 119"/>
            <p:cNvSpPr/>
            <p:nvPr/>
          </p:nvSpPr>
          <p:spPr>
            <a:xfrm>
              <a:off x="6705600" y="914400"/>
              <a:ext cx="16764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Rounded Rectangle 120"/>
            <p:cNvSpPr/>
            <p:nvPr/>
          </p:nvSpPr>
          <p:spPr bwMode="auto">
            <a:xfrm>
              <a:off x="6781800" y="1143000"/>
              <a:ext cx="685800" cy="6096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1100" dirty="0"/>
                <a:t>AIS</a:t>
              </a:r>
            </a:p>
            <a:p>
              <a:pPr algn="ctr" eaLnBrk="0" hangingPunct="0">
                <a:defRPr/>
              </a:pPr>
              <a:r>
                <a:rPr lang="en-US" sz="1100" dirty="0"/>
                <a:t>R/T</a:t>
              </a:r>
            </a:p>
            <a:p>
              <a:pPr algn="ctr" eaLnBrk="0" hangingPunct="0">
                <a:defRPr/>
              </a:pPr>
              <a:r>
                <a:rPr lang="en-US" sz="1100" dirty="0"/>
                <a:t>Server</a:t>
              </a:r>
            </a:p>
          </p:txBody>
        </p:sp>
        <p:sp>
          <p:nvSpPr>
            <p:cNvPr id="122" name="Rounded Rectangle 121"/>
            <p:cNvSpPr/>
            <p:nvPr/>
          </p:nvSpPr>
          <p:spPr bwMode="auto">
            <a:xfrm>
              <a:off x="7620000" y="1143000"/>
              <a:ext cx="685800" cy="6096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1100" dirty="0"/>
                <a:t>AIS</a:t>
              </a:r>
            </a:p>
            <a:p>
              <a:pPr algn="ctr" eaLnBrk="0" hangingPunct="0">
                <a:defRPr/>
              </a:pPr>
              <a:r>
                <a:rPr lang="en-US" sz="1100" dirty="0"/>
                <a:t>R/T</a:t>
              </a:r>
            </a:p>
            <a:p>
              <a:pPr algn="ctr" eaLnBrk="0" hangingPunct="0">
                <a:defRPr/>
              </a:pPr>
              <a:r>
                <a:rPr lang="en-US" sz="1100" dirty="0"/>
                <a:t>Server</a:t>
              </a:r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5165725" y="2209800"/>
            <a:ext cx="909638" cy="23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Active/Active</a:t>
            </a:r>
          </a:p>
        </p:txBody>
      </p:sp>
      <p:sp>
        <p:nvSpPr>
          <p:cNvPr id="240" name="Rounded Rectangle 239"/>
          <p:cNvSpPr/>
          <p:nvPr/>
        </p:nvSpPr>
        <p:spPr>
          <a:xfrm>
            <a:off x="3184525" y="3429000"/>
            <a:ext cx="3124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242" name="Flowchart: Magnetic Disk 67"/>
          <p:cNvSpPr>
            <a:spLocks noChangeArrowheads="1"/>
          </p:cNvSpPr>
          <p:nvPr/>
        </p:nvSpPr>
        <p:spPr bwMode="auto">
          <a:xfrm>
            <a:off x="5165725" y="3733800"/>
            <a:ext cx="914400" cy="457200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800" dirty="0"/>
              <a:t>Batch Solution</a:t>
            </a:r>
          </a:p>
          <a:p>
            <a:pPr algn="ctr" eaLnBrk="0" hangingPunct="0">
              <a:defRPr/>
            </a:pPr>
            <a:r>
              <a:rPr lang="en-US" sz="800" dirty="0"/>
              <a:t>Repository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4308475" y="3427413"/>
            <a:ext cx="781050" cy="230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Cluster</a:t>
            </a:r>
          </a:p>
        </p:txBody>
      </p:sp>
      <p:cxnSp>
        <p:nvCxnSpPr>
          <p:cNvPr id="244" name="Straight Connector 243"/>
          <p:cNvCxnSpPr/>
          <p:nvPr/>
        </p:nvCxnSpPr>
        <p:spPr>
          <a:xfrm rot="5400000">
            <a:off x="3223419" y="3163094"/>
            <a:ext cx="228600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336925" y="3276600"/>
            <a:ext cx="838200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5400000" flipH="1" flipV="1">
            <a:off x="4061619" y="3163094"/>
            <a:ext cx="228600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472" name="TextBox 247"/>
          <p:cNvSpPr txBox="1">
            <a:spLocks noChangeArrowheads="1"/>
          </p:cNvSpPr>
          <p:nvPr/>
        </p:nvSpPr>
        <p:spPr bwMode="auto">
          <a:xfrm>
            <a:off x="3541713" y="3124200"/>
            <a:ext cx="481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"/>
              <a:t>ODBC</a:t>
            </a:r>
          </a:p>
        </p:txBody>
      </p:sp>
      <p:cxnSp>
        <p:nvCxnSpPr>
          <p:cNvPr id="249" name="Straight Connector 248"/>
          <p:cNvCxnSpPr/>
          <p:nvPr/>
        </p:nvCxnSpPr>
        <p:spPr>
          <a:xfrm rot="5400000">
            <a:off x="5050632" y="3161506"/>
            <a:ext cx="228600" cy="15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5165725" y="3275013"/>
            <a:ext cx="838200" cy="317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rot="5400000" flipH="1" flipV="1">
            <a:off x="5888832" y="3161506"/>
            <a:ext cx="228600" cy="15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476" name="TextBox 252"/>
          <p:cNvSpPr txBox="1">
            <a:spLocks noChangeArrowheads="1"/>
          </p:cNvSpPr>
          <p:nvPr/>
        </p:nvSpPr>
        <p:spPr bwMode="auto">
          <a:xfrm>
            <a:off x="5370513" y="3122613"/>
            <a:ext cx="481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"/>
              <a:t>ODBC</a:t>
            </a:r>
          </a:p>
        </p:txBody>
      </p:sp>
      <p:sp>
        <p:nvSpPr>
          <p:cNvPr id="241" name="Flowchart: Magnetic Disk 67"/>
          <p:cNvSpPr>
            <a:spLocks noChangeArrowheads="1"/>
          </p:cNvSpPr>
          <p:nvPr/>
        </p:nvSpPr>
        <p:spPr bwMode="auto">
          <a:xfrm>
            <a:off x="3336925" y="3505200"/>
            <a:ext cx="914400" cy="457200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800" dirty="0"/>
              <a:t>R/T Solution</a:t>
            </a:r>
          </a:p>
          <a:p>
            <a:pPr algn="ctr" eaLnBrk="0" hangingPunct="0">
              <a:defRPr/>
            </a:pPr>
            <a:r>
              <a:rPr lang="en-US" sz="800" dirty="0"/>
              <a:t>Repository</a:t>
            </a:r>
          </a:p>
        </p:txBody>
      </p:sp>
      <p:cxnSp>
        <p:nvCxnSpPr>
          <p:cNvPr id="252" name="Straight Connector 251"/>
          <p:cNvCxnSpPr>
            <a:endCxn id="242" idx="1"/>
          </p:cNvCxnSpPr>
          <p:nvPr/>
        </p:nvCxnSpPr>
        <p:spPr>
          <a:xfrm rot="5400000">
            <a:off x="5395119" y="3505994"/>
            <a:ext cx="457200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endCxn id="241" idx="1"/>
          </p:cNvCxnSpPr>
          <p:nvPr/>
        </p:nvCxnSpPr>
        <p:spPr>
          <a:xfrm rot="5400000">
            <a:off x="3681413" y="3390900"/>
            <a:ext cx="227012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480" name="Rounded Rectangle 64"/>
          <p:cNvSpPr>
            <a:spLocks noChangeArrowheads="1"/>
          </p:cNvSpPr>
          <p:nvPr/>
        </p:nvSpPr>
        <p:spPr bwMode="auto">
          <a:xfrm rot="5400000">
            <a:off x="3832225" y="3771900"/>
            <a:ext cx="1752600" cy="3810000"/>
          </a:xfrm>
          <a:prstGeom prst="roundRect">
            <a:avLst>
              <a:gd name="adj" fmla="val 3907"/>
            </a:avLst>
          </a:prstGeom>
          <a:solidFill>
            <a:srgbClr val="FFF9CC"/>
          </a:solidFill>
          <a:ln w="38100" algn="ctr">
            <a:solidFill>
              <a:srgbClr val="FF9966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fr-FR"/>
          </a:p>
        </p:txBody>
      </p:sp>
      <p:grpSp>
        <p:nvGrpSpPr>
          <p:cNvPr id="6" name="Group 122"/>
          <p:cNvGrpSpPr>
            <a:grpSpLocks/>
          </p:cNvGrpSpPr>
          <p:nvPr/>
        </p:nvGrpSpPr>
        <p:grpSpPr bwMode="auto">
          <a:xfrm>
            <a:off x="3032125" y="5029200"/>
            <a:ext cx="3429000" cy="609600"/>
            <a:chOff x="6705600" y="849084"/>
            <a:chExt cx="1676400" cy="870856"/>
          </a:xfrm>
        </p:grpSpPr>
        <p:sp>
          <p:nvSpPr>
            <p:cNvPr id="124" name="Rounded Rectangle 123"/>
            <p:cNvSpPr/>
            <p:nvPr/>
          </p:nvSpPr>
          <p:spPr>
            <a:xfrm>
              <a:off x="6705600" y="849084"/>
              <a:ext cx="1676400" cy="8708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 bwMode="auto">
            <a:xfrm>
              <a:off x="6781800" y="1142998"/>
              <a:ext cx="706120" cy="468084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1100" dirty="0"/>
                <a:t>RCM Server</a:t>
              </a:r>
            </a:p>
          </p:txBody>
        </p:sp>
        <p:sp>
          <p:nvSpPr>
            <p:cNvPr id="126" name="Rounded Rectangle 125"/>
            <p:cNvSpPr/>
            <p:nvPr/>
          </p:nvSpPr>
          <p:spPr bwMode="auto">
            <a:xfrm>
              <a:off x="7620000" y="1142999"/>
              <a:ext cx="685800" cy="468084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1100" dirty="0"/>
                <a:t>RCM Server</a:t>
              </a:r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4327525" y="5027613"/>
            <a:ext cx="909638" cy="230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Active/Active</a:t>
            </a:r>
          </a:p>
        </p:txBody>
      </p:sp>
      <p:sp>
        <p:nvSpPr>
          <p:cNvPr id="19483" name="TextBox 165"/>
          <p:cNvSpPr txBox="1">
            <a:spLocks noChangeArrowheads="1"/>
          </p:cNvSpPr>
          <p:nvPr/>
        </p:nvSpPr>
        <p:spPr bwMode="auto">
          <a:xfrm>
            <a:off x="5394325" y="4800600"/>
            <a:ext cx="185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fr-FR" sz="800"/>
          </a:p>
        </p:txBody>
      </p:sp>
      <p:sp>
        <p:nvSpPr>
          <p:cNvPr id="330" name="Rounded Rectangle 329"/>
          <p:cNvSpPr/>
          <p:nvPr/>
        </p:nvSpPr>
        <p:spPr>
          <a:xfrm>
            <a:off x="3184525" y="5791200"/>
            <a:ext cx="31242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331" name="Flowchart: Magnetic Disk 67"/>
          <p:cNvSpPr>
            <a:spLocks noChangeArrowheads="1"/>
          </p:cNvSpPr>
          <p:nvPr/>
        </p:nvSpPr>
        <p:spPr bwMode="auto">
          <a:xfrm>
            <a:off x="4327525" y="5943600"/>
            <a:ext cx="914400" cy="457200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800" dirty="0"/>
              <a:t>RCM</a:t>
            </a:r>
          </a:p>
          <a:p>
            <a:pPr algn="ctr" eaLnBrk="0" hangingPunct="0">
              <a:defRPr/>
            </a:pPr>
            <a:r>
              <a:rPr lang="en-US" sz="800" dirty="0"/>
              <a:t>Repository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3184525" y="6248400"/>
            <a:ext cx="781050" cy="23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Cluster</a:t>
            </a:r>
          </a:p>
        </p:txBody>
      </p:sp>
      <p:sp>
        <p:nvSpPr>
          <p:cNvPr id="19487" name="TextBox 335"/>
          <p:cNvSpPr txBox="1">
            <a:spLocks noChangeArrowheads="1"/>
          </p:cNvSpPr>
          <p:nvPr/>
        </p:nvSpPr>
        <p:spPr bwMode="auto">
          <a:xfrm>
            <a:off x="4532313" y="5562600"/>
            <a:ext cx="452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"/>
              <a:t>JDBC</a:t>
            </a:r>
          </a:p>
        </p:txBody>
      </p:sp>
      <p:cxnSp>
        <p:nvCxnSpPr>
          <p:cNvPr id="353" name="Elbow Connector 352"/>
          <p:cNvCxnSpPr>
            <a:endCxn id="331" idx="1"/>
          </p:cNvCxnSpPr>
          <p:nvPr/>
        </p:nvCxnSpPr>
        <p:spPr>
          <a:xfrm rot="5400000">
            <a:off x="5003800" y="5343525"/>
            <a:ext cx="381000" cy="81915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endCxn id="331" idx="1"/>
          </p:cNvCxnSpPr>
          <p:nvPr/>
        </p:nvCxnSpPr>
        <p:spPr>
          <a:xfrm rot="16200000" flipH="1">
            <a:off x="4156869" y="5315744"/>
            <a:ext cx="381000" cy="8747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" name="Group 295"/>
          <p:cNvGrpSpPr>
            <a:grpSpLocks/>
          </p:cNvGrpSpPr>
          <p:nvPr/>
        </p:nvGrpSpPr>
        <p:grpSpPr bwMode="auto">
          <a:xfrm>
            <a:off x="5203825" y="1143000"/>
            <a:ext cx="1601788" cy="1295400"/>
            <a:chOff x="5204312" y="1143000"/>
            <a:chExt cx="1601510" cy="1295400"/>
          </a:xfrm>
        </p:grpSpPr>
        <p:grpSp>
          <p:nvGrpSpPr>
            <p:cNvPr id="9" name="Group 290"/>
            <p:cNvGrpSpPr>
              <a:grpSpLocks/>
            </p:cNvGrpSpPr>
            <p:nvPr/>
          </p:nvGrpSpPr>
          <p:grpSpPr bwMode="auto">
            <a:xfrm>
              <a:off x="5204312" y="1143000"/>
              <a:ext cx="1120288" cy="1295400"/>
              <a:chOff x="5204312" y="1143000"/>
              <a:chExt cx="1120288" cy="1295400"/>
            </a:xfrm>
          </p:grpSpPr>
          <p:cxnSp>
            <p:nvCxnSpPr>
              <p:cNvPr id="255" name="Elbow Connector 254"/>
              <p:cNvCxnSpPr/>
              <p:nvPr/>
            </p:nvCxnSpPr>
            <p:spPr>
              <a:xfrm rot="5400000" flipH="1" flipV="1">
                <a:off x="5116903" y="1230409"/>
                <a:ext cx="1295400" cy="1120581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68" name="Elbow Connector 267"/>
              <p:cNvCxnSpPr/>
              <p:nvPr/>
            </p:nvCxnSpPr>
            <p:spPr>
              <a:xfrm rot="5400000" flipH="1" flipV="1">
                <a:off x="5535930" y="1649436"/>
                <a:ext cx="1295400" cy="282526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9521" name="TextBox 294"/>
            <p:cNvSpPr txBox="1">
              <a:spLocks noChangeArrowheads="1"/>
            </p:cNvSpPr>
            <p:nvPr/>
          </p:nvSpPr>
          <p:spPr bwMode="auto">
            <a:xfrm>
              <a:off x="6324600" y="1219200"/>
              <a:ext cx="48122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800"/>
                <a:t>ODBC</a:t>
              </a:r>
            </a:p>
          </p:txBody>
        </p:sp>
      </p:grpSp>
      <p:grpSp>
        <p:nvGrpSpPr>
          <p:cNvPr id="10" name="Group 220"/>
          <p:cNvGrpSpPr>
            <a:grpSpLocks/>
          </p:cNvGrpSpPr>
          <p:nvPr/>
        </p:nvGrpSpPr>
        <p:grpSpPr bwMode="auto">
          <a:xfrm>
            <a:off x="3352800" y="1066800"/>
            <a:ext cx="1143000" cy="1371600"/>
            <a:chOff x="3352800" y="1066800"/>
            <a:chExt cx="1143000" cy="1371601"/>
          </a:xfrm>
        </p:grpSpPr>
        <p:sp>
          <p:nvSpPr>
            <p:cNvPr id="199" name="Trapezoid 198"/>
            <p:cNvSpPr/>
            <p:nvPr/>
          </p:nvSpPr>
          <p:spPr bwMode="auto">
            <a:xfrm rot="10800000" flipV="1">
              <a:off x="3429000" y="1981201"/>
              <a:ext cx="838200" cy="152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800" dirty="0"/>
                <a:t>Load Balancer</a:t>
              </a:r>
            </a:p>
          </p:txBody>
        </p:sp>
        <p:cxnSp>
          <p:nvCxnSpPr>
            <p:cNvPr id="215" name="Elbow Connector 182"/>
            <p:cNvCxnSpPr/>
            <p:nvPr/>
          </p:nvCxnSpPr>
          <p:spPr>
            <a:xfrm>
              <a:off x="4267200" y="2057401"/>
              <a:ext cx="95250" cy="381000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hape 215"/>
            <p:cNvCxnSpPr/>
            <p:nvPr/>
          </p:nvCxnSpPr>
          <p:spPr>
            <a:xfrm rot="10800000" flipV="1">
              <a:off x="3352800" y="2057401"/>
              <a:ext cx="95250" cy="381000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18" name="TextBox 154"/>
            <p:cNvSpPr txBox="1">
              <a:spLocks noChangeArrowheads="1"/>
            </p:cNvSpPr>
            <p:nvPr/>
          </p:nvSpPr>
          <p:spPr bwMode="auto">
            <a:xfrm>
              <a:off x="3710007" y="1295400"/>
              <a:ext cx="78579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000"/>
                <a:t>SOAP/http</a:t>
              </a:r>
            </a:p>
          </p:txBody>
        </p:sp>
        <p:cxnSp>
          <p:nvCxnSpPr>
            <p:cNvPr id="183" name="Elbow Connector 182"/>
            <p:cNvCxnSpPr>
              <a:endCxn id="199" idx="0"/>
            </p:cNvCxnSpPr>
            <p:nvPr/>
          </p:nvCxnSpPr>
          <p:spPr>
            <a:xfrm rot="5400000">
              <a:off x="3690938" y="1200150"/>
              <a:ext cx="914401" cy="6477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26"/>
          <p:cNvGrpSpPr>
            <a:grpSpLocks/>
          </p:cNvGrpSpPr>
          <p:nvPr/>
        </p:nvGrpSpPr>
        <p:grpSpPr bwMode="auto">
          <a:xfrm>
            <a:off x="2290763" y="1676400"/>
            <a:ext cx="3636962" cy="4192588"/>
            <a:chOff x="2291462" y="1676400"/>
            <a:chExt cx="3636750" cy="4191794"/>
          </a:xfrm>
        </p:grpSpPr>
        <p:grpSp>
          <p:nvGrpSpPr>
            <p:cNvPr id="12" name="Group 292"/>
            <p:cNvGrpSpPr>
              <a:grpSpLocks/>
            </p:cNvGrpSpPr>
            <p:nvPr/>
          </p:nvGrpSpPr>
          <p:grpSpPr bwMode="auto">
            <a:xfrm>
              <a:off x="2291462" y="1677194"/>
              <a:ext cx="3636750" cy="4191000"/>
              <a:chOff x="4516650" y="1677194"/>
              <a:chExt cx="3636750" cy="4191000"/>
            </a:xfrm>
          </p:grpSpPr>
          <p:grpSp>
            <p:nvGrpSpPr>
              <p:cNvPr id="13" name="Group 233"/>
              <p:cNvGrpSpPr>
                <a:grpSpLocks/>
              </p:cNvGrpSpPr>
              <p:nvPr/>
            </p:nvGrpSpPr>
            <p:grpSpPr bwMode="auto">
              <a:xfrm>
                <a:off x="4738199" y="1677194"/>
                <a:ext cx="3415201" cy="4191000"/>
                <a:chOff x="4738199" y="1677194"/>
                <a:chExt cx="3415201" cy="4191000"/>
              </a:xfrm>
            </p:grpSpPr>
            <p:cxnSp>
              <p:nvCxnSpPr>
                <p:cNvPr id="163" name="Elbow Connector 182"/>
                <p:cNvCxnSpPr/>
                <p:nvPr/>
              </p:nvCxnSpPr>
              <p:spPr>
                <a:xfrm rot="5400000" flipH="1" flipV="1">
                  <a:off x="2645371" y="3773091"/>
                  <a:ext cx="4188619" cy="1587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lbow Connector 182"/>
                <p:cNvCxnSpPr/>
                <p:nvPr/>
              </p:nvCxnSpPr>
              <p:spPr>
                <a:xfrm flipV="1">
                  <a:off x="4740474" y="5561864"/>
                  <a:ext cx="3412926" cy="304742"/>
                </a:xfrm>
                <a:prstGeom prst="bentConnector3">
                  <a:avLst>
                    <a:gd name="adj1" fmla="val 100500"/>
                  </a:avLst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Elbow Connector 182"/>
                <p:cNvCxnSpPr/>
                <p:nvPr/>
              </p:nvCxnSpPr>
              <p:spPr>
                <a:xfrm rot="5400000" flipH="1" flipV="1">
                  <a:off x="5792152" y="5715029"/>
                  <a:ext cx="304742" cy="1588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511" name="TextBox 222"/>
              <p:cNvSpPr txBox="1">
                <a:spLocks noChangeArrowheads="1"/>
              </p:cNvSpPr>
              <p:nvPr/>
            </p:nvSpPr>
            <p:spPr bwMode="auto">
              <a:xfrm rot="-5400000">
                <a:off x="4251192" y="2411080"/>
                <a:ext cx="761748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900"/>
                  <a:t>SOAP/http</a:t>
                </a:r>
              </a:p>
            </p:txBody>
          </p:sp>
        </p:grpSp>
        <p:cxnSp>
          <p:nvCxnSpPr>
            <p:cNvPr id="198" name="Elbow Connector 197"/>
            <p:cNvCxnSpPr/>
            <p:nvPr/>
          </p:nvCxnSpPr>
          <p:spPr>
            <a:xfrm>
              <a:off x="2515286" y="1676400"/>
              <a:ext cx="1219129" cy="304742"/>
            </a:xfrm>
            <a:prstGeom prst="bentConnector3">
              <a:avLst>
                <a:gd name="adj1" fmla="val 100410"/>
              </a:avLst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24"/>
          <p:cNvGrpSpPr>
            <a:grpSpLocks/>
          </p:cNvGrpSpPr>
          <p:nvPr/>
        </p:nvGrpSpPr>
        <p:grpSpPr bwMode="auto">
          <a:xfrm>
            <a:off x="3198813" y="1311275"/>
            <a:ext cx="4725987" cy="3946525"/>
            <a:chOff x="3199606" y="1310805"/>
            <a:chExt cx="4725195" cy="3946995"/>
          </a:xfrm>
        </p:grpSpPr>
        <p:grpSp>
          <p:nvGrpSpPr>
            <p:cNvPr id="15" name="Group 226"/>
            <p:cNvGrpSpPr>
              <a:grpSpLocks/>
            </p:cNvGrpSpPr>
            <p:nvPr/>
          </p:nvGrpSpPr>
          <p:grpSpPr bwMode="auto">
            <a:xfrm>
              <a:off x="3199606" y="1310805"/>
              <a:ext cx="4725195" cy="3946995"/>
              <a:chOff x="5410200" y="1310805"/>
              <a:chExt cx="4725195" cy="3946995"/>
            </a:xfrm>
          </p:grpSpPr>
          <p:sp>
            <p:nvSpPr>
              <p:cNvPr id="317" name="Trapezoid 316"/>
              <p:cNvSpPr/>
              <p:nvPr/>
            </p:nvSpPr>
            <p:spPr bwMode="auto">
              <a:xfrm rot="10800000" flipV="1">
                <a:off x="6514915" y="4876755"/>
                <a:ext cx="914247" cy="152418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r>
                  <a:rPr lang="en-US" sz="800" dirty="0"/>
                  <a:t>Load Balancer</a:t>
                </a:r>
              </a:p>
            </p:txBody>
          </p:sp>
          <p:cxnSp>
            <p:nvCxnSpPr>
              <p:cNvPr id="318" name="Shape 317"/>
              <p:cNvCxnSpPr>
                <a:stCxn id="317" idx="3"/>
              </p:cNvCxnSpPr>
              <p:nvPr/>
            </p:nvCxnSpPr>
            <p:spPr>
              <a:xfrm rot="10800000" flipV="1">
                <a:off x="6121281" y="4952964"/>
                <a:ext cx="412681" cy="282609"/>
              </a:xfrm>
              <a:prstGeom prst="bentConnector2">
                <a:avLst/>
              </a:prstGeom>
              <a:ln>
                <a:solidFill>
                  <a:srgbClr val="218B38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Elbow Connector 182"/>
              <p:cNvCxnSpPr>
                <a:stCxn id="317" idx="1"/>
              </p:cNvCxnSpPr>
              <p:nvPr/>
            </p:nvCxnSpPr>
            <p:spPr>
              <a:xfrm>
                <a:off x="7410115" y="4952964"/>
                <a:ext cx="287289" cy="304836"/>
              </a:xfrm>
              <a:prstGeom prst="bentConnector2">
                <a:avLst/>
              </a:prstGeom>
              <a:ln>
                <a:solidFill>
                  <a:srgbClr val="218B38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00" name="TextBox 216"/>
              <p:cNvSpPr txBox="1">
                <a:spLocks noChangeArrowheads="1"/>
              </p:cNvSpPr>
              <p:nvPr/>
            </p:nvSpPr>
            <p:spPr bwMode="auto">
              <a:xfrm>
                <a:off x="7048945" y="4495800"/>
                <a:ext cx="49564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000"/>
                  <a:t>http/s</a:t>
                </a:r>
              </a:p>
            </p:txBody>
          </p:sp>
          <p:grpSp>
            <p:nvGrpSpPr>
              <p:cNvPr id="16" name="Group 224"/>
              <p:cNvGrpSpPr>
                <a:grpSpLocks/>
              </p:cNvGrpSpPr>
              <p:nvPr/>
            </p:nvGrpSpPr>
            <p:grpSpPr bwMode="auto">
              <a:xfrm>
                <a:off x="5410200" y="1310805"/>
                <a:ext cx="4725195" cy="3565993"/>
                <a:chOff x="5410200" y="1310805"/>
                <a:chExt cx="4725195" cy="3565993"/>
              </a:xfrm>
            </p:grpSpPr>
            <p:cxnSp>
              <p:nvCxnSpPr>
                <p:cNvPr id="314" name="Elbow Connector 313"/>
                <p:cNvCxnSpPr>
                  <a:endCxn id="317" idx="0"/>
                </p:cNvCxnSpPr>
                <p:nvPr/>
              </p:nvCxnSpPr>
              <p:spPr>
                <a:xfrm rot="5400000">
                  <a:off x="6770742" y="1512102"/>
                  <a:ext cx="3565950" cy="3163357"/>
                </a:xfrm>
                <a:prstGeom prst="bentConnector3">
                  <a:avLst>
                    <a:gd name="adj1" fmla="val 90355"/>
                  </a:avLst>
                </a:prstGeom>
                <a:ln>
                  <a:solidFill>
                    <a:srgbClr val="218B38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 rot="5400000" flipH="1" flipV="1">
                  <a:off x="8382252" y="3200949"/>
                  <a:ext cx="304836" cy="1587"/>
                </a:xfrm>
                <a:prstGeom prst="line">
                  <a:avLst/>
                </a:prstGeom>
                <a:ln>
                  <a:solidFill>
                    <a:srgbClr val="218B38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 rot="5400000">
                  <a:off x="7087863" y="3200155"/>
                  <a:ext cx="303248" cy="1587"/>
                </a:xfrm>
                <a:prstGeom prst="line">
                  <a:avLst/>
                </a:prstGeom>
                <a:ln>
                  <a:solidFill>
                    <a:srgbClr val="218B38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 rot="5400000">
                  <a:off x="6402178" y="3200155"/>
                  <a:ext cx="303248" cy="1587"/>
                </a:xfrm>
                <a:prstGeom prst="line">
                  <a:avLst/>
                </a:prstGeom>
                <a:ln>
                  <a:solidFill>
                    <a:srgbClr val="218B38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 rot="5400000">
                  <a:off x="5259370" y="3200155"/>
                  <a:ext cx="303248" cy="1587"/>
                </a:xfrm>
                <a:prstGeom prst="line">
                  <a:avLst/>
                </a:prstGeom>
                <a:ln>
                  <a:solidFill>
                    <a:srgbClr val="218B38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5411787" y="3352573"/>
                  <a:ext cx="3656987" cy="1588"/>
                </a:xfrm>
                <a:prstGeom prst="line">
                  <a:avLst/>
                </a:prstGeom>
                <a:ln>
                  <a:solidFill>
                    <a:srgbClr val="218B38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4" name="Straight Connector 213"/>
            <p:cNvCxnSpPr/>
            <p:nvPr/>
          </p:nvCxnSpPr>
          <p:spPr>
            <a:xfrm rot="5400000">
              <a:off x="6287406" y="3924935"/>
              <a:ext cx="1141548" cy="0"/>
            </a:xfrm>
            <a:prstGeom prst="line">
              <a:avLst/>
            </a:prstGeom>
            <a:ln>
              <a:solidFill>
                <a:srgbClr val="218B38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Rectangle 227"/>
          <p:cNvSpPr/>
          <p:nvPr/>
        </p:nvSpPr>
        <p:spPr>
          <a:xfrm>
            <a:off x="3357563" y="2209800"/>
            <a:ext cx="909637" cy="23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Active/Active</a:t>
            </a:r>
          </a:p>
        </p:txBody>
      </p:sp>
      <p:sp>
        <p:nvSpPr>
          <p:cNvPr id="80" name="Title 5"/>
          <p:cNvSpPr txBox="1">
            <a:spLocks/>
          </p:cNvSpPr>
          <p:nvPr/>
        </p:nvSpPr>
        <p:spPr>
          <a:xfrm>
            <a:off x="368618" y="251668"/>
            <a:ext cx="8464550" cy="58205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84138" indent="93663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</a:defRPr>
            </a:lvl2pPr>
            <a:lvl3pPr marL="84138" indent="93663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</a:defRPr>
            </a:lvl3pPr>
            <a:lvl4pPr marL="84138" indent="93663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</a:defRPr>
            </a:lvl4pPr>
            <a:lvl5pPr marL="84138" indent="93663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</a:defRPr>
            </a:lvl5pPr>
            <a:lvl6pPr marL="456984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91396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1370946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1827929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Balancing</a:t>
            </a:r>
            <a:r>
              <a:rPr lang="fr-FR" dirty="0" smtClean="0"/>
              <a:t> /</a:t>
            </a:r>
          </a:p>
          <a:p>
            <a:r>
              <a:rPr lang="fr-FR" dirty="0" smtClean="0"/>
              <a:t>Haute Dispo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7676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508000" y="2459038"/>
            <a:ext cx="60960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fr-FR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4956312"/>
            <a:ext cx="4191000" cy="160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1800" dirty="0" smtClean="0"/>
              <a:t>Monitoring en temps réel, incluant le TPS, durée, # erreurs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1800" dirty="0" smtClean="0"/>
              <a:t>Drill Down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1800" dirty="0" smtClean="0"/>
              <a:t>Visualiser les log du serveur AIS</a:t>
            </a:r>
          </a:p>
        </p:txBody>
      </p:sp>
      <p:pic>
        <p:nvPicPr>
          <p:cNvPr id="4102" name="Picture 5" descr="Z:\Platform\Actimize Intelligence Server\Version 4\screenshots\monitor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7746" y="1251434"/>
            <a:ext cx="4129088" cy="342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877377"/>
              </p:ext>
            </p:extLst>
          </p:nvPr>
        </p:nvGraphicFramePr>
        <p:xfrm>
          <a:off x="217556" y="1215888"/>
          <a:ext cx="4165600" cy="352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Photo Editor Photo" r:id="rId5" imgW="8952381" imgH="5466667" progId="">
                  <p:embed/>
                </p:oleObj>
              </mc:Choice>
              <mc:Fallback>
                <p:oleObj name="Photo Editor Photo" r:id="rId5" imgW="8952381" imgH="546666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56" y="1215888"/>
                        <a:ext cx="4165600" cy="3520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800600" y="4953000"/>
            <a:ext cx="4191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250825" indent="-250825" defTabSz="792000" fontAlgn="base"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fr-FR" dirty="0" smtClean="0">
                <a:solidFill>
                  <a:schemeClr val="tx2"/>
                </a:solidFill>
              </a:rPr>
              <a:t>Connecté </a:t>
            </a:r>
            <a:r>
              <a:rPr lang="fr-FR" dirty="0">
                <a:solidFill>
                  <a:schemeClr val="tx2"/>
                </a:solidFill>
              </a:rPr>
              <a:t>aux logs du serveur AIS</a:t>
            </a:r>
          </a:p>
          <a:p>
            <a:pPr marL="250825" indent="-250825" defTabSz="792000" fontAlgn="base"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fr-FR" dirty="0">
                <a:solidFill>
                  <a:schemeClr val="tx2"/>
                </a:solidFill>
              </a:rPr>
              <a:t>Exporter/Importer les logs</a:t>
            </a:r>
          </a:p>
          <a:p>
            <a:pPr marL="250825" indent="-250825" defTabSz="792000" fontAlgn="base"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fr-FR" dirty="0">
                <a:solidFill>
                  <a:schemeClr val="tx2"/>
                </a:solidFill>
              </a:rPr>
              <a:t>Filtrer et rechercher les messages</a:t>
            </a:r>
          </a:p>
          <a:p>
            <a:pPr marL="250825" indent="-250825" defTabSz="792000" fontAlgn="base"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fr-FR" dirty="0">
                <a:solidFill>
                  <a:schemeClr val="tx2"/>
                </a:solidFill>
              </a:rPr>
              <a:t>Visualiser les erreurs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Supervision: Server Monitor &amp; Log Viewer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3549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74028" y="3032657"/>
            <a:ext cx="6025139" cy="2167497"/>
          </a:xfrm>
        </p:spPr>
        <p:txBody>
          <a:bodyPr/>
          <a:lstStyle/>
          <a:p>
            <a:r>
              <a:rPr lang="en-US" dirty="0" smtClean="0"/>
              <a:t>Merci!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0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sz="3600" dirty="0" err="1" smtClean="0"/>
              <a:t>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046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Entreprise Nice Actimize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09638" y="1295400"/>
            <a:ext cx="7472362" cy="4953000"/>
          </a:xfrm>
        </p:spPr>
      </p:pic>
      <p:sp>
        <p:nvSpPr>
          <p:cNvPr id="6" name="Frame 5"/>
          <p:cNvSpPr/>
          <p:nvPr/>
        </p:nvSpPr>
        <p:spPr bwMode="auto">
          <a:xfrm>
            <a:off x="1025857" y="4038600"/>
            <a:ext cx="7391400" cy="2286000"/>
          </a:xfrm>
          <a:prstGeom prst="frame">
            <a:avLst>
              <a:gd name="adj1" fmla="val 6529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endParaRPr lang="fr-FR" sz="12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1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endCxn id="38" idx="2"/>
          </p:cNvCxnSpPr>
          <p:nvPr/>
        </p:nvCxnSpPr>
        <p:spPr>
          <a:xfrm>
            <a:off x="3711447" y="4114800"/>
            <a:ext cx="1566337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4117848" y="3420538"/>
            <a:ext cx="1159939" cy="84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20847" y="2971800"/>
            <a:ext cx="1524000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597894"/>
              </a:buClr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Policy Manager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92247" y="3276600"/>
            <a:ext cx="1524001" cy="7450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597894"/>
              </a:buClr>
              <a:buFont typeface="Wingdings" pitchFamily="2" charset="2"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DART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244847" y="2209800"/>
            <a:ext cx="1320801" cy="91440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66800" y="4646612"/>
            <a:ext cx="6858000" cy="1588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We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4876800"/>
            <a:ext cx="1354679" cy="863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69279" y="5181600"/>
            <a:ext cx="1492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 dirty="0" smtClean="0"/>
              <a:t>Browser Web</a:t>
            </a:r>
            <a:endParaRPr lang="en-US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63647" y="3581400"/>
            <a:ext cx="1524000" cy="83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597894"/>
              </a:buClr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Risk Case Manager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597894"/>
              </a:buClr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(RCM)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20847" y="1612677"/>
            <a:ext cx="15240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597894"/>
              </a:buClr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Analytics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Intelligence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Server (AIS)</a:t>
            </a:r>
          </a:p>
        </p:txBody>
      </p:sp>
      <p:sp>
        <p:nvSpPr>
          <p:cNvPr id="33" name="Can 32"/>
          <p:cNvSpPr/>
          <p:nvPr/>
        </p:nvSpPr>
        <p:spPr>
          <a:xfrm>
            <a:off x="7041543" y="1752600"/>
            <a:ext cx="533400" cy="381000"/>
          </a:xfrm>
          <a:prstGeom prst="can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an 33"/>
          <p:cNvSpPr/>
          <p:nvPr/>
        </p:nvSpPr>
        <p:spPr>
          <a:xfrm>
            <a:off x="7574943" y="1752600"/>
            <a:ext cx="533400" cy="381000"/>
          </a:xfrm>
          <a:prstGeom prst="can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an 34"/>
          <p:cNvSpPr/>
          <p:nvPr/>
        </p:nvSpPr>
        <p:spPr>
          <a:xfrm>
            <a:off x="7346343" y="1905000"/>
            <a:ext cx="533400" cy="381000"/>
          </a:xfrm>
          <a:prstGeom prst="can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89922" y="228600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b="1" dirty="0" smtClean="0"/>
              <a:t>Sources de </a:t>
            </a:r>
            <a:r>
              <a:rPr lang="en-US" sz="1200" b="1" dirty="0" err="1" smtClean="0"/>
              <a:t>données</a:t>
            </a: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du client</a:t>
            </a:r>
            <a:endParaRPr lang="en-US" sz="1200" b="1" dirty="0"/>
          </a:p>
        </p:txBody>
      </p:sp>
      <p:sp>
        <p:nvSpPr>
          <p:cNvPr id="38" name="Can 37"/>
          <p:cNvSpPr/>
          <p:nvPr/>
        </p:nvSpPr>
        <p:spPr>
          <a:xfrm>
            <a:off x="5277784" y="3886200"/>
            <a:ext cx="533400" cy="457200"/>
          </a:xfrm>
          <a:prstGeom prst="can">
            <a:avLst/>
          </a:prstGeom>
          <a:gradFill flip="none" rotWithShape="1">
            <a:gsLst>
              <a:gs pos="0">
                <a:srgbClr val="15378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39790" y="3200401"/>
            <a:ext cx="1710257" cy="137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 smtClean="0"/>
              <a:t>Application DB</a:t>
            </a:r>
          </a:p>
          <a:p>
            <a:pPr>
              <a:buNone/>
            </a:pPr>
            <a:r>
              <a:rPr lang="en-US" sz="1200" dirty="0" smtClean="0"/>
              <a:t>Profiles DB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91632" y="3911598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b="1" dirty="0" err="1" smtClean="0"/>
              <a:t>Référentiel</a:t>
            </a: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Case Manager</a:t>
            </a:r>
            <a:endParaRPr lang="en-US" sz="1200" b="1" dirty="0"/>
          </a:p>
        </p:txBody>
      </p:sp>
      <p:sp>
        <p:nvSpPr>
          <p:cNvPr id="46" name="Can 45"/>
          <p:cNvSpPr/>
          <p:nvPr/>
        </p:nvSpPr>
        <p:spPr>
          <a:xfrm>
            <a:off x="5277787" y="3191938"/>
            <a:ext cx="533400" cy="457200"/>
          </a:xfrm>
          <a:prstGeom prst="can">
            <a:avLst/>
          </a:prstGeom>
          <a:gradFill flip="none" rotWithShape="1">
            <a:gsLst>
              <a:gs pos="0">
                <a:srgbClr val="15378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10800000">
            <a:off x="4270248" y="2362200"/>
            <a:ext cx="990600" cy="91440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2"/>
          </p:cNvCxnSpPr>
          <p:nvPr/>
        </p:nvCxnSpPr>
        <p:spPr>
          <a:xfrm rot="16200000" flipH="1">
            <a:off x="2801277" y="4643969"/>
            <a:ext cx="457200" cy="84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255041" y="274240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5430187" y="3344338"/>
            <a:ext cx="533400" cy="457200"/>
          </a:xfrm>
          <a:prstGeom prst="can">
            <a:avLst/>
          </a:prstGeom>
          <a:gradFill flip="none" rotWithShape="1">
            <a:gsLst>
              <a:gs pos="0">
                <a:srgbClr val="15378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 de la Plateforme – Exécution</a:t>
            </a:r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5569885" y="1866666"/>
            <a:ext cx="533400" cy="457200"/>
          </a:xfrm>
          <a:prstGeom prst="can">
            <a:avLst/>
          </a:prstGeom>
          <a:gradFill flip="none" rotWithShape="1">
            <a:gsLst>
              <a:gs pos="0">
                <a:srgbClr val="15378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149847" y="2057400"/>
            <a:ext cx="901221" cy="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70248" y="2057400"/>
            <a:ext cx="1256821" cy="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88555" y="2362200"/>
            <a:ext cx="100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200" dirty="0" smtClean="0"/>
              <a:t>Actimize Financial Data Model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150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endCxn id="38" idx="2"/>
          </p:cNvCxnSpPr>
          <p:nvPr/>
        </p:nvCxnSpPr>
        <p:spPr>
          <a:xfrm>
            <a:off x="3711447" y="4114800"/>
            <a:ext cx="1566337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4117848" y="3420538"/>
            <a:ext cx="1159939" cy="84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20847" y="2971800"/>
            <a:ext cx="1524000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597894"/>
              </a:buClr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Policy Manager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92247" y="3276600"/>
            <a:ext cx="1524001" cy="7450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597894"/>
              </a:buClr>
              <a:buFont typeface="Wingdings" pitchFamily="2" charset="2"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DART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244847" y="2209800"/>
            <a:ext cx="1320801" cy="91440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66800" y="4646612"/>
            <a:ext cx="6858000" cy="1588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 descr="Actimize Model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002" y="1703945"/>
            <a:ext cx="987552" cy="708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3042" y="2433935"/>
            <a:ext cx="77457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b="1" dirty="0" smtClean="0"/>
              <a:t>Visual </a:t>
            </a:r>
            <a:br>
              <a:rPr lang="en-US" sz="1200" b="1" dirty="0" smtClean="0"/>
            </a:br>
            <a:r>
              <a:rPr lang="en-US" sz="1200" b="1" dirty="0" smtClean="0"/>
              <a:t>Modeler</a:t>
            </a:r>
            <a:endParaRPr lang="en-US" sz="1200" b="1" dirty="0"/>
          </a:p>
        </p:txBody>
      </p:sp>
      <p:pic>
        <p:nvPicPr>
          <p:cNvPr id="8" name="Picture 7" descr="Actimize Design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6001" y="3124200"/>
            <a:ext cx="990599" cy="738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200" y="3859079"/>
            <a:ext cx="8418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b="1" dirty="0" smtClean="0"/>
              <a:t>RCM</a:t>
            </a:r>
            <a:br>
              <a:rPr lang="en-US" sz="1200" b="1" dirty="0" smtClean="0"/>
            </a:br>
            <a:r>
              <a:rPr lang="en-US" sz="1200" b="1" dirty="0" smtClean="0"/>
              <a:t>Designer</a:t>
            </a:r>
            <a:endParaRPr lang="en-US" sz="1200" b="1" dirty="0"/>
          </a:p>
        </p:txBody>
      </p:sp>
      <p:pic>
        <p:nvPicPr>
          <p:cNvPr id="10" name="Picture 9" descr="We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2200" y="4876800"/>
            <a:ext cx="1354679" cy="86315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263647" y="3581400"/>
            <a:ext cx="1524000" cy="83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597894"/>
              </a:buClr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Risk Case Manager</a:t>
            </a:r>
          </a:p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597894"/>
              </a:buClr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(RCM)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20847" y="1612677"/>
            <a:ext cx="15240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597894"/>
              </a:buClr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Analytics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Intelligence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Server (AIS)</a:t>
            </a:r>
          </a:p>
        </p:txBody>
      </p:sp>
      <p:cxnSp>
        <p:nvCxnSpPr>
          <p:cNvPr id="31" name="Straight Arrow Connector 30"/>
          <p:cNvCxnSpPr>
            <a:stCxn id="15" idx="1"/>
            <a:endCxn id="5" idx="3"/>
          </p:cNvCxnSpPr>
          <p:nvPr/>
        </p:nvCxnSpPr>
        <p:spPr>
          <a:xfrm flipH="1" flipV="1">
            <a:off x="2003554" y="2057973"/>
            <a:ext cx="717293" cy="1190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3"/>
          </p:cNvCxnSpPr>
          <p:nvPr/>
        </p:nvCxnSpPr>
        <p:spPr>
          <a:xfrm flipH="1">
            <a:off x="2006600" y="3493339"/>
            <a:ext cx="48564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7041543" y="1752600"/>
            <a:ext cx="533400" cy="381000"/>
          </a:xfrm>
          <a:prstGeom prst="can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an 33"/>
          <p:cNvSpPr/>
          <p:nvPr/>
        </p:nvSpPr>
        <p:spPr>
          <a:xfrm>
            <a:off x="7574943" y="1752600"/>
            <a:ext cx="533400" cy="381000"/>
          </a:xfrm>
          <a:prstGeom prst="can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an 34"/>
          <p:cNvSpPr/>
          <p:nvPr/>
        </p:nvSpPr>
        <p:spPr>
          <a:xfrm>
            <a:off x="7346343" y="1905000"/>
            <a:ext cx="533400" cy="381000"/>
          </a:xfrm>
          <a:prstGeom prst="can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5277784" y="3886200"/>
            <a:ext cx="533400" cy="457200"/>
          </a:xfrm>
          <a:prstGeom prst="can">
            <a:avLst/>
          </a:prstGeom>
          <a:gradFill flip="none" rotWithShape="1">
            <a:gsLst>
              <a:gs pos="0">
                <a:srgbClr val="15378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39790" y="3200401"/>
            <a:ext cx="1710257" cy="137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 smtClean="0"/>
              <a:t>Application DB</a:t>
            </a:r>
          </a:p>
          <a:p>
            <a:pPr>
              <a:buNone/>
            </a:pPr>
            <a:r>
              <a:rPr lang="en-US" sz="1200" dirty="0" smtClean="0"/>
              <a:t>Profiles DB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5277787" y="3191938"/>
            <a:ext cx="533400" cy="457200"/>
          </a:xfrm>
          <a:prstGeom prst="can">
            <a:avLst/>
          </a:prstGeom>
          <a:gradFill flip="none" rotWithShape="1">
            <a:gsLst>
              <a:gs pos="0">
                <a:srgbClr val="15378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10800000">
            <a:off x="4270248" y="2362200"/>
            <a:ext cx="990600" cy="91440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2"/>
          </p:cNvCxnSpPr>
          <p:nvPr/>
        </p:nvCxnSpPr>
        <p:spPr>
          <a:xfrm rot="16200000" flipH="1">
            <a:off x="2801277" y="4643969"/>
            <a:ext cx="457200" cy="84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255041" y="274240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5430187" y="3344338"/>
            <a:ext cx="533400" cy="457200"/>
          </a:xfrm>
          <a:prstGeom prst="can">
            <a:avLst/>
          </a:prstGeom>
          <a:gradFill flip="none" rotWithShape="1">
            <a:gsLst>
              <a:gs pos="0">
                <a:srgbClr val="15378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 de la Plateforme – IDE</a:t>
            </a:r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5569885" y="1866666"/>
            <a:ext cx="533400" cy="457200"/>
          </a:xfrm>
          <a:prstGeom prst="can">
            <a:avLst/>
          </a:prstGeom>
          <a:gradFill flip="none" rotWithShape="1">
            <a:gsLst>
              <a:gs pos="0">
                <a:srgbClr val="15378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488555" y="2362200"/>
            <a:ext cx="100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200" dirty="0" smtClean="0"/>
              <a:t>Actimize Financial Data Model</a:t>
            </a:r>
            <a:endParaRPr lang="en-US" sz="12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149847" y="2057400"/>
            <a:ext cx="901221" cy="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70248" y="2057400"/>
            <a:ext cx="1256821" cy="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89922" y="228600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b="1" dirty="0" smtClean="0"/>
              <a:t>Sources de </a:t>
            </a:r>
            <a:r>
              <a:rPr lang="en-US" sz="1200" b="1" dirty="0" err="1" smtClean="0"/>
              <a:t>données</a:t>
            </a: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du client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991632" y="3911598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b="1" dirty="0" err="1" smtClean="0"/>
              <a:t>Référentiel</a:t>
            </a: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Case Manager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69279" y="5181600"/>
            <a:ext cx="1492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 dirty="0" smtClean="0"/>
              <a:t>Browser Web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37190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48491"/>
              </p:ext>
            </p:extLst>
          </p:nvPr>
        </p:nvGraphicFramePr>
        <p:xfrm>
          <a:off x="533400" y="1170434"/>
          <a:ext cx="7848600" cy="4879846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190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1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29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AIS</a:t>
                      </a:r>
                      <a:endParaRPr lang="en-US" sz="1600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baseline="0" dirty="0" smtClean="0">
                          <a:latin typeface="+mn-lt"/>
                        </a:rPr>
                        <a:t>Windows 2003 / 2008 Standard Edition/Enterprise Edition (best 64 bit)</a:t>
                      </a:r>
                    </a:p>
                    <a:p>
                      <a:pPr algn="l"/>
                      <a:r>
                        <a:rPr lang="de-DE" sz="1100" baseline="0" dirty="0" smtClean="0">
                          <a:latin typeface="+mn-lt"/>
                        </a:rPr>
                        <a:t>Red Hat </a:t>
                      </a:r>
                      <a:r>
                        <a:rPr lang="de-DE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Enterprise Linux 5 (64-bit)</a:t>
                      </a:r>
                    </a:p>
                    <a:p>
                      <a:r>
                        <a:rPr lang="fr-FR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fr-F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 (64-bit)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400">
                <a:tc rowSpan="4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RCM</a:t>
                      </a:r>
                      <a:endParaRPr lang="en-US" sz="1600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Server</a:t>
                      </a:r>
                      <a:endParaRPr lang="en-US" sz="16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baseline="0" dirty="0" smtClean="0">
                          <a:latin typeface="+mn-lt"/>
                        </a:rPr>
                        <a:t>Apache Tomcat 6.0, Tomcat 7.0</a:t>
                      </a:r>
                    </a:p>
                    <a:p>
                      <a:pPr algn="l"/>
                      <a:r>
                        <a:rPr lang="fr-FR" sz="1100" baseline="0" dirty="0" smtClean="0">
                          <a:latin typeface="+mn-lt"/>
                        </a:rPr>
                        <a:t>BEA </a:t>
                      </a:r>
                      <a:r>
                        <a:rPr lang="fr-FR" sz="1100" baseline="0" dirty="0" err="1" smtClean="0">
                          <a:latin typeface="+mn-lt"/>
                        </a:rPr>
                        <a:t>WebLogic</a:t>
                      </a:r>
                      <a:r>
                        <a:rPr lang="fr-FR" sz="1100" baseline="0" dirty="0" smtClean="0">
                          <a:latin typeface="+mn-lt"/>
                        </a:rPr>
                        <a:t> 9.2.3, </a:t>
                      </a:r>
                      <a:r>
                        <a:rPr lang="fr-FR" sz="1100" baseline="0" dirty="0" err="1" smtClean="0">
                          <a:latin typeface="+mn-lt"/>
                        </a:rPr>
                        <a:t>WebLogic</a:t>
                      </a:r>
                      <a:r>
                        <a:rPr lang="fr-FR" sz="1100" baseline="0" dirty="0" smtClean="0">
                          <a:latin typeface="+mn-lt"/>
                        </a:rPr>
                        <a:t> 11g</a:t>
                      </a:r>
                    </a:p>
                    <a:p>
                      <a:pPr algn="l"/>
                      <a:r>
                        <a:rPr lang="fr-FR" sz="1100" baseline="0" dirty="0" smtClean="0">
                          <a:latin typeface="+mn-lt"/>
                        </a:rPr>
                        <a:t>IBM WebSphere 7.0, WebSphere 8.0, WebSphere 8.5, WAS CE</a:t>
                      </a:r>
                      <a:endParaRPr lang="en-GB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en-GB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6.1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8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JDK</a:t>
                      </a:r>
                      <a:endParaRPr lang="en-US" sz="16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aseline="0" dirty="0" smtClean="0">
                          <a:latin typeface="+mn-lt"/>
                        </a:rPr>
                        <a:t>Sun JDK 6, 7</a:t>
                      </a:r>
                    </a:p>
                    <a:p>
                      <a:pPr algn="l"/>
                      <a:r>
                        <a:rPr lang="fr-FR" sz="1100" baseline="0" dirty="0" smtClean="0">
                          <a:latin typeface="+mn-lt"/>
                        </a:rPr>
                        <a:t>IBM JDK 6, 7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aseline="0" dirty="0" smtClean="0">
                          <a:latin typeface="+mn-lt"/>
                        </a:rPr>
                        <a:t>All OS </a:t>
                      </a:r>
                      <a:r>
                        <a:rPr lang="fr-FR" sz="1100" baseline="0" dirty="0" err="1" smtClean="0">
                          <a:latin typeface="+mn-lt"/>
                        </a:rPr>
                        <a:t>supported</a:t>
                      </a:r>
                      <a:r>
                        <a:rPr lang="fr-FR" sz="1100" baseline="0" dirty="0" smtClean="0">
                          <a:latin typeface="+mn-lt"/>
                        </a:rPr>
                        <a:t> by the Application Server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Repository</a:t>
                      </a:r>
                      <a:endParaRPr lang="en-US" sz="16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aseline="0" dirty="0" smtClean="0">
                          <a:latin typeface="+mn-lt"/>
                        </a:rPr>
                        <a:t>Microsoft SQL Server 2005, 2008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aseline="0" dirty="0" smtClean="0">
                          <a:latin typeface="+mn-lt"/>
                        </a:rPr>
                        <a:t>Oracle 9i, Oracle 10g R2, Oracle 11g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aseline="0" dirty="0" smtClean="0">
                          <a:latin typeface="+mn-lt"/>
                        </a:rPr>
                        <a:t>Sybase ASE 12.5, 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aseline="0" dirty="0" smtClean="0">
                          <a:latin typeface="+mn-lt"/>
                        </a:rPr>
                        <a:t>DB2 9.7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9944">
                <a:tc row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Certified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source DB</a:t>
                      </a:r>
                      <a:endParaRPr lang="en-US" sz="1600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 Windows</a:t>
                      </a:r>
                      <a:endParaRPr lang="en-US" sz="16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nn-NO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SQL Server 2000, 2005, 2008, 2008 R2 </a:t>
                      </a:r>
                    </a:p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9i, Oracle 10g R2, Oracle 11g </a:t>
                      </a:r>
                    </a:p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Sybase ASE 12.5, 15/IQ 15</a:t>
                      </a:r>
                    </a:p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IBM DB2 Universal Database 9</a:t>
                      </a:r>
                      <a:endParaRPr lang="en-US" sz="1100" dirty="0" smtClean="0"/>
                    </a:p>
                    <a:p>
                      <a:r>
                        <a:rPr lang="en-US" sz="1100" dirty="0" smtClean="0"/>
                        <a:t>Informix</a:t>
                      </a:r>
                    </a:p>
                    <a:p>
                      <a:r>
                        <a:rPr lang="en-US" sz="1100" dirty="0" err="1" smtClean="0"/>
                        <a:t>TeraData</a:t>
                      </a:r>
                      <a:endParaRPr lang="en-US" sz="1100" dirty="0" smtClean="0"/>
                    </a:p>
                    <a:p>
                      <a:r>
                        <a:rPr lang="en-US" sz="1100" dirty="0" smtClean="0"/>
                        <a:t>Any ODBC accessed DB can be certified upon request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 Linux</a:t>
                      </a:r>
                      <a:endParaRPr lang="en-US" sz="16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9i, Oracle 10g R2, Oracle 11g </a:t>
                      </a:r>
                    </a:p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Sybase ASE 12.5, 15/ IQ 15</a:t>
                      </a:r>
                    </a:p>
                    <a:p>
                      <a:r>
                        <a:rPr lang="en-US" sz="1100" dirty="0" smtClean="0"/>
                        <a:t>Any ODBC accessed DB can be certified upon request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8618" y="251668"/>
            <a:ext cx="8464550" cy="582052"/>
          </a:xfrm>
        </p:spPr>
        <p:txBody>
          <a:bodyPr/>
          <a:lstStyle/>
          <a:p>
            <a:r>
              <a:rPr lang="fr-FR" dirty="0" smtClean="0"/>
              <a:t>Plateformes Supportées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9746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051577"/>
              </p:ext>
            </p:extLst>
          </p:nvPr>
        </p:nvGraphicFramePr>
        <p:xfrm>
          <a:off x="533400" y="1170434"/>
          <a:ext cx="7848600" cy="1175948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190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1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974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SAM</a:t>
                      </a:r>
                      <a:endParaRPr lang="en-US" sz="1600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Repository</a:t>
                      </a:r>
                      <a:endParaRPr lang="en-US" sz="16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aseline="0" dirty="0" smtClean="0">
                          <a:latin typeface="+mn-lt"/>
                        </a:rPr>
                        <a:t>Microsoft SQL Server Enterprise, 2008</a:t>
                      </a:r>
                    </a:p>
                    <a:p>
                      <a:r>
                        <a:rPr lang="fr-FR" sz="1100" baseline="0" dirty="0" smtClean="0">
                          <a:latin typeface="+mn-lt"/>
                        </a:rPr>
                        <a:t>Oracle 11g R2 </a:t>
                      </a:r>
                      <a:r>
                        <a:rPr lang="en-US" sz="1100" dirty="0" smtClean="0"/>
                        <a:t>Enterprise Edition + partitioning option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TC</a:t>
                      </a:r>
                      <a:endParaRPr lang="en-US" sz="1600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Repository</a:t>
                      </a:r>
                      <a:endParaRPr lang="en-US" sz="16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aseline="0" dirty="0" smtClean="0">
                          <a:latin typeface="+mn-lt"/>
                        </a:rPr>
                        <a:t>Microsoft SQL Server Enterprise, 2008</a:t>
                      </a:r>
                    </a:p>
                    <a:p>
                      <a:r>
                        <a:rPr lang="fr-FR" sz="1100" baseline="0" dirty="0" smtClean="0">
                          <a:latin typeface="+mn-lt"/>
                        </a:rPr>
                        <a:t>Oracle 11g </a:t>
                      </a:r>
                      <a:r>
                        <a:rPr lang="en-US" sz="1100" dirty="0" smtClean="0"/>
                        <a:t>Enterprise Edition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8618" y="251668"/>
            <a:ext cx="8464550" cy="582052"/>
          </a:xfrm>
        </p:spPr>
        <p:txBody>
          <a:bodyPr/>
          <a:lstStyle/>
          <a:p>
            <a:r>
              <a:rPr lang="fr-FR" dirty="0" smtClean="0"/>
              <a:t>Plateformes Supportées - SAM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2571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Intégration des 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36391"/>
      </p:ext>
    </p:extLst>
  </p:cSld>
  <p:clrMapOvr>
    <a:masterClrMapping/>
  </p:clrMapOvr>
</p:sld>
</file>

<file path=ppt/theme/theme1.xml><?xml version="1.0" encoding="utf-8"?>
<a:theme xmlns:a="http://schemas.openxmlformats.org/drawingml/2006/main" name="NICE Actimize_PPT Template_DEC2012">
  <a:themeElements>
    <a:clrScheme name="Custom 14">
      <a:dk1>
        <a:srgbClr val="000000"/>
      </a:dk1>
      <a:lt1>
        <a:sysClr val="window" lastClr="FFFFFF"/>
      </a:lt1>
      <a:dk2>
        <a:srgbClr val="000000"/>
      </a:dk2>
      <a:lt2>
        <a:srgbClr val="808080"/>
      </a:lt2>
      <a:accent1>
        <a:srgbClr val="56A0D3"/>
      </a:accent1>
      <a:accent2>
        <a:srgbClr val="B0C822"/>
      </a:accent2>
      <a:accent3>
        <a:srgbClr val="8057C8"/>
      </a:accent3>
      <a:accent4>
        <a:srgbClr val="DF358A"/>
      </a:accent4>
      <a:accent5>
        <a:srgbClr val="E15A0E"/>
      </a:accent5>
      <a:accent6>
        <a:srgbClr val="FFC000"/>
      </a:accent6>
      <a:hlink>
        <a:srgbClr val="56A0D3"/>
      </a:hlink>
      <a:folHlink>
        <a:srgbClr val="9B99A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NICE Actimize_PPT Template_DEC2012</Template>
  <TotalTime>0</TotalTime>
  <Words>1305</Words>
  <Application>Microsoft Office PowerPoint</Application>
  <PresentationFormat>Affichage à l'écran (4:3)</PresentationFormat>
  <Paragraphs>368</Paragraphs>
  <Slides>28</Slides>
  <Notes>21</Notes>
  <HiddenSlides>1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Arial Narrow</vt:lpstr>
      <vt:lpstr>Calibri</vt:lpstr>
      <vt:lpstr>Times New Roman</vt:lpstr>
      <vt:lpstr>Wingdings</vt:lpstr>
      <vt:lpstr>Wingdings 3</vt:lpstr>
      <vt:lpstr>NICE Actimize_PPT Template_DEC2012</vt:lpstr>
      <vt:lpstr>Photo Editor Photo</vt:lpstr>
      <vt:lpstr>SolutionS Actimize Approche technique</vt:lpstr>
      <vt:lpstr>Présentation PowerPoint</vt:lpstr>
      <vt:lpstr>Présentation PowerPoint</vt:lpstr>
      <vt:lpstr>Solution Entreprise Nice Actimize</vt:lpstr>
      <vt:lpstr>Composants de la Plateforme – Exécution</vt:lpstr>
      <vt:lpstr>Composants de la Plateforme – IDE</vt:lpstr>
      <vt:lpstr>Plateformes Supportées</vt:lpstr>
      <vt:lpstr>Plateformes Supportées - SAM</vt:lpstr>
      <vt:lpstr>Présentation PowerPoint</vt:lpstr>
      <vt:lpstr>Approche d’intégration des données  </vt:lpstr>
      <vt:lpstr>Flexibilité d’intégration de données</vt:lpstr>
      <vt:lpstr>Architecture de la Solution ETC/SAM</vt:lpstr>
      <vt:lpstr>UDM – Flux de Données</vt:lpstr>
      <vt:lpstr>Processus de chargement de données </vt:lpstr>
      <vt:lpstr>Connectivité Amont / Aval</vt:lpstr>
      <vt:lpstr>Processing de la Solution ETC/SAM – Vue Logique</vt:lpstr>
      <vt:lpstr>Présentation PowerPoint</vt:lpstr>
      <vt:lpstr>Concepts des Habilitations</vt:lpstr>
      <vt:lpstr>Exemple de hiérarchie des BUs</vt:lpstr>
      <vt:lpstr>BUs, Alertes et Utilisateurs</vt:lpstr>
      <vt:lpstr>Attribution de Rôle</vt:lpstr>
      <vt:lpstr>Présentation PowerPoint</vt:lpstr>
      <vt:lpstr>Présentation PowerPoint</vt:lpstr>
      <vt:lpstr>Présentation PowerPoint</vt:lpstr>
      <vt:lpstr>Architecture 3 Tiers</vt:lpstr>
      <vt:lpstr>Présentation PowerPoint</vt:lpstr>
      <vt:lpstr>Supervision: Server Monitor &amp; Log Viewer</vt:lpstr>
      <vt:lpstr>Merci!</vt:lpstr>
    </vt:vector>
  </TitlesOfParts>
  <Company>Nice_Systems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FATCA Compliance</dc:title>
  <dc:creator>Priya Aggarwal</dc:creator>
  <cp:lastModifiedBy>Michel, Patrick (Ext)</cp:lastModifiedBy>
  <cp:revision>269</cp:revision>
  <dcterms:created xsi:type="dcterms:W3CDTF">2012-12-13T14:39:51Z</dcterms:created>
  <dcterms:modified xsi:type="dcterms:W3CDTF">2023-08-25T12:07:04Z</dcterms:modified>
</cp:coreProperties>
</file>