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1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23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1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22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7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618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77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05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879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51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31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6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08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E58EA-7693-4A13-934C-13A272867A26}" type="datetimeFigureOut">
              <a:rPr lang="es-CO" smtClean="0"/>
              <a:t>23/08/2020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0DF39-25A0-4C3C-A740-A78EB5C51EBA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227"/>
            <a:ext cx="1068946" cy="50875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815" y="6370270"/>
            <a:ext cx="1132264" cy="352672"/>
          </a:xfrm>
          <a:prstGeom prst="rect">
            <a:avLst/>
          </a:prstGeom>
        </p:spPr>
      </p:pic>
      <p:sp>
        <p:nvSpPr>
          <p:cNvPr id="9" name="Rectángulo 8"/>
          <p:cNvSpPr/>
          <p:nvPr userDrawn="1"/>
        </p:nvSpPr>
        <p:spPr>
          <a:xfrm flipV="1">
            <a:off x="0" y="6247589"/>
            <a:ext cx="12192000" cy="76699"/>
          </a:xfrm>
          <a:prstGeom prst="rect">
            <a:avLst/>
          </a:prstGeom>
          <a:solidFill>
            <a:srgbClr val="F98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8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2226"/>
          <a:stretch/>
        </p:blipFill>
        <p:spPr>
          <a:xfrm>
            <a:off x="7188591" y="-480653"/>
            <a:ext cx="4806461" cy="7091957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406770" y="2543661"/>
            <a:ext cx="5400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Glosario efr</a:t>
            </a:r>
            <a:endParaRPr lang="es-CO" sz="80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026942" y="3755563"/>
            <a:ext cx="676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En Triple A somos familiarmente responsables</a:t>
            </a:r>
            <a:endParaRPr lang="es-CO" sz="24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65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4"/>
          <p:cNvSpPr txBox="1">
            <a:spLocks noChangeArrowheads="1"/>
          </p:cNvSpPr>
          <p:nvPr/>
        </p:nvSpPr>
        <p:spPr bwMode="auto">
          <a:xfrm>
            <a:off x="0" y="161929"/>
            <a:ext cx="5992836" cy="61436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defRPr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Conceptos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Claves del modelo </a:t>
            </a:r>
            <a:r>
              <a:rPr lang="es-CO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efr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754835" y="1941161"/>
            <a:ext cx="44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Conciliación</a:t>
            </a:r>
            <a:endParaRPr lang="es-CO" sz="54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0" y="1479084"/>
            <a:ext cx="5528206" cy="4146155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630571" y="2864491"/>
            <a:ext cx="50456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 smtClean="0">
                <a:solidFill>
                  <a:srgbClr val="1F497D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una práctica cotidiana que busca armonizar la vida personal, familiar y laboral mediante el compromiso mutuo empleado-empresa en la búsqueda de la flexibilidad que necesitamos para cumplir las metas personales y organizacionales. </a:t>
            </a:r>
            <a:endParaRPr lang="es-CO" b="1" dirty="0">
              <a:solidFill>
                <a:srgbClr val="FF0000"/>
              </a:solidFill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5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4"/>
          <p:cNvSpPr txBox="1">
            <a:spLocks noChangeArrowheads="1"/>
          </p:cNvSpPr>
          <p:nvPr/>
        </p:nvSpPr>
        <p:spPr bwMode="auto">
          <a:xfrm>
            <a:off x="0" y="161929"/>
            <a:ext cx="5992836" cy="61436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defRPr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Conceptos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Claves del modelo </a:t>
            </a:r>
            <a:r>
              <a:rPr lang="es-CO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efr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77033" y="1914434"/>
            <a:ext cx="331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Flexibilidad</a:t>
            </a:r>
            <a:endParaRPr lang="es-CO" sz="54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6335" r="4951" b="7108"/>
          <a:stretch/>
        </p:blipFill>
        <p:spPr>
          <a:xfrm>
            <a:off x="5862161" y="1733452"/>
            <a:ext cx="6217297" cy="371264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89206" y="3047050"/>
            <a:ext cx="48861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>
                <a:solidFill>
                  <a:srgbClr val="1F497D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Describe una actitud positiva de pensamiento del líder efr, que reflejándose en su actuación y en un diálogo abierto y participativo con los equipos bajo su responsabilidad, contribuye al establecimiento de acuerdos y consensos de beneficio mutuo. Son tan importante los resultados como las personas.</a:t>
            </a:r>
            <a:endParaRPr lang="es-CO" b="1" dirty="0">
              <a:solidFill>
                <a:srgbClr val="1F497D"/>
              </a:solidFill>
              <a:latin typeface="Arial Narrow" panose="020B0606020202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9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4"/>
          <p:cNvSpPr txBox="1">
            <a:spLocks noChangeArrowheads="1"/>
          </p:cNvSpPr>
          <p:nvPr/>
        </p:nvSpPr>
        <p:spPr bwMode="auto">
          <a:xfrm>
            <a:off x="0" y="161929"/>
            <a:ext cx="5992836" cy="614363"/>
          </a:xfrm>
          <a:prstGeom prst="rect">
            <a:avLst/>
          </a:prstGeom>
          <a:solidFill>
            <a:srgbClr val="00B0F0"/>
          </a:solidFill>
          <a:ln>
            <a:noFill/>
          </a:ln>
          <a:extLst/>
        </p:spPr>
        <p:txBody>
          <a:bodyPr lIns="91425" tIns="45700" rIns="91425" bIns="457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defRPr/>
            </a:pP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Conceptos </a:t>
            </a:r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Claves del modelo </a:t>
            </a:r>
            <a:r>
              <a:rPr lang="es-CO" sz="32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efr</a:t>
            </a:r>
            <a:r>
              <a:rPr lang="es-CO" sz="32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s-CO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7710"/>
          <a:stretch/>
        </p:blipFill>
        <p:spPr>
          <a:xfrm>
            <a:off x="896154" y="1446482"/>
            <a:ext cx="4481879" cy="413634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679826" y="2153584"/>
            <a:ext cx="367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 smtClean="0">
                <a:solidFill>
                  <a:schemeClr val="accent2"/>
                </a:solidFill>
                <a:latin typeface="Arial Narrow" panose="020B0606020202030204" pitchFamily="34" charset="0"/>
              </a:rPr>
              <a:t>Compromiso</a:t>
            </a:r>
            <a:endParaRPr lang="es-CO" sz="5400" b="1" dirty="0">
              <a:solidFill>
                <a:schemeClr val="accent2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92836" y="3201795"/>
            <a:ext cx="51909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1F497D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Decisión de cada colaborador por realizar su trabajo entregando más de si mismo, al hacer más de lo esperado y potenciando todas sus capacidades al servicio de una mejor empresa. El modelo </a:t>
            </a:r>
            <a:r>
              <a:rPr lang="es-ES" b="1" dirty="0" err="1" smtClean="0">
                <a:solidFill>
                  <a:srgbClr val="1F497D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efr</a:t>
            </a:r>
            <a:r>
              <a:rPr lang="es-ES" b="1" dirty="0" smtClean="0">
                <a:solidFill>
                  <a:srgbClr val="1F497D"/>
                </a:solidFill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implica reciprocidad, la empresa y el colaborador aportan. </a:t>
            </a:r>
          </a:p>
        </p:txBody>
      </p:sp>
    </p:spTree>
    <p:extLst>
      <p:ext uri="{BB962C8B-B14F-4D97-AF65-F5344CB8AC3E}">
        <p14:creationId xmlns:p14="http://schemas.microsoft.com/office/powerpoint/2010/main" val="283232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4"/>
          <p:cNvSpPr txBox="1">
            <a:spLocks noChangeArrowheads="1"/>
          </p:cNvSpPr>
          <p:nvPr/>
        </p:nvSpPr>
        <p:spPr bwMode="auto">
          <a:xfrm>
            <a:off x="1109004" y="114359"/>
            <a:ext cx="10292861" cy="614363"/>
          </a:xfrm>
          <a:prstGeom prst="rect">
            <a:avLst/>
          </a:prstGeom>
          <a:noFill/>
          <a:ln>
            <a:noFill/>
          </a:ln>
          <a:extLst/>
        </p:spPr>
        <p:txBody>
          <a:bodyPr lIns="91425" tIns="45700" rIns="91425" bIns="45700" anchor="ctr"/>
          <a:lstStyle>
            <a:defPPr>
              <a:defRPr lang="es-CO"/>
            </a:defPPr>
            <a:lvl1pPr algn="ctr">
              <a:buClr>
                <a:srgbClr val="FFFFFF"/>
              </a:buClr>
              <a:buSzPct val="25000"/>
              <a:defRPr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CO" sz="3600" b="1" dirty="0">
                <a:solidFill>
                  <a:srgbClr val="00B0F0"/>
                </a:solidFill>
                <a:effectLst/>
                <a:latin typeface="Arial Narrow" panose="020B0606020202030204" pitchFamily="34" charset="0"/>
                <a:cs typeface="+mn-cs"/>
              </a:rPr>
              <a:t>Nuestra oferta de </a:t>
            </a:r>
            <a:r>
              <a:rPr lang="es-CO" sz="3600" b="1" dirty="0" smtClean="0">
                <a:solidFill>
                  <a:srgbClr val="00B0F0"/>
                </a:solidFill>
                <a:effectLst/>
                <a:latin typeface="Arial Narrow" panose="020B0606020202030204" pitchFamily="34" charset="0"/>
                <a:cs typeface="+mn-cs"/>
              </a:rPr>
              <a:t>conciliación </a:t>
            </a:r>
            <a:r>
              <a:rPr lang="es-CO" sz="3600" b="1" dirty="0" smtClean="0">
                <a:solidFill>
                  <a:schemeClr val="accent2"/>
                </a:solidFill>
                <a:effectLst/>
                <a:latin typeface="Arial Narrow" panose="020B0606020202030204" pitchFamily="34" charset="0"/>
                <a:cs typeface="+mn-cs"/>
              </a:rPr>
              <a:t>(Medidas </a:t>
            </a:r>
            <a:r>
              <a:rPr lang="es-CO" sz="3600" b="1" dirty="0">
                <a:solidFill>
                  <a:schemeClr val="accent2"/>
                </a:solidFill>
                <a:effectLst/>
                <a:latin typeface="Arial Narrow" panose="020B0606020202030204" pitchFamily="34" charset="0"/>
                <a:cs typeface="+mn-cs"/>
              </a:rPr>
              <a:t>efr)</a:t>
            </a:r>
          </a:p>
        </p:txBody>
      </p:sp>
      <p:sp>
        <p:nvSpPr>
          <p:cNvPr id="5" name="1 Rectángulo"/>
          <p:cNvSpPr/>
          <p:nvPr/>
        </p:nvSpPr>
        <p:spPr>
          <a:xfrm>
            <a:off x="351692" y="880655"/>
            <a:ext cx="11050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Arial Narrow" panose="020B0606020202030204" pitchFamily="34" charset="0"/>
              </a:rPr>
              <a:t>Son el grupo de acciones que cada entidad certificada como efr ha adoptado e implantado en su estrategia empresarial, con el fin de facilitar la conciliación entre los empleados.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4" t="11589" r="6803" b="13435"/>
          <a:stretch/>
        </p:blipFill>
        <p:spPr>
          <a:xfrm>
            <a:off x="620749" y="1570577"/>
            <a:ext cx="2423447" cy="4585583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4405999" y="1774235"/>
            <a:ext cx="7230794" cy="7591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4973396" y="181841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 Narrow" panose="020B0606020202030204" pitchFamily="34" charset="0"/>
              </a:rPr>
              <a:t>Son un valor agregado que voluntariamente acoge la empresa. Van más allá de la legislación.</a:t>
            </a:r>
            <a:endParaRPr lang="es-CO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4405999" y="2671765"/>
            <a:ext cx="7230794" cy="7591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4973396" y="265502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 Narrow" panose="020B0606020202030204" pitchFamily="34" charset="0"/>
              </a:rPr>
              <a:t>Deben sustentarse sobre el  compromiso de la dirección y un liderazgo ejemplarizante.</a:t>
            </a:r>
            <a:endParaRPr lang="es-CO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405999" y="3582872"/>
            <a:ext cx="7230794" cy="7591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 redondeado 13"/>
          <p:cNvSpPr/>
          <p:nvPr/>
        </p:nvSpPr>
        <p:spPr>
          <a:xfrm>
            <a:off x="4405999" y="4481844"/>
            <a:ext cx="7230794" cy="7591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862733" y="3627805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 Narrow" panose="020B0606020202030204" pitchFamily="34" charset="0"/>
              </a:rPr>
              <a:t>Deben esforzarse por    responder a  las necesidades de los empleados.</a:t>
            </a:r>
            <a:endParaRPr lang="es-CO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73396" y="448791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 Narrow" panose="020B0606020202030204" pitchFamily="34" charset="0"/>
              </a:rPr>
              <a:t>Las medidas son revisables y en su caso pueden ser suspendidas e incluso retiradas.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4405999" y="5380816"/>
            <a:ext cx="7230794" cy="7591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4973396" y="5380816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 Narrow" panose="020B0606020202030204" pitchFamily="34" charset="0"/>
              </a:rPr>
              <a:t>Son diseñadas  considerando su aplicación e impacto según los procesos. Pueden ser diferentes según el público objetivo.</a:t>
            </a:r>
          </a:p>
        </p:txBody>
      </p:sp>
      <p:sp>
        <p:nvSpPr>
          <p:cNvPr id="16" name="Flecha derecha 15"/>
          <p:cNvSpPr/>
          <p:nvPr/>
        </p:nvSpPr>
        <p:spPr>
          <a:xfrm>
            <a:off x="2764302" y="3430939"/>
            <a:ext cx="1273126" cy="7049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94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05910" y="1995020"/>
            <a:ext cx="54582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5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¡Gracias!</a:t>
            </a:r>
            <a:endParaRPr lang="es-CO" sz="115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08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272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Toncel Pérez</dc:creator>
  <cp:lastModifiedBy>Carmen Toncel Pérez</cp:lastModifiedBy>
  <cp:revision>6</cp:revision>
  <dcterms:created xsi:type="dcterms:W3CDTF">2020-08-23T15:45:43Z</dcterms:created>
  <dcterms:modified xsi:type="dcterms:W3CDTF">2020-08-24T12:55:22Z</dcterms:modified>
</cp:coreProperties>
</file>