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36427-1A6A-4A26-834D-0EB569850712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8E954-D732-4B1F-9B68-B7C8C2436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585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2DC3-B461-4BBC-BBE9-1B5CEFF2CA7E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1969-70D3-416A-BA33-1D2C0F128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38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B6BE9-E0A2-425B-A1E0-86A59DCC4E4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06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18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04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6" y="6287084"/>
            <a:ext cx="609601" cy="4064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909" y="6141871"/>
            <a:ext cx="1270785" cy="5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96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7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9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1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09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9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7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43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F948-11B2-4A4F-8C8A-30416FF85424}" type="datetimeFigureOut">
              <a:rPr lang="es-CO" smtClean="0"/>
              <a:t>8/07/2023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42D4-6E3B-4493-ACF7-0BA124F2CB1E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ángulo 6"/>
          <p:cNvSpPr/>
          <p:nvPr userDrawn="1"/>
        </p:nvSpPr>
        <p:spPr>
          <a:xfrm>
            <a:off x="0" y="6336439"/>
            <a:ext cx="12192000" cy="54597"/>
          </a:xfrm>
          <a:prstGeom prst="rect">
            <a:avLst/>
          </a:prstGeom>
          <a:solidFill>
            <a:srgbClr val="04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904" y="6405013"/>
            <a:ext cx="778747" cy="3706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94926" y="34686"/>
            <a:ext cx="975925" cy="6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9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532100" y="1678936"/>
            <a:ext cx="4659901" cy="4582113"/>
            <a:chOff x="0" y="0"/>
            <a:chExt cx="44978422" cy="413144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978445" cy="41314495"/>
            </a:xfrm>
            <a:custGeom>
              <a:avLst/>
              <a:gdLst/>
              <a:ahLst/>
              <a:cxnLst/>
              <a:rect l="l" t="t" r="r" b="b"/>
              <a:pathLst>
                <a:path w="44978445" h="41314495">
                  <a:moveTo>
                    <a:pt x="13076555" y="0"/>
                  </a:moveTo>
                  <a:lnTo>
                    <a:pt x="0" y="29753942"/>
                  </a:lnTo>
                  <a:lnTo>
                    <a:pt x="5085334" y="41061767"/>
                  </a:lnTo>
                  <a:lnTo>
                    <a:pt x="44978445" y="41314495"/>
                  </a:lnTo>
                  <a:lnTo>
                    <a:pt x="44978445" y="0"/>
                  </a:lnTo>
                  <a:close/>
                </a:path>
              </a:pathLst>
            </a:custGeom>
            <a:blipFill>
              <a:blip r:embed="rId3"/>
              <a:stretch>
                <a:fillRect l="-18804" r="-1880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455733">
            <a:off x="7353277" y="4227054"/>
            <a:ext cx="325281" cy="2262239"/>
            <a:chOff x="0" y="0"/>
            <a:chExt cx="126794" cy="9860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794" cy="986068"/>
            </a:xfrm>
            <a:custGeom>
              <a:avLst/>
              <a:gdLst/>
              <a:ahLst/>
              <a:cxnLst/>
              <a:rect l="l" t="t" r="r" b="b"/>
              <a:pathLst>
                <a:path w="126794" h="986068">
                  <a:moveTo>
                    <a:pt x="0" y="0"/>
                  </a:moveTo>
                  <a:lnTo>
                    <a:pt x="126794" y="0"/>
                  </a:lnTo>
                  <a:lnTo>
                    <a:pt x="126794" y="986068"/>
                  </a:lnTo>
                  <a:lnTo>
                    <a:pt x="0" y="986068"/>
                  </a:lnTo>
                  <a:close/>
                </a:path>
              </a:pathLst>
            </a:custGeom>
            <a:solidFill>
              <a:srgbClr val="0272C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900"/>
            </a:p>
          </p:txBody>
        </p:sp>
      </p:grpSp>
      <p:grpSp>
        <p:nvGrpSpPr>
          <p:cNvPr id="7" name="Group 7"/>
          <p:cNvGrpSpPr/>
          <p:nvPr/>
        </p:nvGrpSpPr>
        <p:grpSpPr>
          <a:xfrm rot="1378256">
            <a:off x="8236357" y="-236595"/>
            <a:ext cx="239144" cy="6943419"/>
            <a:chOff x="0" y="0"/>
            <a:chExt cx="94477" cy="28875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477" cy="2887531"/>
            </a:xfrm>
            <a:custGeom>
              <a:avLst/>
              <a:gdLst/>
              <a:ahLst/>
              <a:cxnLst/>
              <a:rect l="l" t="t" r="r" b="b"/>
              <a:pathLst>
                <a:path w="94477" h="2887531">
                  <a:moveTo>
                    <a:pt x="0" y="0"/>
                  </a:moveTo>
                  <a:lnTo>
                    <a:pt x="94477" y="0"/>
                  </a:lnTo>
                  <a:lnTo>
                    <a:pt x="94477" y="2887531"/>
                  </a:lnTo>
                  <a:lnTo>
                    <a:pt x="0" y="2887531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900"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0543682" y="27317"/>
            <a:ext cx="247815" cy="3078144"/>
            <a:chOff x="0" y="0"/>
            <a:chExt cx="99928" cy="1720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9928" cy="1720629"/>
            </a:xfrm>
            <a:custGeom>
              <a:avLst/>
              <a:gdLst/>
              <a:ahLst/>
              <a:cxnLst/>
              <a:rect l="l" t="t" r="r" b="b"/>
              <a:pathLst>
                <a:path w="99928" h="1720629">
                  <a:moveTo>
                    <a:pt x="0" y="0"/>
                  </a:moveTo>
                  <a:lnTo>
                    <a:pt x="99928" y="0"/>
                  </a:lnTo>
                  <a:lnTo>
                    <a:pt x="99928" y="1720629"/>
                  </a:lnTo>
                  <a:lnTo>
                    <a:pt x="0" y="1720629"/>
                  </a:lnTo>
                  <a:close/>
                </a:path>
              </a:pathLst>
            </a:custGeom>
            <a:solidFill>
              <a:srgbClr val="0272C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900"/>
            </a:p>
          </p:txBody>
        </p:sp>
      </p:grpSp>
      <p:grpSp>
        <p:nvGrpSpPr>
          <p:cNvPr id="16" name="Group 16"/>
          <p:cNvGrpSpPr/>
          <p:nvPr/>
        </p:nvGrpSpPr>
        <p:grpSpPr>
          <a:xfrm rot="-1764445">
            <a:off x="8649890" y="-180599"/>
            <a:ext cx="302014" cy="1937168"/>
            <a:chOff x="0" y="0"/>
            <a:chExt cx="128200" cy="17206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8200" cy="1720629"/>
            </a:xfrm>
            <a:custGeom>
              <a:avLst/>
              <a:gdLst/>
              <a:ahLst/>
              <a:cxnLst/>
              <a:rect l="l" t="t" r="r" b="b"/>
              <a:pathLst>
                <a:path w="128200" h="1720629">
                  <a:moveTo>
                    <a:pt x="0" y="0"/>
                  </a:moveTo>
                  <a:lnTo>
                    <a:pt x="128200" y="0"/>
                  </a:lnTo>
                  <a:lnTo>
                    <a:pt x="128200" y="1720629"/>
                  </a:lnTo>
                  <a:lnTo>
                    <a:pt x="0" y="1720629"/>
                  </a:lnTo>
                  <a:close/>
                </a:path>
              </a:pathLst>
            </a:custGeom>
            <a:solidFill>
              <a:srgbClr val="0272C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900"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609600" y="282115"/>
            <a:ext cx="7331241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65"/>
              </a:lnSpc>
              <a:spcBef>
                <a:spcPct val="0"/>
              </a:spcBef>
            </a:pPr>
            <a:r>
              <a:rPr lang="es-MX" sz="3600" b="1" dirty="0">
                <a:solidFill>
                  <a:srgbClr val="0272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alcance del modero </a:t>
            </a:r>
            <a:r>
              <a:rPr lang="es-MX" sz="3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efr</a:t>
            </a:r>
            <a:r>
              <a:rPr lang="es-MX" sz="3600" b="1" dirty="0">
                <a:solidFill>
                  <a:srgbClr val="0272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 dirigido </a:t>
            </a:r>
            <a:r>
              <a:rPr lang="es-MX" sz="3600" b="1" dirty="0" smtClean="0">
                <a:solidFill>
                  <a:srgbClr val="0272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a:</a:t>
            </a:r>
            <a:endParaRPr lang="en-US" sz="3600" b="1" dirty="0">
              <a:solidFill>
                <a:srgbClr val="0272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47"/>
          <p:cNvSpPr txBox="1"/>
          <p:nvPr/>
        </p:nvSpPr>
        <p:spPr>
          <a:xfrm>
            <a:off x="999903" y="2130325"/>
            <a:ext cx="1801688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0"/>
              </a:lnSpc>
            </a:pPr>
            <a:r>
              <a:rPr lang="es-ES" sz="1067" b="1" dirty="0">
                <a:solidFill>
                  <a:schemeClr val="bg1"/>
                </a:solidFill>
                <a:latin typeface="+mj-lt"/>
              </a:rPr>
              <a:t>LIDERAZGO TRIPLE A</a:t>
            </a:r>
            <a:endParaRPr lang="es-CO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47"/>
          <p:cNvSpPr txBox="1"/>
          <p:nvPr/>
        </p:nvSpPr>
        <p:spPr>
          <a:xfrm>
            <a:off x="2878124" y="2130325"/>
            <a:ext cx="1805225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0"/>
              </a:lnSpc>
            </a:pPr>
            <a:r>
              <a:rPr lang="es-ES" sz="1067" b="1" dirty="0">
                <a:solidFill>
                  <a:schemeClr val="bg1"/>
                </a:solidFill>
                <a:latin typeface="+mj-lt"/>
              </a:rPr>
              <a:t>GERENCIA DE ASEO</a:t>
            </a:r>
            <a:endParaRPr lang="es-CO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47"/>
          <p:cNvSpPr txBox="1"/>
          <p:nvPr/>
        </p:nvSpPr>
        <p:spPr>
          <a:xfrm>
            <a:off x="4759880" y="2124301"/>
            <a:ext cx="180522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0"/>
              </a:lnSpc>
            </a:pPr>
            <a:r>
              <a:rPr lang="es-ES" sz="1067" b="1" dirty="0">
                <a:solidFill>
                  <a:schemeClr val="bg1"/>
                </a:solidFill>
                <a:latin typeface="+mj-lt"/>
              </a:rPr>
              <a:t>ESCUELA COMERCIAL</a:t>
            </a:r>
            <a:endParaRPr lang="es-CO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84517" y="1777652"/>
            <a:ext cx="56906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El modelo de efr tiene un alcance a las gerencias de: General</a:t>
            </a:r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Aseo, </a:t>
            </a:r>
            <a:r>
              <a:rPr lang="es-CO" sz="2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De </a:t>
            </a:r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Operaciones, Planeación</a:t>
            </a:r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, Financiera y Administrativa, </a:t>
            </a:r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Clientes Industriales y </a:t>
            </a:r>
            <a:r>
              <a:rPr lang="es-CO" sz="2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Comerciales, Gestión Humana, Asuntos Legales, De Gestión Pérdidas </a:t>
            </a:r>
            <a:r>
              <a:rPr lang="es-CO" sz="2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y</a:t>
            </a:r>
            <a:r>
              <a:rPr lang="es-CO" sz="2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Clientes Gobierno y </a:t>
            </a:r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Urbanizadores.</a:t>
            </a:r>
            <a:endParaRPr lang="es-CO" sz="22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algn="just"/>
            <a:endParaRPr lang="es-CO" sz="22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algn="just"/>
            <a:r>
              <a:rPr lang="es-CO" sz="2200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La totalidad de la planta de personal directa que labora en Barranquilla y en los 14 municipios del Atlántico en los que presta servicio d Acueducto, Alcantarillado y Aseo </a:t>
            </a:r>
            <a:endParaRPr lang="es-CO" sz="22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93</Words>
  <Application>Microsoft Office PowerPoint</Application>
  <PresentationFormat>Panorámica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Segoe UI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Toncel Pérez</dc:creator>
  <cp:lastModifiedBy>Karina Villarreal Torregroza</cp:lastModifiedBy>
  <cp:revision>25</cp:revision>
  <dcterms:created xsi:type="dcterms:W3CDTF">2021-05-06T17:49:56Z</dcterms:created>
  <dcterms:modified xsi:type="dcterms:W3CDTF">2023-07-08T21:33:19Z</dcterms:modified>
</cp:coreProperties>
</file>