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71" r:id="rId4"/>
    <p:sldId id="262" r:id="rId5"/>
    <p:sldId id="275" r:id="rId6"/>
    <p:sldId id="277" r:id="rId7"/>
    <p:sldId id="276" r:id="rId8"/>
    <p:sldId id="274" r:id="rId9"/>
    <p:sldId id="278" r:id="rId10"/>
    <p:sldId id="279" r:id="rId11"/>
    <p:sldId id="280" r:id="rId1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04AB7-BE91-42AB-A541-16961459972D}" type="datetimeFigureOut">
              <a:rPr lang="pt-BR" smtClean="0"/>
              <a:t>01/12/2024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33AB8-0A14-4F3D-826E-A670BB4B1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6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487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941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759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13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98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18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788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10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912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33AB8-0A14-4F3D-826E-A670BB4B17F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6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783" y="3539057"/>
            <a:ext cx="4088216" cy="33189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5783" y="3539057"/>
            <a:ext cx="4088216" cy="33189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4000" cy="177393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432" y="73152"/>
            <a:ext cx="1170432" cy="15544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" y="65277"/>
            <a:ext cx="899286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815" y="3031617"/>
            <a:ext cx="8508365" cy="3378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25205" y="6445689"/>
            <a:ext cx="272415" cy="22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35890">
              <a:lnSpc>
                <a:spcPts val="1639"/>
              </a:lnSpc>
            </a:pPr>
            <a:fld id="{81D60167-4931-47E6-BA6A-407CBD079E47}" type="slidenum">
              <a:rPr spc="-5" dirty="0"/>
              <a:t>‹nº›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7451"/>
            <a:ext cx="9144000" cy="2473960"/>
            <a:chOff x="0" y="757451"/>
            <a:chExt cx="9144000" cy="2473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576" y="757451"/>
              <a:ext cx="5866788" cy="239160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48584"/>
              <a:ext cx="9143999" cy="8229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0" y="0"/>
            <a:ext cx="9144000" cy="259079"/>
          </a:xfrm>
          <a:custGeom>
            <a:avLst/>
            <a:gdLst/>
            <a:ahLst/>
            <a:cxnLst/>
            <a:rect l="l" t="t" r="r" b="b"/>
            <a:pathLst>
              <a:path w="9144000" h="259079">
                <a:moveTo>
                  <a:pt x="9144000" y="0"/>
                </a:moveTo>
                <a:lnTo>
                  <a:pt x="0" y="0"/>
                </a:lnTo>
                <a:lnTo>
                  <a:pt x="0" y="259079"/>
                </a:lnTo>
                <a:lnTo>
                  <a:pt x="9144000" y="259079"/>
                </a:lnTo>
                <a:lnTo>
                  <a:pt x="914400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3314383"/>
            <a:ext cx="81534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3600" b="1" spc="-5" dirty="0" smtClean="0">
                <a:latin typeface="Arial MT"/>
                <a:cs typeface="Arial MT"/>
              </a:rPr>
              <a:t>SEMINÁRIO DE ORIENTAÇÃO PROJETO INTEGRADOR</a:t>
            </a:r>
            <a:endParaRPr sz="3600" b="1" spc="-5" dirty="0">
              <a:latin typeface="Arial MT"/>
              <a:cs typeface="Arial MT"/>
            </a:endParaRPr>
          </a:p>
        </p:txBody>
      </p:sp>
      <p:sp>
        <p:nvSpPr>
          <p:cNvPr id="7" name="object 6"/>
          <p:cNvSpPr txBox="1">
            <a:spLocks/>
          </p:cNvSpPr>
          <p:nvPr/>
        </p:nvSpPr>
        <p:spPr>
          <a:xfrm>
            <a:off x="609600" y="4876800"/>
            <a:ext cx="8153400" cy="210762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 algn="ctr">
              <a:spcBef>
                <a:spcPts val="95"/>
              </a:spcBef>
            </a:pPr>
            <a:r>
              <a:rPr lang="pt-BR" sz="2400" b="1" kern="0" spc="-5" dirty="0" smtClean="0">
                <a:latin typeface="Arial MT"/>
                <a:cs typeface="Arial MT"/>
              </a:rPr>
              <a:t>Aristeu Dantas da Costa Júnior – </a:t>
            </a:r>
            <a:r>
              <a:rPr lang="pt-BR" sz="2000" b="1" kern="0" spc="-5" dirty="0" smtClean="0">
                <a:latin typeface="Arial MT"/>
                <a:cs typeface="Arial MT"/>
              </a:rPr>
              <a:t>20211014050021</a:t>
            </a:r>
          </a:p>
          <a:p>
            <a:pPr marL="12700" algn="ctr">
              <a:spcBef>
                <a:spcPts val="95"/>
              </a:spcBef>
            </a:pPr>
            <a:endParaRPr lang="pt-BR" sz="2000" b="1" kern="0" spc="-5" dirty="0" smtClean="0">
              <a:latin typeface="Arial MT"/>
              <a:cs typeface="Arial MT"/>
            </a:endParaRPr>
          </a:p>
          <a:p>
            <a:pPr marL="12700" algn="ctr">
              <a:spcBef>
                <a:spcPts val="95"/>
              </a:spcBef>
            </a:pPr>
            <a:r>
              <a:rPr lang="pt-BR" sz="2400" b="1" kern="0" spc="-5" dirty="0" smtClean="0">
                <a:latin typeface="Arial MT"/>
                <a:cs typeface="Arial MT"/>
              </a:rPr>
              <a:t>José </a:t>
            </a:r>
            <a:r>
              <a:rPr lang="pt-BR" sz="2400" b="1" kern="0" spc="-5" dirty="0">
                <a:latin typeface="Arial MT"/>
                <a:cs typeface="Arial MT"/>
              </a:rPr>
              <a:t>Matheus Ferreira Melo – </a:t>
            </a:r>
            <a:r>
              <a:rPr lang="pt-BR" sz="2000" b="1" kern="0" spc="-5" dirty="0" smtClean="0">
                <a:latin typeface="Arial MT"/>
                <a:cs typeface="Arial MT"/>
              </a:rPr>
              <a:t>20191014050020</a:t>
            </a:r>
          </a:p>
          <a:p>
            <a:pPr marL="12700" algn="ctr">
              <a:spcBef>
                <a:spcPts val="95"/>
              </a:spcBef>
            </a:pPr>
            <a:endParaRPr lang="pt-BR" sz="2000" b="1" kern="0" spc="-5" dirty="0">
              <a:latin typeface="Arial MT"/>
              <a:cs typeface="Arial MT"/>
            </a:endParaRPr>
          </a:p>
          <a:p>
            <a:pPr marL="12700" algn="ctr">
              <a:spcBef>
                <a:spcPts val="95"/>
              </a:spcBef>
            </a:pPr>
            <a:r>
              <a:rPr lang="pt-BR" sz="2400" b="1" kern="0" spc="-5" dirty="0" smtClean="0">
                <a:latin typeface="Arial MT"/>
                <a:cs typeface="Arial MT"/>
              </a:rPr>
              <a:t>Natanael Gomes de Melo Júnior – </a:t>
            </a:r>
            <a:r>
              <a:rPr lang="pt-BR" sz="2000" b="1" kern="0" spc="-5" dirty="0" smtClean="0">
                <a:latin typeface="Arial MT"/>
                <a:cs typeface="Arial MT"/>
              </a:rPr>
              <a:t>20231014050011</a:t>
            </a:r>
          </a:p>
          <a:p>
            <a:pPr marL="12700" algn="ctr">
              <a:spcBef>
                <a:spcPts val="95"/>
              </a:spcBef>
            </a:pPr>
            <a:endParaRPr lang="pt-BR" sz="2000" b="1" kern="0" spc="-5" dirty="0">
              <a:latin typeface="Arial MT"/>
              <a:cs typeface="Arial M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7"/>
    </mc:Choice>
    <mc:Fallback xmlns="">
      <p:transition spd="slow" advTm="632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378383" cy="762000"/>
          </a:xfrm>
        </p:spPr>
        <p:txBody>
          <a:bodyPr/>
          <a:lstStyle/>
          <a:p>
            <a:pPr algn="ctr"/>
            <a:r>
              <a:rPr lang="pt-PT" sz="3200" b="1" dirty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382000" cy="4724400"/>
          </a:xfrm>
        </p:spPr>
        <p:txBody>
          <a:bodyPr/>
          <a:lstStyle/>
          <a:p>
            <a:pPr algn="just"/>
            <a:r>
              <a:rPr lang="pt-PT" sz="2800" b="1" dirty="0" smtClean="0"/>
              <a:t>Classe A </a:t>
            </a:r>
            <a:r>
              <a:rPr lang="pt-PT" sz="2800" dirty="0" smtClean="0"/>
              <a:t>– uplink </a:t>
            </a:r>
            <a:r>
              <a:rPr lang="pt-PT" sz="2800" dirty="0"/>
              <a:t>a qualquer momento. </a:t>
            </a:r>
            <a:endParaRPr lang="pt-PT" sz="2800" dirty="0" smtClean="0"/>
          </a:p>
          <a:p>
            <a:pPr algn="just"/>
            <a:r>
              <a:rPr lang="pt-PT" sz="2400" dirty="0"/>
              <a:t>T</a:t>
            </a:r>
            <a:r>
              <a:rPr lang="pt-PT" sz="2400" dirty="0" smtClean="0"/>
              <a:t>ransmissão concluída</a:t>
            </a:r>
            <a:r>
              <a:rPr lang="pt-PT" sz="2400" dirty="0"/>
              <a:t>, o dispositivo abre duas janelas curtas de recebimento para receber mensagens de downlink da rede</a:t>
            </a:r>
            <a:r>
              <a:rPr lang="pt-PT" sz="2400" dirty="0" smtClean="0"/>
              <a:t>.</a:t>
            </a:r>
          </a:p>
          <a:p>
            <a:pPr algn="just"/>
            <a:endParaRPr lang="pt-PT" sz="1800" dirty="0" smtClean="0"/>
          </a:p>
          <a:p>
            <a:pPr algn="just"/>
            <a:r>
              <a:rPr lang="pt-PT" sz="2800" b="1" dirty="0" smtClean="0"/>
              <a:t>Classe B </a:t>
            </a:r>
            <a:r>
              <a:rPr lang="pt-PT" sz="2800" dirty="0"/>
              <a:t>– </a:t>
            </a:r>
            <a:r>
              <a:rPr lang="pt-PT" sz="2400" dirty="0" smtClean="0"/>
              <a:t>Comunicação </a:t>
            </a:r>
            <a:r>
              <a:rPr lang="pt-PT" sz="2400" dirty="0"/>
              <a:t>iniciada pelo </a:t>
            </a:r>
            <a:r>
              <a:rPr lang="pt-PT" sz="2400" b="1" dirty="0"/>
              <a:t>gateway</a:t>
            </a:r>
            <a:r>
              <a:rPr lang="pt-PT" sz="2400" dirty="0"/>
              <a:t>, que determina o momento de transmissão do dispositivo final e na sequência abre duas janelas de </a:t>
            </a:r>
            <a:r>
              <a:rPr lang="pt-PT" sz="2400" dirty="0" smtClean="0"/>
              <a:t>recepção.</a:t>
            </a:r>
          </a:p>
          <a:p>
            <a:pPr algn="just"/>
            <a:endParaRPr lang="pt-PT" sz="1800" b="1" dirty="0"/>
          </a:p>
          <a:p>
            <a:pPr algn="just"/>
            <a:r>
              <a:rPr lang="pt-PT" sz="2800" b="1" dirty="0"/>
              <a:t>Classe </a:t>
            </a:r>
            <a:r>
              <a:rPr lang="pt-PT" sz="2800" b="1" dirty="0" smtClean="0"/>
              <a:t>C – </a:t>
            </a:r>
            <a:r>
              <a:rPr lang="pt-PT" sz="2400" dirty="0"/>
              <a:t>D</a:t>
            </a:r>
            <a:r>
              <a:rPr lang="pt-PT" sz="2400" dirty="0" smtClean="0"/>
              <a:t>ispositivo </a:t>
            </a:r>
            <a:r>
              <a:rPr lang="pt-PT" sz="2400" dirty="0"/>
              <a:t>final realiza uma transmissão de dados, abre duas janelas de recepção e mantém uma aberta até a próxima transmissão, </a:t>
            </a:r>
            <a:r>
              <a:rPr lang="pt-PT" sz="2400" dirty="0" smtClean="0"/>
              <a:t>fonte </a:t>
            </a:r>
            <a:r>
              <a:rPr lang="pt-PT" sz="2400" dirty="0"/>
              <a:t>constante de energia.</a:t>
            </a:r>
            <a:endParaRPr lang="pt-BR" sz="24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49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78383" cy="1661993"/>
          </a:xfrm>
        </p:spPr>
        <p:txBody>
          <a:bodyPr/>
          <a:lstStyle/>
          <a:p>
            <a:pPr algn="ctr"/>
            <a:r>
              <a:rPr lang="pt-PT" sz="3200" b="1" dirty="0" smtClean="0"/>
              <a:t>ATIVIDADE PRÁTICA</a:t>
            </a:r>
            <a:br>
              <a:rPr lang="pt-PT" sz="3200" b="1" dirty="0" smtClean="0"/>
            </a:br>
            <a:r>
              <a:rPr lang="pt-PT" sz="3200" b="1" dirty="0" smtClean="0"/>
              <a:t>CÓDIGOS 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382000" cy="3962400"/>
          </a:xfrm>
        </p:spPr>
        <p:txBody>
          <a:bodyPr/>
          <a:lstStyle/>
          <a:p>
            <a:pPr algn="ctr"/>
            <a:endParaRPr lang="pt-PT" sz="3200" b="1" dirty="0" smtClean="0"/>
          </a:p>
          <a:p>
            <a:pPr algn="ctr"/>
            <a:r>
              <a:rPr lang="pt-PT" sz="3200" b="1" dirty="0" smtClean="0"/>
              <a:t>Coleta </a:t>
            </a:r>
            <a:r>
              <a:rPr lang="pt-PT" sz="3200" b="1" dirty="0"/>
              <a:t>da </a:t>
            </a:r>
            <a:r>
              <a:rPr lang="pt-PT" sz="3200" b="1" dirty="0" smtClean="0"/>
              <a:t>Geolocalização Veicular</a:t>
            </a:r>
          </a:p>
          <a:p>
            <a:pPr algn="ctr"/>
            <a:endParaRPr lang="pt-BR" sz="3200" b="1" dirty="0"/>
          </a:p>
          <a:p>
            <a:pPr algn="ctr"/>
            <a:r>
              <a:rPr lang="pt-PT" sz="3200" b="1" dirty="0" smtClean="0"/>
              <a:t>Gateway-client.py</a:t>
            </a:r>
            <a:endParaRPr lang="pt-BR" sz="3200" b="1" dirty="0"/>
          </a:p>
          <a:p>
            <a:pPr algn="ctr"/>
            <a:endParaRPr lang="pt-PT" sz="3200" b="1" dirty="0" smtClean="0"/>
          </a:p>
          <a:p>
            <a:pPr algn="ctr"/>
            <a:r>
              <a:rPr lang="pt-PT" sz="3200" b="1" dirty="0" smtClean="0"/>
              <a:t>Gateway-server.py</a:t>
            </a:r>
            <a:endParaRPr lang="pt-BR" sz="3200" b="1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6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28601"/>
            <a:ext cx="4114800" cy="1143000"/>
          </a:xfrm>
        </p:spPr>
        <p:txBody>
          <a:bodyPr/>
          <a:lstStyle/>
          <a:p>
            <a:pPr algn="ctr"/>
            <a:r>
              <a:rPr lang="pt-PT" sz="6600" b="1" dirty="0" smtClean="0"/>
              <a:t>TEMA 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38400"/>
            <a:ext cx="8153400" cy="461665"/>
          </a:xfrm>
        </p:spPr>
        <p:txBody>
          <a:bodyPr/>
          <a:lstStyle/>
          <a:p>
            <a:r>
              <a:rPr lang="pt-BR" sz="3000" b="1" dirty="0"/>
              <a:t>Gateway </a:t>
            </a:r>
            <a:r>
              <a:rPr lang="pt-BR" sz="3000" b="1" dirty="0" smtClean="0"/>
              <a:t>de Dados Veicular com </a:t>
            </a:r>
            <a:r>
              <a:rPr lang="pt-BR" sz="3000" b="1" dirty="0" err="1"/>
              <a:t>LoraWan</a:t>
            </a:r>
            <a:endParaRPr lang="pt-BR" sz="3000" b="1" dirty="0"/>
          </a:p>
        </p:txBody>
      </p:sp>
      <p:pic>
        <p:nvPicPr>
          <p:cNvPr id="1026" name="Picture 2" descr="LoRAWAN-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5867400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38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78383" cy="1169551"/>
          </a:xfrm>
        </p:spPr>
        <p:txBody>
          <a:bodyPr/>
          <a:lstStyle/>
          <a:p>
            <a:pPr algn="ctr"/>
            <a:r>
              <a:rPr lang="pt-PT" sz="3200" b="1" dirty="0" smtClean="0"/>
              <a:t>ROTEIRO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96583" y="2362200"/>
            <a:ext cx="7924800" cy="5478423"/>
          </a:xfrm>
        </p:spPr>
        <p:txBody>
          <a:bodyPr/>
          <a:lstStyle/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INTRODUÇÃO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PROBLEMAS </a:t>
            </a:r>
            <a:r>
              <a:rPr lang="pt-PT" sz="2400" b="1" dirty="0"/>
              <a:t>DA PESQUISA 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/>
              <a:t>JUSTIFICATIVA</a:t>
            </a:r>
            <a:r>
              <a:rPr lang="pt-PT" sz="2400" b="1" dirty="0" smtClean="0"/>
              <a:t> 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OBJETIVO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METODOLOGIA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FUNDAMENTAÇÃO TEÓRICA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ATIVIDADE PRÁTICA </a:t>
            </a:r>
          </a:p>
          <a:p>
            <a:pPr marL="457200" indent="-457200" algn="ctr">
              <a:lnSpc>
                <a:spcPct val="150000"/>
              </a:lnSpc>
              <a:buFont typeface="+mj-lt"/>
              <a:buAutoNum type="arabicPeriod"/>
            </a:pPr>
            <a:r>
              <a:rPr lang="pt-PT" sz="2400" b="1" dirty="0" smtClean="0"/>
              <a:t>LISTAGEM DE CÓDIGOS</a:t>
            </a:r>
          </a:p>
          <a:p>
            <a:pPr algn="ctr"/>
            <a:endParaRPr lang="pt-BR" sz="28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9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4600" y="533400"/>
            <a:ext cx="4343400" cy="685800"/>
          </a:xfrm>
        </p:spPr>
        <p:txBody>
          <a:bodyPr/>
          <a:lstStyle/>
          <a:p>
            <a:pPr algn="ctr"/>
            <a:r>
              <a:rPr lang="pt-PT" sz="3200" b="1" dirty="0" smtClean="0"/>
              <a:t>INTRODUÇÃO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769745"/>
            <a:ext cx="7848600" cy="5604510"/>
          </a:xfrm>
        </p:spPr>
        <p:txBody>
          <a:bodyPr/>
          <a:lstStyle/>
          <a:p>
            <a:pPr algn="just"/>
            <a:r>
              <a:rPr lang="pt-PT" sz="2800" dirty="0"/>
              <a:t>A internet das coisas (IOT) vem se popularizando, trazendo consigo a necessidade  de criação de protocolos para suprir algumas necessidades do mercado, tais como: baixo consumo de energia e conectividade a longo alcance. Inicialmente parece controverso uma conexão de longo alcance com baixo consumo de energia, visto que ambos são praticamente inversamente proporcionais; porém no ano de 2015 a </a:t>
            </a:r>
            <a:r>
              <a:rPr lang="pt-PT" sz="2800" b="1" dirty="0"/>
              <a:t>LoRA Alliance </a:t>
            </a:r>
            <a:r>
              <a:rPr lang="pt-PT" sz="2800" dirty="0"/>
              <a:t>lançou o protocolo de comunicação </a:t>
            </a:r>
            <a:r>
              <a:rPr lang="pt-PT" sz="2800" b="1" dirty="0"/>
              <a:t>LoRaWAN</a:t>
            </a:r>
            <a:r>
              <a:rPr lang="pt-PT" sz="2800" dirty="0"/>
              <a:t>, que foi capaz de implementar a comunicação nos termos exigidos. </a:t>
            </a:r>
            <a:endParaRPr lang="pt-BR" sz="2800" dirty="0"/>
          </a:p>
          <a:p>
            <a:pPr algn="just"/>
            <a:endParaRPr lang="pt-BR" sz="2800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158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" y="1954896"/>
            <a:ext cx="8153400" cy="7509748"/>
          </a:xfrm>
        </p:spPr>
        <p:txBody>
          <a:bodyPr/>
          <a:lstStyle/>
          <a:p>
            <a:pPr algn="just"/>
            <a:r>
              <a:rPr lang="pt-PT" sz="2800" b="1" dirty="0" smtClean="0"/>
              <a:t>LoRa</a:t>
            </a:r>
            <a:r>
              <a:rPr lang="pt-PT" sz="2800" dirty="0" smtClean="0"/>
              <a:t> – </a:t>
            </a:r>
            <a:r>
              <a:rPr lang="pt-PT" dirty="0" smtClean="0"/>
              <a:t>Tecnologia </a:t>
            </a:r>
            <a:r>
              <a:rPr lang="pt-PT" dirty="0"/>
              <a:t>de transmissão sem fio desenvolvida e patenteada pela empresa </a:t>
            </a:r>
            <a:r>
              <a:rPr lang="pt-PT" b="1" dirty="0"/>
              <a:t>Semtech. </a:t>
            </a:r>
            <a:endParaRPr lang="pt-PT" b="1" dirty="0" smtClean="0"/>
          </a:p>
          <a:p>
            <a:pPr algn="just"/>
            <a:endParaRPr lang="pt-PT" b="1" dirty="0" smtClean="0"/>
          </a:p>
          <a:p>
            <a:pPr algn="just"/>
            <a:r>
              <a:rPr lang="pt-PT" dirty="0" smtClean="0"/>
              <a:t>Realiza </a:t>
            </a:r>
            <a:r>
              <a:rPr lang="pt-PT" dirty="0"/>
              <a:t>a modulação de radiofrequência (RF) baseada no espalhamento espectral de chirp (Chirp Spread Spectrum - CSS</a:t>
            </a:r>
            <a:r>
              <a:rPr lang="pt-PT" dirty="0" smtClean="0"/>
              <a:t>).</a:t>
            </a:r>
          </a:p>
          <a:p>
            <a:endParaRPr lang="pt-PT" dirty="0" smtClean="0"/>
          </a:p>
          <a:p>
            <a:pPr algn="just"/>
            <a:r>
              <a:rPr lang="pt-PT" dirty="0" smtClean="0"/>
              <a:t>Comunicação </a:t>
            </a:r>
            <a:r>
              <a:rPr lang="pt-PT" dirty="0"/>
              <a:t>militar e espacial permitindo cobrir longas distâncias de comunicação e alcançar robustez à interferência. </a:t>
            </a:r>
            <a:endParaRPr lang="pt-PT" dirty="0" smtClean="0"/>
          </a:p>
          <a:p>
            <a:endParaRPr lang="pt-PT" dirty="0" smtClean="0"/>
          </a:p>
          <a:p>
            <a:r>
              <a:rPr lang="pt-PT" dirty="0"/>
              <a:t>M</a:t>
            </a:r>
            <a:r>
              <a:rPr lang="pt-PT" dirty="0" smtClean="0"/>
              <a:t>ensagem </a:t>
            </a:r>
            <a:r>
              <a:rPr lang="pt-PT" dirty="0"/>
              <a:t>LoRa </a:t>
            </a:r>
            <a:r>
              <a:rPr lang="pt-PT" dirty="0" smtClean="0"/>
              <a:t> </a:t>
            </a:r>
            <a:r>
              <a:rPr lang="pt-PT" b="1" dirty="0"/>
              <a:t>uplink</a:t>
            </a:r>
            <a:r>
              <a:rPr lang="pt-PT" dirty="0"/>
              <a:t> </a:t>
            </a:r>
            <a:r>
              <a:rPr lang="pt-PT" dirty="0" smtClean="0"/>
              <a:t>ou </a:t>
            </a:r>
            <a:r>
              <a:rPr lang="pt-PT" b="1" dirty="0" smtClean="0"/>
              <a:t>downlink</a:t>
            </a:r>
            <a:endParaRPr lang="pt-BR" b="1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5" name="Imagem 4" descr="C:\Users\novo\Documents\JUNIOR\TECNOLOGIA REDES COMPUTADORES\Ano 2024\SEMESTRE 2\Projeto Integrador\topologia-rede-LoRaWA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572000"/>
            <a:ext cx="4114800" cy="220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17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" y="1954896"/>
            <a:ext cx="8153400" cy="7017306"/>
          </a:xfrm>
        </p:spPr>
        <p:txBody>
          <a:bodyPr/>
          <a:lstStyle/>
          <a:p>
            <a:pPr algn="ctr"/>
            <a:r>
              <a:rPr lang="pt-PT" sz="2800" b="1" dirty="0" smtClean="0"/>
              <a:t>REQUISITOS TÉCNICOS HOMOLOGAÇÃO</a:t>
            </a:r>
          </a:p>
          <a:p>
            <a:pPr algn="just"/>
            <a:endParaRPr lang="pt-BR" sz="2800" b="1" dirty="0" smtClean="0"/>
          </a:p>
          <a:p>
            <a:pPr algn="just"/>
            <a:r>
              <a:rPr lang="pt-PT" sz="2400" dirty="0"/>
              <a:t>Ato nº 8416, de 08 de novembro de 2018 da </a:t>
            </a:r>
            <a:r>
              <a:rPr lang="pt-PT" sz="2800" b="1" dirty="0" smtClean="0"/>
              <a:t>ANATEL</a:t>
            </a:r>
          </a:p>
          <a:p>
            <a:pPr algn="just"/>
            <a:endParaRPr lang="pt-PT" sz="2400" b="1" dirty="0" smtClean="0"/>
          </a:p>
          <a:p>
            <a:pPr algn="just"/>
            <a:r>
              <a:rPr lang="pt-PT" sz="2400" dirty="0" smtClean="0"/>
              <a:t>O padrão australiando  </a:t>
            </a:r>
            <a:r>
              <a:rPr lang="pt-PT" sz="2800" b="1" dirty="0" smtClean="0"/>
              <a:t>Faixa </a:t>
            </a:r>
            <a:r>
              <a:rPr lang="pt-PT" sz="2800" b="1" dirty="0"/>
              <a:t>de 915 </a:t>
            </a:r>
            <a:r>
              <a:rPr lang="pt-PT" sz="2800" b="1" dirty="0" smtClean="0"/>
              <a:t>MHz</a:t>
            </a:r>
          </a:p>
          <a:p>
            <a:pPr algn="just"/>
            <a:endParaRPr lang="pt-PT" sz="2400" dirty="0" smtClean="0"/>
          </a:p>
          <a:p>
            <a:pPr algn="just"/>
            <a:r>
              <a:rPr lang="pt-PT" sz="2400" dirty="0"/>
              <a:t>C</a:t>
            </a:r>
            <a:r>
              <a:rPr lang="pt-PT" sz="2400" dirty="0" smtClean="0"/>
              <a:t>ompreende faixa </a:t>
            </a:r>
            <a:r>
              <a:rPr lang="pt-PT" sz="2400" dirty="0"/>
              <a:t>de </a:t>
            </a:r>
            <a:r>
              <a:rPr lang="pt-PT" sz="2400" dirty="0" smtClean="0"/>
              <a:t>902 </a:t>
            </a:r>
            <a:r>
              <a:rPr lang="pt-PT" sz="2400" dirty="0"/>
              <a:t>a 907,5 MHz e </a:t>
            </a:r>
            <a:r>
              <a:rPr lang="pt-PT" sz="2400" dirty="0" smtClean="0"/>
              <a:t>915 </a:t>
            </a:r>
            <a:r>
              <a:rPr lang="pt-PT" sz="2400" dirty="0"/>
              <a:t>a 928 </a:t>
            </a:r>
            <a:r>
              <a:rPr lang="pt-PT" sz="2400" dirty="0" smtClean="0"/>
              <a:t>MHz</a:t>
            </a:r>
          </a:p>
          <a:p>
            <a:pPr algn="just"/>
            <a:r>
              <a:rPr lang="pt-PT" sz="2400" dirty="0" smtClean="0"/>
              <a:t> </a:t>
            </a:r>
          </a:p>
          <a:p>
            <a:pPr algn="just"/>
            <a:r>
              <a:rPr lang="pt-PT" sz="2400" dirty="0" smtClean="0"/>
              <a:t>O padrão possui </a:t>
            </a:r>
            <a:r>
              <a:rPr lang="pt-PT" sz="2800" b="1" dirty="0"/>
              <a:t>72 </a:t>
            </a:r>
            <a:r>
              <a:rPr lang="pt-PT" sz="2800" b="1" dirty="0" smtClean="0"/>
              <a:t>canais </a:t>
            </a:r>
            <a:r>
              <a:rPr lang="pt-PT" sz="2800" b="1" dirty="0"/>
              <a:t>uplink </a:t>
            </a:r>
            <a:r>
              <a:rPr lang="pt-PT" sz="2800" dirty="0"/>
              <a:t>e </a:t>
            </a:r>
            <a:r>
              <a:rPr lang="pt-PT" sz="2800" b="1" dirty="0"/>
              <a:t>8 </a:t>
            </a:r>
            <a:r>
              <a:rPr lang="pt-PT" sz="2800" b="1" dirty="0" smtClean="0"/>
              <a:t> </a:t>
            </a:r>
            <a:r>
              <a:rPr lang="pt-PT" sz="2800" b="1" dirty="0"/>
              <a:t>downlink</a:t>
            </a:r>
            <a:r>
              <a:rPr lang="pt-PT" sz="2400" b="1" dirty="0"/>
              <a:t>. </a:t>
            </a:r>
            <a:endParaRPr lang="pt-BR" sz="24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73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3399" y="1905000"/>
            <a:ext cx="8153400" cy="7879080"/>
          </a:xfrm>
        </p:spPr>
        <p:txBody>
          <a:bodyPr/>
          <a:lstStyle/>
          <a:p>
            <a:r>
              <a:rPr lang="pt-PT" sz="2800" b="1" dirty="0" smtClean="0"/>
              <a:t>LoRaWAN</a:t>
            </a:r>
            <a:r>
              <a:rPr lang="pt-PT" sz="2800" dirty="0" smtClean="0"/>
              <a:t> – Protocolo de Comunicação Aberto Funciona – Camada Física </a:t>
            </a:r>
            <a:r>
              <a:rPr lang="pt-PT" sz="2800" b="1" dirty="0" smtClean="0"/>
              <a:t>LoRa</a:t>
            </a:r>
          </a:p>
          <a:p>
            <a:r>
              <a:rPr lang="pt-PT" sz="2800" dirty="0" smtClean="0"/>
              <a:t>Mantido – LoRa Alliance </a:t>
            </a:r>
          </a:p>
          <a:p>
            <a:r>
              <a:rPr lang="pt-PT" sz="2800" dirty="0" smtClean="0"/>
              <a:t>Os End Nodes –  Sensores </a:t>
            </a:r>
            <a:r>
              <a:rPr lang="pt-PT" sz="2800" dirty="0"/>
              <a:t>ou </a:t>
            </a:r>
            <a:r>
              <a:rPr lang="pt-PT" sz="2800" dirty="0" smtClean="0"/>
              <a:t>Atuadores</a:t>
            </a:r>
            <a:r>
              <a:rPr lang="pt-PT" sz="2800" dirty="0"/>
              <a:t>. </a:t>
            </a:r>
            <a:endParaRPr lang="pt-PT" sz="2800" dirty="0" smtClean="0"/>
          </a:p>
          <a:p>
            <a:r>
              <a:rPr lang="pt-PT" sz="2800" dirty="0" smtClean="0"/>
              <a:t>O </a:t>
            </a:r>
            <a:r>
              <a:rPr lang="pt-PT" sz="2800" dirty="0"/>
              <a:t>G</a:t>
            </a:r>
            <a:r>
              <a:rPr lang="pt-PT" sz="2800" dirty="0" smtClean="0"/>
              <a:t>ateway </a:t>
            </a:r>
            <a:r>
              <a:rPr lang="pt-PT" sz="2800" dirty="0"/>
              <a:t>conecta os dispositivos na </a:t>
            </a:r>
            <a:r>
              <a:rPr lang="pt-PT" sz="2800" dirty="0" smtClean="0"/>
              <a:t>rede LoRaWAN</a:t>
            </a:r>
            <a:r>
              <a:rPr lang="pt-PT" sz="2800" dirty="0"/>
              <a:t>. </a:t>
            </a:r>
            <a:endParaRPr lang="pt-PT" sz="2800" dirty="0" smtClean="0"/>
          </a:p>
          <a:p>
            <a:endParaRPr lang="pt-PT" sz="2800" b="1" dirty="0" smtClean="0"/>
          </a:p>
          <a:p>
            <a:pPr algn="just"/>
            <a:endParaRPr lang="pt-BR" sz="3600" b="1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5" name="Imagem 4" descr="C:\Users\novo\Documents\JUNIOR\TECNOLOGIA REDES COMPUTADORES\Ano 2024\SEMESTRE 2\Projeto Integrador\camadas LORAFigura-2-1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91000"/>
            <a:ext cx="3700605" cy="243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34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0908" y="457200"/>
            <a:ext cx="7378383" cy="685799"/>
          </a:xfrm>
        </p:spPr>
        <p:txBody>
          <a:bodyPr/>
          <a:lstStyle/>
          <a:p>
            <a:pPr algn="ctr"/>
            <a:r>
              <a:rPr lang="pt-PT" sz="3600" b="1" dirty="0" smtClean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8153400" cy="2514600"/>
          </a:xfrm>
        </p:spPr>
        <p:txBody>
          <a:bodyPr/>
          <a:lstStyle/>
          <a:p>
            <a:r>
              <a:rPr lang="pt-PT" sz="2800" dirty="0" smtClean="0"/>
              <a:t>O Network Server </a:t>
            </a:r>
            <a:r>
              <a:rPr lang="pt-PT" sz="2800" dirty="0"/>
              <a:t>gerencia a comunicação dos dispositivos com o Application Server </a:t>
            </a:r>
            <a:r>
              <a:rPr lang="pt-PT" sz="2800" dirty="0" smtClean="0"/>
              <a:t>através </a:t>
            </a:r>
            <a:r>
              <a:rPr lang="pt-PT" sz="2800" dirty="0"/>
              <a:t>da Internet. </a:t>
            </a:r>
            <a:endParaRPr lang="pt-PT" sz="2800" dirty="0" smtClean="0"/>
          </a:p>
          <a:p>
            <a:r>
              <a:rPr lang="pt-PT" sz="2800" dirty="0" smtClean="0"/>
              <a:t>O Application Server </a:t>
            </a:r>
            <a:r>
              <a:rPr lang="pt-PT" sz="2800" dirty="0"/>
              <a:t>exibe as informações vindas dos dispositivos para o usuário final.</a:t>
            </a:r>
            <a:endParaRPr lang="pt-BR" sz="2800" dirty="0"/>
          </a:p>
          <a:p>
            <a:endParaRPr lang="pt-PT" sz="2800" b="1" dirty="0" smtClean="0"/>
          </a:p>
          <a:p>
            <a:pPr algn="just"/>
            <a:endParaRPr lang="pt-BR" sz="3600" b="1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  <p:pic>
        <p:nvPicPr>
          <p:cNvPr id="4" name="Imagem 3" descr="C:\Users\novo\Documents\JUNIOR\TECNOLOGIA REDES COMPUTADORES\Ano 2024\SEMESTRE 2\Projeto Integrador\topologia-rede-LoRaWAN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114800"/>
            <a:ext cx="5181600" cy="2487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79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78383" cy="838200"/>
          </a:xfrm>
        </p:spPr>
        <p:txBody>
          <a:bodyPr/>
          <a:lstStyle/>
          <a:p>
            <a:pPr algn="ctr"/>
            <a:r>
              <a:rPr lang="pt-PT" sz="3200" b="1" dirty="0"/>
              <a:t>FUNDAMENTAÇÃO TEÓRICA</a:t>
            </a:r>
            <a:r>
              <a:rPr lang="pt-BR" sz="3200" b="1" dirty="0"/>
              <a:t/>
            </a:r>
            <a:br>
              <a:rPr lang="pt-BR" sz="3200" b="1" dirty="0"/>
            </a:br>
            <a:endParaRPr lang="pt-BR" b="1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3400" y="2286000"/>
            <a:ext cx="8153400" cy="4038600"/>
          </a:xfrm>
        </p:spPr>
        <p:txBody>
          <a:bodyPr/>
          <a:lstStyle/>
          <a:p>
            <a:pPr algn="just"/>
            <a:r>
              <a:rPr lang="pt-PT" sz="2400" dirty="0"/>
              <a:t>Os </a:t>
            </a:r>
            <a:r>
              <a:rPr lang="pt-PT" sz="2400" dirty="0" smtClean="0"/>
              <a:t>END POINTS – Coletam </a:t>
            </a:r>
            <a:r>
              <a:rPr lang="pt-PT" sz="2400" dirty="0"/>
              <a:t>informações do </a:t>
            </a:r>
            <a:r>
              <a:rPr lang="pt-PT" sz="2400" dirty="0" smtClean="0"/>
              <a:t>ambiente</a:t>
            </a:r>
          </a:p>
          <a:p>
            <a:pPr algn="just"/>
            <a:r>
              <a:rPr lang="pt-PT" sz="2400" dirty="0" smtClean="0"/>
              <a:t>temperatura</a:t>
            </a:r>
            <a:r>
              <a:rPr lang="pt-PT" sz="2400" dirty="0"/>
              <a:t>, umidade, </a:t>
            </a:r>
            <a:r>
              <a:rPr lang="pt-PT" sz="2800" b="1" dirty="0" smtClean="0"/>
              <a:t>geolocalização</a:t>
            </a:r>
            <a:r>
              <a:rPr lang="pt-PT" sz="2400" dirty="0" smtClean="0"/>
              <a:t>, </a:t>
            </a:r>
            <a:r>
              <a:rPr lang="pt-PT" sz="2400" dirty="0"/>
              <a:t>batimentos cardíaco </a:t>
            </a:r>
            <a:r>
              <a:rPr lang="pt-PT" sz="2400" dirty="0" smtClean="0"/>
              <a:t>entre </a:t>
            </a:r>
            <a:r>
              <a:rPr lang="pt-PT" sz="2400" dirty="0"/>
              <a:t>outros, tanto em ambientes abertos como fechados</a:t>
            </a:r>
            <a:r>
              <a:rPr lang="pt-PT" sz="2400" dirty="0" smtClean="0"/>
              <a:t>.</a:t>
            </a:r>
          </a:p>
          <a:p>
            <a:pPr algn="just"/>
            <a:endParaRPr lang="pt-PT" sz="2400" dirty="0" smtClean="0"/>
          </a:p>
          <a:p>
            <a:pPr algn="just"/>
            <a:r>
              <a:rPr lang="pt-PT" sz="2400" dirty="0" smtClean="0"/>
              <a:t>As </a:t>
            </a:r>
            <a:r>
              <a:rPr lang="pt-PT" sz="2400" dirty="0"/>
              <a:t>informações são enviadas diretamente para um ou mais gateways da rede. </a:t>
            </a:r>
            <a:endParaRPr lang="pt-BR" sz="2400" b="1" dirty="0"/>
          </a:p>
          <a:p>
            <a:pPr algn="just"/>
            <a:endParaRPr lang="pt-BR" sz="2800" b="1" dirty="0" smtClean="0"/>
          </a:p>
          <a:p>
            <a:pPr algn="just"/>
            <a:r>
              <a:rPr lang="pt-PT" sz="2800" dirty="0"/>
              <a:t>P</a:t>
            </a:r>
            <a:r>
              <a:rPr lang="pt-PT" sz="2800" dirty="0" smtClean="0"/>
              <a:t>odem </a:t>
            </a:r>
            <a:r>
              <a:rPr lang="pt-PT" sz="2800" dirty="0"/>
              <a:t>assumir três </a:t>
            </a:r>
            <a:r>
              <a:rPr lang="pt-PT" sz="2800" dirty="0" smtClean="0"/>
              <a:t>configurações</a:t>
            </a:r>
          </a:p>
          <a:p>
            <a:pPr algn="just"/>
            <a:r>
              <a:rPr lang="pt-PT" sz="2800" dirty="0" smtClean="0"/>
              <a:t>Classe A, B ou C</a:t>
            </a:r>
            <a:endParaRPr lang="pt-BR" sz="2800" dirty="0"/>
          </a:p>
          <a:p>
            <a:pPr algn="just"/>
            <a:endParaRPr lang="pt-BR" sz="2800" b="1" dirty="0" smtClean="0"/>
          </a:p>
          <a:p>
            <a:pPr algn="just"/>
            <a:endParaRPr lang="pt-BR" sz="2800" b="1" dirty="0"/>
          </a:p>
          <a:p>
            <a:pPr algn="just"/>
            <a:endParaRPr lang="pt-PT" sz="2800" b="1" dirty="0" smtClean="0"/>
          </a:p>
          <a:p>
            <a:pPr algn="just"/>
            <a:endParaRPr lang="pt-BR" sz="4000" dirty="0"/>
          </a:p>
          <a:p>
            <a:pPr algn="just"/>
            <a:endParaRPr lang="pt-BR" sz="3600" dirty="0"/>
          </a:p>
          <a:p>
            <a:pPr algn="ctr"/>
            <a:endParaRPr lang="pt-BR" sz="4000" b="1" dirty="0" smtClean="0"/>
          </a:p>
          <a:p>
            <a:pPr algn="ctr"/>
            <a:r>
              <a:rPr lang="pt-PT" sz="4000" b="1" dirty="0" smtClean="0"/>
              <a:t> </a:t>
            </a:r>
            <a:endParaRPr lang="pt-BR" sz="4000" b="1" dirty="0" smtClean="0"/>
          </a:p>
          <a:p>
            <a:r>
              <a:rPr lang="pt-PT" b="1" dirty="0" smtClean="0"/>
              <a:t> </a:t>
            </a:r>
            <a:endParaRPr lang="pt-BR" b="1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133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73"/>
    </mc:Choice>
    <mc:Fallback xmlns="">
      <p:transition spd="slow" advTm="1327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Words>460</Words>
  <Application>Microsoft Office PowerPoint</Application>
  <PresentationFormat>Apresentação na tela (4:3)</PresentationFormat>
  <Paragraphs>130</Paragraphs>
  <Slides>11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 MT</vt:lpstr>
      <vt:lpstr>Calibri</vt:lpstr>
      <vt:lpstr>Tahoma</vt:lpstr>
      <vt:lpstr>Office Theme</vt:lpstr>
      <vt:lpstr>SEMINÁRIO DE ORIENTAÇÃO PROJETO INTEGRADOR</vt:lpstr>
      <vt:lpstr>TEMA  </vt:lpstr>
      <vt:lpstr>ROTEIRO </vt:lpstr>
      <vt:lpstr>INTRODUÇÃO </vt:lpstr>
      <vt:lpstr>FUNDAMENTAÇÃO TEÓRICA </vt:lpstr>
      <vt:lpstr>FUNDAMENTAÇÃO TEÓRICA </vt:lpstr>
      <vt:lpstr>FUNDAMENTAÇÃO TEÓRICA </vt:lpstr>
      <vt:lpstr>FUNDAMENTAÇÃO TEÓRICA </vt:lpstr>
      <vt:lpstr>FUNDAMENTAÇÃO TEÓRICA </vt:lpstr>
      <vt:lpstr>FUNDAMENTAÇÃO TEÓRICA </vt:lpstr>
      <vt:lpstr>ATIVIDADE PRÁTICA CÓDIGOS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</dc:title>
  <dc:creator>usuario</dc:creator>
  <cp:lastModifiedBy>novo</cp:lastModifiedBy>
  <cp:revision>138</cp:revision>
  <dcterms:created xsi:type="dcterms:W3CDTF">2024-03-04T22:26:28Z</dcterms:created>
  <dcterms:modified xsi:type="dcterms:W3CDTF">2024-12-02T02:11:16Z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2024-03-04T00:00:00Z</vt:filetime>
  </property>
</Properties>
</file>