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8803600" cy="432054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59000" indent="-1701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319588" indent="-34051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480175" indent="-51085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640763" indent="-68119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B6B"/>
    <a:srgbClr val="D53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>
        <p:scale>
          <a:sx n="30" d="100"/>
          <a:sy n="30" d="100"/>
        </p:scale>
        <p:origin x="750" y="-4806"/>
      </p:cViewPr>
      <p:guideLst>
        <p:guide orient="horz" pos="13608"/>
        <p:guide pos="9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1" y="24483061"/>
            <a:ext cx="20162520" cy="110413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24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1730375"/>
            <a:ext cx="25923875" cy="72009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9863" y="10080625"/>
            <a:ext cx="25923875" cy="28514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98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69181-723B-4EE7-8B2F-1153D80C8324}" type="datetimeFigureOut">
              <a:rPr lang="pt-BR"/>
              <a:pPr>
                <a:defRPr/>
              </a:pPr>
              <a:t>18/10/2015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40913" y="40044688"/>
            <a:ext cx="91217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422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080F7-7789-4679-99F6-3471DEBF97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35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1" y="1730223"/>
            <a:ext cx="6480810" cy="3686460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1730223"/>
            <a:ext cx="18962370" cy="3686460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98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A40A5-C354-4BB6-A3D5-C7AE83EBD3D6}" type="datetimeFigureOut">
              <a:rPr lang="pt-BR"/>
              <a:pPr>
                <a:defRPr/>
              </a:pPr>
              <a:t>18/10/2015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40913" y="40044688"/>
            <a:ext cx="91217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422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FC201-6957-4325-B4F7-D4B9F0008E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43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863" y="10080625"/>
            <a:ext cx="25923875" cy="28514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673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7" y="27763474"/>
            <a:ext cx="24483060" cy="8581073"/>
          </a:xfrm>
          <a:prstGeom prst="rect">
            <a:avLst/>
          </a:prstGeo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7" y="18312295"/>
            <a:ext cx="24483060" cy="94511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98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8C39A-43CC-4F97-9CFB-D3ECA7A32E61}" type="datetimeFigureOut">
              <a:rPr lang="pt-BR"/>
              <a:pPr>
                <a:defRPr/>
              </a:pPr>
              <a:t>18/10/2015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40913" y="40044688"/>
            <a:ext cx="91217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422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3A940-0ACC-43F4-9F2A-62F4C80D0F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25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1730375"/>
            <a:ext cx="25923875" cy="72009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1" y="10081263"/>
            <a:ext cx="12721590" cy="28513567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2" y="10081263"/>
            <a:ext cx="12721590" cy="28513567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4398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4A95E-5A74-4F13-8B04-2C712098F0B9}" type="datetimeFigureOut">
              <a:rPr lang="pt-BR"/>
              <a:pPr>
                <a:defRPr/>
              </a:pPr>
              <a:t>18/10/2015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40913" y="40044688"/>
            <a:ext cx="91217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422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CB075-F0B8-4C4F-9770-6559D5291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1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1730375"/>
            <a:ext cx="25923875" cy="7200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9671212"/>
            <a:ext cx="12726592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13701712"/>
            <a:ext cx="12726592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0" y="9671212"/>
            <a:ext cx="12731591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0" y="13701712"/>
            <a:ext cx="12731591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4398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E4521-1F31-451F-810C-5A340867AB5F}" type="datetimeFigureOut">
              <a:rPr lang="pt-BR"/>
              <a:pPr>
                <a:defRPr/>
              </a:pPr>
              <a:t>18/10/2015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40913" y="40044688"/>
            <a:ext cx="91217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422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6BEBE-509A-435E-BB6C-1E8EC4CFAD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3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1730375"/>
            <a:ext cx="25923875" cy="72009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4398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909FB-445D-41C8-9651-01F72674CAB0}" type="datetimeFigureOut">
              <a:rPr lang="pt-BR"/>
              <a:pPr>
                <a:defRPr/>
              </a:pPr>
              <a:t>18/10/2015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40913" y="40044688"/>
            <a:ext cx="91217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422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068CF-9E9B-4F9F-A29F-B893C1EF0E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66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14398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5D9D2-CF49-4B1E-8CE9-E4C2A3801058}" type="datetimeFigureOut">
              <a:rPr lang="pt-BR"/>
              <a:pPr>
                <a:defRPr/>
              </a:pPr>
              <a:t>18/10/2015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40913" y="40044688"/>
            <a:ext cx="91217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422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8DDF0-7D83-4331-BE5B-3315E07B15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44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3" y="1720216"/>
            <a:ext cx="9476186" cy="7320915"/>
          </a:xfrm>
          <a:prstGeom prst="rect">
            <a:avLst/>
          </a:prstGeo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1720218"/>
            <a:ext cx="16102012" cy="36874612"/>
          </a:xfrm>
          <a:prstGeom prst="rect">
            <a:avLst/>
          </a:prstGeo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3" y="9041134"/>
            <a:ext cx="9476186" cy="295536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4398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231C1-112E-4092-B014-6930BE177AB3}" type="datetimeFigureOut">
              <a:rPr lang="pt-BR"/>
              <a:pPr>
                <a:defRPr/>
              </a:pPr>
              <a:t>18/10/2015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40913" y="40044688"/>
            <a:ext cx="91217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422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F3584-EA3C-489B-BA32-C9B5B2EEE5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94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8" y="30243780"/>
            <a:ext cx="17282160" cy="3570449"/>
          </a:xfrm>
          <a:prstGeom prst="rect">
            <a:avLst/>
          </a:prstGeo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8" y="3860483"/>
            <a:ext cx="17282160" cy="259232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8" y="33814229"/>
            <a:ext cx="17282160" cy="50706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4398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E2949-43D8-42DD-8480-4EBA81B4E711}" type="datetimeFigureOut">
              <a:rPr lang="pt-BR"/>
              <a:pPr>
                <a:defRPr/>
              </a:pPr>
              <a:t>18/10/2015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40913" y="40044688"/>
            <a:ext cx="91217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42263" y="40044688"/>
            <a:ext cx="6721475" cy="2300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44D43-8AE2-428F-A4A5-88A4727ED8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25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704" y="1541376"/>
            <a:ext cx="12033633" cy="225451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80" y="756133"/>
            <a:ext cx="5481963" cy="382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5pPr>
      <a:lvl6pPr marL="2160270" algn="ctr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6pPr>
      <a:lvl7pPr marL="4320540" algn="ctr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7pPr>
      <a:lvl8pPr marL="6480810" algn="ctr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8pPr>
      <a:lvl9pPr marL="8641080" algn="ctr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9pPr>
    </p:titleStyle>
    <p:bodyStyle>
      <a:lvl1pPr marL="1619250" indent="-16192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963" indent="-13493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79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263" indent="-1079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0" y="4648214"/>
            <a:ext cx="28803600" cy="277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54" tIns="216027" rIns="432054" bIns="21602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sz="7600" dirty="0">
                <a:solidFill>
                  <a:srgbClr val="0A6B6B"/>
                </a:solidFill>
              </a:rPr>
              <a:t>Construção de Sistema de Informação Orientado a Objeto para Chamados de Mototáxi</a:t>
            </a:r>
            <a:endParaRPr lang="pt-BR" sz="7600" dirty="0">
              <a:solidFill>
                <a:srgbClr val="0A6B6B"/>
              </a:solidFill>
            </a:endParaRPr>
          </a:p>
        </p:txBody>
      </p:sp>
      <p:sp>
        <p:nvSpPr>
          <p:cNvPr id="2051" name="TextBox 7"/>
          <p:cNvSpPr txBox="1">
            <a:spLocks noChangeArrowheads="1"/>
          </p:cNvSpPr>
          <p:nvPr/>
        </p:nvSpPr>
        <p:spPr bwMode="auto">
          <a:xfrm>
            <a:off x="1343025" y="10723563"/>
            <a:ext cx="499745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32054" tIns="216027" rIns="432054" bIns="21602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6800">
                <a:solidFill>
                  <a:srgbClr val="0A6B6B"/>
                </a:solidFill>
              </a:rPr>
              <a:t>Introdução</a:t>
            </a:r>
          </a:p>
        </p:txBody>
      </p: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701800" y="25109488"/>
            <a:ext cx="82931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32054" tIns="216027" rIns="432054" bIns="21602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6800">
                <a:solidFill>
                  <a:srgbClr val="0A6B6B"/>
                </a:solidFill>
              </a:rPr>
              <a:t>Material e Métodos</a:t>
            </a:r>
          </a:p>
        </p:txBody>
      </p:sp>
      <p:sp>
        <p:nvSpPr>
          <p:cNvPr id="2053" name="TextBox 9"/>
          <p:cNvSpPr txBox="1">
            <a:spLocks noChangeArrowheads="1"/>
          </p:cNvSpPr>
          <p:nvPr/>
        </p:nvSpPr>
        <p:spPr bwMode="auto">
          <a:xfrm>
            <a:off x="14657388" y="10723563"/>
            <a:ext cx="10234612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32054" tIns="216027" rIns="432054" bIns="21602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6800">
                <a:solidFill>
                  <a:srgbClr val="0A6B6B"/>
                </a:solidFill>
              </a:rPr>
              <a:t>Resultados e Discussão</a:t>
            </a:r>
          </a:p>
        </p:txBody>
      </p:sp>
      <p:sp>
        <p:nvSpPr>
          <p:cNvPr id="2054" name="TextBox 10"/>
          <p:cNvSpPr txBox="1">
            <a:spLocks noChangeArrowheads="1"/>
          </p:cNvSpPr>
          <p:nvPr/>
        </p:nvSpPr>
        <p:spPr bwMode="auto">
          <a:xfrm>
            <a:off x="14657388" y="25976066"/>
            <a:ext cx="5434012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32054" tIns="216027" rIns="432054" bIns="21602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6800" dirty="0">
                <a:solidFill>
                  <a:srgbClr val="0A6B6B"/>
                </a:solidFill>
              </a:rPr>
              <a:t>Conclusões</a:t>
            </a:r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14657388" y="32494538"/>
            <a:ext cx="7329487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54" tIns="216027" rIns="432054" bIns="21602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6800">
                <a:solidFill>
                  <a:srgbClr val="0A6B6B"/>
                </a:solidFill>
              </a:rPr>
              <a:t>Referências</a:t>
            </a:r>
          </a:p>
        </p:txBody>
      </p:sp>
      <p:sp>
        <p:nvSpPr>
          <p:cNvPr id="2056" name="TextBox 6"/>
          <p:cNvSpPr txBox="1">
            <a:spLocks noChangeArrowheads="1"/>
          </p:cNvSpPr>
          <p:nvPr/>
        </p:nvSpPr>
        <p:spPr bwMode="auto">
          <a:xfrm>
            <a:off x="1653608" y="7099319"/>
            <a:ext cx="25631775" cy="391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54" tIns="216027" rIns="432054" bIns="21602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sz="5200" b="1" u="sng" dirty="0"/>
              <a:t>Aparício Pedrosa Franco Júnior¹</a:t>
            </a:r>
            <a:r>
              <a:rPr lang="pt-BR" sz="5200" b="1" dirty="0"/>
              <a:t>; </a:t>
            </a:r>
            <a:r>
              <a:rPr lang="pt-BR" sz="5200" b="1" u="sng" dirty="0"/>
              <a:t>Anna Carolina Novaes¹</a:t>
            </a:r>
            <a:r>
              <a:rPr lang="pt-BR" sz="5200" b="1" dirty="0"/>
              <a:t>; </a:t>
            </a:r>
            <a:r>
              <a:rPr lang="pt-BR" sz="5200" b="1" u="sng" dirty="0"/>
              <a:t>Bruno Alves Silva¹</a:t>
            </a:r>
            <a:r>
              <a:rPr lang="pt-BR" sz="5200" b="1" dirty="0"/>
              <a:t>; </a:t>
            </a:r>
            <a:r>
              <a:rPr lang="pt-BR" sz="5200" b="1" u="sng" dirty="0"/>
              <a:t>Diego Lopes dos Santos¹</a:t>
            </a:r>
            <a:r>
              <a:rPr lang="pt-BR" sz="5200" b="1" dirty="0"/>
              <a:t>; </a:t>
            </a:r>
            <a:r>
              <a:rPr lang="pt-BR" sz="5200" b="1" u="sng" dirty="0"/>
              <a:t>Roberto Andréas¹</a:t>
            </a:r>
            <a:r>
              <a:rPr lang="pt-BR" sz="5200" b="1" dirty="0"/>
              <a:t>; </a:t>
            </a:r>
            <a:r>
              <a:rPr lang="pt-BR" sz="5200" b="1" u="sng" dirty="0"/>
              <a:t>Thiago Bertho¹</a:t>
            </a:r>
            <a:r>
              <a:rPr lang="pt-BR" sz="5200" b="1" dirty="0"/>
              <a:t>; </a:t>
            </a:r>
            <a:r>
              <a:rPr lang="pt-BR" sz="5200" b="1" u="sng" dirty="0"/>
              <a:t>Nélio Muniz Mendes Alves²</a:t>
            </a:r>
            <a:endParaRPr lang="pt-BR" sz="5200" u="sng" dirty="0"/>
          </a:p>
          <a:p>
            <a:r>
              <a:rPr lang="pt-BR" sz="3500" baseline="30000" dirty="0"/>
              <a:t>1</a:t>
            </a:r>
            <a:r>
              <a:rPr lang="pt-BR" sz="3500" dirty="0"/>
              <a:t>Estudante do 4º período do Curso de Tecnologia em Sistemas para Internet.</a:t>
            </a:r>
          </a:p>
          <a:p>
            <a:r>
              <a:rPr lang="pt-BR" sz="3500" baseline="30000" dirty="0"/>
              <a:t>2</a:t>
            </a:r>
            <a:r>
              <a:rPr lang="pt-BR" sz="3500" dirty="0"/>
              <a:t>Prof. IFTM – Uberlândia Centro, Doutor em Engenharia Elétrica / Processo de Engenharia de Software. nelio@iftm.edu.br </a:t>
            </a:r>
            <a:endParaRPr lang="pt-BR" sz="35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2057" name="Retângulo 8"/>
          <p:cNvSpPr>
            <a:spLocks noChangeArrowheads="1"/>
          </p:cNvSpPr>
          <p:nvPr/>
        </p:nvSpPr>
        <p:spPr bwMode="auto">
          <a:xfrm>
            <a:off x="1905000" y="12341225"/>
            <a:ext cx="11796713" cy="72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pt-BR" sz="3600" dirty="0"/>
              <a:t>O objetivo do nosso trabalho foi fazer um sistema para realizar chamados de serviços de moto táxi na cidade de Uberlândia-MG.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 O sistema no seu estágio final  estará totalmente web, disponibilizando de uma interface para que o solicitante possa fazer seu chamado disponibilizando informações como endereço atual e o endereço pretendido.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Cada corrida será cobrada de acordo com um valor padrão. Após solicitado o serviço de corrida, o pedido será encaminhado para o ponto de moto táxi mais próximo, referenciando o CEP fornecido pelo solicitante.</a:t>
            </a:r>
            <a:endParaRPr lang="pt-BR" sz="3600" dirty="0"/>
          </a:p>
        </p:txBody>
      </p:sp>
      <p:sp>
        <p:nvSpPr>
          <p:cNvPr id="2058" name="Retângulo 21"/>
          <p:cNvSpPr>
            <a:spLocks noChangeArrowheads="1"/>
          </p:cNvSpPr>
          <p:nvPr/>
        </p:nvSpPr>
        <p:spPr bwMode="auto">
          <a:xfrm>
            <a:off x="15022513" y="12341225"/>
            <a:ext cx="11796712" cy="1283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pt-BR" sz="3600" dirty="0"/>
              <a:t>As principais funcionalidades identificadas para o sistema foram as seguintes:</a:t>
            </a:r>
          </a:p>
          <a:p>
            <a:pPr algn="just"/>
            <a:endParaRPr lang="pt-BR" sz="3600" dirty="0"/>
          </a:p>
          <a:p>
            <a:r>
              <a:rPr lang="pt-BR" sz="3600" dirty="0"/>
              <a:t>Avaliações de taxistas, Avaliações de empresa, Chamados por cliente, Chamados por período,</a:t>
            </a:r>
          </a:p>
          <a:p>
            <a:r>
              <a:rPr lang="pt-BR" sz="3600" dirty="0"/>
              <a:t>Corridas por período e Corridas por taxistas;</a:t>
            </a:r>
          </a:p>
          <a:p>
            <a:endParaRPr lang="pt-BR" sz="3600" dirty="0"/>
          </a:p>
          <a:p>
            <a:r>
              <a:rPr lang="pt-BR" sz="3600" dirty="0"/>
              <a:t>Tendo como base os conceitos e funcionalidades identificados, foi projetado o Modelo de Domínio, o qual pode ser visto no Diagrama de Classes</a:t>
            </a:r>
            <a:r>
              <a:rPr lang="pt-BR" sz="3600" dirty="0" smtClean="0"/>
              <a:t>.</a:t>
            </a:r>
          </a:p>
          <a:p>
            <a:endParaRPr lang="pt-BR" sz="3600" dirty="0"/>
          </a:p>
          <a:p>
            <a:endParaRPr lang="pt-BR" sz="3600" dirty="0" smtClean="0"/>
          </a:p>
          <a:p>
            <a:endParaRPr lang="pt-BR" sz="3600" dirty="0"/>
          </a:p>
          <a:p>
            <a:endParaRPr lang="pt-BR" sz="3600" dirty="0" smtClean="0"/>
          </a:p>
          <a:p>
            <a:endParaRPr lang="pt-BR" sz="3600" dirty="0"/>
          </a:p>
          <a:p>
            <a:endParaRPr lang="pt-BR" sz="3600" dirty="0" smtClean="0"/>
          </a:p>
          <a:p>
            <a:endParaRPr lang="pt-BR" sz="3600" dirty="0"/>
          </a:p>
          <a:p>
            <a:endParaRPr lang="pt-BR" sz="3600" dirty="0" smtClean="0"/>
          </a:p>
          <a:p>
            <a:endParaRPr lang="pt-BR" sz="3600" dirty="0"/>
          </a:p>
          <a:p>
            <a:endParaRPr lang="pt-BR" sz="3600" dirty="0" smtClean="0"/>
          </a:p>
          <a:p>
            <a:endParaRPr lang="pt-BR" sz="3600" dirty="0" smtClean="0"/>
          </a:p>
          <a:p>
            <a:endParaRPr lang="pt-BR" sz="3600" dirty="0"/>
          </a:p>
          <a:p>
            <a:pPr algn="ctr"/>
            <a:r>
              <a:rPr lang="pt-BR" sz="3600" dirty="0"/>
              <a:t>Diagrama de Classes produzido no </a:t>
            </a:r>
            <a:r>
              <a:rPr lang="pt-BR" sz="3600" dirty="0" err="1" smtClean="0"/>
              <a:t>Astah</a:t>
            </a:r>
            <a:endParaRPr lang="pt-BR" sz="3600" dirty="0"/>
          </a:p>
        </p:txBody>
      </p:sp>
      <p:sp>
        <p:nvSpPr>
          <p:cNvPr id="2059" name="Retângulo 23"/>
          <p:cNvSpPr>
            <a:spLocks noChangeArrowheads="1"/>
          </p:cNvSpPr>
          <p:nvPr/>
        </p:nvSpPr>
        <p:spPr bwMode="auto">
          <a:xfrm>
            <a:off x="2171700" y="26731913"/>
            <a:ext cx="11798300" cy="128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pt-BR" sz="3600" dirty="0"/>
              <a:t>Como documentação, foram feitas discussões dentro de sala entre os colegas para que pudéssemos construir o documento denominado de Declaração de Trabalho.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Esse documento contou com o auxílio do professor </a:t>
            </a:r>
            <a:r>
              <a:rPr lang="pt-BR" sz="3600" dirty="0" err="1"/>
              <a:t>Nelio</a:t>
            </a:r>
            <a:r>
              <a:rPr lang="pt-BR" sz="3600" dirty="0"/>
              <a:t> Alves que ministra a disciplina de Projeto e Desenvolvimento de Software I. Esse documento conta com um apanhado geral de todas as funções do sistema a ser desenvolvido. Esse documento pode ser encontrado no link compartilhado nas Referências.</a:t>
            </a:r>
          </a:p>
          <a:p>
            <a:pPr algn="just"/>
            <a:endParaRPr lang="pt-BR" sz="4000" dirty="0"/>
          </a:p>
          <a:p>
            <a:pPr algn="just"/>
            <a:r>
              <a:rPr lang="pt-BR" sz="3600" dirty="0"/>
              <a:t>Logo após a construção desse documento, o grupo elaborou o Modelo de Domínio que descreve as funcionalidades que o sistema irá gerenciar, assim como as consultas, as pesquisas, e as operações básicas, relacionadas exclusivamente a cada um dos conceitos. O modelo de Domínio foi desenhado usando um Diagrama de Classes baseando-se no UML.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Para se comunicar com o banco, foi criada uma camada de acesso a dados usando o padrão DAO (Data </a:t>
            </a:r>
            <a:r>
              <a:rPr lang="pt-BR" sz="3600" dirty="0" err="1"/>
              <a:t>Object</a:t>
            </a:r>
            <a:r>
              <a:rPr lang="pt-BR" sz="3600" dirty="0"/>
              <a:t> Access). A qual será usada para a realização dos casos de uso do sistema.</a:t>
            </a:r>
            <a:endParaRPr lang="pt-BR" sz="3600" dirty="0"/>
          </a:p>
        </p:txBody>
      </p:sp>
      <p:sp>
        <p:nvSpPr>
          <p:cNvPr id="2060" name="Retângulo 24"/>
          <p:cNvSpPr>
            <a:spLocks noChangeArrowheads="1"/>
          </p:cNvSpPr>
          <p:nvPr/>
        </p:nvSpPr>
        <p:spPr bwMode="auto">
          <a:xfrm>
            <a:off x="15022513" y="27667427"/>
            <a:ext cx="1179671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pt-BR" sz="3600" dirty="0"/>
              <a:t>Até agora foi construído um protótipo capaz de gerenciar informações relacionadas a um conjunto específico de operações básicas para realizar o chamado de mototáxi da aplicação. A abordagem de modelo de domínio e desenvolvimento em camadas permitiram construir um sistema flexível. O próximo passo será a construção de uma aplicação web para realizá-las.</a:t>
            </a:r>
            <a:endParaRPr lang="pt-BR" sz="3600" dirty="0"/>
          </a:p>
        </p:txBody>
      </p:sp>
      <p:sp>
        <p:nvSpPr>
          <p:cNvPr id="2061" name="Retângulo 25"/>
          <p:cNvSpPr>
            <a:spLocks noChangeArrowheads="1"/>
          </p:cNvSpPr>
          <p:nvPr/>
        </p:nvSpPr>
        <p:spPr bwMode="auto">
          <a:xfrm>
            <a:off x="15022513" y="34158238"/>
            <a:ext cx="1179671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sz="3600" dirty="0"/>
              <a:t>Documentação desenvolvida oficialmente do grupo disponível em: 1drv.ms/1WVzJAm</a:t>
            </a:r>
          </a:p>
          <a:p>
            <a:pPr algn="just" eaLnBrk="1" hangingPunct="1"/>
            <a:endParaRPr lang="pt-BR" altLang="pt-BR" sz="3600" dirty="0" smtClean="0"/>
          </a:p>
          <a:p>
            <a:pPr algn="just" eaLnBrk="1" hangingPunct="1"/>
            <a:endParaRPr lang="pt-BR" altLang="pt-BR" sz="3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968" y="18089109"/>
            <a:ext cx="9743380" cy="6136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478</Words>
  <Application>Microsoft Office PowerPoint</Application>
  <PresentationFormat>Personalizar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Rauy Cardoso</dc:creator>
  <cp:lastModifiedBy>Bruno Alves Silva</cp:lastModifiedBy>
  <cp:revision>38</cp:revision>
  <dcterms:created xsi:type="dcterms:W3CDTF">2012-08-09T11:25:43Z</dcterms:created>
  <dcterms:modified xsi:type="dcterms:W3CDTF">2015-10-19T01:11:44Z</dcterms:modified>
</cp:coreProperties>
</file>