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2fade5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2fade5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89a3f9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89a3f9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89a3f9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89a3f9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89a3f9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89a3f9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989a3f93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989a3f93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3ac26d5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ac26d5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62fade5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62fade5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62fade5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62fade5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62fade5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62fade5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2fade5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2fade5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2fade52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2fade52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62fade52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62fade52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2fade52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2fade52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62fade52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62fade52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Presentación Final</a:t>
            </a:r>
            <a:endParaRPr/>
          </a:p>
        </p:txBody>
      </p:sp>
      <p:sp>
        <p:nvSpPr>
          <p:cNvPr id="87" name="Google Shape;87;p13"/>
          <p:cNvSpPr txBox="1"/>
          <p:nvPr>
            <p:ph idx="1" type="subTitle"/>
          </p:nvPr>
        </p:nvSpPr>
        <p:spPr>
          <a:xfrm>
            <a:off x="727952" y="2324825"/>
            <a:ext cx="2914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Equipo 2</a:t>
            </a:r>
            <a:endParaRPr/>
          </a:p>
        </p:txBody>
      </p:sp>
      <p:sp>
        <p:nvSpPr>
          <p:cNvPr id="88" name="Google Shape;88;p13"/>
          <p:cNvSpPr txBox="1"/>
          <p:nvPr>
            <p:ph idx="1" type="subTitle"/>
          </p:nvPr>
        </p:nvSpPr>
        <p:spPr>
          <a:xfrm>
            <a:off x="5636627" y="2632675"/>
            <a:ext cx="26469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Prioridad:</a:t>
            </a:r>
            <a:endParaRPr b="1" sz="1800"/>
          </a:p>
        </p:txBody>
      </p:sp>
      <p:sp>
        <p:nvSpPr>
          <p:cNvPr id="89" name="Google Shape;89;p13"/>
          <p:cNvSpPr txBox="1"/>
          <p:nvPr>
            <p:ph idx="1" type="subTitle"/>
          </p:nvPr>
        </p:nvSpPr>
        <p:spPr>
          <a:xfrm>
            <a:off x="5636627" y="2938200"/>
            <a:ext cx="26469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Video y animación</a:t>
            </a:r>
            <a:endParaRPr sz="1800"/>
          </a:p>
        </p:txBody>
      </p:sp>
      <p:sp>
        <p:nvSpPr>
          <p:cNvPr id="90" name="Google Shape;90;p13"/>
          <p:cNvSpPr txBox="1"/>
          <p:nvPr>
            <p:ph idx="1" type="subTitle"/>
          </p:nvPr>
        </p:nvSpPr>
        <p:spPr>
          <a:xfrm>
            <a:off x="672376" y="2713625"/>
            <a:ext cx="3752700" cy="54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Cristian Martinez</a:t>
            </a:r>
            <a:endParaRPr/>
          </a:p>
          <a:p>
            <a:pPr indent="-330200" lvl="0" marL="457200" rtl="0" algn="l">
              <a:spcBef>
                <a:spcPts val="0"/>
              </a:spcBef>
              <a:spcAft>
                <a:spcPts val="0"/>
              </a:spcAft>
              <a:buSzPts val="1600"/>
              <a:buChar char="●"/>
            </a:pPr>
            <a:r>
              <a:rPr lang="en"/>
              <a:t>Sebastián Martínez</a:t>
            </a:r>
            <a:endParaRPr/>
          </a:p>
          <a:p>
            <a:pPr indent="-330200" lvl="0" marL="457200" rtl="0" algn="l">
              <a:spcBef>
                <a:spcPts val="0"/>
              </a:spcBef>
              <a:spcAft>
                <a:spcPts val="0"/>
              </a:spcAft>
              <a:buSzPts val="1600"/>
              <a:buChar char="●"/>
            </a:pPr>
            <a:r>
              <a:rPr lang="en"/>
              <a:t>Reinaldo Portocarrero</a:t>
            </a:r>
            <a:endParaRPr/>
          </a:p>
          <a:p>
            <a:pPr indent="-330200" lvl="0" marL="457200" rtl="0" algn="l">
              <a:spcBef>
                <a:spcPts val="0"/>
              </a:spcBef>
              <a:spcAft>
                <a:spcPts val="0"/>
              </a:spcAft>
              <a:buSzPts val="1600"/>
              <a:buChar char="●"/>
            </a:pPr>
            <a:r>
              <a:rPr lang="en"/>
              <a:t>Diego Rodríguez</a:t>
            </a:r>
            <a:endParaRPr/>
          </a:p>
          <a:p>
            <a:pPr indent="-330200" lvl="0" marL="457200" rtl="0" algn="l">
              <a:spcBef>
                <a:spcPts val="0"/>
              </a:spcBef>
              <a:spcAft>
                <a:spcPts val="0"/>
              </a:spcAft>
              <a:buSzPts val="1600"/>
              <a:buChar char="●"/>
            </a:pPr>
            <a:r>
              <a:rPr lang="en"/>
              <a:t>Alejandra Sabogal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Problemas - Soluciones </a:t>
            </a:r>
            <a:endParaRPr/>
          </a:p>
        </p:txBody>
      </p:sp>
      <p:sp>
        <p:nvSpPr>
          <p:cNvPr id="174" name="Google Shape;17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 con las actividades estimadas para cada HU</a:t>
            </a:r>
            <a:endParaRPr b="1"/>
          </a:p>
          <a:p>
            <a:pPr indent="-311150" lvl="0" marL="457200" rtl="0" algn="l">
              <a:spcBef>
                <a:spcPts val="1600"/>
              </a:spcBef>
              <a:spcAft>
                <a:spcPts val="0"/>
              </a:spcAft>
              <a:buSzPts val="1300"/>
              <a:buChar char="-"/>
            </a:pPr>
            <a:r>
              <a:rPr lang="en"/>
              <a:t>En el primer Sprint faltaron tareas para las HU como integración, despliegue, pruebas etc.. esto se </a:t>
            </a:r>
            <a:r>
              <a:rPr lang="en"/>
              <a:t>resolvió</a:t>
            </a:r>
            <a:r>
              <a:rPr lang="en"/>
              <a:t> al final cuando terminamos de desarrollar y tuvimos poco tiempo para desarrollarlas pero logramos manejarlo, esto se vio reflejado en la velocidad propuesta para el Sprint 2.</a:t>
            </a:r>
            <a:endParaRPr/>
          </a:p>
          <a:p>
            <a:pPr indent="0" lvl="0" marL="0" rtl="0" algn="l">
              <a:spcBef>
                <a:spcPts val="1600"/>
              </a:spcBef>
              <a:spcAft>
                <a:spcPts val="0"/>
              </a:spcAft>
              <a:buNone/>
            </a:pPr>
            <a:r>
              <a:rPr b="1" lang="en"/>
              <a:t>Asistencia de todos los integrantes para las reuniones de grupo</a:t>
            </a:r>
            <a:endParaRPr/>
          </a:p>
          <a:p>
            <a:pPr indent="-311150" lvl="0" marL="457200" rtl="0" algn="l">
              <a:spcBef>
                <a:spcPts val="1600"/>
              </a:spcBef>
              <a:spcAft>
                <a:spcPts val="0"/>
              </a:spcAft>
              <a:buSzPts val="1300"/>
              <a:buChar char="-"/>
            </a:pPr>
            <a:r>
              <a:rPr lang="en"/>
              <a:t>En ocasiones no todos los integrantes podían asistir a las ceremonias, el tiempo era estricto y no podíamos posponer mucho las actividades. Resolvimos la situación informando con tiempo en caso de no poder asistir para cubrir su trabajo o mover la reunión para otro momento del día.</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Mejora Continua - Sprint 1</a:t>
            </a:r>
            <a:endParaRPr/>
          </a:p>
        </p:txBody>
      </p:sp>
      <p:sp>
        <p:nvSpPr>
          <p:cNvPr id="180" name="Google Shape;18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r>
              <a:rPr lang="en"/>
              <a:t>En el sprint uno tuvimos un inicio un poco desubicado</a:t>
            </a:r>
            <a:endParaRPr/>
          </a:p>
          <a:p>
            <a:pPr indent="-311150" lvl="0" marL="457200" rtl="0" algn="just">
              <a:spcBef>
                <a:spcPts val="1600"/>
              </a:spcBef>
              <a:spcAft>
                <a:spcPts val="0"/>
              </a:spcAft>
              <a:buSzPts val="1300"/>
              <a:buChar char="-"/>
            </a:pPr>
            <a:r>
              <a:rPr lang="en"/>
              <a:t> Tarjeta más votada: comenzar a hacer la identificación de HU y planeación de actividades con unos compromisos muy sencillos pero generales: no perder de vista el incremento como un todo, no asumir y aplicar las lecciones aprendidas; con acciones de terminar lo que hizo falta.</a:t>
            </a:r>
            <a:endParaRPr/>
          </a:p>
          <a:p>
            <a:pPr indent="0" lvl="0" marL="0" rtl="0" algn="just">
              <a:spcBef>
                <a:spcPts val="1600"/>
              </a:spcBef>
              <a:spcAft>
                <a:spcPts val="0"/>
              </a:spcAft>
              <a:buNone/>
            </a:pPr>
            <a:r>
              <a:rPr lang="en"/>
              <a:t>- </a:t>
            </a:r>
            <a:r>
              <a:rPr lang="en"/>
              <a:t>Desde un inicio hubo una buena colaboración en el equipo, había mucha disposición.</a:t>
            </a:r>
            <a:endParaRPr/>
          </a:p>
          <a:p>
            <a:pPr indent="0" lvl="0" marL="0" rtl="0" algn="just">
              <a:spcBef>
                <a:spcPts val="1600"/>
              </a:spcBef>
              <a:spcAft>
                <a:spcPts val="1600"/>
              </a:spcAft>
              <a:buNone/>
            </a:pPr>
            <a:r>
              <a:rPr lang="en"/>
              <a:t>- Con el fin de aumentar el compromiso y diligencia de las actividades en cada uno de los integrantes, se identificó en conjunto el establecer horarios para realizar las reuniones de seguimiento diario y reservar ese tiempo, registrarlo en una actividad.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Mejora Continua - </a:t>
            </a:r>
            <a:r>
              <a:rPr lang="en"/>
              <a:t>Sprint 2</a:t>
            </a:r>
            <a:endParaRPr/>
          </a:p>
        </p:txBody>
      </p:sp>
      <p:sp>
        <p:nvSpPr>
          <p:cNvPr id="186" name="Google Shape;186;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En el segundo sprint el equipo identificó que aún era difícil coordinar los tiempo y fijar los horarios de las ceremonias, por lo que este fue un compromiso, junto con la acción de hacer más seguimiento. Acá faltó mejora vs el sprint 1, pero había más orden.</a:t>
            </a:r>
            <a:endParaRPr/>
          </a:p>
          <a:p>
            <a:pPr indent="0" lvl="0" marL="0" rtl="0" algn="l">
              <a:spcBef>
                <a:spcPts val="1600"/>
              </a:spcBef>
              <a:spcAft>
                <a:spcPts val="0"/>
              </a:spcAft>
              <a:buNone/>
            </a:pPr>
            <a:r>
              <a:rPr lang="en"/>
              <a:t>- Nos comprometimos a notificar con tiempo cualquier problema y así tener más apoyo. Además, tener un seguimiento más cercano de las actividades no cumplidas. Mejoramos en el compromiso y diligencia de actividades, pero aún faltaba un poco más.</a:t>
            </a:r>
            <a:endParaRPr/>
          </a:p>
          <a:p>
            <a:pPr indent="0" lvl="0" marL="0" rtl="0" algn="l">
              <a:spcBef>
                <a:spcPts val="1600"/>
              </a:spcBef>
              <a:spcAft>
                <a:spcPts val="1600"/>
              </a:spcAft>
              <a:buNone/>
            </a:pPr>
            <a:r>
              <a:rPr lang="en"/>
              <a:t>- Tener un seguimiento personal y del resto para evitar retrabajo y tener más apoyo de los que saben más, además de asignar. Aún con la buena colaboración, ahora faltaba más comunicación.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Mejora Continua - </a:t>
            </a:r>
            <a:r>
              <a:rPr lang="en"/>
              <a:t>Sprint 3</a:t>
            </a:r>
            <a:endParaRPr/>
          </a:p>
        </p:txBody>
      </p:sp>
      <p:sp>
        <p:nvSpPr>
          <p:cNvPr id="192" name="Google Shape;192;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r>
              <a:rPr lang="en"/>
              <a:t>En el sprint 3 todos estuvimos de acuerdo en que debíamos dejar de posponer actividades necesarias como documentación para el final, algo que en general, estuvo presente en todos los sprints y debe ser cambiado con tiempo y disciplina. En el resto de actividades, mejoramos su seguimiento y control.</a:t>
            </a:r>
            <a:endParaRPr/>
          </a:p>
          <a:p>
            <a:pPr indent="0" lvl="0" marL="0" rtl="0" algn="just">
              <a:spcBef>
                <a:spcPts val="1600"/>
              </a:spcBef>
              <a:spcAft>
                <a:spcPts val="0"/>
              </a:spcAft>
              <a:buNone/>
            </a:pPr>
            <a:r>
              <a:rPr lang="en"/>
              <a:t>- Ya el equipo estaba a trote, mucha comunicación y colaboración, pero nos faltó revisar mejor los entregables para así tener una mejor organización y planeación de sprint. Las reuniones eran más coordinadas.</a:t>
            </a:r>
            <a:endParaRPr/>
          </a:p>
          <a:p>
            <a:pPr indent="0" lvl="0" marL="0" rtl="0" algn="just">
              <a:spcBef>
                <a:spcPts val="1600"/>
              </a:spcBef>
              <a:spcAft>
                <a:spcPts val="1600"/>
              </a:spcAft>
              <a:buNone/>
            </a:pPr>
            <a:r>
              <a:rPr lang="en"/>
              <a:t>- Por último, cerramos bien en buenas prácticas, sobre todo en programación, pero faltó comenzar a hacer un uso correcto temprano de git-flow y DevOps. Por otro lado, estos lineamientos pudieron haber sido establecidos desde un principio para así todos seguirla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Lecciones aprendidas</a:t>
            </a:r>
            <a:endParaRPr/>
          </a:p>
        </p:txBody>
      </p:sp>
      <p:sp>
        <p:nvSpPr>
          <p:cNvPr id="198" name="Google Shape;19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En general, los compromisos y acciones designadas por el grupo se cumplieron, pero es posible mejorar la velocidad del equipo para así aprovechar al máximo cada sprint. De igual manera, notamos que con un equipo que ya ha trabajado junto, a medida que pasaba cada sprint, es más fácil conocer fortalezas y debilidades y así trabajar mejor.</a:t>
            </a:r>
            <a:endParaRPr/>
          </a:p>
          <a:p>
            <a:pPr indent="-311150" lvl="0" marL="457200" rtl="0" algn="just">
              <a:spcBef>
                <a:spcPts val="0"/>
              </a:spcBef>
              <a:spcAft>
                <a:spcPts val="0"/>
              </a:spcAft>
              <a:buSzPts val="1300"/>
              <a:buChar char="●"/>
            </a:pPr>
            <a:r>
              <a:rPr lang="en"/>
              <a:t>La buena y oportuna comunicación hace que el desarrollo ágil sea más llevadero y fluido.</a:t>
            </a:r>
            <a:endParaRPr/>
          </a:p>
          <a:p>
            <a:pPr indent="-311150" lvl="0" marL="457200" rtl="0" algn="just">
              <a:spcBef>
                <a:spcPts val="0"/>
              </a:spcBef>
              <a:spcAft>
                <a:spcPts val="0"/>
              </a:spcAft>
              <a:buSzPts val="1300"/>
              <a:buChar char="●"/>
            </a:pPr>
            <a:r>
              <a:rPr lang="en"/>
              <a:t>La colaboración y el apoyo entre el equipo es esencial para entregar las funcionalidades comprometidas con calidad y a tiempo.</a:t>
            </a:r>
            <a:endParaRPr/>
          </a:p>
          <a:p>
            <a:pPr indent="-311150" lvl="0" marL="457200" rtl="0" algn="just">
              <a:spcBef>
                <a:spcPts val="0"/>
              </a:spcBef>
              <a:spcAft>
                <a:spcPts val="0"/>
              </a:spcAft>
              <a:buSzPts val="1300"/>
              <a:buChar char="●"/>
            </a:pPr>
            <a:r>
              <a:rPr lang="en"/>
              <a:t>Identificar las actividades necesarias para el cumplimiento de las historias de usuario con el fin de evitar el trabajo represado al final del sprint.</a:t>
            </a:r>
            <a:endParaRPr/>
          </a:p>
          <a:p>
            <a:pPr indent="0" lvl="0" marL="0" rtl="0" algn="just">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1277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Objetivos</a:t>
            </a:r>
            <a:endParaRPr/>
          </a:p>
        </p:txBody>
      </p:sp>
      <p:sp>
        <p:nvSpPr>
          <p:cNvPr id="96" name="Google Shape;96;p14"/>
          <p:cNvSpPr txBox="1"/>
          <p:nvPr>
            <p:ph idx="1" type="body"/>
          </p:nvPr>
        </p:nvSpPr>
        <p:spPr>
          <a:xfrm>
            <a:off x="979236" y="1812475"/>
            <a:ext cx="50985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Desarrollar un sistema de gestión de recursos digitales, para el centro de innovación </a:t>
            </a:r>
            <a:r>
              <a:rPr lang="en"/>
              <a:t>pedagógica</a:t>
            </a:r>
            <a:r>
              <a:rPr lang="en"/>
              <a:t> de la universidad de los Andes </a:t>
            </a:r>
            <a:r>
              <a:rPr i="1" lang="en"/>
              <a:t>Conecta-TE, </a:t>
            </a:r>
            <a:r>
              <a:rPr lang="en"/>
              <a:t>el cual </a:t>
            </a:r>
            <a:r>
              <a:rPr lang="en"/>
              <a:t>permitirá</a:t>
            </a:r>
            <a:r>
              <a:rPr lang="en"/>
              <a:t> gestionar todos y cada uno de los recursos digitales desarrollados por el grupo de producción y soporte (P&amp;S).</a:t>
            </a:r>
            <a:endParaRPr/>
          </a:p>
          <a:p>
            <a:pPr indent="0" lvl="0" marL="457200" rtl="0" algn="just">
              <a:spcBef>
                <a:spcPts val="1600"/>
              </a:spcBef>
              <a:spcAft>
                <a:spcPts val="0"/>
              </a:spcAft>
              <a:buNone/>
            </a:pPr>
            <a:r>
              <a:rPr lang="en"/>
              <a:t>Administrar fases del recurso (Pre-producción, producción, pos-producción, control de calidad, cierre, y sistematización y resguardo).</a:t>
            </a:r>
            <a:endParaRPr/>
          </a:p>
          <a:p>
            <a:pPr indent="0" lvl="0" marL="457200" rtl="0" algn="just">
              <a:spcBef>
                <a:spcPts val="1600"/>
              </a:spcBef>
              <a:spcAft>
                <a:spcPts val="1600"/>
              </a:spcAft>
              <a:buNone/>
            </a:pPr>
            <a:r>
              <a:rPr lang="en"/>
              <a:t>Integrar sistema actual de gestión de proyectos, el cual de encarga del control y asignación de personas y recursos.</a:t>
            </a:r>
            <a:endParaRPr/>
          </a:p>
        </p:txBody>
      </p:sp>
      <p:pic>
        <p:nvPicPr>
          <p:cNvPr id="97" name="Google Shape;97;p14"/>
          <p:cNvPicPr preferRelativeResize="0"/>
          <p:nvPr/>
        </p:nvPicPr>
        <p:blipFill>
          <a:blip r:embed="rId3">
            <a:alphaModFix/>
          </a:blip>
          <a:stretch>
            <a:fillRect/>
          </a:stretch>
        </p:blipFill>
        <p:spPr>
          <a:xfrm>
            <a:off x="6701850" y="2037525"/>
            <a:ext cx="1714500"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12960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Story Map</a:t>
            </a:r>
            <a:endParaRPr/>
          </a:p>
        </p:txBody>
      </p:sp>
      <p:pic>
        <p:nvPicPr>
          <p:cNvPr id="103" name="Google Shape;103;p15"/>
          <p:cNvPicPr preferRelativeResize="0"/>
          <p:nvPr/>
        </p:nvPicPr>
        <p:blipFill>
          <a:blip r:embed="rId3">
            <a:alphaModFix/>
          </a:blip>
          <a:stretch>
            <a:fillRect/>
          </a:stretch>
        </p:blipFill>
        <p:spPr>
          <a:xfrm>
            <a:off x="542525" y="924575"/>
            <a:ext cx="8387254" cy="4191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PBL Sprints</a:t>
            </a:r>
            <a:endParaRPr/>
          </a:p>
        </p:txBody>
      </p:sp>
      <p:pic>
        <p:nvPicPr>
          <p:cNvPr id="109" name="Google Shape;109;p16"/>
          <p:cNvPicPr preferRelativeResize="0"/>
          <p:nvPr/>
        </p:nvPicPr>
        <p:blipFill>
          <a:blip r:embed="rId3">
            <a:alphaModFix/>
          </a:blip>
          <a:stretch>
            <a:fillRect/>
          </a:stretch>
        </p:blipFill>
        <p:spPr>
          <a:xfrm>
            <a:off x="0" y="481825"/>
            <a:ext cx="9144000" cy="1747752"/>
          </a:xfrm>
          <a:prstGeom prst="rect">
            <a:avLst/>
          </a:prstGeom>
          <a:noFill/>
          <a:ln>
            <a:noFill/>
          </a:ln>
        </p:spPr>
      </p:pic>
      <p:pic>
        <p:nvPicPr>
          <p:cNvPr id="110" name="Google Shape;110;p16"/>
          <p:cNvPicPr preferRelativeResize="0"/>
          <p:nvPr/>
        </p:nvPicPr>
        <p:blipFill>
          <a:blip r:embed="rId4">
            <a:alphaModFix/>
          </a:blip>
          <a:stretch>
            <a:fillRect/>
          </a:stretch>
        </p:blipFill>
        <p:spPr>
          <a:xfrm>
            <a:off x="193025" y="2113100"/>
            <a:ext cx="6055474" cy="1451525"/>
          </a:xfrm>
          <a:prstGeom prst="rect">
            <a:avLst/>
          </a:prstGeom>
          <a:noFill/>
          <a:ln>
            <a:noFill/>
          </a:ln>
        </p:spPr>
      </p:pic>
      <p:pic>
        <p:nvPicPr>
          <p:cNvPr id="111" name="Google Shape;111;p16"/>
          <p:cNvPicPr preferRelativeResize="0"/>
          <p:nvPr/>
        </p:nvPicPr>
        <p:blipFill>
          <a:blip r:embed="rId5">
            <a:alphaModFix/>
          </a:blip>
          <a:stretch>
            <a:fillRect/>
          </a:stretch>
        </p:blipFill>
        <p:spPr>
          <a:xfrm>
            <a:off x="3488379" y="3630225"/>
            <a:ext cx="4745521" cy="1451525"/>
          </a:xfrm>
          <a:prstGeom prst="rect">
            <a:avLst/>
          </a:prstGeom>
          <a:noFill/>
          <a:ln>
            <a:noFill/>
          </a:ln>
        </p:spPr>
      </p:pic>
      <p:sp>
        <p:nvSpPr>
          <p:cNvPr id="112" name="Google Shape;112;p16"/>
          <p:cNvSpPr txBox="1"/>
          <p:nvPr>
            <p:ph idx="1" type="body"/>
          </p:nvPr>
        </p:nvSpPr>
        <p:spPr>
          <a:xfrm>
            <a:off x="3805300" y="566225"/>
            <a:ext cx="8901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Sprint 1</a:t>
            </a:r>
            <a:endParaRPr i="1"/>
          </a:p>
        </p:txBody>
      </p:sp>
      <p:sp>
        <p:nvSpPr>
          <p:cNvPr id="113" name="Google Shape;113;p16"/>
          <p:cNvSpPr txBox="1"/>
          <p:nvPr>
            <p:ph idx="1" type="body"/>
          </p:nvPr>
        </p:nvSpPr>
        <p:spPr>
          <a:xfrm>
            <a:off x="6248500" y="2745538"/>
            <a:ext cx="8901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Sprint 2</a:t>
            </a:r>
            <a:endParaRPr i="1"/>
          </a:p>
        </p:txBody>
      </p:sp>
      <p:sp>
        <p:nvSpPr>
          <p:cNvPr id="114" name="Google Shape;114;p16"/>
          <p:cNvSpPr txBox="1"/>
          <p:nvPr>
            <p:ph idx="1" type="body"/>
          </p:nvPr>
        </p:nvSpPr>
        <p:spPr>
          <a:xfrm>
            <a:off x="1883100" y="4111575"/>
            <a:ext cx="8901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Sprint 3</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0" y="565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Historias completadas por sprint</a:t>
            </a:r>
            <a:endParaRPr/>
          </a:p>
        </p:txBody>
      </p:sp>
      <p:pic>
        <p:nvPicPr>
          <p:cNvPr id="120" name="Google Shape;120;p17"/>
          <p:cNvPicPr preferRelativeResize="0"/>
          <p:nvPr/>
        </p:nvPicPr>
        <p:blipFill>
          <a:blip r:embed="rId3">
            <a:alphaModFix/>
          </a:blip>
          <a:stretch>
            <a:fillRect/>
          </a:stretch>
        </p:blipFill>
        <p:spPr>
          <a:xfrm>
            <a:off x="4822150" y="1620125"/>
            <a:ext cx="4132775" cy="2758050"/>
          </a:xfrm>
          <a:prstGeom prst="rect">
            <a:avLst/>
          </a:prstGeom>
          <a:noFill/>
          <a:ln>
            <a:noFill/>
          </a:ln>
        </p:spPr>
      </p:pic>
      <p:pic>
        <p:nvPicPr>
          <p:cNvPr id="121" name="Google Shape;121;p17"/>
          <p:cNvPicPr preferRelativeResize="0"/>
          <p:nvPr/>
        </p:nvPicPr>
        <p:blipFill>
          <a:blip r:embed="rId4">
            <a:alphaModFix/>
          </a:blip>
          <a:stretch>
            <a:fillRect/>
          </a:stretch>
        </p:blipFill>
        <p:spPr>
          <a:xfrm>
            <a:off x="249399" y="1971874"/>
            <a:ext cx="4132775" cy="177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5375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Burndown-Charts</a:t>
            </a:r>
            <a:endParaRPr/>
          </a:p>
        </p:txBody>
      </p:sp>
      <p:pic>
        <p:nvPicPr>
          <p:cNvPr id="127" name="Google Shape;127;p18"/>
          <p:cNvPicPr preferRelativeResize="0"/>
          <p:nvPr/>
        </p:nvPicPr>
        <p:blipFill>
          <a:blip r:embed="rId3">
            <a:alphaModFix/>
          </a:blip>
          <a:stretch>
            <a:fillRect/>
          </a:stretch>
        </p:blipFill>
        <p:spPr>
          <a:xfrm>
            <a:off x="238001" y="490899"/>
            <a:ext cx="2538450" cy="1418900"/>
          </a:xfrm>
          <a:prstGeom prst="rect">
            <a:avLst/>
          </a:prstGeom>
          <a:noFill/>
          <a:ln>
            <a:noFill/>
          </a:ln>
        </p:spPr>
      </p:pic>
      <p:pic>
        <p:nvPicPr>
          <p:cNvPr id="128" name="Google Shape;128;p18"/>
          <p:cNvPicPr preferRelativeResize="0"/>
          <p:nvPr/>
        </p:nvPicPr>
        <p:blipFill>
          <a:blip r:embed="rId4">
            <a:alphaModFix/>
          </a:blip>
          <a:stretch>
            <a:fillRect/>
          </a:stretch>
        </p:blipFill>
        <p:spPr>
          <a:xfrm>
            <a:off x="3079775" y="556850"/>
            <a:ext cx="3965999" cy="1287000"/>
          </a:xfrm>
          <a:prstGeom prst="rect">
            <a:avLst/>
          </a:prstGeom>
          <a:noFill/>
          <a:ln>
            <a:noFill/>
          </a:ln>
        </p:spPr>
      </p:pic>
      <p:pic>
        <p:nvPicPr>
          <p:cNvPr id="129" name="Google Shape;129;p18"/>
          <p:cNvPicPr preferRelativeResize="0"/>
          <p:nvPr/>
        </p:nvPicPr>
        <p:blipFill>
          <a:blip r:embed="rId5">
            <a:alphaModFix/>
          </a:blip>
          <a:stretch>
            <a:fillRect/>
          </a:stretch>
        </p:blipFill>
        <p:spPr>
          <a:xfrm>
            <a:off x="144774" y="2077475"/>
            <a:ext cx="2203150" cy="1418900"/>
          </a:xfrm>
          <a:prstGeom prst="rect">
            <a:avLst/>
          </a:prstGeom>
          <a:noFill/>
          <a:ln>
            <a:noFill/>
          </a:ln>
        </p:spPr>
      </p:pic>
      <p:pic>
        <p:nvPicPr>
          <p:cNvPr id="130" name="Google Shape;130;p18"/>
          <p:cNvPicPr preferRelativeResize="0"/>
          <p:nvPr/>
        </p:nvPicPr>
        <p:blipFill>
          <a:blip r:embed="rId6">
            <a:alphaModFix/>
          </a:blip>
          <a:stretch>
            <a:fillRect/>
          </a:stretch>
        </p:blipFill>
        <p:spPr>
          <a:xfrm>
            <a:off x="2854174" y="2169475"/>
            <a:ext cx="4687676" cy="1234900"/>
          </a:xfrm>
          <a:prstGeom prst="rect">
            <a:avLst/>
          </a:prstGeom>
          <a:noFill/>
          <a:ln>
            <a:noFill/>
          </a:ln>
        </p:spPr>
      </p:pic>
      <p:pic>
        <p:nvPicPr>
          <p:cNvPr id="131" name="Google Shape;131;p18"/>
          <p:cNvPicPr preferRelativeResize="0"/>
          <p:nvPr/>
        </p:nvPicPr>
        <p:blipFill>
          <a:blip r:embed="rId7">
            <a:alphaModFix/>
          </a:blip>
          <a:stretch>
            <a:fillRect/>
          </a:stretch>
        </p:blipFill>
        <p:spPr>
          <a:xfrm>
            <a:off x="144775" y="3595550"/>
            <a:ext cx="2363175" cy="1350400"/>
          </a:xfrm>
          <a:prstGeom prst="rect">
            <a:avLst/>
          </a:prstGeom>
          <a:noFill/>
          <a:ln>
            <a:noFill/>
          </a:ln>
        </p:spPr>
      </p:pic>
      <p:pic>
        <p:nvPicPr>
          <p:cNvPr id="132" name="Google Shape;132;p18"/>
          <p:cNvPicPr preferRelativeResize="0"/>
          <p:nvPr/>
        </p:nvPicPr>
        <p:blipFill>
          <a:blip r:embed="rId8">
            <a:alphaModFix/>
          </a:blip>
          <a:stretch>
            <a:fillRect/>
          </a:stretch>
        </p:blipFill>
        <p:spPr>
          <a:xfrm>
            <a:off x="3145177" y="3595550"/>
            <a:ext cx="4168061" cy="1418900"/>
          </a:xfrm>
          <a:prstGeom prst="rect">
            <a:avLst/>
          </a:prstGeom>
          <a:noFill/>
          <a:ln>
            <a:noFill/>
          </a:ln>
        </p:spPr>
      </p:pic>
      <p:cxnSp>
        <p:nvCxnSpPr>
          <p:cNvPr id="133" name="Google Shape;133;p18"/>
          <p:cNvCxnSpPr/>
          <p:nvPr/>
        </p:nvCxnSpPr>
        <p:spPr>
          <a:xfrm flipH="1" rot="10800000">
            <a:off x="27575" y="2013275"/>
            <a:ext cx="9135600" cy="6900"/>
          </a:xfrm>
          <a:prstGeom prst="straightConnector1">
            <a:avLst/>
          </a:prstGeom>
          <a:noFill/>
          <a:ln cap="flat" cmpd="sng" w="9525">
            <a:solidFill>
              <a:srgbClr val="999999"/>
            </a:solidFill>
            <a:prstDash val="dash"/>
            <a:round/>
            <a:headEnd len="med" w="med" type="none"/>
            <a:tailEnd len="med" w="med" type="none"/>
          </a:ln>
        </p:spPr>
      </p:cxnSp>
      <p:cxnSp>
        <p:nvCxnSpPr>
          <p:cNvPr id="134" name="Google Shape;134;p18"/>
          <p:cNvCxnSpPr/>
          <p:nvPr/>
        </p:nvCxnSpPr>
        <p:spPr>
          <a:xfrm flipH="1" rot="10800000">
            <a:off x="4200" y="3496513"/>
            <a:ext cx="9135600" cy="6900"/>
          </a:xfrm>
          <a:prstGeom prst="straightConnector1">
            <a:avLst/>
          </a:prstGeom>
          <a:noFill/>
          <a:ln cap="flat" cmpd="sng" w="9525">
            <a:solidFill>
              <a:srgbClr val="999999"/>
            </a:solidFill>
            <a:prstDash val="dash"/>
            <a:round/>
            <a:headEnd len="med" w="med" type="none"/>
            <a:tailEnd len="med" w="med" type="none"/>
          </a:ln>
        </p:spPr>
      </p:cxnSp>
      <p:sp>
        <p:nvSpPr>
          <p:cNvPr id="135" name="Google Shape;135;p18"/>
          <p:cNvSpPr txBox="1"/>
          <p:nvPr>
            <p:ph idx="1" type="body"/>
          </p:nvPr>
        </p:nvSpPr>
        <p:spPr>
          <a:xfrm>
            <a:off x="7798075" y="1089888"/>
            <a:ext cx="8901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Sprint 1</a:t>
            </a:r>
            <a:endParaRPr i="1"/>
          </a:p>
        </p:txBody>
      </p:sp>
      <p:sp>
        <p:nvSpPr>
          <p:cNvPr id="136" name="Google Shape;136;p18"/>
          <p:cNvSpPr txBox="1"/>
          <p:nvPr>
            <p:ph idx="1" type="body"/>
          </p:nvPr>
        </p:nvSpPr>
        <p:spPr>
          <a:xfrm>
            <a:off x="7798075" y="2602575"/>
            <a:ext cx="8901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Sprint 2</a:t>
            </a:r>
            <a:endParaRPr i="1"/>
          </a:p>
        </p:txBody>
      </p:sp>
      <p:sp>
        <p:nvSpPr>
          <p:cNvPr id="137" name="Google Shape;137;p18"/>
          <p:cNvSpPr txBox="1"/>
          <p:nvPr>
            <p:ph idx="1" type="body"/>
          </p:nvPr>
        </p:nvSpPr>
        <p:spPr>
          <a:xfrm>
            <a:off x="7742450" y="4201200"/>
            <a:ext cx="8901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Sprint 3</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13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Mejoras en estimación</a:t>
            </a:r>
            <a:endParaRPr/>
          </a:p>
        </p:txBody>
      </p:sp>
      <p:sp>
        <p:nvSpPr>
          <p:cNvPr id="143" name="Google Shape;143;p19"/>
          <p:cNvSpPr txBox="1"/>
          <p:nvPr>
            <p:ph idx="1" type="body"/>
          </p:nvPr>
        </p:nvSpPr>
        <p:spPr>
          <a:xfrm>
            <a:off x="132925" y="735850"/>
            <a:ext cx="2199300" cy="12093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1600"/>
              </a:spcAft>
              <a:buNone/>
            </a:pPr>
            <a:r>
              <a:rPr lang="en"/>
              <a:t>Los PHU para las HU y los tiempos de cada tarea, se estiman </a:t>
            </a:r>
            <a:r>
              <a:rPr lang="en"/>
              <a:t>más</a:t>
            </a:r>
            <a:r>
              <a:rPr lang="en"/>
              <a:t> </a:t>
            </a:r>
            <a:r>
              <a:rPr lang="en"/>
              <a:t>fácilmente</a:t>
            </a:r>
            <a:r>
              <a:rPr lang="en"/>
              <a:t> luego de cada iteración.</a:t>
            </a:r>
            <a:endParaRPr/>
          </a:p>
        </p:txBody>
      </p:sp>
      <p:pic>
        <p:nvPicPr>
          <p:cNvPr id="144" name="Google Shape;144;p19"/>
          <p:cNvPicPr preferRelativeResize="0"/>
          <p:nvPr/>
        </p:nvPicPr>
        <p:blipFill>
          <a:blip r:embed="rId3">
            <a:alphaModFix/>
          </a:blip>
          <a:stretch>
            <a:fillRect/>
          </a:stretch>
        </p:blipFill>
        <p:spPr>
          <a:xfrm>
            <a:off x="89388" y="1797500"/>
            <a:ext cx="2286374" cy="1413400"/>
          </a:xfrm>
          <a:prstGeom prst="rect">
            <a:avLst/>
          </a:prstGeom>
          <a:noFill/>
          <a:ln>
            <a:noFill/>
          </a:ln>
        </p:spPr>
      </p:pic>
      <p:pic>
        <p:nvPicPr>
          <p:cNvPr id="145" name="Google Shape;145;p19"/>
          <p:cNvPicPr preferRelativeResize="0"/>
          <p:nvPr/>
        </p:nvPicPr>
        <p:blipFill>
          <a:blip r:embed="rId4">
            <a:alphaModFix/>
          </a:blip>
          <a:stretch>
            <a:fillRect/>
          </a:stretch>
        </p:blipFill>
        <p:spPr>
          <a:xfrm>
            <a:off x="2496951" y="735850"/>
            <a:ext cx="5425974" cy="4027160"/>
          </a:xfrm>
          <a:prstGeom prst="rect">
            <a:avLst/>
          </a:prstGeom>
          <a:noFill/>
          <a:ln>
            <a:noFill/>
          </a:ln>
        </p:spPr>
      </p:pic>
      <p:sp>
        <p:nvSpPr>
          <p:cNvPr id="146" name="Google Shape;146;p19"/>
          <p:cNvSpPr txBox="1"/>
          <p:nvPr>
            <p:ph idx="1" type="body"/>
          </p:nvPr>
        </p:nvSpPr>
        <p:spPr>
          <a:xfrm>
            <a:off x="8087650" y="1220921"/>
            <a:ext cx="890100" cy="53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t>Sprint 1 </a:t>
            </a:r>
            <a:endParaRPr i="1"/>
          </a:p>
          <a:p>
            <a:pPr indent="0" lvl="0" marL="0" rtl="0" algn="l">
              <a:lnSpc>
                <a:spcPct val="100000"/>
              </a:lnSpc>
              <a:spcBef>
                <a:spcPts val="200"/>
              </a:spcBef>
              <a:spcAft>
                <a:spcPts val="200"/>
              </a:spcAft>
              <a:buNone/>
            </a:pPr>
            <a:r>
              <a:rPr b="1" i="1" lang="en"/>
              <a:t>-1345</a:t>
            </a:r>
            <a:endParaRPr b="1" i="1"/>
          </a:p>
        </p:txBody>
      </p:sp>
      <p:sp>
        <p:nvSpPr>
          <p:cNvPr id="147" name="Google Shape;147;p19"/>
          <p:cNvSpPr txBox="1"/>
          <p:nvPr>
            <p:ph idx="1" type="body"/>
          </p:nvPr>
        </p:nvSpPr>
        <p:spPr>
          <a:xfrm>
            <a:off x="8089600" y="2571746"/>
            <a:ext cx="890100" cy="53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t>Sprint 2 </a:t>
            </a:r>
            <a:endParaRPr i="1"/>
          </a:p>
          <a:p>
            <a:pPr indent="0" lvl="0" marL="0" rtl="0" algn="l">
              <a:lnSpc>
                <a:spcPct val="100000"/>
              </a:lnSpc>
              <a:spcBef>
                <a:spcPts val="200"/>
              </a:spcBef>
              <a:spcAft>
                <a:spcPts val="200"/>
              </a:spcAft>
              <a:buNone/>
            </a:pPr>
            <a:r>
              <a:rPr b="1" i="1" lang="en"/>
              <a:t>-870</a:t>
            </a:r>
            <a:endParaRPr b="1" i="1"/>
          </a:p>
        </p:txBody>
      </p:sp>
      <p:sp>
        <p:nvSpPr>
          <p:cNvPr id="148" name="Google Shape;148;p19"/>
          <p:cNvSpPr txBox="1"/>
          <p:nvPr>
            <p:ph idx="1" type="body"/>
          </p:nvPr>
        </p:nvSpPr>
        <p:spPr>
          <a:xfrm>
            <a:off x="8124075" y="3922571"/>
            <a:ext cx="890100" cy="53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t>Sprint 3 </a:t>
            </a:r>
            <a:endParaRPr i="1"/>
          </a:p>
          <a:p>
            <a:pPr indent="0" lvl="0" marL="0" rtl="0" algn="l">
              <a:lnSpc>
                <a:spcPct val="100000"/>
              </a:lnSpc>
              <a:spcBef>
                <a:spcPts val="200"/>
              </a:spcBef>
              <a:spcAft>
                <a:spcPts val="200"/>
              </a:spcAft>
              <a:buNone/>
            </a:pPr>
            <a:r>
              <a:rPr b="1" i="1" lang="en"/>
              <a:t>-3</a:t>
            </a:r>
            <a:r>
              <a:rPr b="1" i="1" lang="en"/>
              <a:t>30</a:t>
            </a:r>
            <a:endParaRPr b="1" i="1"/>
          </a:p>
        </p:txBody>
      </p:sp>
      <p:sp>
        <p:nvSpPr>
          <p:cNvPr id="149" name="Google Shape;149;p19"/>
          <p:cNvSpPr txBox="1"/>
          <p:nvPr>
            <p:ph idx="1" type="body"/>
          </p:nvPr>
        </p:nvSpPr>
        <p:spPr>
          <a:xfrm>
            <a:off x="132925" y="3148850"/>
            <a:ext cx="2199300" cy="12093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1600"/>
              </a:spcAft>
              <a:buNone/>
            </a:pPr>
            <a:r>
              <a:rPr lang="en"/>
              <a:t>Al analizar los datos, se observa una mejora significativa en la estimación de tiempos, ya que al ver la </a:t>
            </a:r>
            <a:r>
              <a:rPr lang="en"/>
              <a:t>desviación, esta va mejorando en cada iteración.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0" y="491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Estadísticas Git</a:t>
            </a:r>
            <a:endParaRPr/>
          </a:p>
        </p:txBody>
      </p:sp>
      <p:sp>
        <p:nvSpPr>
          <p:cNvPr id="155" name="Google Shape;155;p20"/>
          <p:cNvSpPr txBox="1"/>
          <p:nvPr>
            <p:ph idx="1" type="body"/>
          </p:nvPr>
        </p:nvSpPr>
        <p:spPr>
          <a:xfrm>
            <a:off x="401700" y="1270075"/>
            <a:ext cx="12738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000"/>
              <a:t>Frecuencia de código</a:t>
            </a:r>
            <a:endParaRPr i="1" sz="1000"/>
          </a:p>
        </p:txBody>
      </p:sp>
      <p:pic>
        <p:nvPicPr>
          <p:cNvPr id="156" name="Google Shape;156;p20"/>
          <p:cNvPicPr preferRelativeResize="0"/>
          <p:nvPr/>
        </p:nvPicPr>
        <p:blipFill>
          <a:blip r:embed="rId3">
            <a:alphaModFix/>
          </a:blip>
          <a:stretch>
            <a:fillRect/>
          </a:stretch>
        </p:blipFill>
        <p:spPr>
          <a:xfrm>
            <a:off x="329775" y="1599575"/>
            <a:ext cx="4304275" cy="3117683"/>
          </a:xfrm>
          <a:prstGeom prst="rect">
            <a:avLst/>
          </a:prstGeom>
          <a:noFill/>
          <a:ln>
            <a:noFill/>
          </a:ln>
        </p:spPr>
      </p:pic>
      <p:pic>
        <p:nvPicPr>
          <p:cNvPr id="157" name="Google Shape;157;p20"/>
          <p:cNvPicPr preferRelativeResize="0"/>
          <p:nvPr/>
        </p:nvPicPr>
        <p:blipFill>
          <a:blip r:embed="rId4">
            <a:alphaModFix/>
          </a:blip>
          <a:stretch>
            <a:fillRect/>
          </a:stretch>
        </p:blipFill>
        <p:spPr>
          <a:xfrm>
            <a:off x="5423225" y="1026475"/>
            <a:ext cx="3363994" cy="3812224"/>
          </a:xfrm>
          <a:prstGeom prst="rect">
            <a:avLst/>
          </a:prstGeom>
          <a:noFill/>
          <a:ln>
            <a:noFill/>
          </a:ln>
        </p:spPr>
      </p:pic>
      <p:sp>
        <p:nvSpPr>
          <p:cNvPr id="158" name="Google Shape;158;p20"/>
          <p:cNvSpPr txBox="1"/>
          <p:nvPr>
            <p:ph idx="1" type="body"/>
          </p:nvPr>
        </p:nvSpPr>
        <p:spPr>
          <a:xfrm>
            <a:off x="5423225" y="574525"/>
            <a:ext cx="15129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000"/>
              <a:t>Contribuciones a master</a:t>
            </a:r>
            <a:endParaRPr i="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0" y="491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Estadísticas Git</a:t>
            </a:r>
            <a:endParaRPr/>
          </a:p>
        </p:txBody>
      </p:sp>
      <p:pic>
        <p:nvPicPr>
          <p:cNvPr id="164" name="Google Shape;164;p21"/>
          <p:cNvPicPr preferRelativeResize="0"/>
          <p:nvPr/>
        </p:nvPicPr>
        <p:blipFill>
          <a:blip r:embed="rId3">
            <a:alphaModFix/>
          </a:blip>
          <a:stretch>
            <a:fillRect/>
          </a:stretch>
        </p:blipFill>
        <p:spPr>
          <a:xfrm>
            <a:off x="147250" y="1840975"/>
            <a:ext cx="3749424" cy="2537275"/>
          </a:xfrm>
          <a:prstGeom prst="rect">
            <a:avLst/>
          </a:prstGeom>
          <a:noFill/>
          <a:ln>
            <a:noFill/>
          </a:ln>
        </p:spPr>
      </p:pic>
      <p:sp>
        <p:nvSpPr>
          <p:cNvPr id="165" name="Google Shape;165;p21"/>
          <p:cNvSpPr txBox="1"/>
          <p:nvPr>
            <p:ph idx="1" type="body"/>
          </p:nvPr>
        </p:nvSpPr>
        <p:spPr>
          <a:xfrm>
            <a:off x="147250" y="1145950"/>
            <a:ext cx="1273800" cy="3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400"/>
              <a:t>Commits</a:t>
            </a:r>
            <a:endParaRPr i="1" sz="1400"/>
          </a:p>
        </p:txBody>
      </p:sp>
      <p:pic>
        <p:nvPicPr>
          <p:cNvPr id="166" name="Google Shape;166;p21"/>
          <p:cNvPicPr preferRelativeResize="0"/>
          <p:nvPr/>
        </p:nvPicPr>
        <p:blipFill>
          <a:blip r:embed="rId4">
            <a:alphaModFix/>
          </a:blip>
          <a:stretch>
            <a:fillRect/>
          </a:stretch>
        </p:blipFill>
        <p:spPr>
          <a:xfrm>
            <a:off x="4109224" y="1056650"/>
            <a:ext cx="2688750" cy="3427874"/>
          </a:xfrm>
          <a:prstGeom prst="rect">
            <a:avLst/>
          </a:prstGeom>
          <a:noFill/>
          <a:ln>
            <a:noFill/>
          </a:ln>
        </p:spPr>
      </p:pic>
      <p:pic>
        <p:nvPicPr>
          <p:cNvPr id="167" name="Google Shape;167;p21"/>
          <p:cNvPicPr preferRelativeResize="0"/>
          <p:nvPr/>
        </p:nvPicPr>
        <p:blipFill>
          <a:blip r:embed="rId5">
            <a:alphaModFix/>
          </a:blip>
          <a:stretch>
            <a:fillRect/>
          </a:stretch>
        </p:blipFill>
        <p:spPr>
          <a:xfrm>
            <a:off x="6241124" y="491275"/>
            <a:ext cx="2902875" cy="2662351"/>
          </a:xfrm>
          <a:prstGeom prst="rect">
            <a:avLst/>
          </a:prstGeom>
          <a:noFill/>
          <a:ln>
            <a:noFill/>
          </a:ln>
        </p:spPr>
      </p:pic>
      <p:pic>
        <p:nvPicPr>
          <p:cNvPr id="168" name="Google Shape;168;p21"/>
          <p:cNvPicPr preferRelativeResize="0"/>
          <p:nvPr/>
        </p:nvPicPr>
        <p:blipFill>
          <a:blip r:embed="rId6">
            <a:alphaModFix/>
          </a:blip>
          <a:stretch>
            <a:fillRect/>
          </a:stretch>
        </p:blipFill>
        <p:spPr>
          <a:xfrm>
            <a:off x="6241125" y="3195825"/>
            <a:ext cx="2123700" cy="165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