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8"/>
  </p:notesMasterIdLst>
  <p:handoutMasterIdLst>
    <p:handoutMasterId r:id="rId29"/>
  </p:handoutMasterIdLst>
  <p:sldIdLst>
    <p:sldId id="1042" r:id="rId5"/>
    <p:sldId id="2145706642" r:id="rId6"/>
    <p:sldId id="2145706640" r:id="rId7"/>
    <p:sldId id="2145706634" r:id="rId8"/>
    <p:sldId id="1049" r:id="rId9"/>
    <p:sldId id="265" r:id="rId10"/>
    <p:sldId id="1008" r:id="rId11"/>
    <p:sldId id="498" r:id="rId12"/>
    <p:sldId id="266" r:id="rId13"/>
    <p:sldId id="267" r:id="rId14"/>
    <p:sldId id="2145706625" r:id="rId15"/>
    <p:sldId id="310" r:id="rId16"/>
    <p:sldId id="1009" r:id="rId17"/>
    <p:sldId id="2145706647" r:id="rId18"/>
    <p:sldId id="2145706643" r:id="rId19"/>
    <p:sldId id="2145706646" r:id="rId20"/>
    <p:sldId id="2145706649" r:id="rId21"/>
    <p:sldId id="2145706644" r:id="rId22"/>
    <p:sldId id="8111" r:id="rId23"/>
    <p:sldId id="2145706645" r:id="rId24"/>
    <p:sldId id="2145706648" r:id="rId25"/>
    <p:sldId id="1041" r:id="rId26"/>
    <p:sldId id="2145706627" r:id="rId27"/>
  </p:sldIdLst>
  <p:sldSz cx="12192000" cy="6858000"/>
  <p:notesSz cx="6858000" cy="9144000"/>
  <p:embeddedFontLst>
    <p:embeddedFont>
      <p:font typeface="Ubuntu" panose="020B0504030602030204" pitchFamily="34" charset="0"/>
      <p:regular r:id="rId30"/>
      <p:bold r:id="rId31"/>
      <p:italic r:id="rId32"/>
      <p:boldItalic r:id="rId33"/>
    </p:embeddedFont>
    <p:embeddedFont>
      <p:font typeface="Ubuntu Light" panose="020B0304030602030204" pitchFamily="34" charset="0"/>
      <p:regular r:id="rId34"/>
      <p:italic r:id="rId35"/>
    </p:embeddedFont>
    <p:embeddedFont>
      <p:font typeface="Ubuntu Medium" panose="020B0604030602030204" pitchFamily="34" charset="0"/>
      <p:regular r:id="rId36"/>
      <p:italic r:id="rId37"/>
    </p:embeddedFont>
  </p:embeddedFontLst>
  <p:custDataLst>
    <p:tags r:id="rId3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988" autoAdjust="0"/>
  </p:normalViewPr>
  <p:slideViewPr>
    <p:cSldViewPr snapToObjects="1">
      <p:cViewPr varScale="1">
        <p:scale>
          <a:sx n="78" d="100"/>
          <a:sy n="78" d="100"/>
        </p:scale>
        <p:origin x="180" y="64"/>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09/04/2023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09/04/2023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1171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12501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221718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133452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endParaRPr lang="en-US" noProof="0"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a:t>Click icon to add picture with alt text</a:t>
            </a:r>
          </a:p>
        </p:txBody>
      </p:sp>
    </p:spTree>
    <p:extLst>
      <p:ext uri="{BB962C8B-B14F-4D97-AF65-F5344CB8AC3E}">
        <p14:creationId xmlns:p14="http://schemas.microsoft.com/office/powerpoint/2010/main" val="5396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77" r:id="rId16"/>
    <p:sldLayoutId id="2147483978" r:id="rId17"/>
    <p:sldLayoutId id="2147483980" r:id="rId18"/>
    <p:sldLayoutId id="2147483981" r:id="rId19"/>
    <p:sldLayoutId id="2147483983" r:id="rId20"/>
    <p:sldLayoutId id="2147483987" r:id="rId21"/>
    <p:sldLayoutId id="2147483984" r:id="rId22"/>
    <p:sldLayoutId id="214748398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2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326D1D-3A0F-83A8-F519-E4CC355674A6}"/>
              </a:ext>
            </a:extLst>
          </p:cNvPr>
          <p:cNvSpPr txBox="1"/>
          <p:nvPr/>
        </p:nvSpPr>
        <p:spPr>
          <a:xfrm>
            <a:off x="1199456" y="404664"/>
            <a:ext cx="5976664" cy="1077218"/>
          </a:xfrm>
          <a:prstGeom prst="rect">
            <a:avLst/>
          </a:prstGeom>
          <a:noFill/>
        </p:spPr>
        <p:txBody>
          <a:bodyPr wrap="square">
            <a:spAutoFit/>
          </a:bodyPr>
          <a:lstStyle/>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dirty="0"/>
              <a:t>  </a:t>
            </a:r>
            <a:r>
              <a:rPr lang="en-US" sz="2800" b="1" dirty="0">
                <a:solidFill>
                  <a:schemeClr val="dk2"/>
                </a:solidFill>
              </a:rPr>
              <a:t>    </a:t>
            </a:r>
            <a:r>
              <a:rPr lang="en-US" sz="2800" b="1" dirty="0">
                <a:solidFill>
                  <a:schemeClr val="dk2"/>
                </a:solidFill>
                <a:latin typeface="Times New Roman"/>
                <a:ea typeface="Times New Roman"/>
                <a:cs typeface="Times New Roman"/>
                <a:sym typeface="Times New Roman"/>
              </a:rPr>
              <a:t>           </a:t>
            </a:r>
            <a:r>
              <a:rPr lang="en-US" sz="3600" b="1" dirty="0">
                <a:solidFill>
                  <a:schemeClr val="bg2"/>
                </a:solidFill>
                <a:latin typeface="Times New Roman"/>
                <a:ea typeface="Times New Roman"/>
                <a:cs typeface="Times New Roman"/>
                <a:sym typeface="Times New Roman"/>
              </a:rPr>
              <a:t>WELCOME</a:t>
            </a:r>
            <a:endParaRPr lang="en-US" sz="3600" dirty="0">
              <a:solidFill>
                <a:schemeClr val="bg2"/>
              </a:solidFill>
            </a:endParaRPr>
          </a:p>
        </p:txBody>
      </p:sp>
      <p:sp>
        <p:nvSpPr>
          <p:cNvPr id="9" name="TextBox 8">
            <a:extLst>
              <a:ext uri="{FF2B5EF4-FFF2-40B4-BE49-F238E27FC236}">
                <a16:creationId xmlns:a16="http://schemas.microsoft.com/office/drawing/2014/main" id="{D4572A43-4683-F43F-56EF-BAE32265F340}"/>
              </a:ext>
            </a:extLst>
          </p:cNvPr>
          <p:cNvSpPr txBox="1"/>
          <p:nvPr/>
        </p:nvSpPr>
        <p:spPr>
          <a:xfrm>
            <a:off x="1703512" y="1412776"/>
            <a:ext cx="7438446" cy="1815882"/>
          </a:xfrm>
          <a:prstGeom prst="rect">
            <a:avLst/>
          </a:prstGeom>
          <a:noFill/>
        </p:spPr>
        <p:txBody>
          <a:bodyPr wrap="square">
            <a:spAutoFit/>
          </a:bodyPr>
          <a:lstStyle/>
          <a:p>
            <a:pPr marL="0" lvl="0" indent="0" algn="l" rtl="0">
              <a:spcBef>
                <a:spcPts val="0"/>
              </a:spcBef>
              <a:spcAft>
                <a:spcPts val="0"/>
              </a:spcAft>
              <a:buNone/>
            </a:pPr>
            <a:r>
              <a:rPr lang="en-US" sz="2800" b="1" dirty="0">
                <a:solidFill>
                  <a:schemeClr val="lt1"/>
                </a:solidFill>
                <a:latin typeface="Times New Roman"/>
                <a:ea typeface="Times New Roman"/>
                <a:cs typeface="Times New Roman"/>
                <a:sym typeface="Times New Roman"/>
              </a:rPr>
              <a:t>                     TO             </a:t>
            </a:r>
          </a:p>
          <a:p>
            <a:pPr marL="0" lvl="0" indent="0" algn="l" rtl="0">
              <a:spcBef>
                <a:spcPts val="0"/>
              </a:spcBef>
              <a:spcAft>
                <a:spcPts val="0"/>
              </a:spcAft>
              <a:buNone/>
            </a:pPr>
            <a:r>
              <a:rPr lang="en-US" sz="2800" b="1" dirty="0">
                <a:solidFill>
                  <a:schemeClr val="lt1"/>
                </a:solidFill>
                <a:latin typeface="Times New Roman"/>
                <a:ea typeface="Times New Roman"/>
                <a:cs typeface="Times New Roman"/>
                <a:sym typeface="Times New Roman"/>
              </a:rPr>
              <a:t>     SPRINT ASSESSMENT </a:t>
            </a:r>
          </a:p>
          <a:p>
            <a:pPr marL="0" lvl="0" indent="0" algn="l" rtl="0">
              <a:spcBef>
                <a:spcPts val="0"/>
              </a:spcBef>
              <a:spcAft>
                <a:spcPts val="0"/>
              </a:spcAft>
              <a:buNone/>
            </a:pPr>
            <a:r>
              <a:rPr lang="en-US" sz="2800" b="1" dirty="0">
                <a:solidFill>
                  <a:schemeClr val="lt1"/>
                </a:solidFill>
                <a:latin typeface="Times New Roman"/>
                <a:ea typeface="Times New Roman"/>
                <a:cs typeface="Times New Roman"/>
                <a:sym typeface="Times New Roman"/>
              </a:rPr>
              <a:t>                     ON </a:t>
            </a:r>
          </a:p>
          <a:p>
            <a:pPr marL="0" lvl="0" indent="0" algn="l" rtl="0">
              <a:spcBef>
                <a:spcPts val="0"/>
              </a:spcBef>
              <a:spcAft>
                <a:spcPts val="0"/>
              </a:spcAft>
              <a:buNone/>
            </a:pPr>
            <a:r>
              <a:rPr lang="en-US" sz="2800" b="1" dirty="0">
                <a:solidFill>
                  <a:schemeClr val="lt1"/>
                </a:solidFill>
                <a:latin typeface="Times New Roman"/>
                <a:ea typeface="Times New Roman"/>
                <a:cs typeface="Times New Roman"/>
                <a:sym typeface="Times New Roman"/>
              </a:rPr>
              <a:t>BINARY BUDDY ALGORITHM</a:t>
            </a:r>
            <a:endParaRPr lang="en-US" sz="2800" dirty="0"/>
          </a:p>
        </p:txBody>
      </p:sp>
      <p:sp>
        <p:nvSpPr>
          <p:cNvPr id="11" name="TextBox 10">
            <a:extLst>
              <a:ext uri="{FF2B5EF4-FFF2-40B4-BE49-F238E27FC236}">
                <a16:creationId xmlns:a16="http://schemas.microsoft.com/office/drawing/2014/main" id="{0026591E-8213-B58C-A36E-041AF3973209}"/>
              </a:ext>
            </a:extLst>
          </p:cNvPr>
          <p:cNvSpPr txBox="1"/>
          <p:nvPr/>
        </p:nvSpPr>
        <p:spPr>
          <a:xfrm flipH="1">
            <a:off x="7752184" y="4365104"/>
            <a:ext cx="4439816" cy="2190343"/>
          </a:xfrm>
          <a:prstGeom prst="rect">
            <a:avLst/>
          </a:prstGeom>
          <a:noFill/>
        </p:spPr>
        <p:txBody>
          <a:bodyPr wrap="square">
            <a:spAutoFit/>
          </a:bodyPr>
          <a:lstStyle/>
          <a:p>
            <a:pPr marL="0" lvl="0" indent="0" algn="l" rtl="0">
              <a:spcBef>
                <a:spcPts val="0"/>
              </a:spcBef>
              <a:spcAft>
                <a:spcPts val="0"/>
              </a:spcAft>
              <a:buNone/>
            </a:pPr>
            <a:r>
              <a:rPr lang="en-US" sz="2000" b="1" u="sng" dirty="0">
                <a:solidFill>
                  <a:schemeClr val="lt1"/>
                </a:solidFill>
                <a:latin typeface="Times New Roman"/>
                <a:ea typeface="Times New Roman"/>
                <a:cs typeface="Times New Roman"/>
                <a:sym typeface="Times New Roman"/>
              </a:rPr>
              <a:t>PRESENTED BY :-</a:t>
            </a:r>
          </a:p>
          <a:p>
            <a:pPr marL="0" lvl="0" indent="0" algn="l" rtl="0">
              <a:spcBef>
                <a:spcPts val="1000"/>
              </a:spcBef>
              <a:spcAft>
                <a:spcPts val="0"/>
              </a:spcAft>
              <a:buNone/>
            </a:pPr>
            <a:r>
              <a:rPr lang="en-US" sz="1800" b="1" dirty="0">
                <a:solidFill>
                  <a:schemeClr val="lt1"/>
                </a:solidFill>
                <a:latin typeface="Times New Roman"/>
                <a:ea typeface="Times New Roman"/>
                <a:cs typeface="Times New Roman"/>
                <a:sym typeface="Times New Roman"/>
              </a:rPr>
              <a:t>ABHISHEK YADAV(</a:t>
            </a:r>
            <a:r>
              <a:rPr lang="en-US" sz="1800" dirty="0">
                <a:solidFill>
                  <a:schemeClr val="lt1"/>
                </a:solidFill>
                <a:latin typeface="Times New Roman"/>
                <a:ea typeface="Times New Roman"/>
                <a:cs typeface="Times New Roman"/>
                <a:sym typeface="Times New Roman"/>
              </a:rPr>
              <a:t>TEAM LEADER</a:t>
            </a:r>
            <a:r>
              <a:rPr lang="en-US" sz="1800" b="1" dirty="0">
                <a:solidFill>
                  <a:schemeClr val="lt1"/>
                </a:solidFill>
                <a:latin typeface="Times New Roman"/>
                <a:ea typeface="Times New Roman"/>
                <a:cs typeface="Times New Roman"/>
                <a:sym typeface="Times New Roman"/>
              </a:rPr>
              <a:t>)</a:t>
            </a:r>
          </a:p>
          <a:p>
            <a:pPr marL="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HARDIK ARORA</a:t>
            </a:r>
          </a:p>
          <a:p>
            <a:pPr marL="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BAPAN SARKAR</a:t>
            </a:r>
          </a:p>
          <a:p>
            <a:pPr marL="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VIKRAM TIWARI</a:t>
            </a:r>
          </a:p>
          <a:p>
            <a:pPr marL="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SAYANTAN CHAKRABORTY</a:t>
            </a:r>
          </a:p>
          <a:p>
            <a:pPr marL="0" lvl="0" indent="0" algn="l" rtl="0">
              <a:spcBef>
                <a:spcPts val="0"/>
              </a:spcBef>
              <a:spcAft>
                <a:spcPts val="0"/>
              </a:spcAft>
              <a:buNone/>
            </a:pPr>
            <a:endParaRPr lang="en-US" sz="1800" b="1" dirty="0">
              <a:solidFill>
                <a:schemeClr val="lt1"/>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A5371168-0F5E-5C1D-CB06-5A2B5016D204}"/>
              </a:ext>
            </a:extLst>
          </p:cNvPr>
          <p:cNvSpPr txBox="1"/>
          <p:nvPr/>
        </p:nvSpPr>
        <p:spPr>
          <a:xfrm>
            <a:off x="479376" y="4520960"/>
            <a:ext cx="3240360" cy="646331"/>
          </a:xfrm>
          <a:prstGeom prst="rect">
            <a:avLst/>
          </a:prstGeom>
          <a:noFill/>
        </p:spPr>
        <p:txBody>
          <a:bodyPr wrap="square">
            <a:spAutoFit/>
          </a:bodyPr>
          <a:lstStyle/>
          <a:p>
            <a:pPr marL="0" lvl="0" indent="0" algn="l" rtl="0">
              <a:spcBef>
                <a:spcPts val="0"/>
              </a:spcBef>
              <a:spcAft>
                <a:spcPts val="0"/>
              </a:spcAft>
              <a:buNone/>
            </a:pPr>
            <a:r>
              <a:rPr lang="en-US" sz="1800" b="1" u="sng" dirty="0">
                <a:solidFill>
                  <a:schemeClr val="lt1"/>
                </a:solidFill>
                <a:latin typeface="Times New Roman"/>
                <a:ea typeface="Times New Roman"/>
                <a:cs typeface="Times New Roman"/>
                <a:sym typeface="Times New Roman"/>
              </a:rPr>
              <a:t>GUIDED BY</a:t>
            </a:r>
          </a:p>
          <a:p>
            <a:pPr marL="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VIVEK  MISHRA</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Shape&#10;&#10;Description automatically generated with medium confidence">
            <a:extLst>
              <a:ext uri="{FF2B5EF4-FFF2-40B4-BE49-F238E27FC236}">
                <a16:creationId xmlns:a16="http://schemas.microsoft.com/office/drawing/2014/main" id="{5700B853-B5A2-D606-3470-5DAD61D04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57392"/>
          </a:xfrm>
          <a:prstGeom prst="rect">
            <a:avLst/>
          </a:prstGeom>
        </p:spPr>
      </p:pic>
      <p:sp>
        <p:nvSpPr>
          <p:cNvPr id="27" name="Google Shape;146;p22">
            <a:extLst>
              <a:ext uri="{FF2B5EF4-FFF2-40B4-BE49-F238E27FC236}">
                <a16:creationId xmlns:a16="http://schemas.microsoft.com/office/drawing/2014/main" id="{AC880391-AD72-4C08-24E2-8B8978799E42}"/>
              </a:ext>
            </a:extLst>
          </p:cNvPr>
          <p:cNvSpPr txBox="1">
            <a:spLocks/>
          </p:cNvSpPr>
          <p:nvPr/>
        </p:nvSpPr>
        <p:spPr>
          <a:xfrm>
            <a:off x="479376" y="1988840"/>
            <a:ext cx="7886099" cy="4409784"/>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905" indent="-135013">
              <a:lnSpc>
                <a:spcPct val="158000"/>
              </a:lnSpc>
              <a:spcAft>
                <a:spcPts val="0"/>
              </a:spcAft>
              <a:buClr>
                <a:srgbClr val="273239"/>
              </a:buClr>
              <a:buSzPts val="1696"/>
              <a:buFont typeface="Times New Roman"/>
              <a:buChar char="❏"/>
            </a:pPr>
            <a:r>
              <a:rPr lang="en-US" sz="1696" dirty="0">
                <a:solidFill>
                  <a:schemeClr val="bg2"/>
                </a:solidFill>
                <a:latin typeface="Times New Roman"/>
                <a:ea typeface="Times New Roman"/>
                <a:cs typeface="Times New Roman"/>
                <a:sym typeface="Times New Roman"/>
              </a:rPr>
              <a:t>Easy to implement a binary buddy system</a:t>
            </a:r>
          </a:p>
          <a:p>
            <a:pPr marL="255905" indent="-135013">
              <a:lnSpc>
                <a:spcPct val="158000"/>
              </a:lnSpc>
              <a:spcAft>
                <a:spcPts val="0"/>
              </a:spcAft>
              <a:buClr>
                <a:srgbClr val="273239"/>
              </a:buClr>
              <a:buSzPts val="1696"/>
              <a:buFont typeface="Times New Roman"/>
              <a:buChar char="❏"/>
            </a:pPr>
            <a:r>
              <a:rPr lang="en-US" sz="1696" dirty="0">
                <a:solidFill>
                  <a:schemeClr val="bg2"/>
                </a:solidFill>
                <a:latin typeface="Times New Roman"/>
                <a:ea typeface="Times New Roman"/>
                <a:cs typeface="Times New Roman"/>
                <a:sym typeface="Times New Roman"/>
              </a:rPr>
              <a:t>Allocates block of correct size</a:t>
            </a:r>
          </a:p>
          <a:p>
            <a:pPr marL="255905" indent="-135013">
              <a:lnSpc>
                <a:spcPct val="158000"/>
              </a:lnSpc>
              <a:spcAft>
                <a:spcPts val="0"/>
              </a:spcAft>
              <a:buClr>
                <a:srgbClr val="273239"/>
              </a:buClr>
              <a:buSzPts val="1696"/>
              <a:buFont typeface="Times New Roman"/>
              <a:buChar char="❏"/>
            </a:pPr>
            <a:r>
              <a:rPr lang="en-US" sz="1696" dirty="0">
                <a:solidFill>
                  <a:schemeClr val="bg2"/>
                </a:solidFill>
                <a:latin typeface="Times New Roman"/>
                <a:ea typeface="Times New Roman"/>
                <a:cs typeface="Times New Roman"/>
                <a:sym typeface="Times New Roman"/>
              </a:rPr>
              <a:t>It is easy to merge adjacent holes</a:t>
            </a:r>
          </a:p>
          <a:p>
            <a:pPr marL="255905" indent="-135013">
              <a:lnSpc>
                <a:spcPct val="158000"/>
              </a:lnSpc>
              <a:spcAft>
                <a:spcPts val="0"/>
              </a:spcAft>
              <a:buClr>
                <a:srgbClr val="273239"/>
              </a:buClr>
              <a:buSzPts val="1696"/>
              <a:buFont typeface="Times New Roman"/>
              <a:buChar char="❏"/>
            </a:pPr>
            <a:r>
              <a:rPr lang="en-US" sz="1696" dirty="0">
                <a:solidFill>
                  <a:schemeClr val="bg2"/>
                </a:solidFill>
                <a:latin typeface="Times New Roman"/>
                <a:ea typeface="Times New Roman"/>
                <a:cs typeface="Times New Roman"/>
                <a:sym typeface="Times New Roman"/>
              </a:rPr>
              <a:t>Fast to allocate memory and deallocate memory</a:t>
            </a:r>
          </a:p>
          <a:p>
            <a:pPr marR="25400">
              <a:lnSpc>
                <a:spcPct val="156250"/>
              </a:lnSpc>
              <a:spcBef>
                <a:spcPts val="3600"/>
              </a:spcBef>
              <a:spcAft>
                <a:spcPts val="0"/>
              </a:spcAft>
              <a:buSzPts val="440"/>
            </a:pPr>
            <a:endParaRPr lang="en-US" sz="280" dirty="0">
              <a:solidFill>
                <a:schemeClr val="bg2"/>
              </a:solidFill>
              <a:highlight>
                <a:srgbClr val="FFFFFF"/>
              </a:highlight>
            </a:endParaRPr>
          </a:p>
          <a:p>
            <a:pPr marR="25400">
              <a:lnSpc>
                <a:spcPct val="156250"/>
              </a:lnSpc>
              <a:spcBef>
                <a:spcPts val="1500"/>
              </a:spcBef>
              <a:spcAft>
                <a:spcPts val="0"/>
              </a:spcAft>
              <a:buSzPts val="440"/>
            </a:pPr>
            <a:endParaRPr lang="en-US" sz="280" dirty="0">
              <a:solidFill>
                <a:schemeClr val="bg2"/>
              </a:solidFill>
              <a:highlight>
                <a:srgbClr val="FFFFFF"/>
              </a:highlight>
            </a:endParaRPr>
          </a:p>
          <a:p>
            <a:pPr>
              <a:spcBef>
                <a:spcPts val="1200"/>
              </a:spcBef>
              <a:spcAft>
                <a:spcPts val="1200"/>
              </a:spcAft>
              <a:buSzPts val="440"/>
            </a:pPr>
            <a:endParaRPr lang="en-US" sz="320" i="1" dirty="0">
              <a:solidFill>
                <a:schemeClr val="bg2"/>
              </a:solidFill>
              <a:latin typeface="Arial"/>
              <a:ea typeface="Arial"/>
              <a:cs typeface="Arial"/>
              <a:sym typeface="Arial"/>
            </a:endParaRPr>
          </a:p>
        </p:txBody>
      </p:sp>
      <p:sp>
        <p:nvSpPr>
          <p:cNvPr id="28" name="Google Shape;147;p22">
            <a:extLst>
              <a:ext uri="{FF2B5EF4-FFF2-40B4-BE49-F238E27FC236}">
                <a16:creationId xmlns:a16="http://schemas.microsoft.com/office/drawing/2014/main" id="{8AB6E066-1F1E-52C7-1732-BE7A2BB78355}"/>
              </a:ext>
            </a:extLst>
          </p:cNvPr>
          <p:cNvSpPr txBox="1"/>
          <p:nvPr/>
        </p:nvSpPr>
        <p:spPr>
          <a:xfrm>
            <a:off x="839416" y="598684"/>
            <a:ext cx="9840767"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chemeClr val="bg2"/>
                </a:solidFill>
                <a:latin typeface="Times New Roman"/>
                <a:ea typeface="Times New Roman"/>
                <a:cs typeface="Times New Roman"/>
                <a:sym typeface="Times New Roman"/>
              </a:rPr>
              <a:t>ADVANTAGES</a:t>
            </a:r>
            <a:endParaRPr sz="3600" b="1" dirty="0">
              <a:solidFill>
                <a:schemeClr val="bg2"/>
              </a:solidFill>
              <a:latin typeface="Times New Roman"/>
              <a:ea typeface="Times New Roman"/>
              <a:cs typeface="Times New Roman"/>
              <a:sym typeface="Times New Roman"/>
            </a:endParaRPr>
          </a:p>
        </p:txBody>
      </p:sp>
      <p:pic>
        <p:nvPicPr>
          <p:cNvPr id="29" name="Google Shape;148;p22">
            <a:extLst>
              <a:ext uri="{FF2B5EF4-FFF2-40B4-BE49-F238E27FC236}">
                <a16:creationId xmlns:a16="http://schemas.microsoft.com/office/drawing/2014/main" id="{54DFF65B-D8F7-A7C6-CD41-3F5CDE8B8BDA}"/>
              </a:ext>
            </a:extLst>
          </p:cNvPr>
          <p:cNvPicPr preferRelativeResize="0"/>
          <p:nvPr/>
        </p:nvPicPr>
        <p:blipFill>
          <a:blip r:embed="rId4">
            <a:alphaModFix/>
          </a:blip>
          <a:stretch>
            <a:fillRect/>
          </a:stretch>
        </p:blipFill>
        <p:spPr>
          <a:xfrm>
            <a:off x="7968208" y="3356992"/>
            <a:ext cx="3886092" cy="32072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Shape&#10;&#10;Description automatically generated with medium confidence">
            <a:extLst>
              <a:ext uri="{FF2B5EF4-FFF2-40B4-BE49-F238E27FC236}">
                <a16:creationId xmlns:a16="http://schemas.microsoft.com/office/drawing/2014/main" id="{265C1AF8-E15D-B002-0F83-37C13A29F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Google Shape;153;p23">
            <a:extLst>
              <a:ext uri="{FF2B5EF4-FFF2-40B4-BE49-F238E27FC236}">
                <a16:creationId xmlns:a16="http://schemas.microsoft.com/office/drawing/2014/main" id="{0C5A1925-E1D6-3613-0EAB-DFF7959E6D92}"/>
              </a:ext>
            </a:extLst>
          </p:cNvPr>
          <p:cNvSpPr txBox="1">
            <a:spLocks noGrp="1"/>
          </p:cNvSpPr>
          <p:nvPr>
            <p:ph type="title"/>
          </p:nvPr>
        </p:nvSpPr>
        <p:spPr>
          <a:xfrm>
            <a:off x="613312" y="476037"/>
            <a:ext cx="8520600" cy="82281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1" dirty="0">
                <a:solidFill>
                  <a:schemeClr val="bg2"/>
                </a:solidFill>
                <a:latin typeface="Times New Roman"/>
                <a:ea typeface="Times New Roman"/>
                <a:cs typeface="Times New Roman"/>
                <a:sym typeface="Times New Roman"/>
              </a:rPr>
              <a:t>DISADVANTAGES</a:t>
            </a:r>
            <a:endParaRPr sz="3600" b="1" dirty="0">
              <a:solidFill>
                <a:schemeClr val="bg2"/>
              </a:solidFill>
              <a:latin typeface="Times New Roman"/>
              <a:ea typeface="Times New Roman"/>
              <a:cs typeface="Times New Roman"/>
              <a:sym typeface="Times New Roman"/>
            </a:endParaRPr>
          </a:p>
        </p:txBody>
      </p:sp>
      <p:sp>
        <p:nvSpPr>
          <p:cNvPr id="26" name="Google Shape;154;p23">
            <a:extLst>
              <a:ext uri="{FF2B5EF4-FFF2-40B4-BE49-F238E27FC236}">
                <a16:creationId xmlns:a16="http://schemas.microsoft.com/office/drawing/2014/main" id="{70066A4D-9FF7-3E47-7FED-CEA71F81A951}"/>
              </a:ext>
            </a:extLst>
          </p:cNvPr>
          <p:cNvSpPr txBox="1">
            <a:spLocks/>
          </p:cNvSpPr>
          <p:nvPr/>
        </p:nvSpPr>
        <p:spPr>
          <a:xfrm>
            <a:off x="392403" y="1083837"/>
            <a:ext cx="8607234" cy="2603551"/>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25400" indent="-353055">
              <a:lnSpc>
                <a:spcPct val="156250"/>
              </a:lnSpc>
              <a:spcBef>
                <a:spcPts val="1500"/>
              </a:spcBef>
              <a:spcAft>
                <a:spcPts val="0"/>
              </a:spcAft>
              <a:buClr>
                <a:srgbClr val="000000"/>
              </a:buClr>
              <a:buSzPts val="1960"/>
              <a:buFont typeface="Times New Roman"/>
              <a:buChar char="❏"/>
            </a:pPr>
            <a:r>
              <a:rPr lang="en-US" sz="1959">
                <a:solidFill>
                  <a:srgbClr val="000000"/>
                </a:solidFill>
                <a:highlight>
                  <a:srgbClr val="FFFFFF"/>
                </a:highlight>
                <a:latin typeface="Times New Roman"/>
                <a:ea typeface="Times New Roman"/>
                <a:cs typeface="Times New Roman"/>
                <a:sym typeface="Times New Roman"/>
              </a:rPr>
              <a:t>It requires all allocation units to be powers of two.</a:t>
            </a:r>
            <a:endParaRPr lang="en-US" sz="1859">
              <a:solidFill>
                <a:srgbClr val="000000"/>
              </a:solidFill>
              <a:highlight>
                <a:srgbClr val="FFFFFF"/>
              </a:highlight>
              <a:latin typeface="Times New Roman"/>
              <a:ea typeface="Times New Roman"/>
              <a:cs typeface="Times New Roman"/>
              <a:sym typeface="Times New Roman"/>
            </a:endParaRPr>
          </a:p>
          <a:p>
            <a:pPr marL="457200" marR="25400" indent="-353055">
              <a:lnSpc>
                <a:spcPct val="156250"/>
              </a:lnSpc>
              <a:spcAft>
                <a:spcPts val="0"/>
              </a:spcAft>
              <a:buClr>
                <a:srgbClr val="000000"/>
              </a:buClr>
              <a:buSzPts val="1960"/>
              <a:buFont typeface="Times New Roman"/>
              <a:buChar char="❏"/>
            </a:pPr>
            <a:r>
              <a:rPr lang="en-US" sz="1959">
                <a:solidFill>
                  <a:srgbClr val="000000"/>
                </a:solidFill>
                <a:highlight>
                  <a:srgbClr val="FFFFFF"/>
                </a:highlight>
                <a:latin typeface="Times New Roman"/>
                <a:ea typeface="Times New Roman"/>
                <a:cs typeface="Times New Roman"/>
                <a:sym typeface="Times New Roman"/>
              </a:rPr>
              <a:t>It leads to internal fragmentation.</a:t>
            </a:r>
          </a:p>
          <a:p>
            <a:pPr>
              <a:spcBef>
                <a:spcPts val="1200"/>
              </a:spcBef>
              <a:spcAft>
                <a:spcPts val="1200"/>
              </a:spcAft>
              <a:buSzPts val="358"/>
            </a:pPr>
            <a:endParaRPr lang="en-US" sz="585" dirty="0"/>
          </a:p>
        </p:txBody>
      </p:sp>
      <p:pic>
        <p:nvPicPr>
          <p:cNvPr id="27" name="Google Shape;155;p23">
            <a:extLst>
              <a:ext uri="{FF2B5EF4-FFF2-40B4-BE49-F238E27FC236}">
                <a16:creationId xmlns:a16="http://schemas.microsoft.com/office/drawing/2014/main" id="{645E8077-A802-1775-C167-276B36BCDFC4}"/>
              </a:ext>
            </a:extLst>
          </p:cNvPr>
          <p:cNvPicPr preferRelativeResize="0"/>
          <p:nvPr/>
        </p:nvPicPr>
        <p:blipFill>
          <a:blip r:embed="rId3">
            <a:alphaModFix/>
          </a:blip>
          <a:stretch>
            <a:fillRect/>
          </a:stretch>
        </p:blipFill>
        <p:spPr>
          <a:xfrm>
            <a:off x="677112" y="2420888"/>
            <a:ext cx="5672750" cy="3456384"/>
          </a:xfrm>
          <a:prstGeom prst="rect">
            <a:avLst/>
          </a:prstGeom>
          <a:noFill/>
          <a:ln>
            <a:noFill/>
          </a:ln>
        </p:spPr>
      </p:pic>
    </p:spTree>
    <p:extLst>
      <p:ext uri="{BB962C8B-B14F-4D97-AF65-F5344CB8AC3E}">
        <p14:creationId xmlns:p14="http://schemas.microsoft.com/office/powerpoint/2010/main" val="125714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F18A1469-E5B2-F136-A582-B92C65B85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7392"/>
          </a:xfrm>
          <a:prstGeom prst="rect">
            <a:avLst/>
          </a:prstGeom>
        </p:spPr>
      </p:pic>
      <p:sp>
        <p:nvSpPr>
          <p:cNvPr id="9" name="Google Shape;160;p24">
            <a:extLst>
              <a:ext uri="{FF2B5EF4-FFF2-40B4-BE49-F238E27FC236}">
                <a16:creationId xmlns:a16="http://schemas.microsoft.com/office/drawing/2014/main" id="{37FE62D2-9B02-DD65-67A4-2B2D134712AF}"/>
              </a:ext>
            </a:extLst>
          </p:cNvPr>
          <p:cNvSpPr txBox="1">
            <a:spLocks noGrp="1"/>
          </p:cNvSpPr>
          <p:nvPr>
            <p:ph type="title"/>
          </p:nvPr>
        </p:nvSpPr>
        <p:spPr>
          <a:xfrm>
            <a:off x="1711285" y="507582"/>
            <a:ext cx="13689320" cy="6751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bg2"/>
                </a:solidFill>
                <a:latin typeface="Times New Roman"/>
                <a:ea typeface="Times New Roman"/>
                <a:cs typeface="Times New Roman"/>
                <a:sym typeface="Times New Roman"/>
              </a:rPr>
              <a:t>CONCLUSION</a:t>
            </a:r>
            <a:endParaRPr sz="3600" b="1" dirty="0">
              <a:solidFill>
                <a:schemeClr val="bg2"/>
              </a:solidFill>
              <a:latin typeface="Times New Roman"/>
              <a:ea typeface="Times New Roman"/>
              <a:cs typeface="Times New Roman"/>
              <a:sym typeface="Times New Roman"/>
            </a:endParaRPr>
          </a:p>
        </p:txBody>
      </p:sp>
      <p:sp>
        <p:nvSpPr>
          <p:cNvPr id="16" name="Google Shape;161;p24">
            <a:extLst>
              <a:ext uri="{FF2B5EF4-FFF2-40B4-BE49-F238E27FC236}">
                <a16:creationId xmlns:a16="http://schemas.microsoft.com/office/drawing/2014/main" id="{48CDE646-3C11-92E0-C747-C7B54CEB3A82}"/>
              </a:ext>
            </a:extLst>
          </p:cNvPr>
          <p:cNvSpPr txBox="1">
            <a:spLocks/>
          </p:cNvSpPr>
          <p:nvPr/>
        </p:nvSpPr>
        <p:spPr>
          <a:xfrm>
            <a:off x="1559496" y="1412776"/>
            <a:ext cx="13841109" cy="4727845"/>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dirty="0">
              <a:solidFill>
                <a:schemeClr val="bg2"/>
              </a:solidFill>
              <a:latin typeface="Times New Roman"/>
              <a:ea typeface="Times New Roman"/>
              <a:cs typeface="Times New Roman"/>
              <a:sym typeface="Times New Roman"/>
            </a:endParaRPr>
          </a:p>
          <a:p>
            <a:pPr marL="457200" indent="-342900">
              <a:spcBef>
                <a:spcPts val="1200"/>
              </a:spcBef>
              <a:spcAft>
                <a:spcPts val="0"/>
              </a:spcAft>
              <a:buSzPts val="1800"/>
              <a:buFont typeface="Times New Roman"/>
              <a:buChar char="❏"/>
            </a:pPr>
            <a:r>
              <a:rPr lang="en-US" b="1" dirty="0">
                <a:solidFill>
                  <a:schemeClr val="bg2"/>
                </a:solidFill>
                <a:latin typeface="Times New Roman"/>
                <a:ea typeface="Times New Roman"/>
                <a:cs typeface="Times New Roman"/>
                <a:sym typeface="Times New Roman"/>
              </a:rPr>
              <a:t>After going through this topic we came to a conclusion </a:t>
            </a:r>
          </a:p>
          <a:p>
            <a:pPr marL="457200">
              <a:spcBef>
                <a:spcPts val="1200"/>
              </a:spcBef>
              <a:spcAft>
                <a:spcPts val="0"/>
              </a:spcAft>
            </a:pPr>
            <a:r>
              <a:rPr lang="en-US" b="1" dirty="0">
                <a:solidFill>
                  <a:schemeClr val="bg2"/>
                </a:solidFill>
                <a:latin typeface="Times New Roman"/>
                <a:ea typeface="Times New Roman"/>
                <a:cs typeface="Times New Roman"/>
                <a:sym typeface="Times New Roman"/>
              </a:rPr>
              <a:t>that Binary Buddy algorithm is a technique in which </a:t>
            </a:r>
          </a:p>
          <a:p>
            <a:pPr marL="457200">
              <a:spcBef>
                <a:spcPts val="1200"/>
              </a:spcBef>
              <a:spcAft>
                <a:spcPts val="0"/>
              </a:spcAft>
            </a:pPr>
            <a:r>
              <a:rPr lang="en-US" b="1" dirty="0">
                <a:solidFill>
                  <a:schemeClr val="bg2"/>
                </a:solidFill>
                <a:latin typeface="Times New Roman"/>
                <a:ea typeface="Times New Roman"/>
                <a:cs typeface="Times New Roman"/>
                <a:sym typeface="Times New Roman"/>
              </a:rPr>
              <a:t>Memory blocks get divided into two equal parts to try </a:t>
            </a:r>
          </a:p>
          <a:p>
            <a:pPr marL="457200">
              <a:spcBef>
                <a:spcPts val="1200"/>
              </a:spcBef>
              <a:spcAft>
                <a:spcPts val="1200"/>
              </a:spcAft>
            </a:pPr>
            <a:r>
              <a:rPr lang="en-US" b="1" dirty="0">
                <a:solidFill>
                  <a:schemeClr val="bg2"/>
                </a:solidFill>
                <a:latin typeface="Times New Roman"/>
                <a:ea typeface="Times New Roman"/>
                <a:cs typeface="Times New Roman"/>
                <a:sym typeface="Times New Roman"/>
              </a:rPr>
              <a:t>to satisfy a memory request as suitable as possible. </a:t>
            </a:r>
          </a:p>
        </p:txBody>
      </p:sp>
      <p:pic>
        <p:nvPicPr>
          <p:cNvPr id="19" name="Google Shape;162;p24">
            <a:extLst>
              <a:ext uri="{FF2B5EF4-FFF2-40B4-BE49-F238E27FC236}">
                <a16:creationId xmlns:a16="http://schemas.microsoft.com/office/drawing/2014/main" id="{45FC0A6E-F9E8-F939-6864-E5B574FFD5B8}"/>
              </a:ext>
            </a:extLst>
          </p:cNvPr>
          <p:cNvPicPr preferRelativeResize="0"/>
          <p:nvPr/>
        </p:nvPicPr>
        <p:blipFill rotWithShape="1">
          <a:blip r:embed="rId3">
            <a:alphaModFix/>
          </a:blip>
          <a:srcRect b="10055"/>
          <a:stretch/>
        </p:blipFill>
        <p:spPr>
          <a:xfrm>
            <a:off x="8544272" y="2996952"/>
            <a:ext cx="3312368" cy="2808312"/>
          </a:xfrm>
          <a:prstGeom prst="rect">
            <a:avLst/>
          </a:prstGeom>
          <a:noFill/>
          <a:ln>
            <a:noFill/>
          </a:ln>
        </p:spPr>
      </p:pic>
    </p:spTree>
    <p:extLst>
      <p:ext uri="{BB962C8B-B14F-4D97-AF65-F5344CB8AC3E}">
        <p14:creationId xmlns:p14="http://schemas.microsoft.com/office/powerpoint/2010/main" val="272130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D6D8DEAA-1F15-3C53-58F0-4ADD3C447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81855"/>
          </a:xfrm>
          <a:prstGeom prst="rect">
            <a:avLst/>
          </a:prstGeom>
        </p:spPr>
      </p:pic>
      <p:sp>
        <p:nvSpPr>
          <p:cNvPr id="11" name="TextBox 10">
            <a:extLst>
              <a:ext uri="{FF2B5EF4-FFF2-40B4-BE49-F238E27FC236}">
                <a16:creationId xmlns:a16="http://schemas.microsoft.com/office/drawing/2014/main" id="{3B1D5E0B-363A-15A0-A724-46463C1D99BD}"/>
              </a:ext>
            </a:extLst>
          </p:cNvPr>
          <p:cNvSpPr txBox="1"/>
          <p:nvPr/>
        </p:nvSpPr>
        <p:spPr>
          <a:xfrm>
            <a:off x="623392" y="476672"/>
            <a:ext cx="8559388" cy="1200329"/>
          </a:xfrm>
          <a:prstGeom prst="rect">
            <a:avLst/>
          </a:prstGeom>
          <a:noFill/>
        </p:spPr>
        <p:txBody>
          <a:bodyPr wrap="square">
            <a:spAutoFit/>
          </a:bodyPr>
          <a:lstStyle/>
          <a:p>
            <a:endParaRPr lang="en" sz="3600" b="1" dirty="0">
              <a:solidFill>
                <a:schemeClr val="bg2"/>
              </a:solidFill>
              <a:latin typeface="Times New Roman"/>
              <a:ea typeface="Times New Roman"/>
              <a:cs typeface="Times New Roman"/>
              <a:sym typeface="Times New Roman"/>
            </a:endParaRPr>
          </a:p>
          <a:p>
            <a:r>
              <a:rPr lang="en" sz="3600" b="1" dirty="0">
                <a:solidFill>
                  <a:schemeClr val="bg2"/>
                </a:solidFill>
                <a:latin typeface="Times New Roman"/>
                <a:ea typeface="Times New Roman"/>
                <a:cs typeface="Times New Roman"/>
                <a:sym typeface="Times New Roman"/>
              </a:rPr>
              <a:t>OUTPUT</a:t>
            </a:r>
            <a:endParaRPr lang="en-US" sz="3600" dirty="0">
              <a:solidFill>
                <a:schemeClr val="bg2"/>
              </a:solidFill>
            </a:endParaRPr>
          </a:p>
        </p:txBody>
      </p:sp>
      <p:pic>
        <p:nvPicPr>
          <p:cNvPr id="17" name="Picture 16" descr="A picture containing graphical user interface&#10;&#10;Description automatically generated">
            <a:extLst>
              <a:ext uri="{FF2B5EF4-FFF2-40B4-BE49-F238E27FC236}">
                <a16:creationId xmlns:a16="http://schemas.microsoft.com/office/drawing/2014/main" id="{2149C4AD-CFF3-16D5-DEF3-6DBBB1160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1677001"/>
            <a:ext cx="11089231" cy="2376264"/>
          </a:xfrm>
          <a:prstGeom prst="rect">
            <a:avLst/>
          </a:prstGeom>
        </p:spPr>
      </p:pic>
    </p:spTree>
    <p:extLst>
      <p:ext uri="{BB962C8B-B14F-4D97-AF65-F5344CB8AC3E}">
        <p14:creationId xmlns:p14="http://schemas.microsoft.com/office/powerpoint/2010/main" val="65013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028963-B47B-F2DD-104D-C52E2B2DAA1A}"/>
              </a:ext>
            </a:extLst>
          </p:cNvPr>
          <p:cNvSpPr txBox="1"/>
          <p:nvPr/>
        </p:nvSpPr>
        <p:spPr>
          <a:xfrm>
            <a:off x="695400" y="1772816"/>
            <a:ext cx="9145016" cy="523220"/>
          </a:xfrm>
          <a:prstGeom prst="rect">
            <a:avLst/>
          </a:prstGeom>
          <a:noFill/>
        </p:spPr>
        <p:txBody>
          <a:bodyPr wrap="square">
            <a:spAutoFit/>
          </a:bodyPr>
          <a:lstStyle/>
          <a:p>
            <a:r>
              <a:rPr lang="en" sz="2800" dirty="0">
                <a:solidFill>
                  <a:schemeClr val="bg2"/>
                </a:solidFill>
              </a:rPr>
              <a:t>If user passed incorrect starting address</a:t>
            </a:r>
            <a:endParaRPr lang="en-US" sz="2800" dirty="0">
              <a:solidFill>
                <a:schemeClr val="bg2"/>
              </a:solidFill>
            </a:endParaRPr>
          </a:p>
        </p:txBody>
      </p:sp>
      <p:pic>
        <p:nvPicPr>
          <p:cNvPr id="8" name="Picture 7" descr="Text&#10;&#10;Description automatically generated">
            <a:extLst>
              <a:ext uri="{FF2B5EF4-FFF2-40B4-BE49-F238E27FC236}">
                <a16:creationId xmlns:a16="http://schemas.microsoft.com/office/drawing/2014/main" id="{61974C20-2433-1C19-D559-3AE23DFEC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2295664"/>
            <a:ext cx="11208568" cy="2717511"/>
          </a:xfrm>
          <a:prstGeom prst="rect">
            <a:avLst/>
          </a:prstGeom>
        </p:spPr>
      </p:pic>
    </p:spTree>
    <p:extLst>
      <p:ext uri="{BB962C8B-B14F-4D97-AF65-F5344CB8AC3E}">
        <p14:creationId xmlns:p14="http://schemas.microsoft.com/office/powerpoint/2010/main" val="189745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ABE579-50E7-2966-D3CE-7B6C8E6EAA36}"/>
              </a:ext>
            </a:extLst>
          </p:cNvPr>
          <p:cNvSpPr txBox="1"/>
          <p:nvPr/>
        </p:nvSpPr>
        <p:spPr>
          <a:xfrm>
            <a:off x="3071664" y="1268760"/>
            <a:ext cx="7848872" cy="584775"/>
          </a:xfrm>
          <a:prstGeom prst="rect">
            <a:avLst/>
          </a:prstGeom>
          <a:noFill/>
        </p:spPr>
        <p:txBody>
          <a:bodyPr wrap="square">
            <a:spAutoFit/>
          </a:bodyPr>
          <a:lstStyle/>
          <a:p>
            <a:r>
              <a:rPr lang="en" sz="3200" dirty="0">
                <a:solidFill>
                  <a:schemeClr val="bg2"/>
                </a:solidFill>
              </a:rPr>
              <a:t>Memory Reserved 2^3=8</a:t>
            </a:r>
            <a:endParaRPr lang="en-US" sz="3200" dirty="0">
              <a:solidFill>
                <a:schemeClr val="bg2"/>
              </a:solidFill>
            </a:endParaRPr>
          </a:p>
        </p:txBody>
      </p:sp>
      <p:pic>
        <p:nvPicPr>
          <p:cNvPr id="8" name="Picture 7" descr="A picture containing text&#10;&#10;Description automatically generated">
            <a:extLst>
              <a:ext uri="{FF2B5EF4-FFF2-40B4-BE49-F238E27FC236}">
                <a16:creationId xmlns:a16="http://schemas.microsoft.com/office/drawing/2014/main" id="{050DA9D4-5E90-C5BE-BEF2-1B254B4F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1916832"/>
            <a:ext cx="9120336" cy="3183275"/>
          </a:xfrm>
          <a:prstGeom prst="rect">
            <a:avLst/>
          </a:prstGeom>
        </p:spPr>
      </p:pic>
    </p:spTree>
    <p:extLst>
      <p:ext uri="{BB962C8B-B14F-4D97-AF65-F5344CB8AC3E}">
        <p14:creationId xmlns:p14="http://schemas.microsoft.com/office/powerpoint/2010/main" val="172104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E43E7A-B32E-4E13-670F-63FEF207B19F}"/>
              </a:ext>
            </a:extLst>
          </p:cNvPr>
          <p:cNvSpPr txBox="1"/>
          <p:nvPr/>
        </p:nvSpPr>
        <p:spPr>
          <a:xfrm>
            <a:off x="839416" y="1484784"/>
            <a:ext cx="8302542" cy="584775"/>
          </a:xfrm>
          <a:prstGeom prst="rect">
            <a:avLst/>
          </a:prstGeom>
          <a:noFill/>
        </p:spPr>
        <p:txBody>
          <a:bodyPr wrap="square">
            <a:spAutoFit/>
          </a:bodyPr>
          <a:lstStyle/>
          <a:p>
            <a:r>
              <a:rPr lang="en-US" sz="3200" dirty="0">
                <a:solidFill>
                  <a:schemeClr val="bg2"/>
                </a:solidFill>
              </a:rPr>
              <a:t>  c</a:t>
            </a:r>
            <a:r>
              <a:rPr lang="en" sz="3200" dirty="0">
                <a:solidFill>
                  <a:schemeClr val="bg2"/>
                </a:solidFill>
              </a:rPr>
              <a:t>at log.txt file</a:t>
            </a:r>
            <a:endParaRPr lang="en-US" sz="3200" dirty="0">
              <a:solidFill>
                <a:schemeClr val="bg2"/>
              </a:solidFill>
            </a:endParaRPr>
          </a:p>
        </p:txBody>
      </p:sp>
      <p:pic>
        <p:nvPicPr>
          <p:cNvPr id="7" name="Picture 6" descr="Text&#10;&#10;Description automatically generated with medium confidence">
            <a:extLst>
              <a:ext uri="{FF2B5EF4-FFF2-40B4-BE49-F238E27FC236}">
                <a16:creationId xmlns:a16="http://schemas.microsoft.com/office/drawing/2014/main" id="{27D1BDFA-B752-6ACF-6C60-85E818D02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2072652"/>
            <a:ext cx="10297144" cy="3746138"/>
          </a:xfrm>
          <a:prstGeom prst="rect">
            <a:avLst/>
          </a:prstGeom>
        </p:spPr>
      </p:pic>
    </p:spTree>
    <p:extLst>
      <p:ext uri="{BB962C8B-B14F-4D97-AF65-F5344CB8AC3E}">
        <p14:creationId xmlns:p14="http://schemas.microsoft.com/office/powerpoint/2010/main" val="384602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7D13B9FB-1D28-F2A4-3245-E2AB0EAF9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84" y="2348880"/>
            <a:ext cx="11449272" cy="2509750"/>
          </a:xfrm>
          <a:prstGeom prst="rect">
            <a:avLst/>
          </a:prstGeom>
        </p:spPr>
      </p:pic>
      <p:sp>
        <p:nvSpPr>
          <p:cNvPr id="8" name="TextBox 7">
            <a:extLst>
              <a:ext uri="{FF2B5EF4-FFF2-40B4-BE49-F238E27FC236}">
                <a16:creationId xmlns:a16="http://schemas.microsoft.com/office/drawing/2014/main" id="{68725B41-51F8-2190-E4E3-74F1D14C3555}"/>
              </a:ext>
            </a:extLst>
          </p:cNvPr>
          <p:cNvSpPr txBox="1"/>
          <p:nvPr/>
        </p:nvSpPr>
        <p:spPr>
          <a:xfrm>
            <a:off x="407368" y="1772816"/>
            <a:ext cx="8568952" cy="461665"/>
          </a:xfrm>
          <a:prstGeom prst="rect">
            <a:avLst/>
          </a:prstGeom>
          <a:noFill/>
        </p:spPr>
        <p:txBody>
          <a:bodyPr wrap="square">
            <a:spAutoFit/>
          </a:bodyPr>
          <a:lstStyle/>
          <a:p>
            <a:r>
              <a:rPr lang="en" sz="2400" dirty="0">
                <a:solidFill>
                  <a:schemeClr val="bg2"/>
                </a:solidFill>
              </a:rPr>
              <a:t>If user enters block size greater than remaining size</a:t>
            </a:r>
            <a:endParaRPr lang="en-US" sz="2400" dirty="0">
              <a:solidFill>
                <a:schemeClr val="bg2"/>
              </a:solidFill>
            </a:endParaRPr>
          </a:p>
        </p:txBody>
      </p:sp>
    </p:spTree>
    <p:extLst>
      <p:ext uri="{BB962C8B-B14F-4D97-AF65-F5344CB8AC3E}">
        <p14:creationId xmlns:p14="http://schemas.microsoft.com/office/powerpoint/2010/main" val="122525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632BAF-C169-D876-69DA-F6E5C123A5E3}"/>
              </a:ext>
            </a:extLst>
          </p:cNvPr>
          <p:cNvSpPr txBox="1"/>
          <p:nvPr/>
        </p:nvSpPr>
        <p:spPr>
          <a:xfrm>
            <a:off x="335360" y="692696"/>
            <a:ext cx="8806598" cy="1200329"/>
          </a:xfrm>
          <a:prstGeom prst="rect">
            <a:avLst/>
          </a:prstGeom>
          <a:noFill/>
        </p:spPr>
        <p:txBody>
          <a:bodyPr wrap="square">
            <a:spAutoFit/>
          </a:bodyPr>
          <a:lstStyle/>
          <a:p>
            <a:endParaRPr lang="en" sz="3600" dirty="0">
              <a:solidFill>
                <a:schemeClr val="bg2"/>
              </a:solidFill>
            </a:endParaRPr>
          </a:p>
          <a:p>
            <a:r>
              <a:rPr lang="en" sz="3600" dirty="0">
                <a:solidFill>
                  <a:schemeClr val="bg2"/>
                </a:solidFill>
              </a:rPr>
              <a:t>For Allocation Press 1</a:t>
            </a:r>
            <a:endParaRPr lang="en-US" sz="3600" dirty="0">
              <a:solidFill>
                <a:schemeClr val="bg2"/>
              </a:solidFill>
            </a:endParaRPr>
          </a:p>
        </p:txBody>
      </p:sp>
      <p:pic>
        <p:nvPicPr>
          <p:cNvPr id="8" name="Picture 7" descr="A picture containing graphical user interface&#10;&#10;Description automatically generated">
            <a:extLst>
              <a:ext uri="{FF2B5EF4-FFF2-40B4-BE49-F238E27FC236}">
                <a16:creationId xmlns:a16="http://schemas.microsoft.com/office/drawing/2014/main" id="{1C5D23A2-1938-3AC9-E2D1-F8917737F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46" y="1988841"/>
            <a:ext cx="11586285" cy="2808312"/>
          </a:xfrm>
          <a:prstGeom prst="rect">
            <a:avLst/>
          </a:prstGeom>
        </p:spPr>
      </p:pic>
    </p:spTree>
    <p:extLst>
      <p:ext uri="{BB962C8B-B14F-4D97-AF65-F5344CB8AC3E}">
        <p14:creationId xmlns:p14="http://schemas.microsoft.com/office/powerpoint/2010/main" val="34457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 name="Picture 25" descr="Shape&#10;&#10;Description automatically generated with medium confidence">
            <a:extLst>
              <a:ext uri="{FF2B5EF4-FFF2-40B4-BE49-F238E27FC236}">
                <a16:creationId xmlns:a16="http://schemas.microsoft.com/office/drawing/2014/main" id="{D5C3C2D1-845D-9D59-E4F8-6D91336B9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TextBox 27">
            <a:extLst>
              <a:ext uri="{FF2B5EF4-FFF2-40B4-BE49-F238E27FC236}">
                <a16:creationId xmlns:a16="http://schemas.microsoft.com/office/drawing/2014/main" id="{D3927A52-858C-15D4-6F79-8984EFFB81AF}"/>
              </a:ext>
            </a:extLst>
          </p:cNvPr>
          <p:cNvSpPr txBox="1"/>
          <p:nvPr/>
        </p:nvSpPr>
        <p:spPr>
          <a:xfrm>
            <a:off x="767408" y="908720"/>
            <a:ext cx="8415372" cy="646331"/>
          </a:xfrm>
          <a:prstGeom prst="rect">
            <a:avLst/>
          </a:prstGeom>
          <a:noFill/>
        </p:spPr>
        <p:txBody>
          <a:bodyPr wrap="square">
            <a:spAutoFit/>
          </a:bodyPr>
          <a:lstStyle/>
          <a:p>
            <a:r>
              <a:rPr lang="en" sz="3600" dirty="0">
                <a:solidFill>
                  <a:schemeClr val="bg2"/>
                </a:solidFill>
              </a:rPr>
              <a:t>  For Deallocation Press 2</a:t>
            </a:r>
            <a:endParaRPr lang="en-US" sz="3600" dirty="0">
              <a:solidFill>
                <a:schemeClr val="bg2"/>
              </a:solidFill>
            </a:endParaRPr>
          </a:p>
        </p:txBody>
      </p:sp>
      <p:pic>
        <p:nvPicPr>
          <p:cNvPr id="30" name="Picture 29" descr="A picture containing text&#10;&#10;Description automatically generated">
            <a:extLst>
              <a:ext uri="{FF2B5EF4-FFF2-40B4-BE49-F238E27FC236}">
                <a16:creationId xmlns:a16="http://schemas.microsoft.com/office/drawing/2014/main" id="{837DC92A-FF9D-8AC8-3AC0-04A83E75BD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6" y="1628800"/>
            <a:ext cx="9624392" cy="4206780"/>
          </a:xfrm>
          <a:prstGeom prst="rect">
            <a:avLst/>
          </a:prstGeom>
        </p:spPr>
      </p:pic>
    </p:spTree>
    <p:custDataLst>
      <p:tags r:id="rId1"/>
    </p:custDataLst>
    <p:extLst>
      <p:ext uri="{BB962C8B-B14F-4D97-AF65-F5344CB8AC3E}">
        <p14:creationId xmlns:p14="http://schemas.microsoft.com/office/powerpoint/2010/main" val="3179197896"/>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58845-32BD-0997-005B-20B894AC96AE}"/>
              </a:ext>
            </a:extLst>
          </p:cNvPr>
          <p:cNvSpPr txBox="1"/>
          <p:nvPr/>
        </p:nvSpPr>
        <p:spPr>
          <a:xfrm>
            <a:off x="695400" y="548680"/>
            <a:ext cx="9505056" cy="584775"/>
          </a:xfrm>
          <a:prstGeom prst="rect">
            <a:avLst/>
          </a:prstGeom>
          <a:noFill/>
        </p:spPr>
        <p:txBody>
          <a:bodyPr wrap="square">
            <a:spAutoFit/>
          </a:bodyPr>
          <a:lstStyle/>
          <a:p>
            <a:r>
              <a:rPr lang="en" sz="3200" b="1" dirty="0">
                <a:solidFill>
                  <a:schemeClr val="bg2"/>
                </a:solidFill>
                <a:latin typeface="Times New Roman"/>
                <a:ea typeface="Times New Roman"/>
                <a:cs typeface="Times New Roman"/>
                <a:sym typeface="Times New Roman"/>
              </a:rPr>
              <a:t>CONTENT</a:t>
            </a:r>
            <a:endParaRPr lang="en-US" sz="3200" dirty="0">
              <a:solidFill>
                <a:schemeClr val="bg2"/>
              </a:solidFill>
            </a:endParaRPr>
          </a:p>
        </p:txBody>
      </p:sp>
      <p:sp>
        <p:nvSpPr>
          <p:cNvPr id="5" name="TextBox 4">
            <a:extLst>
              <a:ext uri="{FF2B5EF4-FFF2-40B4-BE49-F238E27FC236}">
                <a16:creationId xmlns:a16="http://schemas.microsoft.com/office/drawing/2014/main" id="{E6FED1B7-F58F-C0B0-7071-F230BF3B4EB8}"/>
              </a:ext>
            </a:extLst>
          </p:cNvPr>
          <p:cNvSpPr txBox="1"/>
          <p:nvPr/>
        </p:nvSpPr>
        <p:spPr>
          <a:xfrm>
            <a:off x="479376" y="1205463"/>
            <a:ext cx="10297144" cy="3955269"/>
          </a:xfrm>
          <a:prstGeom prst="rect">
            <a:avLst/>
          </a:prstGeom>
          <a:noFill/>
        </p:spPr>
        <p:txBody>
          <a:bodyPr wrap="square">
            <a:spAutoFit/>
          </a:bodyPr>
          <a:lstStyle/>
          <a:p>
            <a:pPr marL="457200" lvl="0" indent="-369710" algn="l" rtl="0">
              <a:lnSpc>
                <a:spcPct val="100000"/>
              </a:lnSpc>
              <a:spcBef>
                <a:spcPts val="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INTRODUCTION</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TOOLS</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FLOW CHART</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WORKING</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ADVANTAGES </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DISADVANTAGES</a:t>
            </a:r>
          </a:p>
          <a:p>
            <a:pPr marL="457200" lvl="0" indent="-369710" algn="l" rtl="0">
              <a:lnSpc>
                <a:spcPct val="100000"/>
              </a:lnSpc>
              <a:spcBef>
                <a:spcPts val="1000"/>
              </a:spcBef>
              <a:spcAft>
                <a:spcPts val="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CONCLUSION </a:t>
            </a:r>
          </a:p>
          <a:p>
            <a:pPr marL="457200" lvl="0" indent="-369710" algn="l" rtl="0">
              <a:lnSpc>
                <a:spcPct val="100000"/>
              </a:lnSpc>
              <a:spcBef>
                <a:spcPts val="1000"/>
              </a:spcBef>
              <a:spcAft>
                <a:spcPts val="1000"/>
              </a:spcAft>
              <a:buClr>
                <a:srgbClr val="233A44"/>
              </a:buClr>
              <a:buSzPts val="2222"/>
              <a:buFont typeface="Times New Roman"/>
              <a:buAutoNum type="arabicPeriod"/>
            </a:pPr>
            <a:r>
              <a:rPr lang="en-US" sz="2400" b="1" dirty="0">
                <a:solidFill>
                  <a:schemeClr val="bg2"/>
                </a:solidFill>
                <a:latin typeface="Times New Roman"/>
                <a:ea typeface="Times New Roman"/>
                <a:cs typeface="Times New Roman"/>
                <a:sym typeface="Times New Roman"/>
              </a:rPr>
              <a:t>OUTPUT</a:t>
            </a:r>
          </a:p>
        </p:txBody>
      </p:sp>
    </p:spTree>
    <p:extLst>
      <p:ext uri="{BB962C8B-B14F-4D97-AF65-F5344CB8AC3E}">
        <p14:creationId xmlns:p14="http://schemas.microsoft.com/office/powerpoint/2010/main" val="45455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22BF8E-B8E9-C84D-31A5-5E304C8054DC}"/>
              </a:ext>
            </a:extLst>
          </p:cNvPr>
          <p:cNvSpPr txBox="1"/>
          <p:nvPr/>
        </p:nvSpPr>
        <p:spPr>
          <a:xfrm>
            <a:off x="767408" y="908720"/>
            <a:ext cx="8374550" cy="1200329"/>
          </a:xfrm>
          <a:prstGeom prst="rect">
            <a:avLst/>
          </a:prstGeom>
          <a:noFill/>
        </p:spPr>
        <p:txBody>
          <a:bodyPr wrap="square">
            <a:spAutoFit/>
          </a:bodyPr>
          <a:lstStyle/>
          <a:p>
            <a:endParaRPr lang="en" sz="3600" dirty="0">
              <a:solidFill>
                <a:schemeClr val="bg2"/>
              </a:solidFill>
            </a:endParaRPr>
          </a:p>
          <a:p>
            <a:r>
              <a:rPr lang="en" sz="3600" dirty="0">
                <a:solidFill>
                  <a:schemeClr val="bg2"/>
                </a:solidFill>
              </a:rPr>
              <a:t>  Press 3 to exit</a:t>
            </a:r>
            <a:endParaRPr lang="en-US" sz="3600" dirty="0">
              <a:solidFill>
                <a:schemeClr val="bg2"/>
              </a:solidFill>
            </a:endParaRPr>
          </a:p>
        </p:txBody>
      </p:sp>
      <p:pic>
        <p:nvPicPr>
          <p:cNvPr id="7" name="Picture 6" descr="Text&#10;&#10;Description automatically generated">
            <a:extLst>
              <a:ext uri="{FF2B5EF4-FFF2-40B4-BE49-F238E27FC236}">
                <a16:creationId xmlns:a16="http://schemas.microsoft.com/office/drawing/2014/main" id="{7BE586EB-0762-BFAA-6085-809F6BD0E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2204864"/>
            <a:ext cx="9433048" cy="2184047"/>
          </a:xfrm>
          <a:prstGeom prst="rect">
            <a:avLst/>
          </a:prstGeom>
        </p:spPr>
      </p:pic>
    </p:spTree>
    <p:extLst>
      <p:ext uri="{BB962C8B-B14F-4D97-AF65-F5344CB8AC3E}">
        <p14:creationId xmlns:p14="http://schemas.microsoft.com/office/powerpoint/2010/main" val="260162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E663B-7D7B-D689-9E99-39C3CCABCA41}"/>
              </a:ext>
            </a:extLst>
          </p:cNvPr>
          <p:cNvSpPr/>
          <p:nvPr/>
        </p:nvSpPr>
        <p:spPr>
          <a:xfrm>
            <a:off x="1055440" y="2564904"/>
            <a:ext cx="8496944" cy="1107996"/>
          </a:xfrm>
          <a:prstGeom prst="rect">
            <a:avLst/>
          </a:prstGeom>
          <a:noFill/>
        </p:spPr>
        <p:txBody>
          <a:bodyPr wrap="square" lIns="91440" tIns="45720" rIns="91440" bIns="45720">
            <a:spAutoFit/>
          </a:bodyPr>
          <a:lstStyle/>
          <a:p>
            <a:pPr algn="ctr"/>
            <a:r>
              <a:rPr lang="en-US" sz="6600" b="1" cap="none" spc="0" dirty="0">
                <a:ln w="22225">
                  <a:solidFill>
                    <a:schemeClr val="accent2"/>
                  </a:solidFill>
                  <a:prstDash val="solid"/>
                </a:ln>
                <a:effectLst/>
              </a:rPr>
              <a:t> THANKYOU</a:t>
            </a:r>
          </a:p>
        </p:txBody>
      </p:sp>
    </p:spTree>
    <p:extLst>
      <p:ext uri="{BB962C8B-B14F-4D97-AF65-F5344CB8AC3E}">
        <p14:creationId xmlns:p14="http://schemas.microsoft.com/office/powerpoint/2010/main" val="332041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dirty="0">
                <a:solidFill>
                  <a:schemeClr val="bg1"/>
                </a:solidFill>
                <a:effectLst/>
                <a:ea typeface="Verdana" panose="020B0604030504040204" pitchFamily="34" charset="0"/>
              </a:rPr>
              <a:t>than</a:t>
            </a:r>
            <a:r>
              <a:rPr lang="en-GB" sz="900" dirty="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0D0B6D9-1E6E-267E-5A6A-D751B55F715E}"/>
              </a:ext>
            </a:extLst>
          </p:cNvPr>
          <p:cNvSpPr txBox="1"/>
          <p:nvPr/>
        </p:nvSpPr>
        <p:spPr>
          <a:xfrm>
            <a:off x="479376" y="1844824"/>
            <a:ext cx="8662582" cy="4124206"/>
          </a:xfrm>
          <a:prstGeom prst="rect">
            <a:avLst/>
          </a:prstGeom>
          <a:noFill/>
        </p:spPr>
        <p:txBody>
          <a:bodyPr wrap="square">
            <a:spAutoFit/>
          </a:bodyPr>
          <a:lstStyle/>
          <a:p>
            <a:pPr marL="457200" lvl="0" indent="-378953" rtl="0">
              <a:spcBef>
                <a:spcPts val="0"/>
              </a:spcBef>
              <a:spcAft>
                <a:spcPts val="0"/>
              </a:spcAft>
              <a:buClr>
                <a:srgbClr val="273239"/>
              </a:buClr>
              <a:buSzPts val="2368"/>
              <a:buFont typeface="Times New Roman"/>
              <a:buChar char="❏"/>
            </a:pPr>
            <a:r>
              <a:rPr lang="en-US" sz="2800" dirty="0">
                <a:solidFill>
                  <a:schemeClr val="bg2"/>
                </a:solidFill>
                <a:highlight>
                  <a:srgbClr val="000000"/>
                </a:highlight>
                <a:latin typeface="Times New Roman"/>
                <a:ea typeface="Times New Roman"/>
                <a:cs typeface="Times New Roman"/>
                <a:sym typeface="Times New Roman"/>
              </a:rPr>
              <a:t>The</a:t>
            </a:r>
            <a:r>
              <a:rPr lang="en-US" sz="2800" b="1" dirty="0">
                <a:solidFill>
                  <a:schemeClr val="bg2"/>
                </a:solidFill>
                <a:highlight>
                  <a:srgbClr val="000000"/>
                </a:highlight>
                <a:latin typeface="Times New Roman"/>
                <a:ea typeface="Times New Roman"/>
                <a:cs typeface="Times New Roman"/>
                <a:sym typeface="Times New Roman"/>
              </a:rPr>
              <a:t> Buddy memory allocation</a:t>
            </a:r>
            <a:r>
              <a:rPr lang="en-US" sz="2800" dirty="0">
                <a:solidFill>
                  <a:schemeClr val="bg2"/>
                </a:solidFill>
                <a:highlight>
                  <a:srgbClr val="000000"/>
                </a:highlight>
                <a:latin typeface="Times New Roman"/>
                <a:ea typeface="Times New Roman"/>
                <a:cs typeface="Times New Roman"/>
                <a:sym typeface="Times New Roman"/>
              </a:rPr>
              <a:t> technique is a </a:t>
            </a:r>
          </a:p>
          <a:p>
            <a:pPr marL="0" lvl="0" indent="0" rtl="0">
              <a:spcBef>
                <a:spcPts val="0"/>
              </a:spcBef>
              <a:spcAft>
                <a:spcPts val="0"/>
              </a:spcAft>
              <a:buNone/>
            </a:pPr>
            <a:r>
              <a:rPr lang="en-US" sz="2800" dirty="0">
                <a:solidFill>
                  <a:schemeClr val="bg2"/>
                </a:solidFill>
                <a:highlight>
                  <a:srgbClr val="000000"/>
                </a:highlight>
                <a:latin typeface="Times New Roman"/>
                <a:ea typeface="Times New Roman"/>
                <a:cs typeface="Times New Roman"/>
                <a:sym typeface="Times New Roman"/>
              </a:rPr>
              <a:t>       memory allocation algorithm that divides memory </a:t>
            </a:r>
          </a:p>
          <a:p>
            <a:pPr marL="0" lvl="0" indent="0" rtl="0">
              <a:spcBef>
                <a:spcPts val="0"/>
              </a:spcBef>
              <a:spcAft>
                <a:spcPts val="0"/>
              </a:spcAft>
              <a:buNone/>
            </a:pPr>
            <a:r>
              <a:rPr lang="en-US" sz="2800" dirty="0">
                <a:solidFill>
                  <a:schemeClr val="bg2"/>
                </a:solidFill>
                <a:highlight>
                  <a:srgbClr val="000000"/>
                </a:highlight>
                <a:latin typeface="Times New Roman"/>
                <a:ea typeface="Times New Roman"/>
                <a:cs typeface="Times New Roman"/>
                <a:sym typeface="Times New Roman"/>
              </a:rPr>
              <a:t>       into two equal small partitions.</a:t>
            </a:r>
          </a:p>
          <a:p>
            <a:pPr marL="0" lvl="0" indent="0" rtl="0">
              <a:spcBef>
                <a:spcPts val="0"/>
              </a:spcBef>
              <a:spcAft>
                <a:spcPts val="0"/>
              </a:spcAft>
              <a:buNone/>
            </a:pPr>
            <a:endParaRPr lang="en-US" sz="2800" dirty="0">
              <a:solidFill>
                <a:schemeClr val="bg2"/>
              </a:solidFill>
              <a:highlight>
                <a:srgbClr val="000000"/>
              </a:highlight>
              <a:latin typeface="Times New Roman"/>
              <a:ea typeface="Times New Roman"/>
              <a:cs typeface="Times New Roman"/>
              <a:sym typeface="Times New Roman"/>
            </a:endParaRPr>
          </a:p>
          <a:p>
            <a:pPr marL="457200" lvl="0" indent="-385303" rtl="0">
              <a:spcBef>
                <a:spcPts val="0"/>
              </a:spcBef>
              <a:spcAft>
                <a:spcPts val="0"/>
              </a:spcAft>
              <a:buClr>
                <a:srgbClr val="273239"/>
              </a:buClr>
              <a:buSzPts val="2468"/>
              <a:buFont typeface="Times New Roman"/>
              <a:buChar char="❏"/>
            </a:pPr>
            <a:r>
              <a:rPr lang="en-US" sz="2800" b="1" dirty="0">
                <a:solidFill>
                  <a:schemeClr val="bg2"/>
                </a:solidFill>
                <a:highlight>
                  <a:srgbClr val="000000"/>
                </a:highlight>
                <a:latin typeface="Times New Roman"/>
                <a:ea typeface="Times New Roman"/>
                <a:cs typeface="Times New Roman"/>
                <a:sym typeface="Times New Roman"/>
              </a:rPr>
              <a:t>What is a buddy?</a:t>
            </a:r>
          </a:p>
          <a:p>
            <a:pPr marL="0" lvl="0" indent="0" rtl="0">
              <a:spcBef>
                <a:spcPts val="0"/>
              </a:spcBef>
              <a:spcAft>
                <a:spcPts val="0"/>
              </a:spcAft>
              <a:buNone/>
            </a:pPr>
            <a:r>
              <a:rPr lang="en-US" sz="2800" dirty="0">
                <a:solidFill>
                  <a:schemeClr val="bg2"/>
                </a:solidFill>
                <a:highlight>
                  <a:srgbClr val="000000"/>
                </a:highlight>
                <a:latin typeface="Times New Roman"/>
                <a:ea typeface="Times New Roman"/>
                <a:cs typeface="Times New Roman"/>
                <a:sym typeface="Times New Roman"/>
              </a:rPr>
              <a:t>       The two smaller parts of blocks are of equal size is </a:t>
            </a:r>
          </a:p>
          <a:p>
            <a:pPr marL="0" lvl="0" indent="0" rtl="0">
              <a:spcBef>
                <a:spcPts val="0"/>
              </a:spcBef>
              <a:spcAft>
                <a:spcPts val="0"/>
              </a:spcAft>
              <a:buNone/>
            </a:pPr>
            <a:r>
              <a:rPr lang="en-US" sz="2800" dirty="0">
                <a:solidFill>
                  <a:schemeClr val="bg2"/>
                </a:solidFill>
                <a:highlight>
                  <a:srgbClr val="000000"/>
                </a:highlight>
                <a:latin typeface="Times New Roman"/>
                <a:ea typeface="Times New Roman"/>
                <a:cs typeface="Times New Roman"/>
                <a:sym typeface="Times New Roman"/>
              </a:rPr>
              <a:t>        known as buddies.                     </a:t>
            </a:r>
          </a:p>
          <a:p>
            <a:pPr marL="0" lvl="0" indent="0" rtl="0">
              <a:spcBef>
                <a:spcPts val="0"/>
              </a:spcBef>
              <a:spcAft>
                <a:spcPts val="0"/>
              </a:spcAft>
              <a:buNone/>
            </a:pPr>
            <a:endParaRPr lang="en-US" sz="2800" dirty="0">
              <a:solidFill>
                <a:schemeClr val="bg2"/>
              </a:solidFill>
              <a:highlight>
                <a:srgbClr val="000000"/>
              </a:highlight>
              <a:latin typeface="Times New Roman"/>
              <a:ea typeface="Times New Roman"/>
              <a:cs typeface="Times New Roman"/>
              <a:sym typeface="Times New Roman"/>
            </a:endParaRPr>
          </a:p>
          <a:p>
            <a:pPr marL="457200" lvl="0" indent="0" rtl="0">
              <a:spcBef>
                <a:spcPts val="1200"/>
              </a:spcBef>
              <a:spcAft>
                <a:spcPts val="1200"/>
              </a:spcAft>
              <a:buNone/>
            </a:pPr>
            <a:endParaRPr lang="en-US" sz="2800" dirty="0">
              <a:solidFill>
                <a:schemeClr val="bg2"/>
              </a:solidFill>
              <a:highlight>
                <a:srgbClr val="000000"/>
              </a:highlight>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C8720DED-8195-4B55-98DF-A7F1FCBFE54D}"/>
              </a:ext>
            </a:extLst>
          </p:cNvPr>
          <p:cNvSpPr txBox="1"/>
          <p:nvPr/>
        </p:nvSpPr>
        <p:spPr>
          <a:xfrm>
            <a:off x="695400" y="503309"/>
            <a:ext cx="8110862" cy="707886"/>
          </a:xfrm>
          <a:prstGeom prst="rect">
            <a:avLst/>
          </a:prstGeom>
          <a:noFill/>
        </p:spPr>
        <p:txBody>
          <a:bodyPr wrap="square">
            <a:spAutoFit/>
          </a:bodyPr>
          <a:lstStyle/>
          <a:p>
            <a:r>
              <a:rPr lang="en" sz="4000" b="1" dirty="0">
                <a:solidFill>
                  <a:schemeClr val="bg2"/>
                </a:solidFill>
                <a:latin typeface="Times New Roman"/>
                <a:ea typeface="Times New Roman"/>
                <a:cs typeface="Times New Roman"/>
                <a:sym typeface="Times New Roman"/>
              </a:rPr>
              <a:t> INTRODUCTION</a:t>
            </a:r>
            <a:endParaRPr lang="en-US" sz="4000" dirty="0">
              <a:solidFill>
                <a:schemeClr val="bg2"/>
              </a:solidFill>
            </a:endParaRPr>
          </a:p>
        </p:txBody>
      </p:sp>
    </p:spTree>
    <p:extLst>
      <p:ext uri="{BB962C8B-B14F-4D97-AF65-F5344CB8AC3E}">
        <p14:creationId xmlns:p14="http://schemas.microsoft.com/office/powerpoint/2010/main" val="2958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5BA6F8B9-352F-878C-7A83-CAD8B78BC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Google Shape;107;p16">
            <a:extLst>
              <a:ext uri="{FF2B5EF4-FFF2-40B4-BE49-F238E27FC236}">
                <a16:creationId xmlns:a16="http://schemas.microsoft.com/office/drawing/2014/main" id="{2BB99FDB-CB7C-BF95-3648-856D39FD9E79}"/>
              </a:ext>
            </a:extLst>
          </p:cNvPr>
          <p:cNvSpPr txBox="1">
            <a:spLocks/>
          </p:cNvSpPr>
          <p:nvPr/>
        </p:nvSpPr>
        <p:spPr>
          <a:xfrm>
            <a:off x="311700" y="620688"/>
            <a:ext cx="9168676" cy="864096"/>
          </a:xfrm>
          <a:prstGeom prst="rect">
            <a:avLst/>
          </a:prstGeom>
        </p:spPr>
        <p:txBody>
          <a:bodyPr spcFirstLastPara="1" wrap="square" lIns="91425" tIns="91425" rIns="91425" bIns="91425" anchor="t"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spcBef>
                <a:spcPts val="0"/>
              </a:spcBef>
              <a:buSzPts val="990"/>
            </a:pPr>
            <a:r>
              <a:rPr lang="en-US" sz="2800" b="1" dirty="0">
                <a:solidFill>
                  <a:schemeClr val="bg2"/>
                </a:solidFill>
              </a:rPr>
              <a:t>Types of Buddy System</a:t>
            </a:r>
          </a:p>
        </p:txBody>
      </p:sp>
      <p:sp>
        <p:nvSpPr>
          <p:cNvPr id="13" name="Google Shape;108;p16">
            <a:extLst>
              <a:ext uri="{FF2B5EF4-FFF2-40B4-BE49-F238E27FC236}">
                <a16:creationId xmlns:a16="http://schemas.microsoft.com/office/drawing/2014/main" id="{38EF2705-B7A8-66F8-1013-EF6936BCB5EF}"/>
              </a:ext>
            </a:extLst>
          </p:cNvPr>
          <p:cNvSpPr txBox="1">
            <a:spLocks/>
          </p:cNvSpPr>
          <p:nvPr/>
        </p:nvSpPr>
        <p:spPr>
          <a:xfrm>
            <a:off x="311700" y="1772815"/>
            <a:ext cx="9240684" cy="3096345"/>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55600">
              <a:spcAft>
                <a:spcPts val="0"/>
              </a:spcAft>
              <a:buSzPts val="2000"/>
              <a:buFont typeface="Arial" panose="020B0604020202020204" pitchFamily="34" charset="0"/>
              <a:buChar char="❏"/>
            </a:pPr>
            <a:r>
              <a:rPr lang="en-US" sz="2400" b="1" dirty="0">
                <a:solidFill>
                  <a:schemeClr val="bg2"/>
                </a:solidFill>
              </a:rPr>
              <a:t>There are 4 types of Buddy System. They are</a:t>
            </a:r>
            <a:r>
              <a:rPr lang="en-US" sz="2400" dirty="0">
                <a:solidFill>
                  <a:schemeClr val="bg2"/>
                </a:solidFill>
              </a:rPr>
              <a:t>:</a:t>
            </a:r>
          </a:p>
          <a:p>
            <a:pPr>
              <a:spcBef>
                <a:spcPts val="1200"/>
              </a:spcBef>
              <a:spcAft>
                <a:spcPts val="0"/>
              </a:spcAft>
            </a:pPr>
            <a:r>
              <a:rPr lang="en-US" sz="2400" dirty="0">
                <a:solidFill>
                  <a:schemeClr val="bg2"/>
                </a:solidFill>
              </a:rPr>
              <a:t>         </a:t>
            </a:r>
            <a:r>
              <a:rPr lang="en-US" sz="2400" i="1" dirty="0">
                <a:solidFill>
                  <a:schemeClr val="bg2"/>
                </a:solidFill>
              </a:rPr>
              <a:t>Binary Buddy system      </a:t>
            </a:r>
          </a:p>
          <a:p>
            <a:pPr>
              <a:spcBef>
                <a:spcPts val="1200"/>
              </a:spcBef>
              <a:spcAft>
                <a:spcPts val="0"/>
              </a:spcAft>
            </a:pPr>
            <a:r>
              <a:rPr lang="en-US" sz="2400" i="1" dirty="0">
                <a:solidFill>
                  <a:schemeClr val="bg2"/>
                </a:solidFill>
              </a:rPr>
              <a:t>        Fibonacci Buddy system</a:t>
            </a:r>
          </a:p>
          <a:p>
            <a:pPr>
              <a:spcBef>
                <a:spcPts val="1200"/>
              </a:spcBef>
              <a:spcAft>
                <a:spcPts val="0"/>
              </a:spcAft>
            </a:pPr>
            <a:r>
              <a:rPr lang="en-US" sz="2400" i="1" dirty="0">
                <a:solidFill>
                  <a:schemeClr val="bg2"/>
                </a:solidFill>
              </a:rPr>
              <a:t>        Weighted Buddy system</a:t>
            </a:r>
          </a:p>
          <a:p>
            <a:pPr>
              <a:spcBef>
                <a:spcPts val="1200"/>
              </a:spcBef>
              <a:spcAft>
                <a:spcPts val="1200"/>
              </a:spcAft>
            </a:pPr>
            <a:r>
              <a:rPr lang="en-US" sz="2400" i="1" dirty="0">
                <a:solidFill>
                  <a:schemeClr val="bg2"/>
                </a:solidFill>
              </a:rPr>
              <a:t>        Tertiary Buddy system</a:t>
            </a:r>
          </a:p>
        </p:txBody>
      </p:sp>
    </p:spTree>
    <p:extLst>
      <p:ext uri="{BB962C8B-B14F-4D97-AF65-F5344CB8AC3E}">
        <p14:creationId xmlns:p14="http://schemas.microsoft.com/office/powerpoint/2010/main" val="162587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B2D8B3E0-588F-591F-76F0-F71E6B4AA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Google Shape;113;p17">
            <a:extLst>
              <a:ext uri="{FF2B5EF4-FFF2-40B4-BE49-F238E27FC236}">
                <a16:creationId xmlns:a16="http://schemas.microsoft.com/office/drawing/2014/main" id="{81132E87-F122-4885-CEED-DB549F673B06}"/>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solidFill>
                  <a:schemeClr val="bg2"/>
                </a:solidFill>
              </a:rPr>
              <a:t>What Is Binary Buddy System?</a:t>
            </a:r>
            <a:endParaRPr sz="2800" dirty="0">
              <a:solidFill>
                <a:schemeClr val="bg2"/>
              </a:solidFill>
            </a:endParaRPr>
          </a:p>
        </p:txBody>
      </p:sp>
      <p:sp>
        <p:nvSpPr>
          <p:cNvPr id="12" name="Google Shape;114;p17">
            <a:extLst>
              <a:ext uri="{FF2B5EF4-FFF2-40B4-BE49-F238E27FC236}">
                <a16:creationId xmlns:a16="http://schemas.microsoft.com/office/drawing/2014/main" id="{4BBE017B-B5CB-D661-B439-277479EF4C9A}"/>
              </a:ext>
            </a:extLst>
          </p:cNvPr>
          <p:cNvSpPr txBox="1">
            <a:spLocks/>
          </p:cNvSpPr>
          <p:nvPr/>
        </p:nvSpPr>
        <p:spPr>
          <a:xfrm>
            <a:off x="311700" y="1362225"/>
            <a:ext cx="6320700" cy="3666900"/>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0000" indent="-342900">
              <a:spcBef>
                <a:spcPts val="1000"/>
              </a:spcBef>
              <a:spcAft>
                <a:spcPts val="0"/>
              </a:spcAft>
              <a:buClr>
                <a:srgbClr val="000000"/>
              </a:buClr>
              <a:buSzPts val="1800"/>
              <a:buFont typeface="Times New Roman"/>
              <a:buChar char="●"/>
            </a:pPr>
            <a:r>
              <a:rPr lang="en-US" dirty="0">
                <a:solidFill>
                  <a:schemeClr val="bg2"/>
                </a:solidFill>
                <a:latin typeface="Times New Roman"/>
                <a:ea typeface="Times New Roman"/>
                <a:cs typeface="Times New Roman"/>
                <a:sym typeface="Times New Roman"/>
              </a:rPr>
              <a:t>The memory consists of a collection of blocks of consecutive memory, each of which is a power of two in size.</a:t>
            </a:r>
          </a:p>
          <a:p>
            <a:pPr marL="630000" indent="-342900">
              <a:spcAft>
                <a:spcPts val="0"/>
              </a:spcAft>
              <a:buClr>
                <a:srgbClr val="000000"/>
              </a:buClr>
              <a:buSzPts val="1800"/>
              <a:buFont typeface="Times New Roman"/>
              <a:buChar char="●"/>
            </a:pPr>
            <a:r>
              <a:rPr lang="en-US" dirty="0">
                <a:solidFill>
                  <a:schemeClr val="bg2"/>
                </a:solidFill>
                <a:latin typeface="Times New Roman"/>
                <a:ea typeface="Times New Roman"/>
                <a:cs typeface="Times New Roman"/>
                <a:sym typeface="Times New Roman"/>
              </a:rPr>
              <a:t>Each block is marked either occupied or free, depending on whether it is allocated to the user.</a:t>
            </a:r>
          </a:p>
          <a:p>
            <a:pPr marL="630000" indent="-342900">
              <a:spcAft>
                <a:spcPts val="0"/>
              </a:spcAft>
              <a:buClr>
                <a:srgbClr val="000000"/>
              </a:buClr>
              <a:buSzPts val="1800"/>
              <a:buFont typeface="Times New Roman"/>
              <a:buChar char="●"/>
            </a:pPr>
            <a:r>
              <a:rPr lang="en-US" dirty="0">
                <a:solidFill>
                  <a:schemeClr val="bg2"/>
                </a:solidFill>
                <a:latin typeface="Times New Roman"/>
                <a:ea typeface="Times New Roman"/>
                <a:cs typeface="Times New Roman"/>
                <a:sym typeface="Times New Roman"/>
              </a:rPr>
              <a:t>The system provides two operations:- </a:t>
            </a:r>
          </a:p>
          <a:p>
            <a:pPr marL="630000">
              <a:spcAft>
                <a:spcPts val="0"/>
              </a:spcAft>
            </a:pPr>
            <a:r>
              <a:rPr lang="en-US" dirty="0">
                <a:solidFill>
                  <a:schemeClr val="bg2"/>
                </a:solidFill>
                <a:latin typeface="Times New Roman"/>
                <a:ea typeface="Times New Roman"/>
                <a:cs typeface="Times New Roman"/>
                <a:sym typeface="Times New Roman"/>
              </a:rPr>
              <a:t>1.Allocate : Finds a free block of size 2^k, marks it as occupied, and returns a pointer to it.</a:t>
            </a:r>
          </a:p>
          <a:p>
            <a:pPr marL="630000">
              <a:spcAft>
                <a:spcPts val="0"/>
              </a:spcAft>
            </a:pPr>
            <a:r>
              <a:rPr lang="en-US" dirty="0">
                <a:solidFill>
                  <a:schemeClr val="bg2"/>
                </a:solidFill>
                <a:latin typeface="Times New Roman"/>
                <a:ea typeface="Times New Roman"/>
                <a:cs typeface="Times New Roman"/>
                <a:sym typeface="Times New Roman"/>
              </a:rPr>
              <a:t>2.Deallocate : Marks the previously allocated block B as free and may merge it with others to form a larger free block.</a:t>
            </a:r>
            <a:endParaRPr lang="en-US" dirty="0">
              <a:solidFill>
                <a:schemeClr val="bg2"/>
              </a:solidFill>
            </a:endParaRPr>
          </a:p>
        </p:txBody>
      </p:sp>
      <p:pic>
        <p:nvPicPr>
          <p:cNvPr id="13" name="Google Shape;115;p17">
            <a:extLst>
              <a:ext uri="{FF2B5EF4-FFF2-40B4-BE49-F238E27FC236}">
                <a16:creationId xmlns:a16="http://schemas.microsoft.com/office/drawing/2014/main" id="{694704AD-DAFE-6E18-7B72-A4E8B472A483}"/>
              </a:ext>
            </a:extLst>
          </p:cNvPr>
          <p:cNvPicPr preferRelativeResize="0"/>
          <p:nvPr/>
        </p:nvPicPr>
        <p:blipFill>
          <a:blip r:embed="rId3">
            <a:alphaModFix/>
          </a:blip>
          <a:stretch>
            <a:fillRect/>
          </a:stretch>
        </p:blipFill>
        <p:spPr>
          <a:xfrm>
            <a:off x="7968208" y="2708920"/>
            <a:ext cx="3912091" cy="2530003"/>
          </a:xfrm>
          <a:prstGeom prst="rect">
            <a:avLst/>
          </a:prstGeom>
          <a:noFill/>
          <a:ln>
            <a:noFill/>
          </a:ln>
        </p:spPr>
      </p:pic>
    </p:spTree>
    <p:extLst>
      <p:ext uri="{BB962C8B-B14F-4D97-AF65-F5344CB8AC3E}">
        <p14:creationId xmlns:p14="http://schemas.microsoft.com/office/powerpoint/2010/main" val="266388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hape&#10;&#10;Description automatically generated with medium confidence">
            <a:extLst>
              <a:ext uri="{FF2B5EF4-FFF2-40B4-BE49-F238E27FC236}">
                <a16:creationId xmlns:a16="http://schemas.microsoft.com/office/drawing/2014/main" id="{7EAA1F67-6F4F-8DCA-3E43-0E8DE2F2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0" name="Google Shape;120;p18">
            <a:extLst>
              <a:ext uri="{FF2B5EF4-FFF2-40B4-BE49-F238E27FC236}">
                <a16:creationId xmlns:a16="http://schemas.microsoft.com/office/drawing/2014/main" id="{E53FBF89-401C-686C-301E-BE2C0F60747F}"/>
              </a:ext>
            </a:extLst>
          </p:cNvPr>
          <p:cNvSpPr txBox="1">
            <a:spLocks noGrp="1"/>
          </p:cNvSpPr>
          <p:nvPr>
            <p:ph type="title"/>
          </p:nvPr>
        </p:nvSpPr>
        <p:spPr>
          <a:xfrm>
            <a:off x="2615000" y="1256333"/>
            <a:ext cx="9662224" cy="45535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TOOLS</a:t>
            </a:r>
            <a:endParaRPr b="1">
              <a:latin typeface="Times New Roman"/>
              <a:ea typeface="Times New Roman"/>
              <a:cs typeface="Times New Roman"/>
              <a:sym typeface="Times New Roman"/>
            </a:endParaRPr>
          </a:p>
        </p:txBody>
      </p:sp>
      <p:sp>
        <p:nvSpPr>
          <p:cNvPr id="21" name="Google Shape;121;p18">
            <a:extLst>
              <a:ext uri="{FF2B5EF4-FFF2-40B4-BE49-F238E27FC236}">
                <a16:creationId xmlns:a16="http://schemas.microsoft.com/office/drawing/2014/main" id="{C23EB0CF-811F-9FD1-C2F9-944E132FBC3B}"/>
              </a:ext>
            </a:extLst>
          </p:cNvPr>
          <p:cNvSpPr txBox="1">
            <a:spLocks/>
          </p:cNvSpPr>
          <p:nvPr/>
        </p:nvSpPr>
        <p:spPr>
          <a:xfrm>
            <a:off x="312712" y="2060849"/>
            <a:ext cx="11964512" cy="3851368"/>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61950">
              <a:lnSpc>
                <a:spcPct val="150000"/>
              </a:lnSpc>
              <a:spcAft>
                <a:spcPts val="0"/>
              </a:spcAft>
              <a:buClr>
                <a:srgbClr val="233A44"/>
              </a:buClr>
              <a:buSzPts val="2100"/>
              <a:buFont typeface="Times New Roman"/>
              <a:buChar char="❏"/>
            </a:pPr>
            <a:r>
              <a:rPr lang="it-IT" sz="2800" b="1" dirty="0">
                <a:solidFill>
                  <a:schemeClr val="bg2"/>
                </a:solidFill>
                <a:latin typeface="Times New Roman"/>
                <a:ea typeface="Times New Roman"/>
                <a:cs typeface="Times New Roman"/>
                <a:sym typeface="Times New Roman"/>
              </a:rPr>
              <a:t>Ubuntu </a:t>
            </a:r>
          </a:p>
          <a:p>
            <a:pPr marL="457200" indent="-361950">
              <a:lnSpc>
                <a:spcPct val="150000"/>
              </a:lnSpc>
              <a:spcAft>
                <a:spcPts val="0"/>
              </a:spcAft>
              <a:buClr>
                <a:srgbClr val="233A44"/>
              </a:buClr>
              <a:buSzPts val="2100"/>
              <a:buFont typeface="Times New Roman"/>
              <a:buChar char="❏"/>
            </a:pPr>
            <a:r>
              <a:rPr lang="it-IT" sz="2800" b="1" dirty="0">
                <a:solidFill>
                  <a:schemeClr val="bg2"/>
                </a:solidFill>
                <a:latin typeface="Times New Roman"/>
                <a:ea typeface="Times New Roman"/>
                <a:cs typeface="Times New Roman"/>
                <a:sym typeface="Times New Roman"/>
              </a:rPr>
              <a:t>G++ Compiler</a:t>
            </a:r>
          </a:p>
          <a:p>
            <a:pPr marL="457200" indent="-361950">
              <a:lnSpc>
                <a:spcPct val="150000"/>
              </a:lnSpc>
              <a:spcAft>
                <a:spcPts val="0"/>
              </a:spcAft>
              <a:buClr>
                <a:srgbClr val="233A44"/>
              </a:buClr>
              <a:buSzPts val="2100"/>
              <a:buFont typeface="Times New Roman"/>
              <a:buChar char="❏"/>
            </a:pPr>
            <a:r>
              <a:rPr lang="it-IT" sz="2800" b="1" dirty="0">
                <a:solidFill>
                  <a:schemeClr val="bg2"/>
                </a:solidFill>
                <a:latin typeface="Times New Roman"/>
                <a:ea typeface="Times New Roman"/>
                <a:cs typeface="Times New Roman"/>
                <a:sym typeface="Times New Roman"/>
              </a:rPr>
              <a:t>VI  EDITOR</a:t>
            </a:r>
          </a:p>
          <a:p>
            <a:pPr marL="457200" indent="-361950">
              <a:lnSpc>
                <a:spcPct val="150000"/>
              </a:lnSpc>
              <a:spcAft>
                <a:spcPts val="0"/>
              </a:spcAft>
              <a:buClr>
                <a:srgbClr val="233A44"/>
              </a:buClr>
              <a:buSzPts val="2100"/>
              <a:buFont typeface="Times New Roman"/>
              <a:buChar char="❏"/>
            </a:pPr>
            <a:r>
              <a:rPr lang="it-IT" sz="2800" b="1" dirty="0">
                <a:solidFill>
                  <a:schemeClr val="bg2"/>
                </a:solidFill>
                <a:latin typeface="Times New Roman"/>
                <a:cs typeface="Times New Roman"/>
                <a:sym typeface="Times New Roman"/>
              </a:rPr>
              <a:t>Nano Editor</a:t>
            </a:r>
            <a:endParaRPr lang="it-IT" sz="2800" b="1" dirty="0">
              <a:solidFill>
                <a:schemeClr val="bg2"/>
              </a:solidFill>
            </a:endParaRPr>
          </a:p>
        </p:txBody>
      </p:sp>
      <p:pic>
        <p:nvPicPr>
          <p:cNvPr id="22" name="Google Shape;122;p18">
            <a:extLst>
              <a:ext uri="{FF2B5EF4-FFF2-40B4-BE49-F238E27FC236}">
                <a16:creationId xmlns:a16="http://schemas.microsoft.com/office/drawing/2014/main" id="{CAD47429-5EA0-A88C-479F-4501ED4E47A7}"/>
              </a:ext>
            </a:extLst>
          </p:cNvPr>
          <p:cNvPicPr preferRelativeResize="0"/>
          <p:nvPr/>
        </p:nvPicPr>
        <p:blipFill>
          <a:blip r:embed="rId3">
            <a:alphaModFix/>
          </a:blip>
          <a:stretch>
            <a:fillRect/>
          </a:stretch>
        </p:blipFill>
        <p:spPr>
          <a:xfrm>
            <a:off x="7392144" y="3645024"/>
            <a:ext cx="3816424" cy="2664296"/>
          </a:xfrm>
          <a:prstGeom prst="rect">
            <a:avLst/>
          </a:prstGeom>
          <a:noFill/>
          <a:ln>
            <a:noFill/>
          </a:ln>
        </p:spPr>
      </p:pic>
      <p:sp>
        <p:nvSpPr>
          <p:cNvPr id="23" name="TextBox 22">
            <a:extLst>
              <a:ext uri="{FF2B5EF4-FFF2-40B4-BE49-F238E27FC236}">
                <a16:creationId xmlns:a16="http://schemas.microsoft.com/office/drawing/2014/main" id="{15A5C806-1F43-58B9-4AE6-113AE2EC7E27}"/>
              </a:ext>
            </a:extLst>
          </p:cNvPr>
          <p:cNvSpPr txBox="1"/>
          <p:nvPr/>
        </p:nvSpPr>
        <p:spPr>
          <a:xfrm>
            <a:off x="623392" y="764704"/>
            <a:ext cx="6192688" cy="1077218"/>
          </a:xfrm>
          <a:prstGeom prst="rect">
            <a:avLst/>
          </a:prstGeom>
          <a:noFill/>
        </p:spPr>
        <p:txBody>
          <a:bodyPr wrap="square" rtlCol="0">
            <a:spAutoFit/>
          </a:bodyPr>
          <a:lstStyle/>
          <a:p>
            <a:endParaRPr lang="en" sz="3200" b="1" dirty="0">
              <a:solidFill>
                <a:schemeClr val="bg2"/>
              </a:solidFill>
              <a:latin typeface="Times New Roman"/>
              <a:ea typeface="Times New Roman"/>
              <a:cs typeface="Times New Roman"/>
              <a:sym typeface="Times New Roman"/>
            </a:endParaRPr>
          </a:p>
          <a:p>
            <a:r>
              <a:rPr lang="en" sz="3200" b="1" dirty="0">
                <a:solidFill>
                  <a:schemeClr val="bg2"/>
                </a:solidFill>
                <a:latin typeface="Times New Roman"/>
                <a:ea typeface="Times New Roman"/>
                <a:cs typeface="Times New Roman"/>
                <a:sym typeface="Times New Roman"/>
              </a:rPr>
              <a:t>TOOLS</a:t>
            </a:r>
            <a:endParaRPr lang="en-US" sz="32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27;p19">
            <a:extLst>
              <a:ext uri="{FF2B5EF4-FFF2-40B4-BE49-F238E27FC236}">
                <a16:creationId xmlns:a16="http://schemas.microsoft.com/office/drawing/2014/main" id="{6DE9A914-3738-41E4-E8E6-E6A92A9C56BF}"/>
              </a:ext>
            </a:extLst>
          </p:cNvPr>
          <p:cNvSpPr txBox="1">
            <a:spLocks/>
          </p:cNvSpPr>
          <p:nvPr/>
        </p:nvSpPr>
        <p:spPr>
          <a:xfrm>
            <a:off x="311700" y="948250"/>
            <a:ext cx="11544940" cy="5577094"/>
          </a:xfrm>
          <a:prstGeom prst="rect">
            <a:avLst/>
          </a:prstGeom>
        </p:spPr>
        <p:txBody>
          <a:bodyPr spcFirstLastPara="1" wrap="square" lIns="91425" tIns="91425" rIns="91425" bIns="91425" anchor="t" anchorCtr="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endParaRPr lang="en" dirty="0"/>
          </a:p>
        </p:txBody>
      </p:sp>
      <p:sp>
        <p:nvSpPr>
          <p:cNvPr id="10" name="Google Shape;128;p19">
            <a:extLst>
              <a:ext uri="{FF2B5EF4-FFF2-40B4-BE49-F238E27FC236}">
                <a16:creationId xmlns:a16="http://schemas.microsoft.com/office/drawing/2014/main" id="{03912CA9-951C-3A3F-FB1C-074D50339EAC}"/>
              </a:ext>
            </a:extLst>
          </p:cNvPr>
          <p:cNvSpPr txBox="1"/>
          <p:nvPr/>
        </p:nvSpPr>
        <p:spPr>
          <a:xfrm>
            <a:off x="407368" y="262302"/>
            <a:ext cx="4666429"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dirty="0">
                <a:latin typeface="Times New Roman"/>
                <a:ea typeface="Times New Roman"/>
                <a:cs typeface="Times New Roman"/>
                <a:sym typeface="Times New Roman"/>
              </a:rPr>
              <a:t>FLOW CHART</a:t>
            </a:r>
            <a:endParaRPr sz="4000" b="1" dirty="0">
              <a:latin typeface="Times New Roman"/>
              <a:ea typeface="Times New Roman"/>
              <a:cs typeface="Times New Roman"/>
              <a:sym typeface="Times New Roman"/>
            </a:endParaRPr>
          </a:p>
        </p:txBody>
      </p:sp>
      <p:pic>
        <p:nvPicPr>
          <p:cNvPr id="11" name="Picture 10" descr="A picture containing diagram&#10;&#10;Description automatically generated">
            <a:extLst>
              <a:ext uri="{FF2B5EF4-FFF2-40B4-BE49-F238E27FC236}">
                <a16:creationId xmlns:a16="http://schemas.microsoft.com/office/drawing/2014/main" id="{17A9F9A0-B330-DCC2-E95D-374DD78B5C59}"/>
              </a:ext>
            </a:extLst>
          </p:cNvPr>
          <p:cNvPicPr>
            <a:picLocks noChangeAspect="1"/>
          </p:cNvPicPr>
          <p:nvPr/>
        </p:nvPicPr>
        <p:blipFill>
          <a:blip r:embed="rId2"/>
          <a:stretch>
            <a:fillRect/>
          </a:stretch>
        </p:blipFill>
        <p:spPr>
          <a:xfrm>
            <a:off x="2405974" y="807401"/>
            <a:ext cx="8513113" cy="5393140"/>
          </a:xfrm>
          <a:prstGeom prst="rect">
            <a:avLst/>
          </a:prstGeom>
        </p:spPr>
      </p:pic>
    </p:spTree>
    <p:extLst>
      <p:ext uri="{BB962C8B-B14F-4D97-AF65-F5344CB8AC3E}">
        <p14:creationId xmlns:p14="http://schemas.microsoft.com/office/powerpoint/2010/main" val="422317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4;p20">
            <a:extLst>
              <a:ext uri="{FF2B5EF4-FFF2-40B4-BE49-F238E27FC236}">
                <a16:creationId xmlns:a16="http://schemas.microsoft.com/office/drawing/2014/main" id="{7F264572-5532-A8D3-B29E-B5C819FA56FC}"/>
              </a:ext>
            </a:extLst>
          </p:cNvPr>
          <p:cNvSpPr txBox="1">
            <a:spLocks noGrp="1"/>
          </p:cNvSpPr>
          <p:nvPr>
            <p:ph type="title"/>
          </p:nvPr>
        </p:nvSpPr>
        <p:spPr>
          <a:xfrm>
            <a:off x="190063" y="548679"/>
            <a:ext cx="11958376" cy="7083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WORKING FOR ALLOCATION</a:t>
            </a:r>
            <a:endParaRPr b="1">
              <a:latin typeface="Times New Roman"/>
              <a:ea typeface="Times New Roman"/>
              <a:cs typeface="Times New Roman"/>
              <a:sym typeface="Times New Roman"/>
            </a:endParaRPr>
          </a:p>
        </p:txBody>
      </p:sp>
      <p:pic>
        <p:nvPicPr>
          <p:cNvPr id="13" name="Google Shape;135;p20">
            <a:extLst>
              <a:ext uri="{FF2B5EF4-FFF2-40B4-BE49-F238E27FC236}">
                <a16:creationId xmlns:a16="http://schemas.microsoft.com/office/drawing/2014/main" id="{41F72324-3FC8-E73E-3625-1F6F5A4D6CF1}"/>
              </a:ext>
            </a:extLst>
          </p:cNvPr>
          <p:cNvPicPr preferRelativeResize="0"/>
          <p:nvPr/>
        </p:nvPicPr>
        <p:blipFill>
          <a:blip r:embed="rId2">
            <a:alphaModFix/>
          </a:blip>
          <a:stretch>
            <a:fillRect/>
          </a:stretch>
        </p:blipFill>
        <p:spPr>
          <a:xfrm>
            <a:off x="311700" y="1850640"/>
            <a:ext cx="11616948" cy="4314663"/>
          </a:xfrm>
          <a:prstGeom prst="rect">
            <a:avLst/>
          </a:prstGeom>
          <a:noFill/>
          <a:ln>
            <a:noFill/>
          </a:ln>
        </p:spPr>
      </p:pic>
    </p:spTree>
    <p:extLst>
      <p:ext uri="{BB962C8B-B14F-4D97-AF65-F5344CB8AC3E}">
        <p14:creationId xmlns:p14="http://schemas.microsoft.com/office/powerpoint/2010/main" val="1828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hape&#10;&#10;Description automatically generated with medium confidence">
            <a:extLst>
              <a:ext uri="{FF2B5EF4-FFF2-40B4-BE49-F238E27FC236}">
                <a16:creationId xmlns:a16="http://schemas.microsoft.com/office/drawing/2014/main" id="{6765B4D7-2C74-FF68-1C57-50D7819DF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Google Shape;140;p21">
            <a:extLst>
              <a:ext uri="{FF2B5EF4-FFF2-40B4-BE49-F238E27FC236}">
                <a16:creationId xmlns:a16="http://schemas.microsoft.com/office/drawing/2014/main" id="{3B791B05-D120-0E75-F3C1-88DFBD1A8623}"/>
              </a:ext>
            </a:extLst>
          </p:cNvPr>
          <p:cNvSpPr txBox="1">
            <a:spLocks noGrp="1"/>
          </p:cNvSpPr>
          <p:nvPr>
            <p:ph type="title"/>
          </p:nvPr>
        </p:nvSpPr>
        <p:spPr>
          <a:xfrm>
            <a:off x="311699" y="409999"/>
            <a:ext cx="11453863" cy="817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dirty="0">
                <a:solidFill>
                  <a:schemeClr val="bg2"/>
                </a:solidFill>
                <a:latin typeface="Times New Roman"/>
                <a:ea typeface="Times New Roman"/>
                <a:cs typeface="Times New Roman"/>
                <a:sym typeface="Times New Roman"/>
              </a:rPr>
              <a:t>WORKING FOR DEALLOCATION</a:t>
            </a:r>
            <a:endParaRPr sz="3200" dirty="0">
              <a:solidFill>
                <a:schemeClr val="bg2"/>
              </a:solidFill>
            </a:endParaRPr>
          </a:p>
        </p:txBody>
      </p:sp>
      <p:pic>
        <p:nvPicPr>
          <p:cNvPr id="21" name="Google Shape;141;p21">
            <a:extLst>
              <a:ext uri="{FF2B5EF4-FFF2-40B4-BE49-F238E27FC236}">
                <a16:creationId xmlns:a16="http://schemas.microsoft.com/office/drawing/2014/main" id="{1F77621B-C54B-E7D8-EAD3-0AA19C0FF143}"/>
              </a:ext>
            </a:extLst>
          </p:cNvPr>
          <p:cNvPicPr preferRelativeResize="0"/>
          <p:nvPr/>
        </p:nvPicPr>
        <p:blipFill>
          <a:blip r:embed="rId4">
            <a:alphaModFix/>
          </a:blip>
          <a:stretch>
            <a:fillRect/>
          </a:stretch>
        </p:blipFill>
        <p:spPr>
          <a:xfrm>
            <a:off x="300412" y="1095824"/>
            <a:ext cx="11484219" cy="5141487"/>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586a9c5-c57b-4bf1-a8c6-8cbb1267b4a5">
      <Terms xmlns="http://schemas.microsoft.com/office/infopath/2007/PartnerControls"/>
    </lcf76f155ced4ddcb4097134ff3c332f>
    <TaxCatchAll xmlns="0702ca6d-432e-4dd2-8d54-e26d25be595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4BF51FF00B06408950351F102F2909" ma:contentTypeVersion="12" ma:contentTypeDescription="Create a new document." ma:contentTypeScope="" ma:versionID="0f1ccea0c29ff8d1d74360df65a2dea2">
  <xsd:schema xmlns:xsd="http://www.w3.org/2001/XMLSchema" xmlns:xs="http://www.w3.org/2001/XMLSchema" xmlns:p="http://schemas.microsoft.com/office/2006/metadata/properties" xmlns:ns2="d586a9c5-c57b-4bf1-a8c6-8cbb1267b4a5" xmlns:ns3="0702ca6d-432e-4dd2-8d54-e26d25be595b" targetNamespace="http://schemas.microsoft.com/office/2006/metadata/properties" ma:root="true" ma:fieldsID="93101f70146d7ccbdebf496e06291dc5" ns2:_="" ns3:_="">
    <xsd:import namespace="d586a9c5-c57b-4bf1-a8c6-8cbb1267b4a5"/>
    <xsd:import namespace="0702ca6d-432e-4dd2-8d54-e26d25be595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6a9c5-c57b-4bf1-a8c6-8cbb1267b4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02ca6d-432e-4dd2-8d54-e26d25be595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ad4557c-d9c2-4a56-8b98-5959e18c1823}" ma:internalName="TaxCatchAll" ma:showField="CatchAllData" ma:web="0702ca6d-432e-4dd2-8d54-e26d25be595b">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982877-D147-4C15-B050-A052E4937983}">
  <ds:schemaRefs>
    <ds:schemaRef ds:uri="http://schemas.microsoft.com/office/2006/metadata/properties"/>
    <ds:schemaRef ds:uri="http://schemas.microsoft.com/office/infopath/2007/PartnerControls"/>
    <ds:schemaRef ds:uri="f1122fed-4606-4ec8-90ef-13536176a38c"/>
  </ds:schemaRefs>
</ds:datastoreItem>
</file>

<file path=customXml/itemProps2.xml><?xml version="1.0" encoding="utf-8"?>
<ds:datastoreItem xmlns:ds="http://schemas.openxmlformats.org/officeDocument/2006/customXml" ds:itemID="{D941E1A9-0998-4BCC-8A3D-8EAB16ADB626}">
  <ds:schemaRefs>
    <ds:schemaRef ds:uri="http://schemas.microsoft.com/sharepoint/v3/contenttype/forms"/>
  </ds:schemaRefs>
</ds:datastoreItem>
</file>

<file path=customXml/itemProps3.xml><?xml version="1.0" encoding="utf-8"?>
<ds:datastoreItem xmlns:ds="http://schemas.openxmlformats.org/officeDocument/2006/customXml" ds:itemID="{18F5BF1B-122A-46D9-8FE9-FAF58983BA46}"/>
</file>

<file path=docProps/app.xml><?xml version="1.0" encoding="utf-8"?>
<Properties xmlns="http://schemas.openxmlformats.org/officeDocument/2006/extended-properties" xmlns:vt="http://schemas.openxmlformats.org/officeDocument/2006/docPropsVTypes">
  <Template>Capgemini Template-Standard-2023</Template>
  <TotalTime>114</TotalTime>
  <Words>530</Words>
  <Application>Microsoft Office PowerPoint</Application>
  <PresentationFormat>Widescreen</PresentationFormat>
  <Paragraphs>91</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Arial</vt:lpstr>
      <vt:lpstr>Ubuntu Light</vt:lpstr>
      <vt:lpstr>Wingdings</vt:lpstr>
      <vt:lpstr>Ubuntu</vt:lpstr>
      <vt:lpstr>Ubuntu Medium</vt:lpstr>
      <vt:lpstr>Capgemini2021</vt:lpstr>
      <vt:lpstr>PowerPoint Presentation</vt:lpstr>
      <vt:lpstr>PowerPoint Presentation</vt:lpstr>
      <vt:lpstr>PowerPoint Presentation</vt:lpstr>
      <vt:lpstr>PowerPoint Presentation</vt:lpstr>
      <vt:lpstr>What Is Binary Buddy System?</vt:lpstr>
      <vt:lpstr>TOOLS</vt:lpstr>
      <vt:lpstr>PowerPoint Presentation</vt:lpstr>
      <vt:lpstr>WORKING FOR ALLOCATION</vt:lpstr>
      <vt:lpstr>WORKING FOR DEALLOCATION</vt:lpstr>
      <vt:lpstr>PowerPoint Presentation</vt:lpstr>
      <vt:lpstr>DISADVANTAGES</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THE   FUTURE  YOU WANT</vt:lpstr>
      <vt:lpstr>About Capgemini</vt:lpstr>
    </vt:vector>
  </TitlesOfParts>
  <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standard template</dc:subject>
  <dc:creator>Tiwari, Vikram</dc:creator>
  <cp:lastModifiedBy>Tiwari, Vikram</cp:lastModifiedBy>
  <cp:revision>1</cp:revision>
  <dcterms:created xsi:type="dcterms:W3CDTF">2023-04-09T17:10:06Z</dcterms:created>
  <dcterms:modified xsi:type="dcterms:W3CDTF">2023-04-09T19:05:03Z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0x0101003B4BF51FF00B06408950351F102F2909</vt:lpwstr>
  </property>
</Properties>
</file>