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68" autoAdjust="0"/>
    <p:restoredTop sz="94660"/>
  </p:normalViewPr>
  <p:slideViewPr>
    <p:cSldViewPr snapToGrid="0">
      <p:cViewPr varScale="1">
        <p:scale>
          <a:sx n="66" d="100"/>
          <a:sy n="66" d="100"/>
        </p:scale>
        <p:origin x="66"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ko-KR" altLang="en-US"/>
              <a:t>마스터 제목 스타일 편집</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DC800B49-236E-48F1-9073-FDC12F8B19BD}" type="datetimeFigureOut">
              <a:rPr lang="ko-KR" altLang="en-US" smtClean="0"/>
              <a:t>2020-05-20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0268A48-C621-40E0-B20B-79083A6D45DB}" type="slidenum">
              <a:rPr lang="ko-KR" altLang="en-US" smtClean="0"/>
              <a:t>‹#›</a:t>
            </a:fld>
            <a:endParaRPr lang="ko-KR"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143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DC800B49-236E-48F1-9073-FDC12F8B19BD}" type="datetimeFigureOut">
              <a:rPr lang="ko-KR" altLang="en-US" smtClean="0"/>
              <a:t>2020-05-20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0268A48-C621-40E0-B20B-79083A6D45DB}" type="slidenum">
              <a:rPr lang="ko-KR" altLang="en-US" smtClean="0"/>
              <a:t>‹#›</a:t>
            </a:fld>
            <a:endParaRPr lang="ko-KR" altLang="en-US"/>
          </a:p>
        </p:txBody>
      </p:sp>
    </p:spTree>
    <p:extLst>
      <p:ext uri="{BB962C8B-B14F-4D97-AF65-F5344CB8AC3E}">
        <p14:creationId xmlns:p14="http://schemas.microsoft.com/office/powerpoint/2010/main" val="3012324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DC800B49-236E-48F1-9073-FDC12F8B19BD}" type="datetimeFigureOut">
              <a:rPr lang="ko-KR" altLang="en-US" smtClean="0"/>
              <a:t>2020-05-20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0268A48-C621-40E0-B20B-79083A6D45DB}" type="slidenum">
              <a:rPr lang="ko-KR" altLang="en-US" smtClean="0"/>
              <a:t>‹#›</a:t>
            </a:fld>
            <a:endParaRPr lang="ko-KR" altLang="en-US"/>
          </a:p>
        </p:txBody>
      </p:sp>
    </p:spTree>
    <p:extLst>
      <p:ext uri="{BB962C8B-B14F-4D97-AF65-F5344CB8AC3E}">
        <p14:creationId xmlns:p14="http://schemas.microsoft.com/office/powerpoint/2010/main" val="915124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DC800B49-236E-48F1-9073-FDC12F8B19BD}" type="datetimeFigureOut">
              <a:rPr lang="ko-KR" altLang="en-US" smtClean="0"/>
              <a:t>2020-05-20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0268A48-C621-40E0-B20B-79083A6D45DB}" type="slidenum">
              <a:rPr lang="ko-KR" altLang="en-US" smtClean="0"/>
              <a:t>‹#›</a:t>
            </a:fld>
            <a:endParaRPr lang="ko-KR" altLang="en-US"/>
          </a:p>
        </p:txBody>
      </p:sp>
    </p:spTree>
    <p:extLst>
      <p:ext uri="{BB962C8B-B14F-4D97-AF65-F5344CB8AC3E}">
        <p14:creationId xmlns:p14="http://schemas.microsoft.com/office/powerpoint/2010/main" val="2915714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DC800B49-236E-48F1-9073-FDC12F8B19BD}" type="datetimeFigureOut">
              <a:rPr lang="ko-KR" altLang="en-US" smtClean="0"/>
              <a:t>2020-05-20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0268A48-C621-40E0-B20B-79083A6D45DB}" type="slidenum">
              <a:rPr lang="ko-KR" altLang="en-US" smtClean="0"/>
              <a:t>‹#›</a:t>
            </a:fld>
            <a:endParaRPr lang="ko-KR"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023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DC800B49-236E-48F1-9073-FDC12F8B19BD}" type="datetimeFigureOut">
              <a:rPr lang="ko-KR" altLang="en-US" smtClean="0"/>
              <a:t>2020-05-20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E0268A48-C621-40E0-B20B-79083A6D45DB}" type="slidenum">
              <a:rPr lang="ko-KR" altLang="en-US" smtClean="0"/>
              <a:t>‹#›</a:t>
            </a:fld>
            <a:endParaRPr lang="ko-KR" altLang="en-US"/>
          </a:p>
        </p:txBody>
      </p:sp>
    </p:spTree>
    <p:extLst>
      <p:ext uri="{BB962C8B-B14F-4D97-AF65-F5344CB8AC3E}">
        <p14:creationId xmlns:p14="http://schemas.microsoft.com/office/powerpoint/2010/main" val="2793983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1097280" y="2582334"/>
            <a:ext cx="4937760" cy="337820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6217920" y="2582334"/>
            <a:ext cx="4937760" cy="337820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DC800B49-236E-48F1-9073-FDC12F8B19BD}" type="datetimeFigureOut">
              <a:rPr lang="ko-KR" altLang="en-US" smtClean="0"/>
              <a:t>2020-05-20</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E0268A48-C621-40E0-B20B-79083A6D45DB}" type="slidenum">
              <a:rPr lang="ko-KR" altLang="en-US" smtClean="0"/>
              <a:t>‹#›</a:t>
            </a:fld>
            <a:endParaRPr lang="ko-KR" altLang="en-US"/>
          </a:p>
        </p:txBody>
      </p:sp>
    </p:spTree>
    <p:extLst>
      <p:ext uri="{BB962C8B-B14F-4D97-AF65-F5344CB8AC3E}">
        <p14:creationId xmlns:p14="http://schemas.microsoft.com/office/powerpoint/2010/main" val="2003593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DC800B49-236E-48F1-9073-FDC12F8B19BD}" type="datetimeFigureOut">
              <a:rPr lang="ko-KR" altLang="en-US" smtClean="0"/>
              <a:t>2020-05-20</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E0268A48-C621-40E0-B20B-79083A6D45DB}" type="slidenum">
              <a:rPr lang="ko-KR" altLang="en-US" smtClean="0"/>
              <a:t>‹#›</a:t>
            </a:fld>
            <a:endParaRPr lang="ko-KR" altLang="en-US"/>
          </a:p>
        </p:txBody>
      </p:sp>
    </p:spTree>
    <p:extLst>
      <p:ext uri="{BB962C8B-B14F-4D97-AF65-F5344CB8AC3E}">
        <p14:creationId xmlns:p14="http://schemas.microsoft.com/office/powerpoint/2010/main" val="2335703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C800B49-236E-48F1-9073-FDC12F8B19BD}" type="datetimeFigureOut">
              <a:rPr lang="ko-KR" altLang="en-US" smtClean="0"/>
              <a:t>2020-05-20</a:t>
            </a:fld>
            <a:endParaRPr lang="ko-KR"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ko-KR" altLang="en-US"/>
          </a:p>
        </p:txBody>
      </p:sp>
      <p:sp>
        <p:nvSpPr>
          <p:cNvPr id="9" name="Slide Number Placeholder 8"/>
          <p:cNvSpPr>
            <a:spLocks noGrp="1"/>
          </p:cNvSpPr>
          <p:nvPr>
            <p:ph type="sldNum" sz="quarter" idx="12"/>
          </p:nvPr>
        </p:nvSpPr>
        <p:spPr/>
        <p:txBody>
          <a:bodyPr/>
          <a:lstStyle/>
          <a:p>
            <a:fld id="{E0268A48-C621-40E0-B20B-79083A6D45DB}" type="slidenum">
              <a:rPr lang="ko-KR" altLang="en-US" smtClean="0"/>
              <a:t>‹#›</a:t>
            </a:fld>
            <a:endParaRPr lang="ko-KR" altLang="en-US"/>
          </a:p>
        </p:txBody>
      </p:sp>
    </p:spTree>
    <p:extLst>
      <p:ext uri="{BB962C8B-B14F-4D97-AF65-F5344CB8AC3E}">
        <p14:creationId xmlns:p14="http://schemas.microsoft.com/office/powerpoint/2010/main" val="117758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ko-KR" altLang="en-US"/>
              <a:t>마스터 제목 스타일 편집</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C800B49-236E-48F1-9073-FDC12F8B19BD}" type="datetimeFigureOut">
              <a:rPr lang="ko-KR" altLang="en-US" smtClean="0"/>
              <a:t>2020-05-20</a:t>
            </a:fld>
            <a:endParaRPr lang="ko-KR"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ko-KR"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0268A48-C621-40E0-B20B-79083A6D45DB}" type="slidenum">
              <a:rPr lang="ko-KR" altLang="en-US" smtClean="0"/>
              <a:t>‹#›</a:t>
            </a:fld>
            <a:endParaRPr lang="ko-KR" altLang="en-US"/>
          </a:p>
        </p:txBody>
      </p:sp>
    </p:spTree>
    <p:extLst>
      <p:ext uri="{BB962C8B-B14F-4D97-AF65-F5344CB8AC3E}">
        <p14:creationId xmlns:p14="http://schemas.microsoft.com/office/powerpoint/2010/main" val="6716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DC800B49-236E-48F1-9073-FDC12F8B19BD}" type="datetimeFigureOut">
              <a:rPr lang="ko-KR" altLang="en-US" smtClean="0"/>
              <a:t>2020-05-20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E0268A48-C621-40E0-B20B-79083A6D45DB}" type="slidenum">
              <a:rPr lang="ko-KR" altLang="en-US" smtClean="0"/>
              <a:t>‹#›</a:t>
            </a:fld>
            <a:endParaRPr lang="ko-KR" altLang="en-US"/>
          </a:p>
        </p:txBody>
      </p:sp>
    </p:spTree>
    <p:extLst>
      <p:ext uri="{BB962C8B-B14F-4D97-AF65-F5344CB8AC3E}">
        <p14:creationId xmlns:p14="http://schemas.microsoft.com/office/powerpoint/2010/main" val="186127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C800B49-236E-48F1-9073-FDC12F8B19BD}" type="datetimeFigureOut">
              <a:rPr lang="ko-KR" altLang="en-US" smtClean="0"/>
              <a:t>2020-05-20</a:t>
            </a:fld>
            <a:endParaRPr lang="ko-KR"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ko-KR"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0268A48-C621-40E0-B20B-79083A6D45DB}" type="slidenum">
              <a:rPr lang="ko-KR" altLang="en-US" smtClean="0"/>
              <a:t>‹#›</a:t>
            </a:fld>
            <a:endParaRPr lang="ko-KR"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60809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1"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1"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1"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taas.koroad.or.k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DF30B91-EEDC-4C93-A1E5-0A6DD3AC4870}"/>
              </a:ext>
            </a:extLst>
          </p:cNvPr>
          <p:cNvSpPr>
            <a:spLocks noGrp="1"/>
          </p:cNvSpPr>
          <p:nvPr>
            <p:ph type="ctrTitle"/>
          </p:nvPr>
        </p:nvSpPr>
        <p:spPr>
          <a:xfrm>
            <a:off x="684212" y="1403047"/>
            <a:ext cx="8343674" cy="1611086"/>
          </a:xfrm>
        </p:spPr>
        <p:txBody>
          <a:bodyPr>
            <a:normAutofit/>
          </a:bodyPr>
          <a:lstStyle/>
          <a:p>
            <a:pPr algn="l"/>
            <a:r>
              <a:rPr lang="en-US" altLang="ko-KR" sz="4400" b="1" dirty="0">
                <a:latin typeface="Adobe Arabic" panose="02040503050201020203" pitchFamily="18" charset="-78"/>
                <a:cs typeface="Adobe Arabic" panose="02040503050201020203" pitchFamily="18" charset="-78"/>
              </a:rPr>
              <a:t>Recommending the bicycle lane</a:t>
            </a:r>
            <a:br>
              <a:rPr lang="en-US" altLang="ko-KR" sz="4400" b="1" dirty="0">
                <a:latin typeface="Adobe Arabic" panose="02040503050201020203" pitchFamily="18" charset="-78"/>
                <a:cs typeface="Adobe Arabic" panose="02040503050201020203" pitchFamily="18" charset="-78"/>
              </a:rPr>
            </a:br>
            <a:r>
              <a:rPr lang="en-US" altLang="ko-KR" sz="4400" b="1" dirty="0">
                <a:latin typeface="Adobe Arabic" panose="02040503050201020203" pitchFamily="18" charset="-78"/>
                <a:cs typeface="Adobe Arabic" panose="02040503050201020203" pitchFamily="18" charset="-78"/>
              </a:rPr>
              <a:t>for Reduction of bicycle accident</a:t>
            </a:r>
            <a:endParaRPr lang="ko-KR" altLang="en-US" sz="4400" b="1" dirty="0">
              <a:latin typeface="Adobe Arabic" panose="02040503050201020203" pitchFamily="18" charset="-78"/>
              <a:cs typeface="Adobe Arabic" panose="02040503050201020203" pitchFamily="18" charset="-78"/>
            </a:endParaRPr>
          </a:p>
        </p:txBody>
      </p:sp>
      <p:sp>
        <p:nvSpPr>
          <p:cNvPr id="3" name="부제목 2">
            <a:extLst>
              <a:ext uri="{FF2B5EF4-FFF2-40B4-BE49-F238E27FC236}">
                <a16:creationId xmlns:a16="http://schemas.microsoft.com/office/drawing/2014/main" id="{488099D3-5D15-4484-8488-381A9D45566F}"/>
              </a:ext>
            </a:extLst>
          </p:cNvPr>
          <p:cNvSpPr>
            <a:spLocks noGrp="1"/>
          </p:cNvSpPr>
          <p:nvPr>
            <p:ph type="subTitle" idx="1"/>
          </p:nvPr>
        </p:nvSpPr>
        <p:spPr/>
        <p:txBody>
          <a:bodyPr/>
          <a:lstStyle/>
          <a:p>
            <a:pPr algn="r"/>
            <a:r>
              <a:rPr lang="en-US" altLang="ko-KR" dirty="0"/>
              <a:t>Minjun lee</a:t>
            </a:r>
            <a:endParaRPr lang="ko-KR" altLang="en-US" dirty="0"/>
          </a:p>
        </p:txBody>
      </p:sp>
    </p:spTree>
    <p:extLst>
      <p:ext uri="{BB962C8B-B14F-4D97-AF65-F5344CB8AC3E}">
        <p14:creationId xmlns:p14="http://schemas.microsoft.com/office/powerpoint/2010/main" val="696548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A8450B1-25B2-466E-BE4A-5FD3B3A644D3}"/>
              </a:ext>
            </a:extLst>
          </p:cNvPr>
          <p:cNvSpPr>
            <a:spLocks noGrp="1"/>
          </p:cNvSpPr>
          <p:nvPr>
            <p:ph type="title"/>
          </p:nvPr>
        </p:nvSpPr>
        <p:spPr>
          <a:xfrm>
            <a:off x="989012" y="191103"/>
            <a:ext cx="8534400" cy="1507067"/>
          </a:xfrm>
        </p:spPr>
        <p:txBody>
          <a:bodyPr/>
          <a:lstStyle/>
          <a:p>
            <a:r>
              <a:rPr lang="en-US" altLang="ko-KR" dirty="0">
                <a:latin typeface="Adobe Arabic" panose="02040503050201020203" pitchFamily="18" charset="-78"/>
                <a:cs typeface="Adobe Arabic" panose="02040503050201020203" pitchFamily="18" charset="-78"/>
              </a:rPr>
              <a:t>Introduction &amp; Background</a:t>
            </a:r>
            <a:endParaRPr lang="ko-KR" altLang="en-US" dirty="0">
              <a:latin typeface="Adobe Arabic" panose="02040503050201020203" pitchFamily="18" charset="-78"/>
              <a:cs typeface="Adobe Arabic" panose="02040503050201020203" pitchFamily="18" charset="-78"/>
            </a:endParaRPr>
          </a:p>
        </p:txBody>
      </p:sp>
      <p:sp>
        <p:nvSpPr>
          <p:cNvPr id="3" name="내용 개체 틀 2">
            <a:extLst>
              <a:ext uri="{FF2B5EF4-FFF2-40B4-BE49-F238E27FC236}">
                <a16:creationId xmlns:a16="http://schemas.microsoft.com/office/drawing/2014/main" id="{67EB05B1-8E10-4277-B0B9-012BED1896B4}"/>
              </a:ext>
            </a:extLst>
          </p:cNvPr>
          <p:cNvSpPr>
            <a:spLocks noGrp="1"/>
          </p:cNvSpPr>
          <p:nvPr>
            <p:ph idx="1"/>
          </p:nvPr>
        </p:nvSpPr>
        <p:spPr>
          <a:xfrm>
            <a:off x="698727" y="1698170"/>
            <a:ext cx="8534400" cy="4083355"/>
          </a:xfrm>
        </p:spPr>
        <p:txBody>
          <a:bodyPr>
            <a:normAutofit fontScale="85000" lnSpcReduction="10000"/>
          </a:bodyPr>
          <a:lstStyle/>
          <a:p>
            <a:pPr marL="457200" lvl="1" indent="0" fontAlgn="base">
              <a:buNone/>
            </a:pPr>
            <a:endParaRPr lang="en-US" altLang="ko-KR" b="1" dirty="0">
              <a:solidFill>
                <a:schemeClr val="tx1"/>
              </a:solidFill>
            </a:endParaRPr>
          </a:p>
          <a:p>
            <a:pPr fontAlgn="base">
              <a:lnSpc>
                <a:spcPct val="160000"/>
              </a:lnSpc>
            </a:pPr>
            <a:r>
              <a:rPr lang="en-US" altLang="ko-KR" b="1" dirty="0">
                <a:solidFill>
                  <a:schemeClr val="tx1"/>
                </a:solidFill>
              </a:rPr>
              <a:t>Nowadays there are many people who ride bicycle in Seoul(Korea). Actually, releasing ‘</a:t>
            </a:r>
            <a:r>
              <a:rPr lang="en-US" altLang="ko-KR" b="1" dirty="0" err="1">
                <a:solidFill>
                  <a:schemeClr val="tx1"/>
                </a:solidFill>
              </a:rPr>
              <a:t>Ttareungi</a:t>
            </a:r>
            <a:r>
              <a:rPr lang="en-US" altLang="ko-KR" b="1" dirty="0">
                <a:solidFill>
                  <a:schemeClr val="tx1"/>
                </a:solidFill>
              </a:rPr>
              <a:t>’ service from Seoul administration, the people who ride bicycle is increasing. And, also the bicycle accidents tent to increase. even if the rider would be careful, the unsuspected accidents will be happened. To solve this problem, It needs to facility for safety of the rider. So, Seoul administration will install the Bicycle Lane for the safety of the rider. But it’s hard to decide the place where should be installed, where should be begun and where should be finished. To decide the place where is put Bicycle Lane, we will use the Data that include the number of accident, location, the number of victims of bicycle accident from 2012 ~ 2018 years.</a:t>
            </a:r>
            <a:endParaRPr lang="en-US" altLang="ko-KR" sz="1600" b="1" dirty="0">
              <a:solidFill>
                <a:schemeClr val="tx1"/>
              </a:solidFill>
            </a:endParaRPr>
          </a:p>
          <a:p>
            <a:endParaRPr lang="ko-KR" altLang="en-US" b="1" dirty="0">
              <a:solidFill>
                <a:schemeClr val="tx1"/>
              </a:solidFill>
            </a:endParaRPr>
          </a:p>
        </p:txBody>
      </p:sp>
    </p:spTree>
    <p:extLst>
      <p:ext uri="{BB962C8B-B14F-4D97-AF65-F5344CB8AC3E}">
        <p14:creationId xmlns:p14="http://schemas.microsoft.com/office/powerpoint/2010/main" val="3094437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38D641-3537-4AD8-B346-6D77163994D3}"/>
              </a:ext>
            </a:extLst>
          </p:cNvPr>
          <p:cNvSpPr>
            <a:spLocks noGrp="1"/>
          </p:cNvSpPr>
          <p:nvPr>
            <p:ph type="title"/>
          </p:nvPr>
        </p:nvSpPr>
        <p:spPr/>
        <p:txBody>
          <a:bodyPr/>
          <a:lstStyle/>
          <a:p>
            <a:r>
              <a:rPr lang="en-US" altLang="ko-KR" dirty="0"/>
              <a:t>Data acquisition and cleaning</a:t>
            </a:r>
            <a:endParaRPr lang="ko-KR" altLang="en-US" dirty="0"/>
          </a:p>
        </p:txBody>
      </p:sp>
      <p:sp>
        <p:nvSpPr>
          <p:cNvPr id="3" name="내용 개체 틀 2">
            <a:extLst>
              <a:ext uri="{FF2B5EF4-FFF2-40B4-BE49-F238E27FC236}">
                <a16:creationId xmlns:a16="http://schemas.microsoft.com/office/drawing/2014/main" id="{CE276663-6BBD-4378-89CC-0ED8CA67341A}"/>
              </a:ext>
            </a:extLst>
          </p:cNvPr>
          <p:cNvSpPr>
            <a:spLocks noGrp="1"/>
          </p:cNvSpPr>
          <p:nvPr>
            <p:ph idx="1"/>
          </p:nvPr>
        </p:nvSpPr>
        <p:spPr/>
        <p:txBody>
          <a:bodyPr>
            <a:normAutofit/>
          </a:bodyPr>
          <a:lstStyle/>
          <a:p>
            <a:pPr lvl="1"/>
            <a:endParaRPr lang="en-US" altLang="ko-KR" sz="2000" dirty="0"/>
          </a:p>
          <a:p>
            <a:pPr lvl="1"/>
            <a:endParaRPr lang="en-US" altLang="ko-KR" sz="2000" dirty="0"/>
          </a:p>
          <a:p>
            <a:pPr lvl="1"/>
            <a:r>
              <a:rPr lang="en-US" altLang="ko-KR" sz="2000" dirty="0"/>
              <a:t>the Data of bicycle accidents can be found in “TAAS </a:t>
            </a:r>
            <a:r>
              <a:rPr lang="en-US" altLang="ko-KR" sz="2000" dirty="0" err="1"/>
              <a:t>Caraccidents</a:t>
            </a:r>
            <a:r>
              <a:rPr lang="en-US" altLang="ko-KR" sz="2000" dirty="0"/>
              <a:t> System” that is open source data center. if you want to reach this data, follow this link “</a:t>
            </a:r>
            <a:r>
              <a:rPr lang="en-US" altLang="ko-KR" sz="2000" u="sng" dirty="0">
                <a:hlinkClick r:id="rId2"/>
              </a:rPr>
              <a:t>http://taas.koroad.or.kr/</a:t>
            </a:r>
            <a:r>
              <a:rPr lang="en-US" altLang="ko-KR" sz="2000" dirty="0"/>
              <a:t>”. this data is quite preprocessed, so we can save the time to preprocessing data.</a:t>
            </a:r>
          </a:p>
          <a:p>
            <a:pPr marL="292608" lvl="1" indent="0">
              <a:buNone/>
            </a:pPr>
            <a:endParaRPr lang="en-US" altLang="ko-KR" sz="2000" dirty="0"/>
          </a:p>
          <a:p>
            <a:pPr lvl="1"/>
            <a:r>
              <a:rPr lang="en-US" altLang="ko-KR" sz="2000" dirty="0"/>
              <a:t>After downloading data, we will make table. but there are a lot of unnecessary columns in this data. we will drop the ID columns, code columns, polygon code column because it is unnecessary. and we will change the column names from </a:t>
            </a:r>
            <a:r>
              <a:rPr lang="en-US" altLang="ko-KR" sz="2000" dirty="0" err="1"/>
              <a:t>korean</a:t>
            </a:r>
            <a:r>
              <a:rPr lang="en-US" altLang="ko-KR" sz="2000" dirty="0"/>
              <a:t> to </a:t>
            </a:r>
            <a:r>
              <a:rPr lang="en-US" altLang="ko-KR" sz="2000" dirty="0" err="1"/>
              <a:t>english</a:t>
            </a:r>
            <a:r>
              <a:rPr lang="en-US" altLang="ko-KR" sz="2000" dirty="0"/>
              <a:t> for you guys who cannot read </a:t>
            </a:r>
            <a:r>
              <a:rPr lang="en-US" altLang="ko-KR" sz="2000" dirty="0" err="1"/>
              <a:t>korean</a:t>
            </a:r>
            <a:r>
              <a:rPr lang="en-US" altLang="ko-KR" sz="2000" dirty="0"/>
              <a:t>. the last cleaning is the dropping rows that have other </a:t>
            </a:r>
            <a:r>
              <a:rPr lang="en-US" altLang="ko-KR" sz="2000" dirty="0" err="1"/>
              <a:t>citys</a:t>
            </a:r>
            <a:r>
              <a:rPr lang="en-US" altLang="ko-KR" sz="2000" dirty="0"/>
              <a:t>’ accidents</a:t>
            </a:r>
          </a:p>
          <a:p>
            <a:endParaRPr lang="ko-KR" altLang="en-US" sz="2400" dirty="0"/>
          </a:p>
        </p:txBody>
      </p:sp>
    </p:spTree>
    <p:extLst>
      <p:ext uri="{BB962C8B-B14F-4D97-AF65-F5344CB8AC3E}">
        <p14:creationId xmlns:p14="http://schemas.microsoft.com/office/powerpoint/2010/main" val="2100676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EB4D85C-B521-482C-A095-A46D071D2803}"/>
              </a:ext>
            </a:extLst>
          </p:cNvPr>
          <p:cNvSpPr>
            <a:spLocks noGrp="1"/>
          </p:cNvSpPr>
          <p:nvPr>
            <p:ph type="title"/>
          </p:nvPr>
        </p:nvSpPr>
        <p:spPr/>
        <p:txBody>
          <a:bodyPr/>
          <a:lstStyle/>
          <a:p>
            <a:r>
              <a:rPr lang="en-US" altLang="ko-KR" dirty="0"/>
              <a:t>Using Scatter Plot</a:t>
            </a:r>
            <a:endParaRPr lang="ko-KR" altLang="en-US" dirty="0"/>
          </a:p>
        </p:txBody>
      </p:sp>
      <p:sp>
        <p:nvSpPr>
          <p:cNvPr id="3" name="내용 개체 틀 2">
            <a:extLst>
              <a:ext uri="{FF2B5EF4-FFF2-40B4-BE49-F238E27FC236}">
                <a16:creationId xmlns:a16="http://schemas.microsoft.com/office/drawing/2014/main" id="{0E7156E1-E304-4F4F-B62D-E262EEE350EB}"/>
              </a:ext>
            </a:extLst>
          </p:cNvPr>
          <p:cNvSpPr>
            <a:spLocks noGrp="1"/>
          </p:cNvSpPr>
          <p:nvPr>
            <p:ph idx="1"/>
          </p:nvPr>
        </p:nvSpPr>
        <p:spPr>
          <a:xfrm>
            <a:off x="1097280" y="2701537"/>
            <a:ext cx="3605349" cy="2294513"/>
          </a:xfrm>
        </p:spPr>
        <p:txBody>
          <a:bodyPr>
            <a:normAutofit/>
          </a:bodyPr>
          <a:lstStyle/>
          <a:p>
            <a:pPr lvl="1"/>
            <a:endParaRPr lang="en-US" altLang="ko-KR" sz="2400" dirty="0"/>
          </a:p>
          <a:p>
            <a:pPr lvl="1"/>
            <a:r>
              <a:rPr lang="en-US" altLang="ko-KR" sz="2400" dirty="0"/>
              <a:t>it is the marker that the accident are happened, not the number of the accident.</a:t>
            </a:r>
          </a:p>
          <a:p>
            <a:pPr lvl="1"/>
            <a:endParaRPr lang="en-US" altLang="ko-KR" sz="2400" dirty="0"/>
          </a:p>
          <a:p>
            <a:pPr lvl="1"/>
            <a:endParaRPr lang="en-US" altLang="ko-KR" sz="2400" dirty="0"/>
          </a:p>
          <a:p>
            <a:pPr lvl="1"/>
            <a:endParaRPr lang="ko-KR" altLang="en-US" sz="2400" dirty="0"/>
          </a:p>
        </p:txBody>
      </p:sp>
      <p:sp>
        <p:nvSpPr>
          <p:cNvPr id="4" name="Rectangle 2">
            <a:extLst>
              <a:ext uri="{FF2B5EF4-FFF2-40B4-BE49-F238E27FC236}">
                <a16:creationId xmlns:a16="http://schemas.microsoft.com/office/drawing/2014/main" id="{D972427D-B4A7-4888-96B1-37EB7396480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pic>
        <p:nvPicPr>
          <p:cNvPr id="1025" name="_x212240272">
            <a:extLst>
              <a:ext uri="{FF2B5EF4-FFF2-40B4-BE49-F238E27FC236}">
                <a16:creationId xmlns:a16="http://schemas.microsoft.com/office/drawing/2014/main" id="{7B136DE3-B1D9-4DCF-95FB-C5DB545A22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5557" y="2023963"/>
            <a:ext cx="5999163" cy="3649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404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6E4B12-14C8-4CE7-8A1C-17F98DBEFD34}"/>
              </a:ext>
            </a:extLst>
          </p:cNvPr>
          <p:cNvSpPr>
            <a:spLocks noGrp="1"/>
          </p:cNvSpPr>
          <p:nvPr>
            <p:ph type="title"/>
          </p:nvPr>
        </p:nvSpPr>
        <p:spPr/>
        <p:txBody>
          <a:bodyPr/>
          <a:lstStyle/>
          <a:p>
            <a:r>
              <a:rPr lang="en-US" altLang="ko-KR" dirty="0"/>
              <a:t>Using Geo-</a:t>
            </a:r>
            <a:r>
              <a:rPr lang="en-US" altLang="ko-KR" dirty="0" err="1"/>
              <a:t>HeatMap</a:t>
            </a:r>
            <a:endParaRPr lang="ko-KR" altLang="en-US" dirty="0"/>
          </a:p>
        </p:txBody>
      </p:sp>
      <p:sp>
        <p:nvSpPr>
          <p:cNvPr id="3" name="내용 개체 틀 2">
            <a:extLst>
              <a:ext uri="{FF2B5EF4-FFF2-40B4-BE49-F238E27FC236}">
                <a16:creationId xmlns:a16="http://schemas.microsoft.com/office/drawing/2014/main" id="{7AE9127D-2380-46F1-9843-F06667461AD8}"/>
              </a:ext>
            </a:extLst>
          </p:cNvPr>
          <p:cNvSpPr>
            <a:spLocks noGrp="1"/>
          </p:cNvSpPr>
          <p:nvPr>
            <p:ph idx="1"/>
          </p:nvPr>
        </p:nvSpPr>
        <p:spPr>
          <a:xfrm>
            <a:off x="1097280" y="2534497"/>
            <a:ext cx="3779520" cy="2645833"/>
          </a:xfrm>
        </p:spPr>
        <p:txBody>
          <a:bodyPr>
            <a:normAutofit lnSpcReduction="10000"/>
          </a:bodyPr>
          <a:lstStyle/>
          <a:p>
            <a:pPr lvl="1"/>
            <a:endParaRPr lang="en-US" altLang="ko-KR" sz="2400" dirty="0"/>
          </a:p>
          <a:p>
            <a:pPr lvl="1"/>
            <a:r>
              <a:rPr lang="en-US" altLang="ko-KR" sz="2400" dirty="0"/>
              <a:t>we could find the region </a:t>
            </a:r>
            <a:r>
              <a:rPr lang="en-US" altLang="ko-KR" sz="2400" dirty="0" err="1"/>
              <a:t>Songpa-gu</a:t>
            </a:r>
            <a:r>
              <a:rPr lang="en-US" altLang="ko-KR" sz="2400" dirty="0"/>
              <a:t>, </a:t>
            </a:r>
            <a:r>
              <a:rPr lang="en-US" altLang="ko-KR" sz="2400" dirty="0" err="1"/>
              <a:t>Gwangjin-gu</a:t>
            </a:r>
            <a:r>
              <a:rPr lang="en-US" altLang="ko-KR" sz="2400" dirty="0"/>
              <a:t>, </a:t>
            </a:r>
            <a:r>
              <a:rPr lang="en-US" altLang="ko-KR" sz="2400" dirty="0" err="1"/>
              <a:t>Yeongdeungpo-gu</a:t>
            </a:r>
            <a:r>
              <a:rPr lang="en-US" altLang="ko-KR" sz="2400" dirty="0"/>
              <a:t>, </a:t>
            </a:r>
            <a:r>
              <a:rPr lang="en-US" altLang="ko-KR" sz="2400" dirty="0" err="1"/>
              <a:t>Dongdaemun-gu</a:t>
            </a:r>
            <a:r>
              <a:rPr lang="en-US" altLang="ko-KR" sz="2400" dirty="0"/>
              <a:t>, </a:t>
            </a:r>
            <a:r>
              <a:rPr lang="en-US" altLang="ko-KR" sz="2400" dirty="0" err="1"/>
              <a:t>Jungnang-gu</a:t>
            </a:r>
            <a:r>
              <a:rPr lang="en-US" altLang="ko-KR" sz="2400" dirty="0"/>
              <a:t> </a:t>
            </a:r>
            <a:r>
              <a:rPr lang="en-US" altLang="ko-KR" sz="2400" dirty="0" err="1"/>
              <a:t>thoes</a:t>
            </a:r>
            <a:r>
              <a:rPr lang="en-US" altLang="ko-KR" sz="2400" dirty="0"/>
              <a:t> are concentrated on the Accident.</a:t>
            </a:r>
          </a:p>
          <a:p>
            <a:pPr lvl="1"/>
            <a:endParaRPr lang="ko-KR" altLang="en-US" sz="2400" dirty="0"/>
          </a:p>
        </p:txBody>
      </p:sp>
      <p:sp>
        <p:nvSpPr>
          <p:cNvPr id="4" name="Rectangle 2">
            <a:extLst>
              <a:ext uri="{FF2B5EF4-FFF2-40B4-BE49-F238E27FC236}">
                <a16:creationId xmlns:a16="http://schemas.microsoft.com/office/drawing/2014/main" id="{5DCD72FA-CB97-4D56-A59B-4ACF01A1B0C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pic>
        <p:nvPicPr>
          <p:cNvPr id="2049" name="_x212240592">
            <a:extLst>
              <a:ext uri="{FF2B5EF4-FFF2-40B4-BE49-F238E27FC236}">
                <a16:creationId xmlns:a16="http://schemas.microsoft.com/office/drawing/2014/main" id="{AFEF4475-2581-44EF-BF70-18B20EE310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6517" y="2040520"/>
            <a:ext cx="5999163" cy="3633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172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534CA3F-8B90-4AA9-90A6-D29DD9951F11}"/>
              </a:ext>
            </a:extLst>
          </p:cNvPr>
          <p:cNvSpPr>
            <a:spLocks noGrp="1"/>
          </p:cNvSpPr>
          <p:nvPr>
            <p:ph type="title"/>
          </p:nvPr>
        </p:nvSpPr>
        <p:spPr/>
        <p:txBody>
          <a:bodyPr/>
          <a:lstStyle/>
          <a:p>
            <a:r>
              <a:rPr lang="en-US" altLang="ko-KR" dirty="0"/>
              <a:t>Adding Markers</a:t>
            </a:r>
            <a:endParaRPr lang="ko-KR" altLang="en-US" dirty="0"/>
          </a:p>
        </p:txBody>
      </p:sp>
      <p:sp>
        <p:nvSpPr>
          <p:cNvPr id="3" name="내용 개체 틀 2">
            <a:extLst>
              <a:ext uri="{FF2B5EF4-FFF2-40B4-BE49-F238E27FC236}">
                <a16:creationId xmlns:a16="http://schemas.microsoft.com/office/drawing/2014/main" id="{575F60CE-FCBB-4B6D-9BFF-DEC4CF96502D}"/>
              </a:ext>
            </a:extLst>
          </p:cNvPr>
          <p:cNvSpPr>
            <a:spLocks noGrp="1"/>
          </p:cNvSpPr>
          <p:nvPr>
            <p:ph idx="1"/>
          </p:nvPr>
        </p:nvSpPr>
        <p:spPr>
          <a:xfrm>
            <a:off x="1036319" y="2096346"/>
            <a:ext cx="3782423" cy="3589867"/>
          </a:xfrm>
        </p:spPr>
        <p:txBody>
          <a:bodyPr>
            <a:normAutofit fontScale="92500" lnSpcReduction="10000"/>
          </a:bodyPr>
          <a:lstStyle/>
          <a:p>
            <a:pPr lvl="1"/>
            <a:r>
              <a:rPr lang="en-US" altLang="ko-KR" sz="2400" dirty="0"/>
              <a:t>Extracting the data that is the location </a:t>
            </a:r>
            <a:r>
              <a:rPr lang="en-US" altLang="ko-KR" sz="2400" dirty="0" err="1"/>
              <a:t>happend</a:t>
            </a:r>
            <a:r>
              <a:rPr lang="en-US" altLang="ko-KR" sz="2400" dirty="0"/>
              <a:t> more than 9 accidents. And it was added in Geo-</a:t>
            </a:r>
            <a:r>
              <a:rPr lang="en-US" altLang="ko-KR" sz="2400" dirty="0" err="1"/>
              <a:t>HeatMap</a:t>
            </a:r>
            <a:r>
              <a:rPr lang="en-US" altLang="ko-KR" sz="2400" dirty="0"/>
              <a:t>.</a:t>
            </a:r>
          </a:p>
          <a:p>
            <a:pPr marL="201168" lvl="1" indent="0">
              <a:buNone/>
            </a:pPr>
            <a:r>
              <a:rPr lang="en-US" altLang="ko-KR" sz="1900" dirty="0"/>
              <a:t>( Blue Circles are those Location )</a:t>
            </a:r>
          </a:p>
          <a:p>
            <a:pPr lvl="1"/>
            <a:endParaRPr lang="en-US" altLang="ko-KR" sz="2400" dirty="0"/>
          </a:p>
          <a:p>
            <a:pPr lvl="1"/>
            <a:r>
              <a:rPr lang="en-US" altLang="ko-KR" sz="2400" dirty="0"/>
              <a:t>I checked the Data that location happen the serious injuries more than 5 times. it had also found at same location. </a:t>
            </a:r>
          </a:p>
          <a:p>
            <a:pPr marL="201168" lvl="1" indent="0">
              <a:buNone/>
            </a:pPr>
            <a:r>
              <a:rPr lang="en-US" altLang="ko-KR" sz="1900" dirty="0"/>
              <a:t>( Red circles are those Location )</a:t>
            </a:r>
          </a:p>
          <a:p>
            <a:pPr lvl="1"/>
            <a:endParaRPr lang="ko-KR" altLang="en-US" sz="2400" dirty="0"/>
          </a:p>
        </p:txBody>
      </p:sp>
      <p:sp>
        <p:nvSpPr>
          <p:cNvPr id="4" name="Rectangle 2">
            <a:extLst>
              <a:ext uri="{FF2B5EF4-FFF2-40B4-BE49-F238E27FC236}">
                <a16:creationId xmlns:a16="http://schemas.microsoft.com/office/drawing/2014/main" id="{F8F4F07D-28EF-414B-8044-119BCEDE41F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pic>
        <p:nvPicPr>
          <p:cNvPr id="3073" name="_x212240912">
            <a:extLst>
              <a:ext uri="{FF2B5EF4-FFF2-40B4-BE49-F238E27FC236}">
                <a16:creationId xmlns:a16="http://schemas.microsoft.com/office/drawing/2014/main" id="{2C76821B-5727-44B4-B317-91FF63066A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3180" y="2028614"/>
            <a:ext cx="60325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95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2DD6317-DD13-4205-9504-6AA2BD0D7BB5}"/>
              </a:ext>
            </a:extLst>
          </p:cNvPr>
          <p:cNvSpPr>
            <a:spLocks noGrp="1"/>
          </p:cNvSpPr>
          <p:nvPr>
            <p:ph type="title"/>
          </p:nvPr>
        </p:nvSpPr>
        <p:spPr/>
        <p:txBody>
          <a:bodyPr/>
          <a:lstStyle/>
          <a:p>
            <a:r>
              <a:rPr lang="en-US" altLang="ko-KR" dirty="0"/>
              <a:t>Using Choropleth Map</a:t>
            </a:r>
            <a:endParaRPr lang="ko-KR" altLang="en-US" dirty="0"/>
          </a:p>
        </p:txBody>
      </p:sp>
      <p:sp>
        <p:nvSpPr>
          <p:cNvPr id="3" name="내용 개체 틀 2">
            <a:extLst>
              <a:ext uri="{FF2B5EF4-FFF2-40B4-BE49-F238E27FC236}">
                <a16:creationId xmlns:a16="http://schemas.microsoft.com/office/drawing/2014/main" id="{818BDB6E-FCF1-49FC-A964-6E01D25BF2FA}"/>
              </a:ext>
            </a:extLst>
          </p:cNvPr>
          <p:cNvSpPr>
            <a:spLocks noGrp="1"/>
          </p:cNvSpPr>
          <p:nvPr>
            <p:ph idx="1"/>
          </p:nvPr>
        </p:nvSpPr>
        <p:spPr>
          <a:xfrm>
            <a:off x="1036320" y="2325027"/>
            <a:ext cx="3854994" cy="3055472"/>
          </a:xfrm>
        </p:spPr>
        <p:txBody>
          <a:bodyPr anchor="ctr">
            <a:normAutofit/>
          </a:bodyPr>
          <a:lstStyle/>
          <a:p>
            <a:pPr marL="384048" lvl="2" indent="0">
              <a:buNone/>
            </a:pPr>
            <a:r>
              <a:rPr lang="en-US" altLang="ko-KR" sz="2400" dirty="0"/>
              <a:t>Choropleth Map to find the most common region at accident. </a:t>
            </a:r>
          </a:p>
          <a:p>
            <a:pPr marL="384048" lvl="2" indent="0">
              <a:buNone/>
            </a:pPr>
            <a:r>
              <a:rPr lang="en-US" altLang="ko-KR" sz="2400" dirty="0"/>
              <a:t>then we could find the </a:t>
            </a:r>
            <a:r>
              <a:rPr lang="en-US" altLang="ko-KR" sz="2400" dirty="0" err="1"/>
              <a:t>Songpa-gu</a:t>
            </a:r>
            <a:r>
              <a:rPr lang="en-US" altLang="ko-KR" sz="2400" dirty="0"/>
              <a:t> is the most common region obviously.</a:t>
            </a:r>
          </a:p>
        </p:txBody>
      </p:sp>
      <p:sp>
        <p:nvSpPr>
          <p:cNvPr id="4" name="Rectangle 2">
            <a:extLst>
              <a:ext uri="{FF2B5EF4-FFF2-40B4-BE49-F238E27FC236}">
                <a16:creationId xmlns:a16="http://schemas.microsoft.com/office/drawing/2014/main" id="{17625B65-30E6-4EBC-B3E0-E123A104BC3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pic>
        <p:nvPicPr>
          <p:cNvPr id="4097" name="_x212240512">
            <a:extLst>
              <a:ext uri="{FF2B5EF4-FFF2-40B4-BE49-F238E27FC236}">
                <a16:creationId xmlns:a16="http://schemas.microsoft.com/office/drawing/2014/main" id="{6D808170-DC4F-448C-B1E4-FFE18E1690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3180" y="2023963"/>
            <a:ext cx="60325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520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B171AA-E8D8-4C04-8B9A-FC58EE8E63C8}"/>
              </a:ext>
            </a:extLst>
          </p:cNvPr>
          <p:cNvSpPr>
            <a:spLocks noGrp="1"/>
          </p:cNvSpPr>
          <p:nvPr>
            <p:ph type="title"/>
          </p:nvPr>
        </p:nvSpPr>
        <p:spPr/>
        <p:txBody>
          <a:bodyPr/>
          <a:lstStyle/>
          <a:p>
            <a:r>
              <a:rPr lang="en-US" altLang="ko-KR" dirty="0"/>
              <a:t>Extracting Top 5 for 8 years</a:t>
            </a:r>
            <a:endParaRPr lang="ko-KR" altLang="en-US" dirty="0"/>
          </a:p>
        </p:txBody>
      </p:sp>
      <p:sp>
        <p:nvSpPr>
          <p:cNvPr id="4" name="Rectangle 2">
            <a:extLst>
              <a:ext uri="{FF2B5EF4-FFF2-40B4-BE49-F238E27FC236}">
                <a16:creationId xmlns:a16="http://schemas.microsoft.com/office/drawing/2014/main" id="{E24C2A27-824A-42EE-A9F2-FB4E570ED6B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pic>
        <p:nvPicPr>
          <p:cNvPr id="5121" name="_x212240592">
            <a:extLst>
              <a:ext uri="{FF2B5EF4-FFF2-40B4-BE49-F238E27FC236}">
                <a16:creationId xmlns:a16="http://schemas.microsoft.com/office/drawing/2014/main" id="{9EEB08A9-F2A5-41D8-BC47-7B9DBE5510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79" y="1872017"/>
            <a:ext cx="10058399" cy="3541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169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24324A-42F4-41C7-BCD4-DA60B4686FCC}"/>
              </a:ext>
            </a:extLst>
          </p:cNvPr>
          <p:cNvSpPr>
            <a:spLocks noGrp="1"/>
          </p:cNvSpPr>
          <p:nvPr>
            <p:ph type="title"/>
          </p:nvPr>
        </p:nvSpPr>
        <p:spPr/>
        <p:txBody>
          <a:bodyPr/>
          <a:lstStyle/>
          <a:p>
            <a:r>
              <a:rPr lang="en-US" altLang="ko-KR" dirty="0"/>
              <a:t>Conclusion</a:t>
            </a:r>
            <a:endParaRPr lang="ko-KR" altLang="en-US" dirty="0"/>
          </a:p>
        </p:txBody>
      </p:sp>
      <p:sp>
        <p:nvSpPr>
          <p:cNvPr id="3" name="내용 개체 틀 2">
            <a:extLst>
              <a:ext uri="{FF2B5EF4-FFF2-40B4-BE49-F238E27FC236}">
                <a16:creationId xmlns:a16="http://schemas.microsoft.com/office/drawing/2014/main" id="{64F6B5AB-107A-4EE2-A033-32464A0B0BA4}"/>
              </a:ext>
            </a:extLst>
          </p:cNvPr>
          <p:cNvSpPr>
            <a:spLocks noGrp="1"/>
          </p:cNvSpPr>
          <p:nvPr>
            <p:ph idx="1"/>
          </p:nvPr>
        </p:nvSpPr>
        <p:spPr>
          <a:xfrm>
            <a:off x="1097280" y="1845734"/>
            <a:ext cx="6130834" cy="3807646"/>
          </a:xfrm>
        </p:spPr>
        <p:txBody>
          <a:bodyPr anchor="ctr">
            <a:normAutofit/>
          </a:bodyPr>
          <a:lstStyle/>
          <a:p>
            <a:pPr lvl="1"/>
            <a:r>
              <a:rPr lang="en-US" altLang="ko-KR" sz="2400" dirty="0"/>
              <a:t>There were some times accident in same street but these are different part of street. (Like next photo)</a:t>
            </a:r>
          </a:p>
          <a:p>
            <a:pPr marL="201168" lvl="1" indent="0">
              <a:buNone/>
            </a:pPr>
            <a:endParaRPr lang="en-US" altLang="ko-KR" sz="2400" dirty="0"/>
          </a:p>
          <a:p>
            <a:pPr lvl="1"/>
            <a:r>
              <a:rPr lang="en-US" altLang="ko-KR" sz="2400" dirty="0"/>
              <a:t>It is recommended to install the bicycle lane along with that street. it is efficient and economical to install the bicycle lane. And definitely, it helps to reduce the ratio of bicycle accident.</a:t>
            </a:r>
          </a:p>
        </p:txBody>
      </p:sp>
      <p:sp>
        <p:nvSpPr>
          <p:cNvPr id="4" name="Rectangle 2">
            <a:extLst>
              <a:ext uri="{FF2B5EF4-FFF2-40B4-BE49-F238E27FC236}">
                <a16:creationId xmlns:a16="http://schemas.microsoft.com/office/drawing/2014/main" id="{EE59B8E9-FEBE-4C59-A284-C75181794AE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pic>
        <p:nvPicPr>
          <p:cNvPr id="6145" name="_x212240592">
            <a:extLst>
              <a:ext uri="{FF2B5EF4-FFF2-40B4-BE49-F238E27FC236}">
                <a16:creationId xmlns:a16="http://schemas.microsoft.com/office/drawing/2014/main" id="{41C91D47-8043-449C-87E2-34DA23CBED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1325" y="2641600"/>
            <a:ext cx="3820633" cy="2264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156215"/>
      </p:ext>
    </p:extLst>
  </p:cSld>
  <p:clrMapOvr>
    <a:masterClrMapping/>
  </p:clrMapOvr>
</p:sld>
</file>

<file path=ppt/theme/theme1.xml><?xml version="1.0" encoding="utf-8"?>
<a:theme xmlns:a="http://schemas.openxmlformats.org/drawingml/2006/main" name="추억">
  <a:themeElements>
    <a:clrScheme name="추억">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추억">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추억">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TotalTime>
  <Words>490</Words>
  <Application>Microsoft Office PowerPoint</Application>
  <PresentationFormat>와이드스크린</PresentationFormat>
  <Paragraphs>32</Paragraphs>
  <Slides>9</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9</vt:i4>
      </vt:variant>
    </vt:vector>
  </HeadingPairs>
  <TitlesOfParts>
    <vt:vector size="13" baseType="lpstr">
      <vt:lpstr>Adobe Arabic</vt:lpstr>
      <vt:lpstr>Calibri</vt:lpstr>
      <vt:lpstr>Calibri Light</vt:lpstr>
      <vt:lpstr>추억</vt:lpstr>
      <vt:lpstr>Recommending the bicycle lane for Reduction of bicycle accident</vt:lpstr>
      <vt:lpstr>Introduction &amp; Background</vt:lpstr>
      <vt:lpstr>Data acquisition and cleaning</vt:lpstr>
      <vt:lpstr>Using Scatter Plot</vt:lpstr>
      <vt:lpstr>Using Geo-HeatMap</vt:lpstr>
      <vt:lpstr>Adding Markers</vt:lpstr>
      <vt:lpstr>Using Choropleth Map</vt:lpstr>
      <vt:lpstr>Extracting Top 5 for 8 years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Recommending the bicycle lane for Reduction of bicycle accident</dc:title>
  <dc:creator>민준 이</dc:creator>
  <cp:lastModifiedBy>민준 이</cp:lastModifiedBy>
  <cp:revision>6</cp:revision>
  <dcterms:created xsi:type="dcterms:W3CDTF">2020-05-20T07:15:12Z</dcterms:created>
  <dcterms:modified xsi:type="dcterms:W3CDTF">2020-05-20T07:34:12Z</dcterms:modified>
</cp:coreProperties>
</file>