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7807E2-FB01-48F1-89DE-7320E338D7A7}">
  <a:tblStyle styleId="{D07807E2-FB01-48F1-89DE-7320E338D7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441550c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5441550c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5441550c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5441550c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441550c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441550c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441550c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5441550c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5441550c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5441550c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441550c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441550c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441550c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441550c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81313" y="1754875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…</a:t>
            </a:r>
            <a:endParaRPr sz="1800" b="1"/>
          </a:p>
        </p:txBody>
      </p:sp>
      <p:sp>
        <p:nvSpPr>
          <p:cNvPr id="55" name="Google Shape;55;p13"/>
          <p:cNvSpPr/>
          <p:nvPr/>
        </p:nvSpPr>
        <p:spPr>
          <a:xfrm>
            <a:off x="10166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patient_1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2264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patient_2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744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patient_3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85475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Age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25 - 34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940300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Age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55 - 64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140700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Age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75 or over</a:t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1580875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Sex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male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247875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Sex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female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448275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Sex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female</a:t>
            </a:r>
            <a:endParaRPr/>
          </a:p>
        </p:txBody>
      </p:sp>
      <p:cxnSp>
        <p:nvCxnSpPr>
          <p:cNvPr id="64" name="Google Shape;64;p13"/>
          <p:cNvCxnSpPr>
            <a:stCxn id="55" idx="2"/>
            <a:endCxn id="58" idx="0"/>
          </p:cNvCxnSpPr>
          <p:nvPr/>
        </p:nvCxnSpPr>
        <p:spPr>
          <a:xfrm flipH="1">
            <a:off x="887525" y="2414125"/>
            <a:ext cx="9135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55" idx="2"/>
            <a:endCxn id="61" idx="0"/>
          </p:cNvCxnSpPr>
          <p:nvPr/>
        </p:nvCxnSpPr>
        <p:spPr>
          <a:xfrm>
            <a:off x="1801025" y="2414125"/>
            <a:ext cx="3819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>
            <a:stCxn id="56" idx="2"/>
            <a:endCxn id="59" idx="0"/>
          </p:cNvCxnSpPr>
          <p:nvPr/>
        </p:nvCxnSpPr>
        <p:spPr>
          <a:xfrm flipH="1">
            <a:off x="3542225" y="2414125"/>
            <a:ext cx="4686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>
            <a:endCxn id="62" idx="0"/>
          </p:cNvCxnSpPr>
          <p:nvPr/>
        </p:nvCxnSpPr>
        <p:spPr>
          <a:xfrm>
            <a:off x="4010725" y="2414200"/>
            <a:ext cx="8391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>
            <a:stCxn id="57" idx="2"/>
            <a:endCxn id="60" idx="0"/>
          </p:cNvCxnSpPr>
          <p:nvPr/>
        </p:nvCxnSpPr>
        <p:spPr>
          <a:xfrm flipH="1">
            <a:off x="6742625" y="2414125"/>
            <a:ext cx="3162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>
            <a:stCxn id="57" idx="2"/>
            <a:endCxn id="63" idx="0"/>
          </p:cNvCxnSpPr>
          <p:nvPr/>
        </p:nvCxnSpPr>
        <p:spPr>
          <a:xfrm>
            <a:off x="7058825" y="2414125"/>
            <a:ext cx="9915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5442375" y="3448000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…</a:t>
            </a:r>
            <a:endParaRPr sz="1800" b="1"/>
          </a:p>
        </p:txBody>
      </p:sp>
      <p:sp>
        <p:nvSpPr>
          <p:cNvPr id="71" name="Google Shape;71;p13"/>
          <p:cNvSpPr/>
          <p:nvPr/>
        </p:nvSpPr>
        <p:spPr>
          <a:xfrm>
            <a:off x="583775" y="325575"/>
            <a:ext cx="991500" cy="51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Node</a:t>
            </a:r>
            <a:endParaRPr b="1"/>
          </a:p>
        </p:txBody>
      </p:sp>
      <p:sp>
        <p:nvSpPr>
          <p:cNvPr id="72" name="Google Shape;72;p13"/>
          <p:cNvSpPr/>
          <p:nvPr/>
        </p:nvSpPr>
        <p:spPr>
          <a:xfrm>
            <a:off x="1862975" y="301250"/>
            <a:ext cx="1203900" cy="510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Feature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5181313" y="1754875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…</a:t>
            </a:r>
            <a:endParaRPr sz="1800" b="1"/>
          </a:p>
        </p:txBody>
      </p:sp>
      <p:sp>
        <p:nvSpPr>
          <p:cNvPr id="78" name="Google Shape;78;p14"/>
          <p:cNvSpPr/>
          <p:nvPr/>
        </p:nvSpPr>
        <p:spPr>
          <a:xfrm>
            <a:off x="10166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Drug_1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2264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Drug_2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2744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Drug_3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85475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Effect_1</a:t>
            </a:r>
            <a:endParaRPr sz="1300"/>
          </a:p>
        </p:txBody>
      </p:sp>
      <p:sp>
        <p:nvSpPr>
          <p:cNvPr id="82" name="Google Shape;82;p14"/>
          <p:cNvSpPr/>
          <p:nvPr/>
        </p:nvSpPr>
        <p:spPr>
          <a:xfrm>
            <a:off x="2940300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Effect_1</a:t>
            </a:r>
            <a:endParaRPr sz="1300"/>
          </a:p>
        </p:txBody>
      </p:sp>
      <p:sp>
        <p:nvSpPr>
          <p:cNvPr id="83" name="Google Shape;83;p14"/>
          <p:cNvSpPr/>
          <p:nvPr/>
        </p:nvSpPr>
        <p:spPr>
          <a:xfrm>
            <a:off x="6140700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Effect_1</a:t>
            </a:r>
            <a:endParaRPr sz="1000"/>
          </a:p>
        </p:txBody>
      </p:sp>
      <p:sp>
        <p:nvSpPr>
          <p:cNvPr id="84" name="Google Shape;84;p14"/>
          <p:cNvSpPr/>
          <p:nvPr/>
        </p:nvSpPr>
        <p:spPr>
          <a:xfrm>
            <a:off x="1580875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Effect_n</a:t>
            </a:r>
            <a:endParaRPr sz="1300"/>
          </a:p>
        </p:txBody>
      </p:sp>
      <p:sp>
        <p:nvSpPr>
          <p:cNvPr id="85" name="Google Shape;85;p14"/>
          <p:cNvSpPr/>
          <p:nvPr/>
        </p:nvSpPr>
        <p:spPr>
          <a:xfrm>
            <a:off x="4247875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Effect_n</a:t>
            </a:r>
            <a:endParaRPr sz="1300"/>
          </a:p>
        </p:txBody>
      </p:sp>
      <p:sp>
        <p:nvSpPr>
          <p:cNvPr id="86" name="Google Shape;86;p14"/>
          <p:cNvSpPr/>
          <p:nvPr/>
        </p:nvSpPr>
        <p:spPr>
          <a:xfrm>
            <a:off x="7448275" y="330790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Effect_n</a:t>
            </a:r>
            <a:endParaRPr sz="1300"/>
          </a:p>
        </p:txBody>
      </p:sp>
      <p:cxnSp>
        <p:nvCxnSpPr>
          <p:cNvPr id="87" name="Google Shape;87;p14"/>
          <p:cNvCxnSpPr>
            <a:stCxn id="78" idx="2"/>
            <a:endCxn id="81" idx="0"/>
          </p:cNvCxnSpPr>
          <p:nvPr/>
        </p:nvCxnSpPr>
        <p:spPr>
          <a:xfrm flipH="1">
            <a:off x="887525" y="2414125"/>
            <a:ext cx="9135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>
            <a:stCxn id="78" idx="2"/>
            <a:endCxn id="84" idx="0"/>
          </p:cNvCxnSpPr>
          <p:nvPr/>
        </p:nvCxnSpPr>
        <p:spPr>
          <a:xfrm>
            <a:off x="1801025" y="2414125"/>
            <a:ext cx="3819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>
            <a:stCxn id="79" idx="2"/>
            <a:endCxn id="82" idx="0"/>
          </p:cNvCxnSpPr>
          <p:nvPr/>
        </p:nvCxnSpPr>
        <p:spPr>
          <a:xfrm flipH="1">
            <a:off x="3542225" y="2414125"/>
            <a:ext cx="4686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>
            <a:endCxn id="85" idx="0"/>
          </p:cNvCxnSpPr>
          <p:nvPr/>
        </p:nvCxnSpPr>
        <p:spPr>
          <a:xfrm>
            <a:off x="4010725" y="2414200"/>
            <a:ext cx="8391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>
            <a:stCxn id="80" idx="2"/>
            <a:endCxn id="83" idx="0"/>
          </p:cNvCxnSpPr>
          <p:nvPr/>
        </p:nvCxnSpPr>
        <p:spPr>
          <a:xfrm flipH="1">
            <a:off x="6742625" y="2414125"/>
            <a:ext cx="3162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>
            <a:stCxn id="80" idx="2"/>
            <a:endCxn id="86" idx="0"/>
          </p:cNvCxnSpPr>
          <p:nvPr/>
        </p:nvCxnSpPr>
        <p:spPr>
          <a:xfrm>
            <a:off x="7058825" y="2414125"/>
            <a:ext cx="9915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5442375" y="3448000"/>
            <a:ext cx="70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…</a:t>
            </a:r>
            <a:endParaRPr sz="1700" b="1"/>
          </a:p>
        </p:txBody>
      </p:sp>
      <p:sp>
        <p:nvSpPr>
          <p:cNvPr id="94" name="Google Shape;94;p14"/>
          <p:cNvSpPr/>
          <p:nvPr/>
        </p:nvSpPr>
        <p:spPr>
          <a:xfrm>
            <a:off x="583775" y="325575"/>
            <a:ext cx="991500" cy="51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Node</a:t>
            </a:r>
            <a:endParaRPr b="1"/>
          </a:p>
        </p:txBody>
      </p:sp>
      <p:sp>
        <p:nvSpPr>
          <p:cNvPr id="95" name="Google Shape;95;p14"/>
          <p:cNvSpPr/>
          <p:nvPr/>
        </p:nvSpPr>
        <p:spPr>
          <a:xfrm>
            <a:off x="1862975" y="301250"/>
            <a:ext cx="1203900" cy="510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Feature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5181313" y="1754875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…</a:t>
            </a:r>
            <a:endParaRPr sz="1800" b="1"/>
          </a:p>
        </p:txBody>
      </p:sp>
      <p:sp>
        <p:nvSpPr>
          <p:cNvPr id="101" name="Google Shape;101;p15"/>
          <p:cNvSpPr/>
          <p:nvPr/>
        </p:nvSpPr>
        <p:spPr>
          <a:xfrm>
            <a:off x="10166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Condition_1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2264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Condition_2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274475" y="15573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Condition_3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075850" y="3307900"/>
            <a:ext cx="14043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Symptom</a:t>
            </a:r>
            <a:endParaRPr sz="1300"/>
          </a:p>
        </p:txBody>
      </p:sp>
      <p:sp>
        <p:nvSpPr>
          <p:cNvPr id="105" name="Google Shape;105;p15"/>
          <p:cNvSpPr/>
          <p:nvPr/>
        </p:nvSpPr>
        <p:spPr>
          <a:xfrm>
            <a:off x="3358200" y="3307900"/>
            <a:ext cx="13470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Symptom</a:t>
            </a:r>
            <a:endParaRPr sz="1300"/>
          </a:p>
        </p:txBody>
      </p:sp>
      <p:sp>
        <p:nvSpPr>
          <p:cNvPr id="106" name="Google Shape;106;p15"/>
          <p:cNvSpPr/>
          <p:nvPr/>
        </p:nvSpPr>
        <p:spPr>
          <a:xfrm>
            <a:off x="6406200" y="3307900"/>
            <a:ext cx="13470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Symptom</a:t>
            </a:r>
            <a:endParaRPr sz="1000"/>
          </a:p>
        </p:txBody>
      </p:sp>
      <p:cxnSp>
        <p:nvCxnSpPr>
          <p:cNvPr id="107" name="Google Shape;107;p15"/>
          <p:cNvCxnSpPr>
            <a:stCxn id="101" idx="2"/>
            <a:endCxn id="104" idx="0"/>
          </p:cNvCxnSpPr>
          <p:nvPr/>
        </p:nvCxnSpPr>
        <p:spPr>
          <a:xfrm flipH="1">
            <a:off x="1777925" y="2414125"/>
            <a:ext cx="231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5"/>
          <p:cNvCxnSpPr>
            <a:stCxn id="102" idx="2"/>
            <a:endCxn id="105" idx="0"/>
          </p:cNvCxnSpPr>
          <p:nvPr/>
        </p:nvCxnSpPr>
        <p:spPr>
          <a:xfrm>
            <a:off x="4010825" y="2414125"/>
            <a:ext cx="210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5"/>
          <p:cNvCxnSpPr>
            <a:stCxn id="103" idx="2"/>
            <a:endCxn id="106" idx="0"/>
          </p:cNvCxnSpPr>
          <p:nvPr/>
        </p:nvCxnSpPr>
        <p:spPr>
          <a:xfrm>
            <a:off x="7058825" y="2414125"/>
            <a:ext cx="21000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5"/>
          <p:cNvSpPr txBox="1"/>
          <p:nvPr/>
        </p:nvSpPr>
        <p:spPr>
          <a:xfrm>
            <a:off x="5518575" y="3371800"/>
            <a:ext cx="70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…</a:t>
            </a:r>
            <a:endParaRPr sz="1700" b="1"/>
          </a:p>
        </p:txBody>
      </p:sp>
      <p:sp>
        <p:nvSpPr>
          <p:cNvPr id="111" name="Google Shape;111;p15"/>
          <p:cNvSpPr/>
          <p:nvPr/>
        </p:nvSpPr>
        <p:spPr>
          <a:xfrm>
            <a:off x="583775" y="325575"/>
            <a:ext cx="991500" cy="51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Node</a:t>
            </a:r>
            <a:endParaRPr b="1"/>
          </a:p>
        </p:txBody>
      </p:sp>
      <p:sp>
        <p:nvSpPr>
          <p:cNvPr id="112" name="Google Shape;112;p15"/>
          <p:cNvSpPr/>
          <p:nvPr/>
        </p:nvSpPr>
        <p:spPr>
          <a:xfrm>
            <a:off x="1862975" y="301250"/>
            <a:ext cx="1203900" cy="510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Feature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510825" y="231525"/>
            <a:ext cx="2237400" cy="462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Edge</a:t>
            </a:r>
            <a:endParaRPr b="1"/>
          </a:p>
        </p:txBody>
      </p:sp>
      <p:sp>
        <p:nvSpPr>
          <p:cNvPr id="118" name="Google Shape;118;p16"/>
          <p:cNvSpPr/>
          <p:nvPr/>
        </p:nvSpPr>
        <p:spPr>
          <a:xfrm>
            <a:off x="1133775" y="817650"/>
            <a:ext cx="991500" cy="51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Node</a:t>
            </a:r>
            <a:endParaRPr b="1"/>
          </a:p>
        </p:txBody>
      </p:sp>
      <p:sp>
        <p:nvSpPr>
          <p:cNvPr id="119" name="Google Shape;119;p16"/>
          <p:cNvSpPr/>
          <p:nvPr/>
        </p:nvSpPr>
        <p:spPr>
          <a:xfrm>
            <a:off x="2004863" y="156957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patient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696863" y="156957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Condition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278063" y="3490475"/>
            <a:ext cx="14043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Symptom</a:t>
            </a:r>
            <a:endParaRPr sz="1300"/>
          </a:p>
        </p:txBody>
      </p:sp>
      <p:cxnSp>
        <p:nvCxnSpPr>
          <p:cNvPr id="122" name="Google Shape;122;p16"/>
          <p:cNvCxnSpPr>
            <a:stCxn id="120" idx="2"/>
            <a:endCxn id="121" idx="0"/>
          </p:cNvCxnSpPr>
          <p:nvPr/>
        </p:nvCxnSpPr>
        <p:spPr>
          <a:xfrm>
            <a:off x="6481213" y="2426375"/>
            <a:ext cx="4989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6"/>
          <p:cNvSpPr/>
          <p:nvPr/>
        </p:nvSpPr>
        <p:spPr>
          <a:xfrm>
            <a:off x="1461638" y="349047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Age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25 - 34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856313" y="349047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Sex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male</a:t>
            </a:r>
            <a:endParaRPr/>
          </a:p>
        </p:txBody>
      </p:sp>
      <p:cxnSp>
        <p:nvCxnSpPr>
          <p:cNvPr id="125" name="Google Shape;125;p16"/>
          <p:cNvCxnSpPr>
            <a:stCxn id="119" idx="2"/>
            <a:endCxn id="123" idx="0"/>
          </p:cNvCxnSpPr>
          <p:nvPr/>
        </p:nvCxnSpPr>
        <p:spPr>
          <a:xfrm flipH="1">
            <a:off x="2063513" y="2426375"/>
            <a:ext cx="7257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6"/>
          <p:cNvCxnSpPr>
            <a:stCxn id="119" idx="2"/>
            <a:endCxn id="124" idx="0"/>
          </p:cNvCxnSpPr>
          <p:nvPr/>
        </p:nvCxnSpPr>
        <p:spPr>
          <a:xfrm>
            <a:off x="2789213" y="2426375"/>
            <a:ext cx="6690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6"/>
          <p:cNvCxnSpPr>
            <a:stCxn id="120" idx="1"/>
            <a:endCxn id="119" idx="3"/>
          </p:cNvCxnSpPr>
          <p:nvPr/>
        </p:nvCxnSpPr>
        <p:spPr>
          <a:xfrm rot="10800000">
            <a:off x="3573463" y="1997975"/>
            <a:ext cx="21234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6"/>
          <p:cNvSpPr txBox="1"/>
          <p:nvPr/>
        </p:nvSpPr>
        <p:spPr>
          <a:xfrm>
            <a:off x="3933063" y="1597775"/>
            <a:ext cx="14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Symptom Y/N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510825" y="231525"/>
            <a:ext cx="2237400" cy="462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Edge</a:t>
            </a:r>
            <a:endParaRPr b="1"/>
          </a:p>
        </p:txBody>
      </p:sp>
      <p:sp>
        <p:nvSpPr>
          <p:cNvPr id="134" name="Google Shape;134;p17"/>
          <p:cNvSpPr/>
          <p:nvPr/>
        </p:nvSpPr>
        <p:spPr>
          <a:xfrm>
            <a:off x="1133775" y="817650"/>
            <a:ext cx="991500" cy="51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Node</a:t>
            </a:r>
            <a:endParaRPr b="1"/>
          </a:p>
        </p:txBody>
      </p:sp>
      <p:sp>
        <p:nvSpPr>
          <p:cNvPr id="135" name="Google Shape;135;p17"/>
          <p:cNvSpPr/>
          <p:nvPr/>
        </p:nvSpPr>
        <p:spPr>
          <a:xfrm>
            <a:off x="1936925" y="156957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patient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628925" y="156957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Drug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393700" y="349047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Age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25 - 34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788375" y="349047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Sex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male</a:t>
            </a:r>
            <a:endParaRPr/>
          </a:p>
        </p:txBody>
      </p:sp>
      <p:cxnSp>
        <p:nvCxnSpPr>
          <p:cNvPr id="139" name="Google Shape;139;p17"/>
          <p:cNvCxnSpPr>
            <a:stCxn id="135" idx="2"/>
            <a:endCxn id="137" idx="0"/>
          </p:cNvCxnSpPr>
          <p:nvPr/>
        </p:nvCxnSpPr>
        <p:spPr>
          <a:xfrm flipH="1">
            <a:off x="1995575" y="2426375"/>
            <a:ext cx="7257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7"/>
          <p:cNvCxnSpPr>
            <a:stCxn id="135" idx="2"/>
            <a:endCxn id="138" idx="0"/>
          </p:cNvCxnSpPr>
          <p:nvPr/>
        </p:nvCxnSpPr>
        <p:spPr>
          <a:xfrm>
            <a:off x="2721275" y="2426375"/>
            <a:ext cx="6690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7"/>
          <p:cNvCxnSpPr>
            <a:stCxn id="136" idx="1"/>
            <a:endCxn id="135" idx="3"/>
          </p:cNvCxnSpPr>
          <p:nvPr/>
        </p:nvCxnSpPr>
        <p:spPr>
          <a:xfrm rot="10800000">
            <a:off x="3505525" y="1997975"/>
            <a:ext cx="21234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7"/>
          <p:cNvSpPr txBox="1"/>
          <p:nvPr/>
        </p:nvSpPr>
        <p:spPr>
          <a:xfrm>
            <a:off x="3782925" y="1569575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Easy Y/N</a:t>
            </a:r>
            <a:endParaRPr b="1"/>
          </a:p>
        </p:txBody>
      </p:sp>
      <p:sp>
        <p:nvSpPr>
          <p:cNvPr id="143" name="Google Shape;143;p17"/>
          <p:cNvSpPr/>
          <p:nvPr/>
        </p:nvSpPr>
        <p:spPr>
          <a:xfrm>
            <a:off x="5080950" y="349047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Effect_1</a:t>
            </a:r>
            <a:endParaRPr sz="1300"/>
          </a:p>
        </p:txBody>
      </p:sp>
      <p:sp>
        <p:nvSpPr>
          <p:cNvPr id="144" name="Google Shape;144;p17"/>
          <p:cNvSpPr/>
          <p:nvPr/>
        </p:nvSpPr>
        <p:spPr>
          <a:xfrm>
            <a:off x="6376350" y="349047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Effect_n</a:t>
            </a:r>
            <a:endParaRPr sz="1300"/>
          </a:p>
        </p:txBody>
      </p:sp>
      <p:cxnSp>
        <p:nvCxnSpPr>
          <p:cNvPr id="145" name="Google Shape;145;p17"/>
          <p:cNvCxnSpPr>
            <a:stCxn id="136" idx="2"/>
            <a:endCxn id="143" idx="0"/>
          </p:cNvCxnSpPr>
          <p:nvPr/>
        </p:nvCxnSpPr>
        <p:spPr>
          <a:xfrm flipH="1">
            <a:off x="5682775" y="2426375"/>
            <a:ext cx="7305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7"/>
          <p:cNvCxnSpPr>
            <a:stCxn id="136" idx="2"/>
            <a:endCxn id="144" idx="0"/>
          </p:cNvCxnSpPr>
          <p:nvPr/>
        </p:nvCxnSpPr>
        <p:spPr>
          <a:xfrm>
            <a:off x="6413275" y="2426375"/>
            <a:ext cx="5649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510825" y="231525"/>
            <a:ext cx="2237400" cy="462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Edge</a:t>
            </a:r>
            <a:endParaRPr b="1"/>
          </a:p>
        </p:txBody>
      </p:sp>
      <p:sp>
        <p:nvSpPr>
          <p:cNvPr id="152" name="Google Shape;152;p18"/>
          <p:cNvSpPr/>
          <p:nvPr/>
        </p:nvSpPr>
        <p:spPr>
          <a:xfrm>
            <a:off x="1133775" y="817650"/>
            <a:ext cx="991500" cy="51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Node</a:t>
            </a:r>
            <a:endParaRPr b="1"/>
          </a:p>
        </p:txBody>
      </p:sp>
      <p:sp>
        <p:nvSpPr>
          <p:cNvPr id="153" name="Google Shape;153;p18"/>
          <p:cNvSpPr/>
          <p:nvPr/>
        </p:nvSpPr>
        <p:spPr>
          <a:xfrm>
            <a:off x="1750338" y="1621150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5442338" y="1621150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Drug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55" name="Google Shape;155;p18"/>
          <p:cNvCxnSpPr>
            <a:stCxn id="153" idx="2"/>
            <a:endCxn id="156" idx="0"/>
          </p:cNvCxnSpPr>
          <p:nvPr/>
        </p:nvCxnSpPr>
        <p:spPr>
          <a:xfrm flipH="1">
            <a:off x="2530488" y="2477950"/>
            <a:ext cx="4200" cy="10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8"/>
          <p:cNvCxnSpPr>
            <a:stCxn id="154" idx="1"/>
            <a:endCxn id="153" idx="3"/>
          </p:cNvCxnSpPr>
          <p:nvPr/>
        </p:nvCxnSpPr>
        <p:spPr>
          <a:xfrm rot="10800000">
            <a:off x="3318938" y="2049550"/>
            <a:ext cx="21234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3469389" y="1649950"/>
            <a:ext cx="18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Effectiveness Y/N</a:t>
            </a:r>
            <a:endParaRPr b="1"/>
          </a:p>
        </p:txBody>
      </p:sp>
      <p:sp>
        <p:nvSpPr>
          <p:cNvPr id="159" name="Google Shape;159;p18"/>
          <p:cNvSpPr/>
          <p:nvPr/>
        </p:nvSpPr>
        <p:spPr>
          <a:xfrm>
            <a:off x="4894363" y="354205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Effect_1</a:t>
            </a:r>
            <a:endParaRPr sz="1300"/>
          </a:p>
        </p:txBody>
      </p:sp>
      <p:sp>
        <p:nvSpPr>
          <p:cNvPr id="160" name="Google Shape;160;p18"/>
          <p:cNvSpPr/>
          <p:nvPr/>
        </p:nvSpPr>
        <p:spPr>
          <a:xfrm>
            <a:off x="6189763" y="3542050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Effect_n</a:t>
            </a:r>
            <a:endParaRPr sz="1300"/>
          </a:p>
        </p:txBody>
      </p:sp>
      <p:cxnSp>
        <p:nvCxnSpPr>
          <p:cNvPr id="161" name="Google Shape;161;p18"/>
          <p:cNvCxnSpPr>
            <a:stCxn id="154" idx="2"/>
            <a:endCxn id="159" idx="0"/>
          </p:cNvCxnSpPr>
          <p:nvPr/>
        </p:nvCxnSpPr>
        <p:spPr>
          <a:xfrm flipH="1">
            <a:off x="5496188" y="2477950"/>
            <a:ext cx="7305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8"/>
          <p:cNvCxnSpPr>
            <a:stCxn id="154" idx="2"/>
            <a:endCxn id="160" idx="0"/>
          </p:cNvCxnSpPr>
          <p:nvPr/>
        </p:nvCxnSpPr>
        <p:spPr>
          <a:xfrm>
            <a:off x="6226688" y="2477950"/>
            <a:ext cx="564900" cy="10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8"/>
          <p:cNvSpPr/>
          <p:nvPr/>
        </p:nvSpPr>
        <p:spPr>
          <a:xfrm>
            <a:off x="1828263" y="3554075"/>
            <a:ext cx="14043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Symptom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2068938" y="13801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patient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5760938" y="1380125"/>
            <a:ext cx="1568700" cy="856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Patient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218650" y="347292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Age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25 - 34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6613325" y="347292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Sex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male</a:t>
            </a:r>
            <a:endParaRPr/>
          </a:p>
        </p:txBody>
      </p:sp>
      <p:cxnSp>
        <p:nvCxnSpPr>
          <p:cNvPr id="171" name="Google Shape;171;p19"/>
          <p:cNvCxnSpPr>
            <a:stCxn id="168" idx="2"/>
            <a:endCxn id="169" idx="0"/>
          </p:cNvCxnSpPr>
          <p:nvPr/>
        </p:nvCxnSpPr>
        <p:spPr>
          <a:xfrm flipH="1">
            <a:off x="5820488" y="2236925"/>
            <a:ext cx="724800" cy="12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9"/>
          <p:cNvCxnSpPr>
            <a:stCxn id="168" idx="2"/>
            <a:endCxn id="170" idx="0"/>
          </p:cNvCxnSpPr>
          <p:nvPr/>
        </p:nvCxnSpPr>
        <p:spPr>
          <a:xfrm>
            <a:off x="6545288" y="2236925"/>
            <a:ext cx="669900" cy="12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9"/>
          <p:cNvCxnSpPr>
            <a:stCxn id="168" idx="1"/>
            <a:endCxn id="167" idx="3"/>
          </p:cNvCxnSpPr>
          <p:nvPr/>
        </p:nvCxnSpPr>
        <p:spPr>
          <a:xfrm rot="10800000">
            <a:off x="3637538" y="1808525"/>
            <a:ext cx="21234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3914938" y="1380125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Satisfaction Y/N</a:t>
            </a:r>
            <a:endParaRPr b="1"/>
          </a:p>
        </p:txBody>
      </p:sp>
      <p:sp>
        <p:nvSpPr>
          <p:cNvPr id="175" name="Google Shape;175;p19"/>
          <p:cNvSpPr/>
          <p:nvPr/>
        </p:nvSpPr>
        <p:spPr>
          <a:xfrm>
            <a:off x="1326763" y="345342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Effect_1</a:t>
            </a:r>
            <a:endParaRPr sz="1300"/>
          </a:p>
        </p:txBody>
      </p:sp>
      <p:sp>
        <p:nvSpPr>
          <p:cNvPr id="176" name="Google Shape;176;p19"/>
          <p:cNvSpPr/>
          <p:nvPr/>
        </p:nvSpPr>
        <p:spPr>
          <a:xfrm>
            <a:off x="2926963" y="3453425"/>
            <a:ext cx="1203900" cy="7419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Side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Effect_n</a:t>
            </a:r>
            <a:endParaRPr sz="1300"/>
          </a:p>
        </p:txBody>
      </p:sp>
      <p:cxnSp>
        <p:nvCxnSpPr>
          <p:cNvPr id="177" name="Google Shape;177;p19"/>
          <p:cNvCxnSpPr>
            <a:stCxn id="167" idx="2"/>
            <a:endCxn id="175" idx="0"/>
          </p:cNvCxnSpPr>
          <p:nvPr/>
        </p:nvCxnSpPr>
        <p:spPr>
          <a:xfrm flipH="1">
            <a:off x="1928688" y="2236925"/>
            <a:ext cx="924600" cy="12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9"/>
          <p:cNvCxnSpPr>
            <a:stCxn id="167" idx="2"/>
            <a:endCxn id="176" idx="0"/>
          </p:cNvCxnSpPr>
          <p:nvPr/>
        </p:nvCxnSpPr>
        <p:spPr>
          <a:xfrm>
            <a:off x="2853288" y="2236925"/>
            <a:ext cx="675600" cy="12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9"/>
          <p:cNvSpPr txBox="1"/>
          <p:nvPr/>
        </p:nvSpPr>
        <p:spPr>
          <a:xfrm>
            <a:off x="228600" y="228600"/>
            <a:ext cx="1087800" cy="538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Label</a:t>
            </a:r>
            <a:endParaRPr sz="23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1942450" y="2419600"/>
            <a:ext cx="1176300" cy="338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patient_1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393800" y="4072200"/>
            <a:ext cx="1022400" cy="37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patient_2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3953575" y="848300"/>
            <a:ext cx="1089300" cy="37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patient_n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698000" y="2935888"/>
            <a:ext cx="1022400" cy="5298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Age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25 - 34</a:t>
            </a:r>
            <a:endParaRPr sz="1200"/>
          </a:p>
        </p:txBody>
      </p:sp>
      <p:sp>
        <p:nvSpPr>
          <p:cNvPr id="188" name="Google Shape;188;p20"/>
          <p:cNvSpPr/>
          <p:nvPr/>
        </p:nvSpPr>
        <p:spPr>
          <a:xfrm>
            <a:off x="2029000" y="4469850"/>
            <a:ext cx="954000" cy="5184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Age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55 - 64</a:t>
            </a:r>
            <a:endParaRPr sz="1200"/>
          </a:p>
        </p:txBody>
      </p:sp>
      <p:sp>
        <p:nvSpPr>
          <p:cNvPr id="189" name="Google Shape;189;p20"/>
          <p:cNvSpPr/>
          <p:nvPr/>
        </p:nvSpPr>
        <p:spPr>
          <a:xfrm>
            <a:off x="4645777" y="174013"/>
            <a:ext cx="1022400" cy="4767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Age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75 or over</a:t>
            </a:r>
            <a:endParaRPr sz="900"/>
          </a:p>
        </p:txBody>
      </p:sp>
      <p:sp>
        <p:nvSpPr>
          <p:cNvPr id="190" name="Google Shape;190;p20"/>
          <p:cNvSpPr/>
          <p:nvPr/>
        </p:nvSpPr>
        <p:spPr>
          <a:xfrm>
            <a:off x="612115" y="1925463"/>
            <a:ext cx="1022400" cy="5298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Sex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male</a:t>
            </a:r>
            <a:endParaRPr sz="1200"/>
          </a:p>
        </p:txBody>
      </p:sp>
      <p:sp>
        <p:nvSpPr>
          <p:cNvPr id="191" name="Google Shape;191;p20"/>
          <p:cNvSpPr/>
          <p:nvPr/>
        </p:nvSpPr>
        <p:spPr>
          <a:xfrm>
            <a:off x="4008251" y="4653449"/>
            <a:ext cx="915300" cy="4554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Sex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female</a:t>
            </a:r>
            <a:endParaRPr sz="1200"/>
          </a:p>
        </p:txBody>
      </p:sp>
      <p:sp>
        <p:nvSpPr>
          <p:cNvPr id="192" name="Google Shape;192;p20"/>
          <p:cNvSpPr/>
          <p:nvPr/>
        </p:nvSpPr>
        <p:spPr>
          <a:xfrm>
            <a:off x="2829238" y="57638"/>
            <a:ext cx="1022400" cy="5298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Sex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female</a:t>
            </a:r>
            <a:endParaRPr sz="1200"/>
          </a:p>
        </p:txBody>
      </p:sp>
      <p:cxnSp>
        <p:nvCxnSpPr>
          <p:cNvPr id="193" name="Google Shape;193;p20"/>
          <p:cNvCxnSpPr>
            <a:stCxn id="184" idx="1"/>
            <a:endCxn id="187" idx="7"/>
          </p:cNvCxnSpPr>
          <p:nvPr/>
        </p:nvCxnSpPr>
        <p:spPr>
          <a:xfrm flipH="1">
            <a:off x="1570750" y="2588800"/>
            <a:ext cx="371700" cy="42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0"/>
          <p:cNvCxnSpPr>
            <a:stCxn id="184" idx="1"/>
            <a:endCxn id="190" idx="6"/>
          </p:cNvCxnSpPr>
          <p:nvPr/>
        </p:nvCxnSpPr>
        <p:spPr>
          <a:xfrm rot="10800000">
            <a:off x="1634650" y="2190400"/>
            <a:ext cx="307800" cy="3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0"/>
          <p:cNvCxnSpPr>
            <a:stCxn id="185" idx="1"/>
            <a:endCxn id="188" idx="7"/>
          </p:cNvCxnSpPr>
          <p:nvPr/>
        </p:nvCxnSpPr>
        <p:spPr>
          <a:xfrm flipH="1">
            <a:off x="2843300" y="4258200"/>
            <a:ext cx="550500" cy="2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0"/>
          <p:cNvCxnSpPr>
            <a:stCxn id="185" idx="2"/>
            <a:endCxn id="191" idx="0"/>
          </p:cNvCxnSpPr>
          <p:nvPr/>
        </p:nvCxnSpPr>
        <p:spPr>
          <a:xfrm>
            <a:off x="3905000" y="4444200"/>
            <a:ext cx="5610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0"/>
          <p:cNvCxnSpPr>
            <a:cxnSpLocks/>
            <a:stCxn id="186" idx="0"/>
            <a:endCxn id="189" idx="3"/>
          </p:cNvCxnSpPr>
          <p:nvPr/>
        </p:nvCxnSpPr>
        <p:spPr>
          <a:xfrm flipV="1">
            <a:off x="4498225" y="580902"/>
            <a:ext cx="297279" cy="2673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0"/>
          <p:cNvCxnSpPr>
            <a:stCxn id="186" idx="0"/>
            <a:endCxn id="192" idx="5"/>
          </p:cNvCxnSpPr>
          <p:nvPr/>
        </p:nvCxnSpPr>
        <p:spPr>
          <a:xfrm rot="10800000">
            <a:off x="3702025" y="509900"/>
            <a:ext cx="796200" cy="3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20"/>
          <p:cNvSpPr/>
          <p:nvPr/>
        </p:nvSpPr>
        <p:spPr>
          <a:xfrm>
            <a:off x="2310188" y="1448400"/>
            <a:ext cx="1022400" cy="448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</a:rPr>
              <a:t>Condition_1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2344000" y="3280400"/>
            <a:ext cx="1089300" cy="448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Condition_2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113079" y="657341"/>
            <a:ext cx="954000" cy="448800"/>
          </a:xfrm>
          <a:prstGeom prst="ellipse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/>
              <a:t>Symptom</a:t>
            </a:r>
            <a:endParaRPr sz="800"/>
          </a:p>
        </p:txBody>
      </p:sp>
      <p:sp>
        <p:nvSpPr>
          <p:cNvPr id="202" name="Google Shape;202;p20"/>
          <p:cNvSpPr/>
          <p:nvPr/>
        </p:nvSpPr>
        <p:spPr>
          <a:xfrm>
            <a:off x="818071" y="4033791"/>
            <a:ext cx="915300" cy="448800"/>
          </a:xfrm>
          <a:prstGeom prst="ellipse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/>
              <a:t>Symptom</a:t>
            </a:r>
            <a:endParaRPr sz="800"/>
          </a:p>
        </p:txBody>
      </p:sp>
      <p:cxnSp>
        <p:nvCxnSpPr>
          <p:cNvPr id="203" name="Google Shape;203;p20"/>
          <p:cNvCxnSpPr>
            <a:stCxn id="199" idx="0"/>
            <a:endCxn id="201" idx="4"/>
          </p:cNvCxnSpPr>
          <p:nvPr/>
        </p:nvCxnSpPr>
        <p:spPr>
          <a:xfrm rot="10800000">
            <a:off x="2590088" y="1106100"/>
            <a:ext cx="23130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0"/>
          <p:cNvCxnSpPr>
            <a:stCxn id="200" idx="1"/>
            <a:endCxn id="202" idx="7"/>
          </p:cNvCxnSpPr>
          <p:nvPr/>
        </p:nvCxnSpPr>
        <p:spPr>
          <a:xfrm flipH="1">
            <a:off x="1599400" y="3504800"/>
            <a:ext cx="744600" cy="5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0"/>
          <p:cNvSpPr/>
          <p:nvPr/>
        </p:nvSpPr>
        <p:spPr>
          <a:xfrm>
            <a:off x="6074950" y="2074274"/>
            <a:ext cx="1089300" cy="37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Drug_1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7105849" y="3447074"/>
            <a:ext cx="1022400" cy="37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Drug_2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7905050" y="2300801"/>
            <a:ext cx="891300" cy="4518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Side</a:t>
            </a:r>
            <a:endParaRPr sz="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Effect_1</a:t>
            </a:r>
            <a:endParaRPr sz="700"/>
          </a:p>
        </p:txBody>
      </p:sp>
      <p:sp>
        <p:nvSpPr>
          <p:cNvPr id="208" name="Google Shape;208;p20"/>
          <p:cNvSpPr/>
          <p:nvPr/>
        </p:nvSpPr>
        <p:spPr>
          <a:xfrm>
            <a:off x="7171411" y="4511976"/>
            <a:ext cx="891300" cy="451800"/>
          </a:xfrm>
          <a:prstGeom prst="ellipse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Side</a:t>
            </a:r>
            <a:endParaRPr sz="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Effect_1</a:t>
            </a:r>
            <a:endParaRPr sz="700"/>
          </a:p>
        </p:txBody>
      </p:sp>
      <p:sp>
        <p:nvSpPr>
          <p:cNvPr id="209" name="Google Shape;209;p20"/>
          <p:cNvSpPr/>
          <p:nvPr/>
        </p:nvSpPr>
        <p:spPr>
          <a:xfrm>
            <a:off x="7693182" y="888076"/>
            <a:ext cx="891300" cy="4518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Side</a:t>
            </a:r>
            <a:endParaRPr sz="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Effect_n</a:t>
            </a:r>
            <a:endParaRPr sz="700"/>
          </a:p>
        </p:txBody>
      </p:sp>
      <p:sp>
        <p:nvSpPr>
          <p:cNvPr id="210" name="Google Shape;210;p20"/>
          <p:cNvSpPr/>
          <p:nvPr/>
        </p:nvSpPr>
        <p:spPr>
          <a:xfrm>
            <a:off x="8063206" y="4054776"/>
            <a:ext cx="891300" cy="4518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Side</a:t>
            </a:r>
            <a:endParaRPr sz="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Effect_n</a:t>
            </a:r>
            <a:endParaRPr sz="700"/>
          </a:p>
        </p:txBody>
      </p:sp>
      <p:cxnSp>
        <p:nvCxnSpPr>
          <p:cNvPr id="211" name="Google Shape;211;p20"/>
          <p:cNvCxnSpPr>
            <a:stCxn id="205" idx="3"/>
            <a:endCxn id="207" idx="2"/>
          </p:cNvCxnSpPr>
          <p:nvPr/>
        </p:nvCxnSpPr>
        <p:spPr>
          <a:xfrm>
            <a:off x="7164250" y="2260274"/>
            <a:ext cx="740700" cy="2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0"/>
          <p:cNvCxnSpPr>
            <a:stCxn id="205" idx="0"/>
            <a:endCxn id="209" idx="3"/>
          </p:cNvCxnSpPr>
          <p:nvPr/>
        </p:nvCxnSpPr>
        <p:spPr>
          <a:xfrm rot="10800000" flipH="1">
            <a:off x="6619600" y="1273574"/>
            <a:ext cx="1204200" cy="8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0"/>
          <p:cNvCxnSpPr>
            <a:stCxn id="206" idx="2"/>
            <a:endCxn id="208" idx="0"/>
          </p:cNvCxnSpPr>
          <p:nvPr/>
        </p:nvCxnSpPr>
        <p:spPr>
          <a:xfrm>
            <a:off x="7617049" y="3819074"/>
            <a:ext cx="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0"/>
          <p:cNvCxnSpPr>
            <a:stCxn id="206" idx="2"/>
            <a:endCxn id="210" idx="0"/>
          </p:cNvCxnSpPr>
          <p:nvPr/>
        </p:nvCxnSpPr>
        <p:spPr>
          <a:xfrm>
            <a:off x="7617049" y="3819074"/>
            <a:ext cx="891900" cy="2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5" name="Google Shape;215;p20"/>
          <p:cNvGraphicFramePr/>
          <p:nvPr/>
        </p:nvGraphicFramePr>
        <p:xfrm>
          <a:off x="76200" y="67148"/>
          <a:ext cx="1980600" cy="1401960"/>
        </p:xfrm>
        <a:graphic>
          <a:graphicData uri="http://schemas.openxmlformats.org/drawingml/2006/table">
            <a:tbl>
              <a:tblPr>
                <a:noFill/>
                <a:tableStyleId>{D07807E2-FB01-48F1-89DE-7320E338D7A7}</a:tableStyleId>
              </a:tblPr>
              <a:tblGrid>
                <a:gridCol w="5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Symptom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Easy of Use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Effectiveness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Satisfaction (label)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6" name="Google Shape;216;p20"/>
          <p:cNvCxnSpPr/>
          <p:nvPr/>
        </p:nvCxnSpPr>
        <p:spPr>
          <a:xfrm>
            <a:off x="167125" y="268050"/>
            <a:ext cx="3039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167125" y="572850"/>
            <a:ext cx="3039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167125" y="953850"/>
            <a:ext cx="303900" cy="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0"/>
          <p:cNvCxnSpPr/>
          <p:nvPr/>
        </p:nvCxnSpPr>
        <p:spPr>
          <a:xfrm>
            <a:off x="167125" y="1258650"/>
            <a:ext cx="303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0"/>
          <p:cNvCxnSpPr>
            <a:stCxn id="199" idx="3"/>
            <a:endCxn id="186" idx="1"/>
          </p:cNvCxnSpPr>
          <p:nvPr/>
        </p:nvCxnSpPr>
        <p:spPr>
          <a:xfrm rot="10800000" flipH="1">
            <a:off x="3332588" y="1034400"/>
            <a:ext cx="621000" cy="63840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0"/>
          <p:cNvCxnSpPr>
            <a:stCxn id="200" idx="0"/>
            <a:endCxn id="184" idx="2"/>
          </p:cNvCxnSpPr>
          <p:nvPr/>
        </p:nvCxnSpPr>
        <p:spPr>
          <a:xfrm rot="10800000">
            <a:off x="2530750" y="2758100"/>
            <a:ext cx="357900" cy="52230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20"/>
          <p:cNvCxnSpPr>
            <a:stCxn id="200" idx="2"/>
            <a:endCxn id="185" idx="0"/>
          </p:cNvCxnSpPr>
          <p:nvPr/>
        </p:nvCxnSpPr>
        <p:spPr>
          <a:xfrm>
            <a:off x="2888650" y="3729200"/>
            <a:ext cx="1016400" cy="34290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0"/>
          <p:cNvCxnSpPr>
            <a:stCxn id="205" idx="1"/>
            <a:endCxn id="186" idx="3"/>
          </p:cNvCxnSpPr>
          <p:nvPr/>
        </p:nvCxnSpPr>
        <p:spPr>
          <a:xfrm rot="10800000">
            <a:off x="5042950" y="1034174"/>
            <a:ext cx="1032000" cy="12261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0"/>
          <p:cNvCxnSpPr>
            <a:stCxn id="205" idx="1"/>
            <a:endCxn id="185" idx="3"/>
          </p:cNvCxnSpPr>
          <p:nvPr/>
        </p:nvCxnSpPr>
        <p:spPr>
          <a:xfrm flipH="1">
            <a:off x="4416250" y="2260274"/>
            <a:ext cx="1658700" cy="1998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0"/>
          <p:cNvCxnSpPr>
            <a:stCxn id="206" idx="1"/>
            <a:endCxn id="200" idx="3"/>
          </p:cNvCxnSpPr>
          <p:nvPr/>
        </p:nvCxnSpPr>
        <p:spPr>
          <a:xfrm rot="10800000">
            <a:off x="3433249" y="3504674"/>
            <a:ext cx="3672600" cy="12840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0"/>
          <p:cNvCxnSpPr>
            <a:stCxn id="205" idx="1"/>
            <a:endCxn id="199" idx="3"/>
          </p:cNvCxnSpPr>
          <p:nvPr/>
        </p:nvCxnSpPr>
        <p:spPr>
          <a:xfrm rot="10800000">
            <a:off x="3332650" y="1672874"/>
            <a:ext cx="2742300" cy="58740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0"/>
          <p:cNvCxnSpPr>
            <a:stCxn id="205" idx="1"/>
            <a:endCxn id="200" idx="3"/>
          </p:cNvCxnSpPr>
          <p:nvPr/>
        </p:nvCxnSpPr>
        <p:spPr>
          <a:xfrm flipH="1">
            <a:off x="3433150" y="2260274"/>
            <a:ext cx="2641800" cy="124440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0"/>
          <p:cNvCxnSpPr>
            <a:stCxn id="184" idx="3"/>
            <a:endCxn id="205" idx="1"/>
          </p:cNvCxnSpPr>
          <p:nvPr/>
        </p:nvCxnSpPr>
        <p:spPr>
          <a:xfrm rot="10800000" flipH="1">
            <a:off x="3118750" y="2260300"/>
            <a:ext cx="2956200" cy="328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0"/>
          <p:cNvCxnSpPr>
            <a:stCxn id="186" idx="3"/>
            <a:endCxn id="205" idx="0"/>
          </p:cNvCxnSpPr>
          <p:nvPr/>
        </p:nvCxnSpPr>
        <p:spPr>
          <a:xfrm>
            <a:off x="5042875" y="1034300"/>
            <a:ext cx="1576800" cy="104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0"/>
          <p:cNvCxnSpPr>
            <a:stCxn id="231" idx="3"/>
            <a:endCxn id="206" idx="1"/>
          </p:cNvCxnSpPr>
          <p:nvPr/>
        </p:nvCxnSpPr>
        <p:spPr>
          <a:xfrm rot="10800000" flipH="1">
            <a:off x="6239672" y="3633075"/>
            <a:ext cx="866100" cy="412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0"/>
          <p:cNvSpPr/>
          <p:nvPr/>
        </p:nvSpPr>
        <p:spPr>
          <a:xfrm>
            <a:off x="5270372" y="3833475"/>
            <a:ext cx="969300" cy="424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predict</a:t>
            </a:r>
            <a:endParaRPr sz="1600" b="1"/>
          </a:p>
        </p:txBody>
      </p:sp>
      <p:cxnSp>
        <p:nvCxnSpPr>
          <p:cNvPr id="232" name="Google Shape;232;p20"/>
          <p:cNvCxnSpPr>
            <a:stCxn id="185" idx="3"/>
            <a:endCxn id="231" idx="1"/>
          </p:cNvCxnSpPr>
          <p:nvPr/>
        </p:nvCxnSpPr>
        <p:spPr>
          <a:xfrm rot="10800000" flipH="1">
            <a:off x="4416200" y="4045800"/>
            <a:ext cx="854100" cy="21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화면 슬라이드 쇼(16:9)</PresentationFormat>
  <Paragraphs>127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민준</cp:lastModifiedBy>
  <cp:revision>1</cp:revision>
  <dcterms:modified xsi:type="dcterms:W3CDTF">2022-02-15T05:43:24Z</dcterms:modified>
</cp:coreProperties>
</file>