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75" r:id="rId4"/>
    <p:sldId id="258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545"/>
    <p:restoredTop sz="89387"/>
  </p:normalViewPr>
  <p:slideViewPr>
    <p:cSldViewPr snapToGrid="0">
      <p:cViewPr varScale="1">
        <p:scale>
          <a:sx n="143" d="100"/>
          <a:sy n="143" d="100"/>
        </p:scale>
        <p:origin x="14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F287D-1C6F-904F-9668-9B1E2B70A1D3}" type="datetimeFigureOut">
              <a:rPr lang="en-KR" smtClean="0"/>
              <a:t>5/19/24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57474-B321-C146-88D4-3F77D702C6F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822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KR" dirty="0"/>
              <a:t>ello my name is june, </a:t>
            </a:r>
            <a:r>
              <a:rPr lang="en-US" dirty="0"/>
              <a:t>I</a:t>
            </a:r>
            <a:r>
              <a:rPr lang="en-KR" dirty="0"/>
              <a:t> m going to explain about my data analytics assignment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474-B321-C146-88D4-3F77D702C6F6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47116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KR" dirty="0"/>
              <a:t>ow </a:t>
            </a:r>
            <a:r>
              <a:rPr lang="en-US" dirty="0"/>
              <a:t>I</a:t>
            </a:r>
            <a:r>
              <a:rPr lang="en-KR" dirty="0"/>
              <a:t> m going to talk about the confidence of predicting “phishing website”.</a:t>
            </a:r>
          </a:p>
          <a:p>
            <a:endParaRPr lang="en-KR" dirty="0"/>
          </a:p>
          <a:p>
            <a:r>
              <a:rPr lang="en-US" dirty="0"/>
              <a:t>A</a:t>
            </a:r>
            <a:r>
              <a:rPr lang="en-KR" dirty="0"/>
              <a:t>s you can see, there are the 2 columns for each classifier. I put one image for confidence from the decision tree, but all the dimension are same with this dimension.</a:t>
            </a:r>
          </a:p>
          <a:p>
            <a:endParaRPr lang="en-KR" dirty="0"/>
          </a:p>
          <a:p>
            <a:r>
              <a:rPr lang="en-US" dirty="0"/>
              <a:t>T</a:t>
            </a:r>
            <a:r>
              <a:rPr lang="en-KR" dirty="0"/>
              <a:t>hese number means the confidence of probability each of classifiation model.</a:t>
            </a:r>
          </a:p>
          <a:p>
            <a:endParaRPr lang="en-KR" dirty="0"/>
          </a:p>
          <a:p>
            <a:r>
              <a:rPr lang="en-KR" dirty="0"/>
              <a:t>And, I put sensitibity value as confidence in the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474-B321-C146-88D4-3F77D702C6F6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7887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ROC curved ploted each of classifier.</a:t>
            </a:r>
          </a:p>
          <a:p>
            <a:endParaRPr lang="en-KR" dirty="0"/>
          </a:p>
          <a:p>
            <a:r>
              <a:rPr lang="en-KR" dirty="0"/>
              <a:t>AUC values means that the overall performance of binary classification model to differentiate positive and negative classes.</a:t>
            </a:r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474-B321-C146-88D4-3F77D702C6F6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07654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474-B321-C146-88D4-3F77D702C6F6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8479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KR" dirty="0"/>
              <a:t>he Accuracy has slightly improved to 0.8</a:t>
            </a:r>
          </a:p>
          <a:p>
            <a:endParaRPr lang="en-KR" dirty="0"/>
          </a:p>
          <a:p>
            <a:r>
              <a:rPr lang="en-KR" dirty="0"/>
              <a:t>However, AUC value didn’t improved with 0.74 compare to normal decision tree, 0.7499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474-B321-C146-88D4-3F77D702C6F6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69707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This is the improved bagging model.</a:t>
            </a:r>
          </a:p>
          <a:p>
            <a:endParaRPr lang="en-KR" dirty="0"/>
          </a:p>
          <a:p>
            <a:r>
              <a:rPr lang="en-KR" dirty="0"/>
              <a:t>I used gridsearch for finding the best attributes, and </a:t>
            </a:r>
            <a:r>
              <a:rPr lang="en-US" dirty="0"/>
              <a:t>I</a:t>
            </a:r>
            <a:r>
              <a:rPr lang="en-KR" dirty="0"/>
              <a:t> could get 5 attributes were overall high score.</a:t>
            </a:r>
          </a:p>
          <a:p>
            <a:endParaRPr lang="en-KR" dirty="0"/>
          </a:p>
          <a:p>
            <a:r>
              <a:rPr lang="en-KR" dirty="0"/>
              <a:t>Therefore, I used that attributess for new bagging model, and the accuracy of new bagging model was slightly higher than normal bagging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474-B321-C146-88D4-3F77D702C6F6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78223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The predictor ariables were didn’t normalized based on the edstem.</a:t>
            </a:r>
          </a:p>
          <a:p>
            <a:endParaRPr lang="en-KR" dirty="0"/>
          </a:p>
          <a:p>
            <a:r>
              <a:rPr lang="en-US" dirty="0"/>
              <a:t>T</a:t>
            </a:r>
            <a:r>
              <a:rPr lang="en-KR" dirty="0"/>
              <a:t>he missing valuesa are omitted at first.</a:t>
            </a:r>
          </a:p>
          <a:p>
            <a:endParaRPr lang="en-KR" dirty="0"/>
          </a:p>
          <a:p>
            <a:r>
              <a:rPr lang="en-KR" dirty="0"/>
              <a:t>And here is the plot of artificial newral network.</a:t>
            </a:r>
          </a:p>
          <a:p>
            <a:endParaRPr lang="en-KR" dirty="0"/>
          </a:p>
          <a:p>
            <a:r>
              <a:rPr lang="en-US" dirty="0"/>
              <a:t>W</a:t>
            </a:r>
            <a:r>
              <a:rPr lang="en-KR" dirty="0"/>
              <a:t>e could get the accuracy which is 0.8008, as you can see, the bagging accuracy is still the highest compare to the other classifier’s 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474-B321-C146-88D4-3F77D702C6F6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4485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KR" dirty="0"/>
              <a:t>ow </a:t>
            </a:r>
            <a:r>
              <a:rPr lang="en-US" dirty="0"/>
              <a:t>I</a:t>
            </a:r>
            <a:r>
              <a:rPr lang="en-KR" dirty="0"/>
              <a:t> also implemented new classifer which is support vector machine. </a:t>
            </a:r>
          </a:p>
          <a:p>
            <a:endParaRPr lang="en-KR" dirty="0"/>
          </a:p>
          <a:p>
            <a:r>
              <a:rPr lang="en-US" dirty="0"/>
              <a:t>So, The accuracy was 0.78 which is lower than Artificial Neural Network classifier’s accuracy.</a:t>
            </a:r>
          </a:p>
          <a:p>
            <a:endParaRPr lang="en-US" dirty="0"/>
          </a:p>
          <a:p>
            <a:r>
              <a:rPr lang="en-US" dirty="0"/>
              <a:t>And, The </a:t>
            </a:r>
            <a:r>
              <a:rPr lang="en-US" dirty="0" err="1"/>
              <a:t>Auc</a:t>
            </a:r>
            <a:r>
              <a:rPr lang="en-US" dirty="0"/>
              <a:t> value was 0.762.</a:t>
            </a:r>
          </a:p>
          <a:p>
            <a:endParaRPr lang="en-US" dirty="0"/>
          </a:p>
          <a:p>
            <a:r>
              <a:rPr lang="en-US" dirty="0"/>
              <a:t>Therefore, we could see that the bagging model’s accuracy was remained still the highest compare to the others.</a:t>
            </a:r>
          </a:p>
          <a:p>
            <a:endParaRPr lang="en-US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474-B321-C146-88D4-3F77D702C6F6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4866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First, I m going to talk about the proportion of phishing sites to legitimate sites.</a:t>
            </a:r>
          </a:p>
          <a:p>
            <a:endParaRPr lang="en-US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There were a total of 2000 rows and 26 columns in the dataset. Among the 2000 sites, 582 were phishing sites and 1418 were legitimate sites. </a:t>
            </a:r>
          </a:p>
          <a:p>
            <a:endParaRPr lang="en-US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Therefore, the proportion of phishing sites is 582/2000, which corresponds to 29.1% of the total.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474-B321-C146-88D4-3F77D702C6F6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2714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I could see the mean, and median values of each attributes from the data. However, I couldn’t notice about the anything noteworthy in the data. I concluded that it will be available to find noteworthy data only after implementing classifier.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474-B321-C146-88D4-3F77D702C6F6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40645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2 things that I did in the pre processing of this data.</a:t>
            </a:r>
          </a:p>
          <a:p>
            <a:endParaRPr lang="en-US" dirty="0"/>
          </a:p>
          <a:p>
            <a:r>
              <a:rPr lang="en-US" dirty="0"/>
              <a:t>First, I removed all the NA values from the data.</a:t>
            </a:r>
          </a:p>
          <a:p>
            <a:r>
              <a:rPr lang="en-US" dirty="0"/>
              <a:t>The original data dimensions was 2000 rows and 26 columns</a:t>
            </a:r>
          </a:p>
          <a:p>
            <a:endParaRPr lang="en-US" dirty="0"/>
          </a:p>
          <a:p>
            <a:r>
              <a:rPr lang="en-US" dirty="0"/>
              <a:t>It became 1605 rows and 26 columns after removing the NA values row.</a:t>
            </a:r>
          </a:p>
          <a:p>
            <a:endParaRPr lang="en-US" dirty="0"/>
          </a:p>
          <a:p>
            <a:r>
              <a:rPr lang="en-US" dirty="0"/>
              <a:t>After that,  I made class attributes as a factor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474-B321-C146-88D4-3F77D702C6F6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6973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I divided my data into a 70% training and 30% test set by adapting the following code. The code is from Assignment instruction, with my student ID seeds.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474-B321-C146-88D4-3F77D702C6F6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7070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Now </a:t>
            </a:r>
            <a:r>
              <a:rPr lang="en-US" dirty="0"/>
              <a:t>I</a:t>
            </a:r>
            <a:r>
              <a:rPr lang="en-KR" dirty="0"/>
              <a:t> m going to talk about the performance and accuracy of each model.</a:t>
            </a:r>
          </a:p>
          <a:p>
            <a:endParaRPr lang="en-KR" dirty="0"/>
          </a:p>
          <a:p>
            <a:r>
              <a:rPr lang="en-KR" dirty="0"/>
              <a:t>For Decision tree, 6 terminals were founded.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474-B321-C146-88D4-3F77D702C6F6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2122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KR" dirty="0"/>
              <a:t>e used the PD.train data for train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474-B321-C146-88D4-3F77D702C6F6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8897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This is the confusion matrix of each classifier and accuracy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474-B321-C146-88D4-3F77D702C6F6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728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KR" dirty="0"/>
              <a:t>verall, all the accuracy of 5 classifiers were quigh high.</a:t>
            </a:r>
          </a:p>
          <a:p>
            <a:endParaRPr lang="en-KR" dirty="0"/>
          </a:p>
          <a:p>
            <a:r>
              <a:rPr lang="en-KR" dirty="0"/>
              <a:t>Bagging model has the best accuracy, Na</a:t>
            </a:r>
            <a:r>
              <a:rPr lang="en-US" dirty="0" err="1"/>
              <a:t>ï</a:t>
            </a:r>
            <a:r>
              <a:rPr lang="en-KR" dirty="0"/>
              <a:t>ve Bayes model performs worse, which is 0.73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474-B321-C146-88D4-3F77D702C6F6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6786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A03B-9B90-88BC-CE43-31E4A1F4D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FIT3152 Data analytics</a:t>
            </a:r>
            <a:br>
              <a:rPr lang="en-KR" dirty="0"/>
            </a:br>
            <a:r>
              <a:rPr lang="en-KR" dirty="0"/>
              <a:t>2024: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E9809-F8FA-287D-2664-64A9F5A65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31994695 June Jin</a:t>
            </a:r>
          </a:p>
        </p:txBody>
      </p:sp>
    </p:spTree>
    <p:extLst>
      <p:ext uri="{BB962C8B-B14F-4D97-AF65-F5344CB8AC3E}">
        <p14:creationId xmlns:p14="http://schemas.microsoft.com/office/powerpoint/2010/main" val="228164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2C6C-A86F-2069-3E0C-52E01224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Confidence of predicting ‘phishing’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51AAD77D-D77C-01B3-ECF2-410DBB63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953" y="3598817"/>
            <a:ext cx="4533900" cy="1879600"/>
          </a:xfrm>
          <a:prstGeom prst="rect">
            <a:avLst/>
          </a:prstGeom>
        </p:spPr>
      </p:pic>
      <p:pic>
        <p:nvPicPr>
          <p:cNvPr id="7" name="Picture 6" descr="A screen shot of a number&#10;&#10;Description automatically generated">
            <a:extLst>
              <a:ext uri="{FF2B5EF4-FFF2-40B4-BE49-F238E27FC236}">
                <a16:creationId xmlns:a16="http://schemas.microsoft.com/office/drawing/2014/main" id="{D8DFFFDD-CD9A-B726-4905-20609AF0B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2653720"/>
            <a:ext cx="1582279" cy="4101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878EFD-C750-D32C-93E0-CADB049F440D}"/>
              </a:ext>
            </a:extLst>
          </p:cNvPr>
          <p:cNvSpPr txBox="1"/>
          <p:nvPr/>
        </p:nvSpPr>
        <p:spPr>
          <a:xfrm>
            <a:off x="2294255" y="2218900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Decision Tree -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F08F0-4186-18EF-C77E-A16544CEC42B}"/>
              </a:ext>
            </a:extLst>
          </p:cNvPr>
          <p:cNvSpPr txBox="1"/>
          <p:nvPr/>
        </p:nvSpPr>
        <p:spPr>
          <a:xfrm>
            <a:off x="3813415" y="2218900"/>
            <a:ext cx="500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KR" dirty="0"/>
              <a:t>ll classifier has same dimenstion of this confidence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37E0A3-F9C8-24F3-00F3-B9AEC88E08B0}"/>
              </a:ext>
            </a:extLst>
          </p:cNvPr>
          <p:cNvSpPr txBox="1"/>
          <p:nvPr/>
        </p:nvSpPr>
        <p:spPr>
          <a:xfrm>
            <a:off x="6557699" y="316399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Sensitivity</a:t>
            </a:r>
          </a:p>
        </p:txBody>
      </p:sp>
    </p:spTree>
    <p:extLst>
      <p:ext uri="{BB962C8B-B14F-4D97-AF65-F5344CB8AC3E}">
        <p14:creationId xmlns:p14="http://schemas.microsoft.com/office/powerpoint/2010/main" val="319602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9EB5-6574-0713-6C6A-696492E3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KR" dirty="0"/>
              <a:t>oc curve for each of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529F-5F28-0E66-003D-87A619C86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6164360"/>
            <a:ext cx="7729728" cy="614607"/>
          </a:xfrm>
        </p:spPr>
        <p:txBody>
          <a:bodyPr>
            <a:normAutofit lnSpcReduction="10000"/>
          </a:bodyPr>
          <a:lstStyle/>
          <a:p>
            <a:r>
              <a:rPr lang="en-KR" dirty="0"/>
              <a:t>AUC values – overall performance of binary classification model to separate positive and negative classes</a:t>
            </a:r>
          </a:p>
        </p:txBody>
      </p:sp>
      <p:pic>
        <p:nvPicPr>
          <p:cNvPr id="5" name="Picture 4" descr="A graph of different models&#10;&#10;Description automatically generated">
            <a:extLst>
              <a:ext uri="{FF2B5EF4-FFF2-40B4-BE49-F238E27FC236}">
                <a16:creationId xmlns:a16="http://schemas.microsoft.com/office/drawing/2014/main" id="{A9E39991-CC4E-8DA0-5CE4-6C7ECD9B0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5" b="3416"/>
          <a:stretch/>
        </p:blipFill>
        <p:spPr>
          <a:xfrm>
            <a:off x="2759800" y="2343476"/>
            <a:ext cx="6672399" cy="370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6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123D-36A5-87FF-27C4-F7BEECEC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AUC table with overall data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AE77A2A6-160D-70D2-C1BE-F72A7D0B0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9739" y="2888343"/>
            <a:ext cx="7731125" cy="15832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2601C1-926C-EA55-2254-AB4BEAF1D30D}"/>
              </a:ext>
            </a:extLst>
          </p:cNvPr>
          <p:cNvSpPr txBox="1"/>
          <p:nvPr/>
        </p:nvSpPr>
        <p:spPr>
          <a:xfrm>
            <a:off x="2229739" y="4969978"/>
            <a:ext cx="5574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Bagging performs the best in terms of accuracy</a:t>
            </a:r>
          </a:p>
          <a:p>
            <a:endParaRPr lang="en-KR" dirty="0"/>
          </a:p>
          <a:p>
            <a:r>
              <a:rPr lang="en-KR" dirty="0"/>
              <a:t>Boosting performs the best overall in terms of AUC value</a:t>
            </a:r>
          </a:p>
        </p:txBody>
      </p:sp>
    </p:spTree>
    <p:extLst>
      <p:ext uri="{BB962C8B-B14F-4D97-AF65-F5344CB8AC3E}">
        <p14:creationId xmlns:p14="http://schemas.microsoft.com/office/powerpoint/2010/main" val="252965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5A0B-015A-42F9-011E-5C7036A8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Most important variables in predicting whether a website will be phishing or legitimate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D830-849D-C73D-E519-7657CAEF4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Decision Tree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pPr marL="0" indent="0">
              <a:buNone/>
            </a:pPr>
            <a:r>
              <a:rPr lang="en-KR" dirty="0"/>
              <a:t>A01,  A23,  A22</a:t>
            </a:r>
          </a:p>
          <a:p>
            <a:pPr lvl="1"/>
            <a:endParaRPr lang="en-KR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E21D897-FF61-3D7E-1559-75CCC232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96" y="3184979"/>
            <a:ext cx="49657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78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B5A4E47-133D-C8DA-03E5-FAACB5962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280" y="1207318"/>
            <a:ext cx="10467440" cy="14764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FF15DE-FE80-62C1-4DF5-714E4E70C965}"/>
              </a:ext>
            </a:extLst>
          </p:cNvPr>
          <p:cNvSpPr txBox="1"/>
          <p:nvPr/>
        </p:nvSpPr>
        <p:spPr>
          <a:xfrm>
            <a:off x="862148" y="58782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Bagging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E3FDC-0BE0-6A30-4A4D-3100C85991B6}"/>
              </a:ext>
            </a:extLst>
          </p:cNvPr>
          <p:cNvSpPr txBox="1"/>
          <p:nvPr/>
        </p:nvSpPr>
        <p:spPr>
          <a:xfrm>
            <a:off x="862016" y="373266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Boosting</a:t>
            </a:r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56612B3-CB83-4F09-A2B0-48E7B765F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48" y="4174198"/>
            <a:ext cx="10467440" cy="13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18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C33C62B-302C-946E-BB50-BD945F95C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6003" y="267652"/>
            <a:ext cx="2245313" cy="63226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D2E1DD-E1F4-DFBC-8C4E-77A6D3BB20E9}"/>
              </a:ext>
            </a:extLst>
          </p:cNvPr>
          <p:cNvSpPr txBox="1"/>
          <p:nvPr/>
        </p:nvSpPr>
        <p:spPr>
          <a:xfrm>
            <a:off x="4427154" y="940525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6397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EEC9-3109-11DB-B372-6BD5F3B4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Most important variables in predicting whether website will be phishing or legitimate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4941-DF7F-DF16-6B36-FC0652079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KR" dirty="0"/>
              <a:t>he higher number for each of the variables, the higher importance of the variables used in the classification model.</a:t>
            </a:r>
          </a:p>
          <a:p>
            <a:r>
              <a:rPr lang="en-KR" dirty="0"/>
              <a:t>A01, A22, A23, A18 are very consistently appear as important variables with high importance score.</a:t>
            </a:r>
          </a:p>
          <a:p>
            <a:r>
              <a:rPr lang="en-KR" dirty="0"/>
              <a:t>A lot of attributes have low importance which is zero.</a:t>
            </a:r>
          </a:p>
        </p:txBody>
      </p:sp>
    </p:spTree>
    <p:extLst>
      <p:ext uri="{BB962C8B-B14F-4D97-AF65-F5344CB8AC3E}">
        <p14:creationId xmlns:p14="http://schemas.microsoft.com/office/powerpoint/2010/main" val="120720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9CF1-10A7-F892-EC04-9B2E89FE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KR" dirty="0"/>
              <a:t>lassifier that is simple enough for a person to be able to classify whether a site is phishing or letimate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AEFF-3386-0340-5F8C-52AF5DC1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Attributes chosen :  A01, A18, A22, A23, A26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C1B9329-4E4E-9450-841C-FBA83401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68" y="3233056"/>
            <a:ext cx="4586605" cy="163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98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11535-6D3A-4BC2-A827-4EE30878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/>
              <a:t>Best tree based classifier</a:t>
            </a:r>
            <a:br>
              <a:rPr lang="en-US" dirty="0"/>
            </a:br>
            <a:r>
              <a:rPr lang="en-US" sz="2700" dirty="0"/>
              <a:t>Decision tree</a:t>
            </a:r>
            <a:endParaRPr lang="en-US" dirty="0"/>
          </a:p>
        </p:txBody>
      </p:sp>
      <p:pic>
        <p:nvPicPr>
          <p:cNvPr id="5" name="Content Placeholder 4" descr="A graph of different models&#10;&#10;Description automatically generated">
            <a:extLst>
              <a:ext uri="{FF2B5EF4-FFF2-40B4-BE49-F238E27FC236}">
                <a16:creationId xmlns:a16="http://schemas.microsoft.com/office/drawing/2014/main" id="{9EADAA23-2336-7CFF-8345-C94B7B91D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4376" y="1355274"/>
            <a:ext cx="6257544" cy="3832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4ECF27-CF94-61A9-E7B7-7EDC2FD50824}"/>
              </a:ext>
            </a:extLst>
          </p:cNvPr>
          <p:cNvSpPr txBox="1"/>
          <p:nvPr/>
        </p:nvSpPr>
        <p:spPr>
          <a:xfrm>
            <a:off x="5945546" y="5318060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Cross validation of decision tree, with post pruning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C6244-EA99-83B6-35D5-95A8F8A39333}"/>
              </a:ext>
            </a:extLst>
          </p:cNvPr>
          <p:cNvSpPr txBox="1"/>
          <p:nvPr/>
        </p:nvSpPr>
        <p:spPr>
          <a:xfrm>
            <a:off x="6335486" y="6021977"/>
            <a:ext cx="457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Accuracy : 0.8008299</a:t>
            </a:r>
          </a:p>
          <a:p>
            <a:r>
              <a:rPr lang="en-KR" dirty="0"/>
              <a:t>AUC value :  0.7499 &gt; 0.7405, didn’t improved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75586C0-61E9-76CC-AA2E-8F1F2BEE7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411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KR" altLang="en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KR" altLang="en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8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33BF-87AD-6194-DBB5-C07A09E9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KR" sz="2000"/>
              <a:t>Best Tree classifier - Bagging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1DCACD8-73E6-4727-528B-F71B61F6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96" y="1293275"/>
            <a:ext cx="6196030" cy="4279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CAB5-C7EF-0127-1252-D93D491E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Bagging model with </a:t>
            </a:r>
            <a:r>
              <a:rPr lang="en-US" dirty="0" err="1"/>
              <a:t>gridsearch</a:t>
            </a:r>
            <a:endParaRPr lang="en-US" dirty="0"/>
          </a:p>
          <a:p>
            <a:r>
              <a:rPr lang="en-US" dirty="0"/>
              <a:t>Selected A01, A18, A22, A23, A26 attributes based on the Importance.</a:t>
            </a:r>
          </a:p>
          <a:p>
            <a:r>
              <a:rPr lang="en-US" dirty="0"/>
              <a:t>Accuracy of 0.8154 – higher than 0.8133 (normal bagging – question 4 ~ 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5960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6D963-1607-A69C-C999-C1CFEF6E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Proportion of phishing site</a:t>
            </a:r>
          </a:p>
        </p:txBody>
      </p:sp>
      <p:pic>
        <p:nvPicPr>
          <p:cNvPr id="5" name="Content Placeholder 4" descr="A blue and pink squares&#10;&#10;Description automatically generated">
            <a:extLst>
              <a:ext uri="{FF2B5EF4-FFF2-40B4-BE49-F238E27FC236}">
                <a16:creationId xmlns:a16="http://schemas.microsoft.com/office/drawing/2014/main" id="{00751971-102E-E8E1-D473-C5F3E4634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4376" y="1331809"/>
            <a:ext cx="6257544" cy="3879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D9394-685B-5D36-3F19-111D8AED7C52}"/>
              </a:ext>
            </a:extLst>
          </p:cNvPr>
          <p:cNvSpPr txBox="1"/>
          <p:nvPr/>
        </p:nvSpPr>
        <p:spPr>
          <a:xfrm>
            <a:off x="6095999" y="5064526"/>
            <a:ext cx="5181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KR" dirty="0"/>
              <a:t>egitmate site , (0): 1418</a:t>
            </a:r>
          </a:p>
          <a:p>
            <a:r>
              <a:rPr lang="en-KR" dirty="0"/>
              <a:t>Phishing   site , (1):    582</a:t>
            </a:r>
          </a:p>
          <a:p>
            <a:r>
              <a:rPr lang="en-KR" dirty="0"/>
              <a:t>Proportion of phishing site to letimate site : 582/2000</a:t>
            </a:r>
          </a:p>
        </p:txBody>
      </p:sp>
    </p:spTree>
    <p:extLst>
      <p:ext uri="{BB962C8B-B14F-4D97-AF65-F5344CB8AC3E}">
        <p14:creationId xmlns:p14="http://schemas.microsoft.com/office/powerpoint/2010/main" val="212741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832D-0FC9-B63C-B39B-B2501A7F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Artificial Neural Network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65D04E27-8B2D-C27A-06B5-1E2713A83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650" y="2638424"/>
            <a:ext cx="5638295" cy="3101975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E3D8678-85C0-C858-62F3-600DD60A2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650" y="2862635"/>
            <a:ext cx="5346700" cy="2476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3DDC87-771B-625F-8DB6-DD026B80F61A}"/>
              </a:ext>
            </a:extLst>
          </p:cNvPr>
          <p:cNvSpPr txBox="1"/>
          <p:nvPr/>
        </p:nvSpPr>
        <p:spPr>
          <a:xfrm>
            <a:off x="374650" y="5740399"/>
            <a:ext cx="34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Attributes used A01, A22, A23, A18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009FE2B-C8F5-D69C-8C13-243ACD1F5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650" y="5474208"/>
            <a:ext cx="1587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68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EA29-9DCD-A96A-D14F-1E37BD34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classifier : </a:t>
            </a:r>
            <a:br>
              <a:rPr lang="en-US" dirty="0"/>
            </a:br>
            <a:r>
              <a:rPr lang="en-US" dirty="0"/>
              <a:t>Support vector machine - SVM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9F5C-E507-41E5-6E58-8D7F3CC1E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8" y="5893308"/>
            <a:ext cx="7729728" cy="2446804"/>
          </a:xfrm>
        </p:spPr>
        <p:txBody>
          <a:bodyPr/>
          <a:lstStyle/>
          <a:p>
            <a:r>
              <a:rPr lang="en-KR" dirty="0"/>
              <a:t>Accuracy : 0. 7822</a:t>
            </a:r>
          </a:p>
          <a:p>
            <a:r>
              <a:rPr lang="en-KR" dirty="0"/>
              <a:t>AUC value : 0.762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C35A944-5403-1823-BD9B-0EABB587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021" y="3121958"/>
            <a:ext cx="5143500" cy="2705100"/>
          </a:xfrm>
          <a:prstGeom prst="rect">
            <a:avLst/>
          </a:prstGeom>
        </p:spPr>
      </p:pic>
      <p:pic>
        <p:nvPicPr>
          <p:cNvPr id="8" name="Picture 7" descr="A graph of a curve&#10;&#10;Description automatically generated">
            <a:extLst>
              <a:ext uri="{FF2B5EF4-FFF2-40B4-BE49-F238E27FC236}">
                <a16:creationId xmlns:a16="http://schemas.microsoft.com/office/drawing/2014/main" id="{4919F9CE-2632-798D-A181-BF0FC3E3A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79" y="2323741"/>
            <a:ext cx="5665521" cy="3503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2B5A38-7E6D-C2CE-1633-504E04CD8D36}"/>
              </a:ext>
            </a:extLst>
          </p:cNvPr>
          <p:cNvSpPr txBox="1"/>
          <p:nvPr/>
        </p:nvSpPr>
        <p:spPr>
          <a:xfrm>
            <a:off x="6543117" y="23237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SVM helps find optimal decision boundaries, regression functions, and data anomalies.</a:t>
            </a:r>
          </a:p>
        </p:txBody>
      </p:sp>
    </p:spTree>
    <p:extLst>
      <p:ext uri="{BB962C8B-B14F-4D97-AF65-F5344CB8AC3E}">
        <p14:creationId xmlns:p14="http://schemas.microsoft.com/office/powerpoint/2010/main" val="328033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FED4-71DD-F4C4-5E9F-68211F30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A47A0-469D-A7B9-870D-A5334E78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KR" dirty="0"/>
              <a:t>arious methods that can be implemented to predict of the phishing website based on the datasets.</a:t>
            </a:r>
          </a:p>
          <a:p>
            <a:r>
              <a:rPr lang="en-US" dirty="0"/>
              <a:t>W</a:t>
            </a:r>
            <a:r>
              <a:rPr lang="en-KR" dirty="0"/>
              <a:t>e can choose the best classificiation method with using tuning parameters.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4631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0945-E138-2375-DB6C-61C1B5C6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Summary of data</a:t>
            </a:r>
          </a:p>
        </p:txBody>
      </p:sp>
      <p:pic>
        <p:nvPicPr>
          <p:cNvPr id="5" name="Content Placeholder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3A69B09B-8B7F-AAC6-BCE6-560154279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1136" y="2353200"/>
            <a:ext cx="7729728" cy="4374517"/>
          </a:xfrm>
        </p:spPr>
      </p:pic>
    </p:spTree>
    <p:extLst>
      <p:ext uri="{BB962C8B-B14F-4D97-AF65-F5344CB8AC3E}">
        <p14:creationId xmlns:p14="http://schemas.microsoft.com/office/powerpoint/2010/main" val="396096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6F9D-4018-1784-1369-9C305B43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Preprocessing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A402C-75FC-95C1-72AE-F7E1B849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Removing all the NA values from the data</a:t>
            </a:r>
          </a:p>
          <a:p>
            <a:pPr lvl="1"/>
            <a:r>
              <a:rPr lang="en-KR" dirty="0"/>
              <a:t>Before removing the NA values : 2000 rows, 26 columns</a:t>
            </a:r>
          </a:p>
          <a:p>
            <a:pPr lvl="1"/>
            <a:r>
              <a:rPr lang="en-KR" dirty="0"/>
              <a:t>After removing the NA values :  1605 rows, 26 columns</a:t>
            </a:r>
          </a:p>
          <a:p>
            <a:pPr marL="228600" lvl="1" indent="0">
              <a:buNone/>
            </a:pPr>
            <a:endParaRPr lang="en-KR" dirty="0"/>
          </a:p>
          <a:p>
            <a:r>
              <a:rPr lang="en-US" dirty="0"/>
              <a:t>A</a:t>
            </a:r>
            <a:r>
              <a:rPr lang="en-KR" dirty="0"/>
              <a:t>s.factor() function used to class column to make factor variables</a:t>
            </a:r>
          </a:p>
          <a:p>
            <a:pPr lvl="1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3618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34AD-29A7-742C-0305-93CBE29A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Dividing the data</a:t>
            </a:r>
          </a:p>
        </p:txBody>
      </p:sp>
      <p:pic>
        <p:nvPicPr>
          <p:cNvPr id="5" name="Content Placeholder 4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F01ACDDA-1FEC-E32D-C01D-ABF134111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500" y="3535362"/>
            <a:ext cx="6477000" cy="1308100"/>
          </a:xfrm>
        </p:spPr>
      </p:pic>
    </p:spTree>
    <p:extLst>
      <p:ext uri="{BB962C8B-B14F-4D97-AF65-F5344CB8AC3E}">
        <p14:creationId xmlns:p14="http://schemas.microsoft.com/office/powerpoint/2010/main" val="272230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62C6C-A86F-2069-3E0C-52E01224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Performance and Accuracy </a:t>
            </a:r>
            <a:br>
              <a:rPr lang="en-US" sz="2200"/>
            </a:br>
            <a:r>
              <a:rPr lang="en-US" sz="2200"/>
              <a:t>Decision tree</a:t>
            </a:r>
          </a:p>
        </p:txBody>
      </p:sp>
      <p:pic>
        <p:nvPicPr>
          <p:cNvPr id="9" name="Content Placeholder 6" descr="A diagram of a decision tree&#10;&#10;Description automatically generated">
            <a:extLst>
              <a:ext uri="{FF2B5EF4-FFF2-40B4-BE49-F238E27FC236}">
                <a16:creationId xmlns:a16="http://schemas.microsoft.com/office/drawing/2014/main" id="{AA565126-11DE-755B-966A-F97E08C68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6475"/>
          <a:stretch/>
        </p:blipFill>
        <p:spPr bwMode="auto">
          <a:xfrm>
            <a:off x="5294376" y="810644"/>
            <a:ext cx="6257544" cy="322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0094FAF9-A89A-5047-5DDC-6AF1EA7DC2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9A5BC-2DDE-BEAB-083E-60FBFA39C991}"/>
              </a:ext>
            </a:extLst>
          </p:cNvPr>
          <p:cNvSpPr txBox="1"/>
          <p:nvPr/>
        </p:nvSpPr>
        <p:spPr>
          <a:xfrm>
            <a:off x="7577330" y="4715692"/>
            <a:ext cx="2046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6 Terminal nodes</a:t>
            </a:r>
          </a:p>
        </p:txBody>
      </p:sp>
    </p:spTree>
    <p:extLst>
      <p:ext uri="{BB962C8B-B14F-4D97-AF65-F5344CB8AC3E}">
        <p14:creationId xmlns:p14="http://schemas.microsoft.com/office/powerpoint/2010/main" val="398292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2C6C-A86F-2069-3E0C-52E01224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Performance and Accuracy </a:t>
            </a:r>
            <a:br>
              <a:rPr lang="en-KR" dirty="0"/>
            </a:br>
            <a:r>
              <a:rPr lang="en-KR" dirty="0"/>
              <a:t>other classificaion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20CB-343D-AFDF-452A-3CEC6D4AD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Na</a:t>
            </a:r>
            <a:r>
              <a:rPr lang="en-US" dirty="0" err="1"/>
              <a:t>ï</a:t>
            </a:r>
            <a:r>
              <a:rPr lang="en-KR" dirty="0"/>
              <a:t>ve Bayes: naiveBayes() function</a:t>
            </a:r>
          </a:p>
          <a:p>
            <a:r>
              <a:rPr lang="en-KR" dirty="0"/>
              <a:t>Bagging: bagging() function</a:t>
            </a:r>
          </a:p>
          <a:p>
            <a:r>
              <a:rPr lang="en-KR" dirty="0"/>
              <a:t>Boosting: boosting() function</a:t>
            </a:r>
          </a:p>
          <a:p>
            <a:r>
              <a:rPr lang="en-KR" dirty="0"/>
              <a:t>Random Forest: randomForest() function</a:t>
            </a:r>
          </a:p>
          <a:p>
            <a:r>
              <a:rPr lang="en-KR" dirty="0"/>
              <a:t>Data used to train the model : PD.train</a:t>
            </a:r>
          </a:p>
        </p:txBody>
      </p:sp>
    </p:spTree>
    <p:extLst>
      <p:ext uri="{BB962C8B-B14F-4D97-AF65-F5344CB8AC3E}">
        <p14:creationId xmlns:p14="http://schemas.microsoft.com/office/powerpoint/2010/main" val="271247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2C6C-A86F-2069-3E0C-52E01224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R" dirty="0"/>
              <a:t>onfusion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C1520-CBA5-3030-1165-38013371937A}"/>
              </a:ext>
            </a:extLst>
          </p:cNvPr>
          <p:cNvSpPr txBox="1"/>
          <p:nvPr/>
        </p:nvSpPr>
        <p:spPr>
          <a:xfrm>
            <a:off x="774266" y="2263640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Decision Tree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B0964CC3-4EC3-F213-E045-3A894D3C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66" y="2743200"/>
            <a:ext cx="3175000" cy="1371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0B59CF-593F-32BC-918B-B4E9981E59ED}"/>
              </a:ext>
            </a:extLst>
          </p:cNvPr>
          <p:cNvSpPr txBox="1"/>
          <p:nvPr/>
        </p:nvSpPr>
        <p:spPr>
          <a:xfrm>
            <a:off x="774266" y="4335256"/>
            <a:ext cx="129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Na</a:t>
            </a:r>
            <a:r>
              <a:rPr lang="en-US" dirty="0" err="1"/>
              <a:t>ï</a:t>
            </a:r>
            <a:r>
              <a:rPr lang="en-KR" dirty="0"/>
              <a:t>ve Bayes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49BA464-95F2-B250-B0A6-D185E611A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66" y="4925044"/>
            <a:ext cx="3175000" cy="12942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D15EF5-C56F-26BA-30A9-775867696E87}"/>
              </a:ext>
            </a:extLst>
          </p:cNvPr>
          <p:cNvSpPr txBox="1"/>
          <p:nvPr/>
        </p:nvSpPr>
        <p:spPr>
          <a:xfrm>
            <a:off x="4604369" y="224459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Bagging</a:t>
            </a: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EB9C11AC-3980-B904-9392-924556DC2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369" y="2743200"/>
            <a:ext cx="3162300" cy="1333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2C5EA9-F972-AA84-F61F-EED2AE0479B9}"/>
              </a:ext>
            </a:extLst>
          </p:cNvPr>
          <p:cNvSpPr txBox="1"/>
          <p:nvPr/>
        </p:nvSpPr>
        <p:spPr>
          <a:xfrm>
            <a:off x="4541851" y="431620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Boosting</a:t>
            </a:r>
          </a:p>
        </p:txBody>
      </p: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3C5A3BCC-812B-CBFB-7F32-F35B219CF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769" y="4905994"/>
            <a:ext cx="3111500" cy="1358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23F2939-877C-D4D5-812D-C0F63EDC5059}"/>
              </a:ext>
            </a:extLst>
          </p:cNvPr>
          <p:cNvSpPr txBox="1"/>
          <p:nvPr/>
        </p:nvSpPr>
        <p:spPr>
          <a:xfrm>
            <a:off x="8233817" y="2263640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Random Forest</a:t>
            </a: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56C2F7D0-25A1-25B0-F636-FBD2A3017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9254" y="2743200"/>
            <a:ext cx="2984500" cy="133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15C55-A5EF-2B0E-99A2-9A9ED161D66F}"/>
              </a:ext>
            </a:extLst>
          </p:cNvPr>
          <p:cNvSpPr txBox="1"/>
          <p:nvPr/>
        </p:nvSpPr>
        <p:spPr>
          <a:xfrm>
            <a:off x="8359254" y="4905994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KR" dirty="0"/>
              <a:t>hishing (1)</a:t>
            </a:r>
          </a:p>
          <a:p>
            <a:r>
              <a:rPr lang="en-US" dirty="0"/>
              <a:t>L</a:t>
            </a:r>
            <a:r>
              <a:rPr lang="en-KR" dirty="0"/>
              <a:t>egitimate (0)</a:t>
            </a:r>
          </a:p>
        </p:txBody>
      </p:sp>
    </p:spTree>
    <p:extLst>
      <p:ext uri="{BB962C8B-B14F-4D97-AF65-F5344CB8AC3E}">
        <p14:creationId xmlns:p14="http://schemas.microsoft.com/office/powerpoint/2010/main" val="12921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62C6C-A86F-2069-3E0C-52E01224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Summary of classification models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BE89704E-A53B-AE53-A08E-6DC59F344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3697" y="2747772"/>
            <a:ext cx="5250611" cy="2484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39266-4DA6-051A-8FDF-A7AE6ADCD55B}"/>
              </a:ext>
            </a:extLst>
          </p:cNvPr>
          <p:cNvSpPr txBox="1"/>
          <p:nvPr/>
        </p:nvSpPr>
        <p:spPr>
          <a:xfrm>
            <a:off x="7039712" y="3429000"/>
            <a:ext cx="3866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KR" dirty="0"/>
              <a:t>Overall high Accuracy all</a:t>
            </a:r>
          </a:p>
          <a:p>
            <a:pPr marL="285750" indent="-285750">
              <a:buFontTx/>
              <a:buChar char="-"/>
            </a:pPr>
            <a:r>
              <a:rPr lang="en-KR" dirty="0"/>
              <a:t>Bagging model has the best accuracy</a:t>
            </a:r>
          </a:p>
          <a:p>
            <a:pPr marL="285750" indent="-285750">
              <a:buFontTx/>
              <a:buChar char="-"/>
            </a:pPr>
            <a:r>
              <a:rPr lang="en-KR" dirty="0"/>
              <a:t>Na</a:t>
            </a:r>
            <a:r>
              <a:rPr lang="en-US" dirty="0" err="1"/>
              <a:t>ï</a:t>
            </a:r>
            <a:r>
              <a:rPr lang="en-KR" dirty="0"/>
              <a:t>ve Bayes model performs worse</a:t>
            </a:r>
          </a:p>
        </p:txBody>
      </p:sp>
    </p:spTree>
    <p:extLst>
      <p:ext uri="{BB962C8B-B14F-4D97-AF65-F5344CB8AC3E}">
        <p14:creationId xmlns:p14="http://schemas.microsoft.com/office/powerpoint/2010/main" val="27073491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345</TotalTime>
  <Words>1133</Words>
  <Application>Microsoft Macintosh PowerPoint</Application>
  <PresentationFormat>Widescreen</PresentationFormat>
  <Paragraphs>154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Arial</vt:lpstr>
      <vt:lpstr>Gill Sans MT</vt:lpstr>
      <vt:lpstr>Helvetica Neue</vt:lpstr>
      <vt:lpstr>Parcel</vt:lpstr>
      <vt:lpstr>FIT3152 Data analytics 2024: Assignment 2</vt:lpstr>
      <vt:lpstr>Proportion of phishing site</vt:lpstr>
      <vt:lpstr>Summary of data</vt:lpstr>
      <vt:lpstr>Preprocessing of data</vt:lpstr>
      <vt:lpstr>Dividing the data</vt:lpstr>
      <vt:lpstr>Performance and Accuracy  Decision tree</vt:lpstr>
      <vt:lpstr>Performance and Accuracy  other classificaion models</vt:lpstr>
      <vt:lpstr>Confusion matrix</vt:lpstr>
      <vt:lpstr>Summary of classification models</vt:lpstr>
      <vt:lpstr>Confidence of predicting ‘phishing’</vt:lpstr>
      <vt:lpstr>Roc curve for each of classifier</vt:lpstr>
      <vt:lpstr>AUC table with overall data</vt:lpstr>
      <vt:lpstr>Most important variables in predicting whether a website will be phishing or legitimate</vt:lpstr>
      <vt:lpstr>PowerPoint Presentation</vt:lpstr>
      <vt:lpstr>PowerPoint Presentation</vt:lpstr>
      <vt:lpstr>Most important variables in predicting whether website will be phishing or legitimate</vt:lpstr>
      <vt:lpstr>Classifier that is simple enough for a person to be able to classify whether a site is phishing or letimate by hand</vt:lpstr>
      <vt:lpstr>Best tree based classifier Decision tree</vt:lpstr>
      <vt:lpstr>Best Tree classifier - Bagging</vt:lpstr>
      <vt:lpstr>Artificial Neural Network</vt:lpstr>
      <vt:lpstr>NEW classifier :  Support vector machine - SVM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FIT3152 Data analytics 2024: Assignment 2</dc:title>
  <dc:creator>June Jin</dc:creator>
  <cp:lastModifiedBy>June Jin</cp:lastModifiedBy>
  <cp:revision>4</cp:revision>
  <dcterms:created xsi:type="dcterms:W3CDTF">2024-05-18T04:31:50Z</dcterms:created>
  <dcterms:modified xsi:type="dcterms:W3CDTF">2024-05-19T11:14:57Z</dcterms:modified>
</cp:coreProperties>
</file>