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57" r:id="rId4"/>
    <p:sldId id="258" r:id="rId5"/>
    <p:sldId id="260" r:id="rId6"/>
    <p:sldId id="273" r:id="rId7"/>
    <p:sldId id="274" r:id="rId8"/>
    <p:sldId id="275" r:id="rId9"/>
    <p:sldId id="276" r:id="rId10"/>
    <p:sldId id="280" r:id="rId11"/>
    <p:sldId id="277" r:id="rId12"/>
    <p:sldId id="279" r:id="rId13"/>
    <p:sldId id="278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81" r:id="rId24"/>
    <p:sldId id="282" r:id="rId25"/>
    <p:sldId id="269" r:id="rId26"/>
    <p:sldId id="283" r:id="rId27"/>
    <p:sldId id="284" r:id="rId28"/>
    <p:sldId id="286" r:id="rId29"/>
    <p:sldId id="285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2C6B-3D34-7548-B6B2-C512E694EFD6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05EC-2A33-8F45-8584-A9352B58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968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09D96-17A7-C048-8FA8-E619FD33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69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E7358B-747D-CB49-A660-52FDA168014C}" type="datetime1">
              <a:rPr lang="zh-CN" altLang="en-US" smtClean="0"/>
              <a:t>16/12/14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3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7EA485-ED3C-094F-86D0-2944312B9408}" type="datetime1">
              <a:rPr lang="zh-CN" altLang="en-US" smtClean="0"/>
              <a:t>16/12/14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D96-17A7-C048-8FA8-E619FD335F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E950567-0E1B-C343-B90E-C1B74C8CCB6F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9C-FABF-6446-B9B3-1BCF232852A8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0994-CBFF-6947-A32D-15DC7D1ACA36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E599-1F57-5E44-AB93-0509BDF57BE8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19E0-59ED-8A47-9EEF-4635E3AED0DF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D764-CF5F-6F43-BE7D-BE052348EA0C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9600-1FB3-A64E-8AEF-824C3DA3F289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0876-706C-F145-AACB-E630A5EF5B8C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8971-DB00-8E49-9002-1935B89BB39F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C15-55A6-BA4F-B3C5-938644C2145C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447C-E20C-674B-B235-1F8B0865BB3C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7FAF-FEFB-2A4F-9536-E229681694C6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70AF803B-EE06-084A-B5D7-34DCF2468488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71A7-6BC8-3D46-A321-FF8A294C6702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68EC-C54B-FE40-BB70-8C8C02632E47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F1A-A264-7142-9661-043E3F2199E2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B8-F762-7C48-B2A3-05CEE4C40722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2EC6-69D9-C34E-84CE-8D225ACABC09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FFC5-2CD2-E74B-8201-196D0E05BE9B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FD0C393-9715-A44E-A71B-7789092C1D7A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263416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regexp/regexp-tutorial.html" TargetMode="External"/><Relationship Id="rId4" Type="http://schemas.openxmlformats.org/officeDocument/2006/relationships/hyperlink" Target="https://msdn.microsoft.com/zh-cn/library/101eysae(v=vs.80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94238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huxi/archive/2010/07/04/177107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5314991.htm" TargetMode="External"/><Relationship Id="rId3" Type="http://schemas.openxmlformats.org/officeDocument/2006/relationships/hyperlink" Target="http://baike.baidu.com/view/487023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800" y="2845560"/>
            <a:ext cx="6477000" cy="894969"/>
          </a:xfrm>
        </p:spPr>
        <p:txBody>
          <a:bodyPr/>
          <a:lstStyle/>
          <a:p>
            <a:r>
              <a:rPr lang="en-US" dirty="0" smtClean="0"/>
              <a:t>正则表达式介绍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1625" y="4852084"/>
            <a:ext cx="182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</a:t>
            </a:r>
            <a:r>
              <a:rPr lang="en-US" altLang="zh-CN" dirty="0" smtClean="0">
                <a:latin typeface="Arial Black"/>
                <a:cs typeface="Arial Black"/>
              </a:rPr>
              <a:t>inda8_Yang</a:t>
            </a:r>
            <a:r>
              <a:rPr lang="zh-CN" altLang="en-US" dirty="0" smtClean="0">
                <a:latin typeface="Arial Black"/>
                <a:cs typeface="Arial Black"/>
              </a:rPr>
              <a:t> </a:t>
            </a:r>
          </a:p>
          <a:p>
            <a:r>
              <a:rPr lang="en-US" altLang="zh-CN" dirty="0" smtClean="0">
                <a:latin typeface="Arial Black"/>
                <a:cs typeface="Arial Black"/>
              </a:rPr>
              <a:t>2016/12/15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1192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特殊字符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zh-TW" altLang="en-US" dirty="0" smtClean="0">
                <a:sym typeface="Wingdings"/>
              </a:rPr>
              <a:t>限定符： </a:t>
            </a:r>
            <a:r>
              <a:rPr lang="zh-TW" altLang="en-US" dirty="0" smtClean="0"/>
              <a:t>用来指定正则表达</a:t>
            </a:r>
            <a:r>
              <a:rPr lang="zh-TW" altLang="en-US" dirty="0"/>
              <a:t>式的一个给定组件必须要出现多少次才能满足匹配。有*或</a:t>
            </a:r>
            <a:r>
              <a:rPr lang="en-US" altLang="zh-TW" dirty="0"/>
              <a:t>+</a:t>
            </a:r>
            <a:r>
              <a:rPr lang="zh-TW" altLang="en-US" dirty="0"/>
              <a:t>或</a:t>
            </a:r>
            <a:r>
              <a:rPr lang="en-US" altLang="zh-TW" dirty="0"/>
              <a:t>?</a:t>
            </a:r>
            <a:r>
              <a:rPr lang="zh-TW" altLang="en-US" dirty="0"/>
              <a:t>或</a:t>
            </a:r>
            <a:r>
              <a:rPr lang="en-US" altLang="zh-TW" dirty="0"/>
              <a:t>{n}</a:t>
            </a:r>
            <a:r>
              <a:rPr lang="zh-TW" altLang="en-US" dirty="0"/>
              <a:t>或</a:t>
            </a:r>
            <a:r>
              <a:rPr lang="en-US" altLang="zh-TW" dirty="0"/>
              <a:t>{n,}</a:t>
            </a:r>
            <a:r>
              <a:rPr lang="zh-TW" altLang="en-US" dirty="0"/>
              <a:t>或</a:t>
            </a:r>
            <a:r>
              <a:rPr lang="en-US" altLang="zh-TW" dirty="0"/>
              <a:t>{</a:t>
            </a:r>
            <a:r>
              <a:rPr lang="en-US" altLang="zh-TW" dirty="0" err="1"/>
              <a:t>n,m</a:t>
            </a:r>
            <a:r>
              <a:rPr lang="en-US" altLang="zh-TW" dirty="0"/>
              <a:t>}</a:t>
            </a:r>
            <a:r>
              <a:rPr lang="zh-TW" altLang="en-US" dirty="0"/>
              <a:t>共</a:t>
            </a:r>
            <a:r>
              <a:rPr lang="en-US" altLang="zh-TW" dirty="0"/>
              <a:t>6</a:t>
            </a:r>
            <a:r>
              <a:rPr lang="zh-TW" altLang="en-US" dirty="0"/>
              <a:t>种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57110"/>
              </p:ext>
            </p:extLst>
          </p:nvPr>
        </p:nvGraphicFramePr>
        <p:xfrm>
          <a:off x="1497013" y="3127375"/>
          <a:ext cx="6873875" cy="2208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/>
                <a:gridCol w="574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*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匹配前面的子表达式零次或多次。例如，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"z"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以及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"zoo"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。* 等价于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{0,}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匹配前面的子表达式一次或多次。例如，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以及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"zoo"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，但不能匹配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"z"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{1,}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匹配前面的子表达式零次或一次，等价于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{0,1}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非贪婪匹配，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例如，对于字符串“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oooo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”，“o+?”将匹配每个“o”即4次匹配，而“o+”将只匹配1次即匹配“oooo”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8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85100" cy="4419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/>
              </a:rPr>
              <a:t>特殊字符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zh-TW" altLang="en-US" dirty="0" smtClean="0">
                <a:sym typeface="Wingdings"/>
              </a:rPr>
              <a:t>限定符</a:t>
            </a:r>
            <a:r>
              <a:rPr lang="zh-TW" altLang="en-US" dirty="0" smtClean="0"/>
              <a:t>：</a:t>
            </a:r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07238"/>
              </p:ext>
            </p:extLst>
          </p:nvPr>
        </p:nvGraphicFramePr>
        <p:xfrm>
          <a:off x="1202313" y="1784553"/>
          <a:ext cx="7227312" cy="2482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937"/>
                <a:gridCol w="64293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是一个非负整数。匹配确定的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次。例如，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'o{2}'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"Bob"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，但是能匹配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"food"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中的两个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是一个非负整数。至少匹配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次。例如，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'o{2,}'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"Bob"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，但能匹配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foooood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中的所有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'o{1,}'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'o+'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'o{0,}'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'o*'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tr-T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均为非负整数，其中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&lt;= m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。最少匹配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次且最多匹配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次。例如，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"o{1,3}"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fooooood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中的前三个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'o{0,1}'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'o?'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。请注意在逗号和两个数之间不能有空格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33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85100" cy="4419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/>
              </a:rPr>
              <a:t>特殊字符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zh-TW" altLang="en-US" dirty="0" smtClean="0">
                <a:sym typeface="Wingdings"/>
              </a:rPr>
              <a:t>定位符</a:t>
            </a:r>
            <a:r>
              <a:rPr lang="zh-TW" altLang="en-US" dirty="0" smtClean="0"/>
              <a:t>：</a:t>
            </a:r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39314"/>
              </p:ext>
            </p:extLst>
          </p:nvPr>
        </p:nvGraphicFramePr>
        <p:xfrm>
          <a:off x="1202313" y="1784553"/>
          <a:ext cx="7227312" cy="403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937"/>
                <a:gridCol w="64293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匹配输入字符串开始的位置。如果设置了 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对象的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Multiline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还会与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\r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之后的位置匹配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匹配输入字符串结尾的位置。如果设置了 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对象的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Multiline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还会与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\r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之前的位置匹配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匹配一个字边界，即字与空格间的位置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非字边界匹配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注意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</a:p>
                    <a:p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不能将限定符与定位点一起使用。由于在紧靠换行或者字边界的前面或后面不能有一个以上位置，因此不允许诸如 </a:t>
                      </a:r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^* 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之类的表达式。</a:t>
                      </a:r>
                    </a:p>
                    <a:p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若要匹配一行文本开始处的文本，请在正则表达式的开始使用 </a:t>
                      </a:r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^ 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字符。不要将 </a:t>
                      </a:r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^ 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的这种用法与中括号表达式内的用法混淆。</a:t>
                      </a:r>
                    </a:p>
                    <a:p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若要匹配一行文本的结束处的文本，请在正则表达式的结束处使用 </a:t>
                      </a:r>
                      <a:r>
                        <a:rPr lang="en-US" altLang="zh-TW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zh-TW" alt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字符。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剧本档中常用的表达式：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05440"/>
              </p:ext>
            </p:extLst>
          </p:nvPr>
        </p:nvGraphicFramePr>
        <p:xfrm>
          <a:off x="1349375" y="2304415"/>
          <a:ext cx="6969125" cy="3700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/>
                <a:gridCol w="4365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Board Id: (.*)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en-US" dirty="0" smtClean="0"/>
                        <a:t>Board Id: </a:t>
                      </a:r>
                      <a:r>
                        <a:rPr lang="zh-CN" altLang="en-US" dirty="0" smtClean="0"/>
                        <a:t>后面的任意字符或字符串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ECID.*?:\s*(.{18})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匹配最近</a:t>
                      </a:r>
                      <a:r>
                        <a:rPr lang="en-US" altLang="zh-CN" dirty="0" smtClean="0"/>
                        <a:t>ECID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之后除过空格的前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位字符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MLB#\s*(\w+)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smtClean="0"/>
                        <a:t>MLB#</a:t>
                      </a:r>
                      <a:r>
                        <a:rPr lang="zh-CN" altLang="en-US" dirty="0" smtClean="0"/>
                        <a:t>除空格外的一个或多个单词字符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\(([^\(\)]*)\)\.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err="1" smtClean="0"/>
                        <a:t>Diags</a:t>
                      </a:r>
                      <a:r>
                        <a:rPr lang="zh-CN" altLang="en-US" dirty="0" smtClean="0"/>
                        <a:t>版本号（以</a:t>
                      </a:r>
                      <a:r>
                        <a:rPr lang="en-US" altLang="zh-CN" dirty="0" smtClean="0"/>
                        <a:t>log</a:t>
                      </a:r>
                      <a:r>
                        <a:rPr lang="zh-CN" altLang="en-US" dirty="0" smtClean="0"/>
                        <a:t>为例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^(.*?)OK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smtClean="0"/>
                        <a:t>SEID</a:t>
                      </a:r>
                      <a:r>
                        <a:rPr lang="zh-CN" altLang="en-US" dirty="0" smtClean="0"/>
                        <a:t>版本号（以</a:t>
                      </a:r>
                      <a:r>
                        <a:rPr lang="en-US" altLang="zh-CN" dirty="0" smtClean="0"/>
                        <a:t>log</a:t>
                      </a:r>
                      <a:r>
                        <a:rPr lang="zh-CN" altLang="en-US" dirty="0" smtClean="0"/>
                        <a:t>为例）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Frequency:(.*?)\s*\+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smtClean="0"/>
                        <a:t>Frequency</a:t>
                      </a:r>
                      <a:r>
                        <a:rPr lang="zh-CN" altLang="en-US" dirty="0" smtClean="0"/>
                        <a:t>:与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之间除空格外的任意字符串，非贪婪匹配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Peak Magnitude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dirty="0" smtClean="0"/>
                        <a:t>(.*?)FS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r>
                        <a:rPr lang="en-US" dirty="0" smtClean="0"/>
                        <a:t>Peak Magnitude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FS</a:t>
                      </a:r>
                      <a:r>
                        <a:rPr lang="zh-CN" altLang="en-US" dirty="0" smtClean="0"/>
                        <a:t>之间的任意字符串，非贪婪匹配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1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检验数字的表达式：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51631"/>
              </p:ext>
            </p:extLst>
          </p:nvPr>
        </p:nvGraphicFramePr>
        <p:xfrm>
          <a:off x="1184275" y="2444750"/>
          <a:ext cx="66738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6925"/>
                <a:gridCol w="33369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数字：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^[0-9]*$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n位的数字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^\d{n}$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至少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位的数字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^\d{n,}$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m-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n位的数字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^\d{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零和非零开头的数字：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^(0|[1-9][0-9]*)$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非零开头的最多带两位小数的数字：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^([1-9][0-9]*)+(.[0-9]{1,2})?$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位小数的正数或负数：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^(\-)?\d+(\.\d{1,2})?$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正数、负数、和小数：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^(\-|\+)?\d+(\.\d+)?$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有两位小数的正实数：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^[0-9]+(.[0-9]{2})?$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有1~3位小数的正实数：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^[0-9]+(.[0-9]{1,3})?$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非零的正整数：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^[1-9]\d*$ 或 ^([1-9][0-9]*){1,3}$ 或 ^\+?[1-9][0-9]*$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非零的负整数：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^\-[1-9][]0-9"*$ 或 ^-[1-9]\d*$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7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检验数字的表达式：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2388"/>
              </p:ext>
            </p:extLst>
          </p:nvPr>
        </p:nvGraphicFramePr>
        <p:xfrm>
          <a:off x="1184275" y="2444750"/>
          <a:ext cx="6673850" cy="396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非负整数：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^\d+$ 或 ^[1-9]\d*|0$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非正整数：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^-[1-9]\d*|0$ 或 ^((-\d+)|(0+))$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非负浮点数：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^\d+(\.\d+)?$ 或 ^[1-9]\d*\.\d*|0\.\d*[1-9]\d*|0?\.0+|0$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非正浮点数：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^((-\d+(\.\d+)?)|(0+(\.0+)?))$ 或 ^(-([1-9]\d*\.\d*|0\.\d*[1-9]\d*))|0?\.0+|0$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正浮点数：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^[1-9]\d*\.\d*|0\.\d*[1-9]\d*$ 或 ^(([0-9]+\.[0-9]*[1-9][0-9]*)|([0-9]*[1-9][0-9]*\.[0-9]+)|([0-9]*[1-9][0-9]*))$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负浮点数：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^-([1-9]\d*\.\d*|0\.\d*[1-9]\d*)$ 或 ^(-(([0-9]+\.[0-9]*[1-9][0-9]*)|([0-9]*[1-9][0-9]*\.[0-9]+)|([0-9]*[1-9][0-9]*)))$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浮点数：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^(-?\d+)(\.\d+)?$ 或 ^-?([1-9]\d*\.\d*|0\.\d*[1-9]\d*|0?\.0+|0)$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0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检验字符的表达式：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6989"/>
              </p:ext>
            </p:extLst>
          </p:nvPr>
        </p:nvGraphicFramePr>
        <p:xfrm>
          <a:off x="1184275" y="2444750"/>
          <a:ext cx="6673850" cy="3620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汉字：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^[\u4e00-\u9fa5]{0,}$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英文和数字：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^[A-Za-z0-9]+$ 或 ^[A-Za-z0-9]{4,40}$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长度为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3-20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的所有字符：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^.{3,20}$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个英文字母组成的字符串：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-z]+$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个大写英文字母组成的字符串：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^[A-Z]+$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个小写英文字母组成的字符串：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^[a-z]+$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由数字和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个英文字母组成的字符串：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^[A-Za-z0-9]+$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由数字、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个英文字母或者下划线组成的字符串：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^\w+$ 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^\w{3,20}$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中文、英文、数字包括下划线：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^[\u4E00-\u9FA5A-Za-z0-9_]+$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0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检验字符的表达式：</a:t>
            </a:r>
          </a:p>
          <a:p>
            <a:endParaRPr lang="zh-CN" altLang="en-US" dirty="0" smtClean="0"/>
          </a:p>
          <a:p>
            <a:endParaRPr lang="zh-TW" altLang="en-US" dirty="0" smtClean="0"/>
          </a:p>
          <a:p>
            <a:r>
              <a:rPr lang="zh-CN" altLang="en-US" dirty="0" smtClean="0"/>
              <a:t>特殊需求表达式：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2145"/>
              </p:ext>
            </p:extLst>
          </p:nvPr>
        </p:nvGraphicFramePr>
        <p:xfrm>
          <a:off x="1184275" y="2165350"/>
          <a:ext cx="6673850" cy="139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中文、英文、数字但不包括下划线等符号：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^[\u4E00-\u9FA5A-Za-z0-9]+$ 或 ^[\u4E00-\u9FA5A-Za-z0-9]{2,20}$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可以输入含有^%&amp;‘,;=?$\“等字符：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[^%&amp;',;=?$\x22]+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禁止输入含有~的字符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[^~\x22]+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76984"/>
              </p:ext>
            </p:extLst>
          </p:nvPr>
        </p:nvGraphicFramePr>
        <p:xfrm>
          <a:off x="1184275" y="4114800"/>
          <a:ext cx="60960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Email地址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^\w+([-+.]\w+)*@\w+([-.]\w+)*\.\w+([-.]\w+)*$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域名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[a-zA-Z0-9][-a-zA-Z0-9]{0,62}(/.[a-zA-Z0-9][-a-zA-Z0-9]{0,62})+/.?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InternetURL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-z]+://[^\s]* 或 ^http://([\w-]+\.)+[\w-]+(/[\w-./?%&amp;=]*)?$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特殊需求表达式：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17262"/>
              </p:ext>
            </p:extLst>
          </p:nvPr>
        </p:nvGraphicFramePr>
        <p:xfrm>
          <a:off x="1184275" y="2444750"/>
          <a:ext cx="6673850" cy="3628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手机号码：</a:t>
                      </a:r>
                      <a:r>
                        <a:rPr lang="hr-H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^(13[0-9]|14[5|7]|15[0|1|2|3|5|6|7|8|9]|18[0|1|2|3|5|6|7|8|9])\d{8}$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电话号码</a:t>
                      </a:r>
                      <a:r>
                        <a:rPr lang="da-DK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("XXX-XXXXXXX"、"XXXX-XXXXXXXX"、"XXX-XXXXXXX"、"XXX-XXXXXXXX"、"XXXXXXX"和"XXXXXXXX)：</a:t>
                      </a:r>
                    </a:p>
                    <a:p>
                      <a:r>
                        <a:rPr lang="da-DK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^(\(\d{3,4}-)|\d{3.4}-)?\d{7,8}$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国内电话号码(0511-4405222、021-87888822)：</a:t>
                      </a:r>
                      <a:r>
                        <a:rPr lang="hr-H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\d{3}-\d{8}|\d{4}-\d{7}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身份证号(15位、18位数字)：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^\d{15}|\d{18}$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短身份证号码(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数字、字母x结尾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^([0-9]){7,18}(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)?$ 或 ^\d{8,18}|[0-9x]{8,18}|[0-9X]{8,18}?$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帐号是否合法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字母开头，允许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5-16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字节，允许字母数字下划线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-Z][a-zA-Z0-9_]{4,15}$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特殊需求表达式：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56712"/>
              </p:ext>
            </p:extLst>
          </p:nvPr>
        </p:nvGraphicFramePr>
        <p:xfrm>
          <a:off x="1184275" y="2444750"/>
          <a:ext cx="6673850" cy="3774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以字母开头，长度在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6~18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之间，只能包含字母、数字和下划线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^[a-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-Z]\w{5,17}$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强密码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必须包含大小写字母和数字的组合，不能使用特殊字符，长度在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8-10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^(?=.*\d)(?=.*[a-z])(?=.*[A-Z]).{8,10}$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日期格式：  </a:t>
                      </a:r>
                      <a:r>
                        <a:rPr lang="fi-FI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^\d{4}-\d{1,2}-\d{1,2}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一年的12个月(01～09和1～12)：  </a:t>
                      </a:r>
                      <a:r>
                        <a:rPr lang="is-I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^(0?[1-9]|1[0-2])$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一个月的31天(01～09和1～31)：  </a:t>
                      </a:r>
                      <a:r>
                        <a:rPr lang="is-I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^((0?[1-9])|((1|2)[0-9])|30|31)$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xml文件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^([a-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-Z]+-?)+[a-zA-Z0-9]+\\.[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m|M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l|L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中文字符的正则表达式： 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[\u4e00-\u9fa5]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双字节字符： 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[^\x00-\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xff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(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包括汉字在内，可以用来计算字符串的长度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一个双字节字符长度计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字符计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什么是正则表达式？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正则表达式是对</a:t>
            </a:r>
            <a:r>
              <a:rPr lang="zh-TW" altLang="en-US" dirty="0">
                <a:hlinkClick r:id="rId2"/>
              </a:rPr>
              <a:t>字符串操作的一种逻辑公式，就是用事先定义好的一些特定字符、及这些特定字符的组合，组成一个“规则字符串”，这个“规则字符串”用来表达对字符</a:t>
            </a:r>
            <a:r>
              <a:rPr lang="zh-TW" altLang="en-US" dirty="0" smtClean="0">
                <a:hlinkClick r:id="rId2"/>
              </a:rPr>
              <a:t>串的一种过滤逻辑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870-7726-9A4A-B3E5-B09866287CD0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特殊需求表达式：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33922"/>
              </p:ext>
            </p:extLst>
          </p:nvPr>
        </p:nvGraphicFramePr>
        <p:xfrm>
          <a:off x="1184275" y="2444750"/>
          <a:ext cx="6673850" cy="3325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空白行的正则表达式：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\n\s*\r (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可以用来删除空白行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标记的正则表达式：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&lt;(\S*?)[^&gt;]*&gt;.*?|&lt;.*? /&gt;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腾讯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号：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[1-9][0-9]{4,} (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腾讯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号从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中国邮政编码：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[1-9]\d{5}(?!\d) (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中国邮政编码为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位数字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IP地址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((?:(?:25[0-5]|2[0-4]\\d|[01]?\\d?\\d)\\.){3}(?:25[0-5]|2[0-4]\\d|[01]?\\d?\\d))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首尾空白字符的正则表达式：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^\s*|\s*$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(^\s*)|(\s*$) (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可以用来删除行首行尾的空白字符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包括空格、制表符、换页符等等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，非常有用的表达式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钱的正则表达式：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35725"/>
              </p:ext>
            </p:extLst>
          </p:nvPr>
        </p:nvGraphicFramePr>
        <p:xfrm>
          <a:off x="1184275" y="2444750"/>
          <a:ext cx="6673850" cy="3501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有四种钱的表示形式我们可以接受:"10000.00" 和 "10,000.00", 和没有 "分" 的 "10000" 和 "10,000"：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^[1-9][0-9]*$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这表示任意一个不以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开头的数字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但是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这也意味着一个字符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"0"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不通过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所以我们采用下面的形式：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^(0|[1-9][0-9]*)$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或者一个不以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开头的数字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我们还可以允许开头有一个负号：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^(0|-?[1-9][0-9]*)$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这表示一个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或者一个可能为负的开头不为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的数字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让用户以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开头好了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把负号的也去掉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因为钱总不能是负的吧。下面我们要加的是说明可能的小数部分：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^[0-9]+(.[0-9]+)?$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必须说明的是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小数点后面至少应该有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位数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所以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"10."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是不通过的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但是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"10"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"10.2"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是通过的：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^[0-9]+(.[0-9]{2})?$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常用的正则匹配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钱的正则表达式：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11165"/>
              </p:ext>
            </p:extLst>
          </p:nvPr>
        </p:nvGraphicFramePr>
        <p:xfrm>
          <a:off x="1184275" y="2444750"/>
          <a:ext cx="667385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这样我们规定小数点后面必须有两位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如果你认为太苛刻了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可以这样：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^[0-9]+(.[0-9]{1,2})?$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这样就允许用户只写一位小数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下面我们该考虑数字中的逗号了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我们可以这样：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^[0-9]{1,3}(,[0-9]{3})*(.[0-9]{1,2})?$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8. 1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个数字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后面跟着任意个 逗号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个数字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逗号成为可选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而不是必须：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^([0-9]+|[0-9]{1,3}(,[0-9]{3})*)(.[0-9]{1,2})?$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0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</a:t>
            </a:r>
            <a:r>
              <a:rPr lang="zh-CN" altLang="en-US" dirty="0" smtClean="0"/>
              <a:t>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表达式从</a:t>
            </a:r>
            <a:r>
              <a:rPr lang="zh-TW" altLang="en-US" dirty="0"/>
              <a:t>左到右进行计算，并遵循优先级顺序，这与算术表达式非常类</a:t>
            </a:r>
            <a:r>
              <a:rPr lang="zh-TW" altLang="en-US" dirty="0" smtClean="0"/>
              <a:t>似；</a:t>
            </a:r>
            <a:endParaRPr lang="zh-TW" altLang="en-US" dirty="0"/>
          </a:p>
          <a:p>
            <a:r>
              <a:rPr lang="zh-TW" altLang="en-US" dirty="0"/>
              <a:t>相同优先级的从左到右进行运算，不同优先级的</a:t>
            </a:r>
            <a:r>
              <a:rPr lang="zh-TW" altLang="en-US" dirty="0" smtClean="0"/>
              <a:t>运算先高后低</a:t>
            </a:r>
            <a:r>
              <a:rPr lang="zh-TW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</a:t>
            </a:r>
            <a:r>
              <a:rPr lang="zh-CN" altLang="en-US" dirty="0" smtClean="0"/>
              <a:t>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下表从最高到最低说明了各种正则表达式运算符的优先级顺序：</a:t>
            </a:r>
            <a:endParaRPr lang="zh-CN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1225"/>
              </p:ext>
            </p:extLst>
          </p:nvPr>
        </p:nvGraphicFramePr>
        <p:xfrm>
          <a:off x="1349951" y="2667000"/>
          <a:ext cx="6878062" cy="358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87"/>
                <a:gridCol w="50958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转义符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(?:), (?=), [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圆括号和方括号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*, +, ?, {n}, {n,}, {</a:t>
                      </a:r>
                      <a:r>
                        <a:rPr lang="es-ES_tradnl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s-ES_tradnl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限定符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^, $, \任何元字符、任何字符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定位点和序列（即：位置和顺序）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替换，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字符具有高于替换运算符的优先级，使得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m|food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"m"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"food"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。若要匹配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"mood"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"food"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，请使用括号创建子表达式，从而产生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"(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m|f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8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示例一</a:t>
            </a:r>
            <a:r>
              <a:rPr lang="zh-CN" altLang="en-US" dirty="0"/>
              <a:t>：抓取以下</a:t>
            </a:r>
            <a:r>
              <a:rPr lang="en-US" altLang="zh-CN" dirty="0"/>
              <a:t>log</a:t>
            </a:r>
            <a:r>
              <a:rPr lang="zh-CN" altLang="en-US" dirty="0"/>
              <a:t>回值中的治具</a:t>
            </a:r>
            <a:r>
              <a:rPr lang="en-US" altLang="zh-CN" dirty="0"/>
              <a:t>SN</a:t>
            </a:r>
            <a:r>
              <a:rPr lang="zh-CN" altLang="en-US" dirty="0"/>
              <a:t> </a:t>
            </a:r>
            <a:r>
              <a:rPr lang="en-US" altLang="zh-CN" dirty="0"/>
              <a:t>0280</a:t>
            </a:r>
            <a:endParaRPr lang="zh-CN" altLang="en-US" dirty="0"/>
          </a:p>
          <a:p>
            <a:pPr marL="0" indent="0">
              <a:buNone/>
            </a:pPr>
            <a:r>
              <a:rPr lang="en-US" dirty="0"/>
              <a:t>[2016-11-16 19:15:17.483](RX ==&gt; [FIXTURE]):Read Fixture SN</a:t>
            </a:r>
            <a:r>
              <a:rPr lang="zh-CN" altLang="en-US" dirty="0"/>
              <a:t> </a:t>
            </a:r>
            <a:r>
              <a:rPr lang="en-US" dirty="0"/>
              <a:t>SN:</a:t>
            </a:r>
            <a:r>
              <a:rPr lang="en-US" dirty="0">
                <a:solidFill>
                  <a:srgbClr val="FF0000"/>
                </a:solidFill>
              </a:rPr>
              <a:t>0280</a:t>
            </a:r>
            <a:r>
              <a:rPr lang="en-US" dirty="0"/>
              <a:t>@_@</a:t>
            </a:r>
          </a:p>
          <a:p>
            <a:pPr marL="0" indent="0">
              <a:buNone/>
            </a:pPr>
            <a:r>
              <a:rPr lang="zh-CN" altLang="en-US" dirty="0"/>
              <a:t>正则表达式：</a:t>
            </a:r>
            <a:r>
              <a:rPr lang="en-US" altLang="zh-CN" dirty="0"/>
              <a:t>SN:\s* (\d+)@</a:t>
            </a:r>
            <a:r>
              <a:rPr lang="zh-CN" altLang="en-US" dirty="0"/>
              <a:t>或</a:t>
            </a:r>
            <a:r>
              <a:rPr lang="en-US" altLang="zh-CN" dirty="0"/>
              <a:t>SN:\s*([0-9]+)@</a:t>
            </a:r>
            <a:r>
              <a:rPr lang="zh-CN" altLang="en-US" dirty="0"/>
              <a:t>或</a:t>
            </a:r>
            <a:r>
              <a:rPr lang="en-US" altLang="zh-CN" dirty="0"/>
              <a:t>SN:\s*([0-9]{1,})@</a:t>
            </a:r>
            <a:r>
              <a:rPr lang="zh-CN" altLang="en-US" dirty="0"/>
              <a:t>，即匹配任意长度的数字字符串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示例二：抓取以下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回值中的</a:t>
            </a:r>
            <a:r>
              <a:rPr lang="en-US" altLang="zh-CN" dirty="0" smtClean="0"/>
              <a:t>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zh-CN" altLang="zh-CN" dirty="0" smtClean="0"/>
              <a:t>0</a:t>
            </a:r>
            <a:r>
              <a:rPr lang="en-US" altLang="zh-CN" dirty="0" smtClean="0"/>
              <a:t>x8F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[2016-11-16 19:15:44.825](RX ==&gt; [MOBILE]):sensor --</a:t>
            </a:r>
            <a:r>
              <a:rPr lang="en-US" altLang="zh-CN" dirty="0" err="1"/>
              <a:t>sel</a:t>
            </a:r>
            <a:r>
              <a:rPr lang="en-US" altLang="zh-CN" dirty="0"/>
              <a:t> </a:t>
            </a:r>
            <a:r>
              <a:rPr lang="en-US" altLang="zh-CN" dirty="0" err="1"/>
              <a:t>als</a:t>
            </a:r>
            <a:r>
              <a:rPr lang="en-US" altLang="zh-CN" dirty="0"/>
              <a:t> --get </a:t>
            </a:r>
            <a:r>
              <a:rPr lang="en-US" altLang="zh-CN" dirty="0" err="1" smtClean="0"/>
              <a:t>chip_id</a:t>
            </a:r>
            <a:endParaRPr lang="zh-CN" alt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als</a:t>
            </a:r>
            <a:r>
              <a:rPr lang="en-US" dirty="0" smtClean="0"/>
              <a:t>:</a:t>
            </a:r>
            <a:r>
              <a:rPr lang="zh-CN" altLang="en-US" dirty="0" smtClean="0"/>
              <a:t>  </a:t>
            </a:r>
            <a:r>
              <a:rPr lang="en-US" dirty="0" err="1" smtClean="0"/>
              <a:t>chip_id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0x8F</a:t>
            </a:r>
            <a:r>
              <a:rPr lang="zh-CN" altLang="en-US" dirty="0" smtClean="0"/>
              <a:t> </a:t>
            </a:r>
            <a:r>
              <a:rPr lang="en-US" dirty="0" smtClean="0"/>
              <a:t>OK</a:t>
            </a:r>
            <a:r>
              <a:rPr lang="zh-CN" altLang="en-US" dirty="0" smtClean="0"/>
              <a:t>    </a:t>
            </a:r>
            <a:r>
              <a:rPr lang="en-US" dirty="0" smtClean="0"/>
              <a:t>[</a:t>
            </a:r>
            <a:r>
              <a:rPr lang="en-US" dirty="0"/>
              <a:t>00092C8E:0840E63A] :-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正则表达式：</a:t>
            </a:r>
            <a:r>
              <a:rPr lang="en-US" altLang="zh-CN" dirty="0" err="1"/>
              <a:t>chip_id</a:t>
            </a:r>
            <a:r>
              <a:rPr lang="en-US" altLang="zh-CN" dirty="0"/>
              <a:t>\s*=\s*(.*?)\s*OK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chip_id</a:t>
            </a:r>
            <a:r>
              <a:rPr lang="en-US" altLang="zh-CN" dirty="0"/>
              <a:t>\s*=\s*(0x[0-9,A-Z]{0,})\s*OK</a:t>
            </a:r>
            <a:r>
              <a:rPr lang="zh-CN" altLang="en-US" dirty="0" smtClean="0"/>
              <a:t>或</a:t>
            </a:r>
            <a:r>
              <a:rPr lang="en-US" altLang="zh-CN" dirty="0" err="1"/>
              <a:t>chip_id</a:t>
            </a:r>
            <a:r>
              <a:rPr lang="en-US" altLang="zh-CN" dirty="0"/>
              <a:t>\s*=\s*(0x[0-9,A-Z]*)\s*OK 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即匹配任意长度的数字字母组成的字符串，若要限制长度，假如</a:t>
            </a:r>
            <a:r>
              <a:rPr lang="en-US" altLang="zh-CN" dirty="0" smtClean="0"/>
              <a:t>0x</a:t>
            </a:r>
            <a:r>
              <a:rPr lang="zh-CN" altLang="en-US" dirty="0" smtClean="0"/>
              <a:t>后两位字符，可以写成</a:t>
            </a:r>
            <a:r>
              <a:rPr lang="en-US" altLang="zh-CN" dirty="0" err="1"/>
              <a:t>chip_id</a:t>
            </a:r>
            <a:r>
              <a:rPr lang="en-US" altLang="zh-CN" dirty="0"/>
              <a:t>\s*=\s*(0x[0-9,A-Z]{2})\s*OK </a:t>
            </a:r>
            <a:r>
              <a:rPr lang="zh-CN" altLang="en-US" dirty="0" smtClean="0"/>
              <a:t>。</a:t>
            </a:r>
          </a:p>
          <a:p>
            <a:pPr marL="0" indent="0">
              <a:buSzPct val="100000"/>
              <a:buNone/>
            </a:pPr>
            <a:r>
              <a:rPr lang="zh-CN" altLang="en-US" dirty="0" smtClean="0"/>
              <a:t>示例三：抓取以下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回值中的</a:t>
            </a:r>
            <a:r>
              <a:rPr lang="en-US" altLang="zh-CN" dirty="0" err="1" smtClean="0"/>
              <a:t>Diags</a:t>
            </a:r>
            <a:r>
              <a:rPr lang="zh-CN" altLang="en-US" dirty="0" smtClean="0"/>
              <a:t>版本号</a:t>
            </a:r>
          </a:p>
          <a:p>
            <a:pPr marL="0" indent="0">
              <a:buNone/>
            </a:pPr>
            <a:r>
              <a:rPr lang="en-US" altLang="zh-CN" dirty="0"/>
              <a:t>[2016-11-16 17:35:37.784](RX ==&gt; [MOBILE]):</a:t>
            </a:r>
            <a:r>
              <a:rPr lang="en-US" altLang="zh-CN" dirty="0" err="1" smtClean="0"/>
              <a:t>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D2x </a:t>
            </a:r>
            <a:r>
              <a:rPr lang="en-US" altLang="zh-CN" dirty="0" err="1"/>
              <a:t>Diag</a:t>
            </a:r>
            <a:r>
              <a:rPr lang="en-US" altLang="zh-CN" dirty="0"/>
              <a:t> (factory_d20_proto1)</a:t>
            </a:r>
          </a:p>
          <a:p>
            <a:pPr marL="0" indent="0">
              <a:buNone/>
            </a:pPr>
            <a:r>
              <a:rPr lang="en-US" altLang="zh-CN" dirty="0" err="1"/>
              <a:t>BuildEng</a:t>
            </a:r>
            <a:r>
              <a:rPr lang="en-US" altLang="zh-CN" dirty="0"/>
              <a:t> build Skye27CCasaval27C29l (</a:t>
            </a:r>
            <a:r>
              <a:rPr lang="en-US" altLang="zh-CN" dirty="0">
                <a:solidFill>
                  <a:srgbClr val="FF0000"/>
                </a:solidFill>
              </a:rPr>
              <a:t>27C29l</a:t>
            </a:r>
            <a:r>
              <a:rPr lang="en-US" altLang="zh-CN" dirty="0"/>
              <a:t>). Revision ac4c173.</a:t>
            </a:r>
          </a:p>
          <a:p>
            <a:pPr marL="0" indent="0">
              <a:buNone/>
            </a:pPr>
            <a:r>
              <a:rPr lang="en-US" altLang="zh-CN" dirty="0"/>
              <a:t>	Built at 2016/11/09 17:44:20</a:t>
            </a:r>
          </a:p>
          <a:p>
            <a:pPr marL="0" indent="0">
              <a:buNone/>
            </a:pPr>
            <a:r>
              <a:rPr lang="en-US" altLang="zh-CN" dirty="0"/>
              <a:t>[001A3C5E:0840E63A] :-)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正则表达式：</a:t>
            </a:r>
            <a:r>
              <a:rPr lang="en-US" altLang="zh-CN" dirty="0" smtClean="0"/>
              <a:t>\</a:t>
            </a:r>
            <a:r>
              <a:rPr lang="en-US" altLang="zh-CN" dirty="0"/>
              <a:t>(([^\(\)]*)\)\</a:t>
            </a:r>
            <a:r>
              <a:rPr lang="en-US" altLang="zh-CN" dirty="0" smtClean="0"/>
              <a:t>.</a:t>
            </a:r>
            <a:r>
              <a:rPr lang="zh-CN" altLang="en-US" dirty="0" smtClean="0"/>
              <a:t>或</a:t>
            </a:r>
            <a:r>
              <a:rPr lang="fr-FR" altLang="zh-CN" dirty="0" smtClean="0"/>
              <a:t>\</a:t>
            </a:r>
            <a:r>
              <a:rPr lang="fr-FR" altLang="zh-CN" dirty="0"/>
              <a:t>(.*\((.*)\).*\</a:t>
            </a:r>
            <a:r>
              <a:rPr lang="fr-FR" altLang="zh-CN" dirty="0" smtClean="0"/>
              <a:t>)</a:t>
            </a:r>
            <a:r>
              <a:rPr lang="zh-CN" altLang="fr-FR" dirty="0" smtClean="0"/>
              <a:t>或</a:t>
            </a:r>
            <a:r>
              <a:rPr lang="en-US" altLang="zh-CN" dirty="0"/>
              <a:t>build.*\((.*)\)\</a:t>
            </a:r>
            <a:r>
              <a:rPr lang="en-US" altLang="zh-CN" dirty="0" smtClean="0"/>
              <a:t>.</a:t>
            </a:r>
            <a:r>
              <a:rPr lang="zh-CN" altLang="en-US" dirty="0" smtClean="0"/>
              <a:t>或</a:t>
            </a:r>
            <a:r>
              <a:rPr lang="fr-FR" altLang="zh-CN" dirty="0"/>
              <a:t>.*\((.*)\)\</a:t>
            </a:r>
            <a:r>
              <a:rPr lang="fr-FR" altLang="zh-CN" dirty="0" smtClean="0"/>
              <a:t>.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即匹配整个字符串中第二对小括号中的值，可以是任意字符任意长度。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推荐的网址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http://baike.baidu.com/view/94238.</a:t>
            </a:r>
            <a:r>
              <a:rPr lang="en-US" dirty="0" smtClean="0">
                <a:hlinkClick r:id="rId2"/>
              </a:rPr>
              <a:t>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://www.runoob.com/regexp/regexp-</a:t>
            </a:r>
            <a:r>
              <a:rPr lang="en-US" dirty="0" smtClean="0">
                <a:hlinkClick r:id="rId3"/>
              </a:rPr>
              <a:t>tutorial.html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://msdn.microsoft.com/zh-cn/library/101eysae(v=vs.80).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0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写正则表达式，抓取以下网址中的</a:t>
            </a:r>
            <a:r>
              <a:rPr lang="pl-PL" dirty="0" smtClean="0"/>
              <a:t>www</a:t>
            </a:r>
            <a:r>
              <a:rPr lang="zh-CN" altLang="en-US" dirty="0" smtClean="0"/>
              <a:t>字符串，写出尽可能多的方式：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://www.cnblogs.com/huxi/archive/2010/07/04/1771073.html</a:t>
            </a:r>
            <a:endParaRPr lang="en-US" altLang="zh-CN" dirty="0"/>
          </a:p>
          <a:p>
            <a:r>
              <a:rPr lang="zh-CN" altLang="en-US" dirty="0"/>
              <a:t>写正则表达式，抓取以下信息中的</a:t>
            </a:r>
            <a:r>
              <a:rPr lang="en-US" altLang="zh-CN" dirty="0" smtClean="0">
                <a:solidFill>
                  <a:srgbClr val="FF0000"/>
                </a:solidFill>
              </a:rPr>
              <a:t>0x00</a:t>
            </a:r>
            <a:r>
              <a:rPr lang="zh-CN" altLang="en-US" dirty="0" smtClean="0"/>
              <a:t>，写出尽可能多的方式：</a:t>
            </a:r>
            <a:r>
              <a:rPr lang="en-US" altLang="zh-CN" dirty="0" smtClean="0"/>
              <a:t> RETURN_VALUE </a:t>
            </a:r>
            <a:r>
              <a:rPr lang="en-US" altLang="zh-CN" dirty="0"/>
              <a:t>===&gt; Reading 1 bytes from register </a:t>
            </a:r>
            <a:r>
              <a:rPr lang="en-US" altLang="zh-CN" dirty="0" smtClean="0"/>
              <a:t>  offset </a:t>
            </a:r>
            <a:r>
              <a:rPr lang="en-US" altLang="zh-CN" dirty="0"/>
              <a:t>0x17 into 0x76574418, buffer read:	Data:  </a:t>
            </a:r>
            <a:r>
              <a:rPr lang="en-US" altLang="zh-CN" dirty="0" smtClean="0"/>
              <a:t>0x00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正则表达式的作用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测试</a:t>
            </a:r>
            <a:r>
              <a:rPr lang="zh-TW" altLang="en-US" dirty="0"/>
              <a:t>字符串内的模式。例如，可以测试输入字符串，以查看字符串内是否出现电话号码模式或信用卡号码模式。这称为数据验证。</a:t>
            </a:r>
          </a:p>
          <a:p>
            <a:r>
              <a:rPr lang="zh-TW" altLang="en-US" dirty="0"/>
              <a:t>替换文本。可以使用正则表达式来识别文档中的特定文本，完全删除该文本或者用其他文本替换它。</a:t>
            </a:r>
          </a:p>
          <a:p>
            <a:r>
              <a:rPr lang="zh-TW" altLang="en-US" dirty="0"/>
              <a:t>基于模式匹配从字符串中提取子字符串。可以查找文档内或输入域内特定的文本。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798-BCE8-8E4F-917F-6D682C311C6C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F26-BD85-654C-B954-DA256328E988}" type="datetime2">
              <a:rPr lang="zh-CN" altLang="en-US" smtClean="0"/>
              <a:t>16年12月14日 Wednesday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3007" y="2967335"/>
            <a:ext cx="38779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zh-CN" alt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  <a:endParaRPr lang="en-US" altLang="zh-CN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58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灵</a:t>
            </a:r>
            <a:r>
              <a:rPr lang="zh-TW" altLang="en-US" dirty="0"/>
              <a:t>活性、逻辑性和功能性非常的强</a:t>
            </a:r>
            <a:r>
              <a:rPr lang="zh-TW" altLang="en-US" dirty="0" smtClean="0"/>
              <a:t>；</a:t>
            </a:r>
            <a:endParaRPr lang="zh-TW" altLang="en-US" dirty="0"/>
          </a:p>
          <a:p>
            <a:r>
              <a:rPr lang="zh-TW" altLang="en-US" dirty="0"/>
              <a:t>可以迅速地用极简单的方式达到字符串的复杂</a:t>
            </a:r>
            <a:r>
              <a:rPr lang="zh-TW" altLang="en-US" dirty="0" smtClean="0"/>
              <a:t>控制；</a:t>
            </a:r>
          </a:p>
          <a:p>
            <a:r>
              <a:rPr lang="zh-TW" altLang="en-US" dirty="0"/>
              <a:t>对于刚接触的人来说，</a:t>
            </a:r>
            <a:r>
              <a:rPr lang="zh-TW" altLang="en-US" dirty="0" smtClean="0"/>
              <a:t>比较晦涩难懂；</a:t>
            </a:r>
          </a:p>
          <a:p>
            <a:pPr marL="0" indent="0">
              <a:buNone/>
            </a:pPr>
            <a:r>
              <a:rPr lang="zh-TW" altLang="en-US" dirty="0" smtClean="0"/>
              <a:t>      由于正则表达式主要</a:t>
            </a:r>
            <a:r>
              <a:rPr lang="zh-TW" altLang="en-US" dirty="0" smtClean="0">
                <a:hlinkClick r:id="rId2"/>
              </a:rPr>
              <a:t>应用对象</a:t>
            </a:r>
            <a:r>
              <a:rPr lang="zh-CN" altLang="en-US" dirty="0" smtClean="0">
                <a:hlinkClick r:id="rId2"/>
              </a:rPr>
              <a:t>是</a:t>
            </a:r>
            <a:r>
              <a:rPr lang="zh-TW" altLang="en-US" dirty="0" smtClean="0">
                <a:hlinkClick r:id="rId2"/>
              </a:rPr>
              <a:t>文本</a:t>
            </a:r>
            <a:r>
              <a:rPr lang="zh-TW" altLang="en-US" dirty="0">
                <a:hlinkClick r:id="rId2"/>
              </a:rPr>
              <a:t>，因此它在各种</a:t>
            </a:r>
            <a:r>
              <a:rPr lang="zh-TW" altLang="en-US" dirty="0">
                <a:hlinkClick r:id="rId3"/>
              </a:rPr>
              <a:t>文本编辑器场合都有应用，小到著名编辑器</a:t>
            </a:r>
            <a:r>
              <a:rPr lang="en-US" altLang="zh-TW" dirty="0">
                <a:hlinkClick r:id="rId3"/>
              </a:rPr>
              <a:t>EditPlus</a:t>
            </a:r>
            <a:r>
              <a:rPr lang="zh-TW" altLang="en-US" dirty="0">
                <a:hlinkClick r:id="rId3"/>
              </a:rPr>
              <a:t>，大到</a:t>
            </a:r>
            <a:r>
              <a:rPr lang="en-US" altLang="zh-TW" dirty="0">
                <a:hlinkClick r:id="rId3"/>
              </a:rPr>
              <a:t>Microsoft Word</a:t>
            </a:r>
            <a:r>
              <a:rPr lang="zh-TW" altLang="en-US" dirty="0">
                <a:hlinkClick r:id="rId3"/>
              </a:rPr>
              <a:t>、</a:t>
            </a:r>
            <a:r>
              <a:rPr lang="en-US" altLang="zh-TW" dirty="0">
                <a:hlinkClick r:id="rId3"/>
              </a:rPr>
              <a:t>Visual Studio</a:t>
            </a:r>
            <a:r>
              <a:rPr lang="zh-TW" altLang="en-US" dirty="0">
                <a:hlinkClick r:id="rId3"/>
              </a:rPr>
              <a:t>等大型编辑器，都可以使用正则表达式来处理文本内容。</a:t>
            </a: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/>
              <a:t>正则表达式是一种文本模式，包括普通字符</a:t>
            </a:r>
            <a:r>
              <a:rPr lang="zh-TW" altLang="en-US" dirty="0" smtClean="0"/>
              <a:t>（</a:t>
            </a:r>
            <a:r>
              <a:rPr lang="zh-TW" altLang="en-US" dirty="0"/>
              <a:t>包括大</a:t>
            </a:r>
            <a:r>
              <a:rPr lang="zh-TW" altLang="en-US" dirty="0" smtClean="0"/>
              <a:t>小写字母和</a:t>
            </a:r>
            <a:r>
              <a:rPr lang="zh-TW" altLang="en-US" dirty="0"/>
              <a:t>数字</a:t>
            </a:r>
            <a:r>
              <a:rPr lang="zh-TW" altLang="en-US" dirty="0" smtClean="0"/>
              <a:t>）</a:t>
            </a:r>
            <a:r>
              <a:rPr lang="zh-TW" altLang="en-US" dirty="0"/>
              <a:t>和特殊字符（称为“元字符”</a:t>
            </a:r>
            <a:r>
              <a:rPr lang="zh-TW" altLang="en-US" dirty="0" smtClean="0"/>
              <a:t>）</a:t>
            </a:r>
            <a:r>
              <a:rPr lang="zh-TW" altLang="en-US" dirty="0"/>
              <a:t>；</a:t>
            </a:r>
            <a:endParaRPr lang="zh-TW" altLang="en-US" dirty="0" smtClean="0"/>
          </a:p>
          <a:p>
            <a:r>
              <a:rPr lang="zh-CN" altLang="en-US" dirty="0" smtClean="0"/>
              <a:t>普通字符：</a:t>
            </a:r>
            <a:r>
              <a:rPr lang="zh-TW" altLang="en-US" dirty="0"/>
              <a:t>包括没有显式指定为元字符的所有可打印和不可打印字符。这包括所有大写和小写字母、所有数字、所有标点符号和一些其他</a:t>
            </a:r>
            <a:r>
              <a:rPr lang="zh-TW" altLang="en-US" dirty="0" smtClean="0"/>
              <a:t>符号</a:t>
            </a:r>
            <a:r>
              <a:rPr lang="zh-TW" altLang="en-US" dirty="0"/>
              <a:t>；</a:t>
            </a: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正则表达式的组件可以是单个字符（如点（</a:t>
            </a:r>
            <a:r>
              <a:rPr lang="en-US" altLang="zh-TW" dirty="0" smtClean="0"/>
              <a:t>.</a:t>
            </a:r>
            <a:r>
              <a:rPr lang="zh-TW" altLang="en-US" dirty="0" smtClean="0"/>
              <a:t>）匹配除了换行符外的任意单个字符）、某些字符集合（如（</a:t>
            </a:r>
            <a:r>
              <a:rPr lang="en-US" altLang="zh-TW" dirty="0" smtClean="0"/>
              <a:t>.*?</a:t>
            </a:r>
            <a:r>
              <a:rPr lang="zh-TW" altLang="en-US" dirty="0" smtClean="0"/>
              <a:t>）匹配就近的任何字符或字符串）、字符范围（如</a:t>
            </a:r>
            <a:r>
              <a:rPr lang="en-US" altLang="zh-TW" dirty="0" smtClean="0"/>
              <a:t>[a-z]</a:t>
            </a:r>
            <a:r>
              <a:rPr lang="zh-TW" altLang="en-US" dirty="0" smtClean="0"/>
              <a:t>匹配所有小写字母）、字符间的选择（如（</a:t>
            </a:r>
            <a:r>
              <a:rPr lang="en-US" altLang="zh-TW" dirty="0" err="1" smtClean="0"/>
              <a:t>a|b</a:t>
            </a:r>
            <a:r>
              <a:rPr lang="zh-TW" altLang="en-US" dirty="0" smtClean="0"/>
              <a:t>）匹配字母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）或所有这些组件的任意组合（如</a:t>
            </a:r>
            <a:r>
              <a:rPr lang="en-US" altLang="zh-TW" dirty="0" smtClean="0"/>
              <a:t>(^[1-9]{4}[a-z]{1}$)</a:t>
            </a:r>
            <a:r>
              <a:rPr lang="zh-TW" altLang="en-US" dirty="0" smtClean="0"/>
              <a:t>匹配</a:t>
            </a:r>
            <a:r>
              <a:rPr lang="zh-CN" altLang="en-US" dirty="0" smtClean="0"/>
              <a:t>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个数字开头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个字母结尾的字符串</a:t>
            </a:r>
            <a:r>
              <a:rPr lang="zh-TW" altLang="en-US" dirty="0" smtClean="0"/>
              <a:t>）</a:t>
            </a:r>
            <a:r>
              <a:rPr lang="zh-TW" altLang="en-US" dirty="0"/>
              <a:t>；</a:t>
            </a:r>
            <a:endParaRPr lang="zh-TW" altLang="en-US" dirty="0" smtClean="0"/>
          </a:p>
          <a:p>
            <a:r>
              <a:rPr lang="zh-TW" altLang="en-US" dirty="0" smtClean="0"/>
              <a:t>正则表达式</a:t>
            </a:r>
            <a:r>
              <a:rPr lang="zh-CN" altLang="en-US" dirty="0" smtClean="0"/>
              <a:t>广泛应用于</a:t>
            </a:r>
            <a:r>
              <a:rPr lang="zh-TW" altLang="en-US" dirty="0" smtClean="0"/>
              <a:t>*</a:t>
            </a:r>
            <a:r>
              <a:rPr lang="en-US" altLang="zh-TW" dirty="0"/>
              <a:t>nix</a:t>
            </a:r>
            <a:r>
              <a:rPr lang="zh-TW" altLang="en-US" dirty="0"/>
              <a:t>（</a:t>
            </a:r>
            <a:r>
              <a:rPr lang="en-US" altLang="zh-TW" dirty="0"/>
              <a:t>Linux, Unix</a:t>
            </a:r>
            <a:r>
              <a:rPr lang="zh-TW" altLang="en-US" dirty="0"/>
              <a:t>等）、</a:t>
            </a:r>
            <a:r>
              <a:rPr lang="en-US" altLang="zh-TW" dirty="0"/>
              <a:t>HP </a:t>
            </a:r>
            <a:r>
              <a:rPr lang="zh-TW" altLang="en-US" dirty="0"/>
              <a:t>等操作系统，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Java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TW" altLang="en-US" dirty="0" smtClean="0"/>
              <a:t>等开发环境</a:t>
            </a:r>
            <a:r>
              <a:rPr lang="zh-CN" altLang="en-US" dirty="0" smtClean="0"/>
              <a:t>中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有些特殊字符可能会有差别。</a:t>
            </a: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7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普通字符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zh-TW" altLang="en-US" dirty="0" smtClean="0"/>
              <a:t>非打印字符：</a:t>
            </a: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66426"/>
              </p:ext>
            </p:extLst>
          </p:nvPr>
        </p:nvGraphicFramePr>
        <p:xfrm>
          <a:off x="1361063" y="2294709"/>
          <a:ext cx="686695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313"/>
                <a:gridCol w="584763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\cx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/>
                        <a:t>匹配由</a:t>
                      </a:r>
                      <a:r>
                        <a:rPr lang="en-US" altLang="zh-TW" sz="1800" kern="1200" dirty="0" smtClean="0"/>
                        <a:t>x</a:t>
                      </a:r>
                      <a:r>
                        <a:rPr lang="zh-TW" altLang="en-US" sz="1800" kern="1200" dirty="0" smtClean="0"/>
                        <a:t>指明的控制字符。例如， </a:t>
                      </a:r>
                      <a:r>
                        <a:rPr lang="en-US" altLang="zh-TW" sz="1800" kern="1200" dirty="0" smtClean="0"/>
                        <a:t>\</a:t>
                      </a:r>
                      <a:r>
                        <a:rPr lang="en-US" altLang="zh-TW" sz="1800" kern="1200" dirty="0" err="1" smtClean="0"/>
                        <a:t>cM</a:t>
                      </a:r>
                      <a:r>
                        <a:rPr lang="en-US" altLang="zh-TW" sz="1800" kern="1200" dirty="0" smtClean="0"/>
                        <a:t> </a:t>
                      </a:r>
                      <a:r>
                        <a:rPr lang="zh-TW" altLang="en-US" sz="1800" kern="1200" dirty="0" smtClean="0"/>
                        <a:t>匹配一个 </a:t>
                      </a:r>
                      <a:r>
                        <a:rPr lang="en-US" altLang="zh-TW" sz="1800" kern="1200" dirty="0" smtClean="0"/>
                        <a:t>Control-M </a:t>
                      </a:r>
                      <a:r>
                        <a:rPr lang="zh-TW" altLang="en-US" sz="1800" kern="1200" dirty="0" smtClean="0"/>
                        <a:t>或回车符。</a:t>
                      </a:r>
                      <a:r>
                        <a:rPr lang="en-US" altLang="zh-TW" sz="1800" kern="1200" dirty="0" smtClean="0"/>
                        <a:t>x </a:t>
                      </a:r>
                      <a:r>
                        <a:rPr lang="zh-TW" altLang="en-US" sz="1800" kern="1200" dirty="0" smtClean="0"/>
                        <a:t>的值必须为 </a:t>
                      </a:r>
                      <a:r>
                        <a:rPr lang="en-US" altLang="zh-TW" sz="1800" kern="1200" dirty="0" smtClean="0"/>
                        <a:t>A-Z </a:t>
                      </a:r>
                      <a:r>
                        <a:rPr lang="zh-TW" altLang="en-US" sz="1800" kern="1200" dirty="0" smtClean="0"/>
                        <a:t>或 </a:t>
                      </a:r>
                      <a:r>
                        <a:rPr lang="en-US" altLang="zh-TW" sz="1800" kern="1200" dirty="0" smtClean="0"/>
                        <a:t>a-z </a:t>
                      </a:r>
                      <a:r>
                        <a:rPr lang="zh-TW" altLang="en-US" sz="1800" kern="1200" dirty="0" smtClean="0"/>
                        <a:t>之一。否则，将 </a:t>
                      </a:r>
                      <a:r>
                        <a:rPr lang="en-US" altLang="zh-TW" sz="1800" kern="1200" dirty="0" smtClean="0"/>
                        <a:t>c </a:t>
                      </a:r>
                      <a:r>
                        <a:rPr lang="zh-TW" altLang="en-US" sz="1800" kern="1200" dirty="0" smtClean="0"/>
                        <a:t>视为一个原义的 </a:t>
                      </a:r>
                      <a:r>
                        <a:rPr lang="en-US" altLang="zh-TW" sz="1800" kern="1200" dirty="0" smtClean="0"/>
                        <a:t>‘c’ </a:t>
                      </a:r>
                      <a:r>
                        <a:rPr lang="zh-TW" altLang="en-US" sz="1800" kern="1200" dirty="0" smtClean="0"/>
                        <a:t>字符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\f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/>
                        <a:t>匹配一个换页符。等价于 </a:t>
                      </a:r>
                      <a:r>
                        <a:rPr lang="en-US" altLang="zh-TW" sz="1800" kern="1200" dirty="0" smtClean="0"/>
                        <a:t>\x0c </a:t>
                      </a:r>
                      <a:r>
                        <a:rPr lang="zh-TW" altLang="en-US" sz="1800" kern="1200" dirty="0" smtClean="0"/>
                        <a:t>和 </a:t>
                      </a:r>
                      <a:r>
                        <a:rPr lang="en-US" altLang="zh-TW" sz="1800" kern="1200" dirty="0" smtClean="0"/>
                        <a:t>\</a:t>
                      </a:r>
                      <a:r>
                        <a:rPr lang="en-US" altLang="zh-TW" sz="1800" kern="1200" dirty="0" err="1" smtClean="0"/>
                        <a:t>cL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\n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匹配一个换行符。等价于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\x0a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\r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匹配一个回车符。等价于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\x0d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匹配任何空白字符，包括空格、制表符、换页符等等。等价于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\f\n\r\t\v]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匹配任何非空白字符。等价于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 \f\n\r\t\v]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\t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匹配一个制表符。等价于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\x09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\v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匹配一个垂直制表符。等价于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\x0b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/>
              </a:rPr>
              <a:t>特殊字符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zh-TW" altLang="en-US" dirty="0" smtClean="0">
                <a:sym typeface="Wingdings"/>
              </a:rPr>
              <a:t>常用元字符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16667"/>
              </p:ext>
            </p:extLst>
          </p:nvPr>
        </p:nvGraphicFramePr>
        <p:xfrm>
          <a:off x="1361063" y="2294709"/>
          <a:ext cx="6866950" cy="3677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062"/>
                <a:gridCol w="62118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匹配输入字符串的结尾位置。如果设置了 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对象的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Multiline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属性，则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也匹配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'\n'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'\r'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字符本身，请使用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\$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标记一个子表达式的开始和结束位置。子表达式可以获取供以后使用。要匹配这些字符，请使用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\(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匹配前面的子表达式零次或多次。要匹配 * 字符，请使用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匹配前面的子表达式一次或多次。要匹配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dirty="0" smtClean="0"/>
                        <a:t>.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匹配除换行符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之外的任何单字符。要匹配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标记一个中括号表达式的开始。要匹配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\[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匹配前面的子表达式零次或一次，或指明一个非贪婪限定符。要匹配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1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正则表达式的语法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785100" cy="40560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/>
              </a:rPr>
              <a:t>特殊字符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zh-TW" altLang="en-US" dirty="0" smtClean="0">
                <a:sym typeface="Wingdings"/>
              </a:rPr>
              <a:t>常用元字符</a:t>
            </a:r>
            <a:r>
              <a:rPr lang="zh-TW" altLang="en-US" dirty="0" smtClean="0"/>
              <a:t>：</a:t>
            </a:r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2704-AF28-1143-A33D-D9E41B6C55C7}" type="datetime2">
              <a:rPr lang="zh-CN" altLang="en-US" smtClean="0"/>
              <a:t>16年12月14日 Wednesday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29283"/>
              </p:ext>
            </p:extLst>
          </p:nvPr>
        </p:nvGraphicFramePr>
        <p:xfrm>
          <a:off x="1361063" y="2294709"/>
          <a:ext cx="686695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062"/>
                <a:gridCol w="62118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\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将下一个字符标记为或特殊字符、或原义字符、或向后引用、或八进制转义符。例如，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'n'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匹配字符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'n'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'\n'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匹配换行符。序列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'\\'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"\"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，而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'\('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"("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匹配输入字符串的开始位置，除非在方括号表达式中使用，此时它表示不接受该字符集合。要匹配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字符本身，请使用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\^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标记限定符表达式的开始。要匹配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\{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指明两项之间的一个选择。要匹配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，请使用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\|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\d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匹配一个数字字符。等价于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\D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匹配一个非数字字符。等价于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匹配包括下划线的任何单词字符。等价于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'[A-Za-z0-9_]'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匹配任何非单词字符。等价于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'[^A-Za-z0-9_]'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6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949</TotalTime>
  <Words>4597</Words>
  <Application>Microsoft Macintosh PowerPoint</Application>
  <PresentationFormat>On-screen Show (4:3)</PresentationFormat>
  <Paragraphs>311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Inkwell</vt:lpstr>
      <vt:lpstr>正则表达式介绍</vt:lpstr>
      <vt:lpstr>什么是正则表达式？</vt:lpstr>
      <vt:lpstr>正则表达式的作用</vt:lpstr>
      <vt:lpstr>正则表达式的特点</vt:lpstr>
      <vt:lpstr>正则表达式的语法</vt:lpstr>
      <vt:lpstr>正则表达式的语法</vt:lpstr>
      <vt:lpstr>正则表达式的语法</vt:lpstr>
      <vt:lpstr>正则表达式的语法</vt:lpstr>
      <vt:lpstr>正则表达式的语法</vt:lpstr>
      <vt:lpstr>正则表达式的语法</vt:lpstr>
      <vt:lpstr>正则表达式的语法</vt:lpstr>
      <vt:lpstr>正则表达式的语法</vt:lpstr>
      <vt:lpstr>常用的正则匹配</vt:lpstr>
      <vt:lpstr>常用的正则匹配</vt:lpstr>
      <vt:lpstr>常用的正则匹配</vt:lpstr>
      <vt:lpstr>常用的正则匹配</vt:lpstr>
      <vt:lpstr>常用的正则匹配</vt:lpstr>
      <vt:lpstr>常用的正则匹配</vt:lpstr>
      <vt:lpstr>常用的正则匹配</vt:lpstr>
      <vt:lpstr>常用的正则匹配</vt:lpstr>
      <vt:lpstr>常用的正则匹配</vt:lpstr>
      <vt:lpstr>常用的正则匹配</vt:lpstr>
      <vt:lpstr>正则表达式优先级</vt:lpstr>
      <vt:lpstr>正则表达式优先级</vt:lpstr>
      <vt:lpstr>正则表达式示例</vt:lpstr>
      <vt:lpstr>正则表达式示例</vt:lpstr>
      <vt:lpstr>正则表达式示例</vt:lpstr>
      <vt:lpstr>推荐的网址</vt:lpstr>
      <vt:lpstr>作业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正则表达式介绍</dc:title>
  <dc:creator>Linda8 Yang</dc:creator>
  <cp:lastModifiedBy>Linda8 Yang</cp:lastModifiedBy>
  <cp:revision>40</cp:revision>
  <dcterms:created xsi:type="dcterms:W3CDTF">2016-12-12T06:31:18Z</dcterms:created>
  <dcterms:modified xsi:type="dcterms:W3CDTF">2016-12-14T08:57:37Z</dcterms:modified>
</cp:coreProperties>
</file>