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2" r:id="rId1"/>
  </p:sldMasterIdLst>
  <p:sldIdLst>
    <p:sldId id="256" r:id="rId2"/>
    <p:sldId id="265" r:id="rId3"/>
    <p:sldId id="264" r:id="rId4"/>
    <p:sldId id="260" r:id="rId5"/>
    <p:sldId id="259" r:id="rId6"/>
    <p:sldId id="257" r:id="rId7"/>
    <p:sldId id="258" r:id="rId8"/>
    <p:sldId id="267" r:id="rId9"/>
    <p:sldId id="270" r:id="rId10"/>
    <p:sldId id="262" r:id="rId11"/>
    <p:sldId id="268" r:id="rId12"/>
    <p:sldId id="263" r:id="rId13"/>
    <p:sldId id="261" r:id="rId14"/>
    <p:sldId id="266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08FF427-D643-FB41-864E-B0A0EDB2908B}">
          <p14:sldIdLst>
            <p14:sldId id="256"/>
            <p14:sldId id="265"/>
          </p14:sldIdLst>
        </p14:section>
        <p14:section name="CT1" id="{027886FF-AE27-3F49-AFA4-9955A13AB2B0}">
          <p14:sldIdLst>
            <p14:sldId id="264"/>
            <p14:sldId id="260"/>
            <p14:sldId id="259"/>
            <p14:sldId id="257"/>
            <p14:sldId id="258"/>
            <p14:sldId id="267"/>
          </p14:sldIdLst>
        </p14:section>
        <p14:section name="QT0-NED" id="{5DC3624A-DB4B-1244-A4AE-997B3FEADD69}">
          <p14:sldIdLst>
            <p14:sldId id="270"/>
            <p14:sldId id="262"/>
            <p14:sldId id="268"/>
            <p14:sldId id="263"/>
            <p14:sldId id="261"/>
            <p14:sldId id="26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CE38E4D-051A-41E1-86A4-E56916468FD0}" type="datetimeFigureOut">
              <a:rPr lang="en-US" smtClean="0"/>
              <a:t>4/8/16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4/8/16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3" r:id="rId1"/>
    <p:sldLayoutId id="2147484614" r:id="rId2"/>
    <p:sldLayoutId id="2147484615" r:id="rId3"/>
    <p:sldLayoutId id="2147484616" r:id="rId4"/>
    <p:sldLayoutId id="2147484617" r:id="rId5"/>
    <p:sldLayoutId id="2147484618" r:id="rId6"/>
    <p:sldLayoutId id="2147484619" r:id="rId7"/>
    <p:sldLayoutId id="2147484620" r:id="rId8"/>
    <p:sldLayoutId id="2147484621" r:id="rId9"/>
    <p:sldLayoutId id="2147484622" r:id="rId10"/>
    <p:sldLayoutId id="21474846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972" y="1429822"/>
            <a:ext cx="7772400" cy="178010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CT1&amp;QT0-NED 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Introduction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2876" y="4456814"/>
            <a:ext cx="2986859" cy="195804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D0D0D"/>
                </a:solidFill>
              </a:rPr>
              <a:t>Jane</a:t>
            </a:r>
            <a:endParaRPr lang="en-US" sz="2400" dirty="0">
              <a:solidFill>
                <a:srgbClr val="0D0D0D"/>
              </a:solidFill>
            </a:endParaRPr>
          </a:p>
          <a:p>
            <a:r>
              <a:rPr lang="en-US" sz="2400" dirty="0" smtClean="0">
                <a:solidFill>
                  <a:srgbClr val="0D0D0D"/>
                </a:solidFill>
              </a:rPr>
              <a:t>2016/4/10</a:t>
            </a:r>
            <a:endParaRPr lang="en-US" sz="24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66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9623" y="1218394"/>
            <a:ext cx="2959360" cy="5003124"/>
          </a:xfrm>
        </p:spPr>
        <p:txBody>
          <a:bodyPr>
            <a:noAutofit/>
          </a:bodyPr>
          <a:lstStyle/>
          <a:p>
            <a:pPr marL="68580" indent="0">
              <a:lnSpc>
                <a:spcPct val="80000"/>
              </a:lnSpc>
              <a:buNone/>
            </a:pPr>
            <a:r>
              <a:rPr lang="en-US" altLang="zh-CN" dirty="0" smtClean="0">
                <a:latin typeface="Arial"/>
                <a:cs typeface="Arial"/>
              </a:rPr>
              <a:t>Mesa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en-US" altLang="zh-CN" dirty="0" smtClean="0">
                <a:latin typeface="Arial"/>
                <a:cs typeface="Arial"/>
              </a:rPr>
              <a:t>Compass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en-US" altLang="zh-CN" dirty="0" smtClean="0">
                <a:latin typeface="Arial"/>
                <a:cs typeface="Arial"/>
              </a:rPr>
              <a:t>CG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en-US" altLang="zh-CN" dirty="0" smtClean="0">
                <a:latin typeface="Arial"/>
                <a:cs typeface="Arial"/>
              </a:rPr>
              <a:t>Battery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en-US" altLang="zh-CN" dirty="0" smtClean="0">
                <a:latin typeface="Arial"/>
                <a:cs typeface="Arial"/>
              </a:rPr>
              <a:t>PMUADC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en-US" altLang="zh-CN" dirty="0" smtClean="0">
                <a:latin typeface="Arial"/>
                <a:cs typeface="Arial"/>
              </a:rPr>
              <a:t>Baseband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en-US" altLang="zh-CN" dirty="0" err="1" smtClean="0">
                <a:latin typeface="Arial"/>
                <a:cs typeface="Arial"/>
              </a:rPr>
              <a:t>Wifi</a:t>
            </a:r>
            <a:r>
              <a:rPr lang="en-US" altLang="zh-CN" dirty="0" smtClean="0">
                <a:latin typeface="Arial"/>
                <a:cs typeface="Arial"/>
              </a:rPr>
              <a:t>/BT</a:t>
            </a:r>
            <a:endParaRPr lang="en-US" altLang="zh-CN" dirty="0">
              <a:latin typeface="Arial"/>
              <a:cs typeface="Arial"/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en-US" altLang="zh-CN" dirty="0">
                <a:latin typeface="Arial"/>
                <a:cs typeface="Arial"/>
              </a:rPr>
              <a:t>Audio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en-US" altLang="zh-CN" dirty="0" smtClean="0">
                <a:latin typeface="Arial"/>
                <a:cs typeface="Arial"/>
              </a:rPr>
              <a:t>Sensor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en-US" altLang="zh-CN" dirty="0" smtClean="0">
                <a:latin typeface="Arial"/>
                <a:cs typeface="Arial"/>
              </a:rPr>
              <a:t>LED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en-US" altLang="zh-CN" dirty="0" smtClean="0">
                <a:latin typeface="Arial"/>
                <a:cs typeface="Arial"/>
              </a:rPr>
              <a:t>Camera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en-US" altLang="zh-CN" dirty="0" err="1" smtClean="0">
                <a:latin typeface="Arial"/>
                <a:cs typeface="Arial"/>
              </a:rPr>
              <a:t>Prox</a:t>
            </a:r>
            <a:endParaRPr lang="en-US" altLang="zh-CN" dirty="0" smtClean="0">
              <a:latin typeface="Arial"/>
              <a:cs typeface="Arial"/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en-US" altLang="zh-CN" dirty="0" err="1" smtClean="0">
                <a:latin typeface="Arial"/>
                <a:cs typeface="Arial"/>
              </a:rPr>
              <a:t>Mic</a:t>
            </a:r>
            <a:endParaRPr lang="en-US" altLang="zh-CN" dirty="0" smtClean="0">
              <a:latin typeface="Arial"/>
              <a:cs typeface="Arial"/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en-US" altLang="zh-CN" dirty="0" smtClean="0">
                <a:latin typeface="Arial"/>
                <a:cs typeface="Arial"/>
              </a:rPr>
              <a:t>Button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8397" y="3319846"/>
            <a:ext cx="150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/>
                <a:ea typeface="宋体"/>
                <a:cs typeface="宋体"/>
              </a:rPr>
              <a:t>功能测试</a:t>
            </a:r>
            <a:endParaRPr lang="en-US" sz="2400" dirty="0">
              <a:latin typeface="宋体"/>
              <a:ea typeface="宋体"/>
              <a:cs typeface="宋体"/>
            </a:endParaRPr>
          </a:p>
        </p:txBody>
      </p:sp>
      <p:sp>
        <p:nvSpPr>
          <p:cNvPr id="12" name="Notched Right Arrow 11"/>
          <p:cNvSpPr/>
          <p:nvPr/>
        </p:nvSpPr>
        <p:spPr>
          <a:xfrm>
            <a:off x="3050777" y="3290076"/>
            <a:ext cx="1548847" cy="36933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56390" y="22899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solidFill>
                  <a:srgbClr val="0D0D0D"/>
                </a:solidFill>
                <a:latin typeface="Arial"/>
                <a:cs typeface="Arial"/>
              </a:rPr>
              <a:t>Q</a:t>
            </a: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lang="en-US" altLang="zh-CN" dirty="0" smtClean="0">
                <a:solidFill>
                  <a:srgbClr val="0D0D0D"/>
                </a:solidFill>
                <a:latin typeface="Arial"/>
                <a:cs typeface="Arial"/>
              </a:rPr>
              <a:t>0-NED</a:t>
            </a: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n-US" altLang="zh-CN" dirty="0" smtClean="0">
                <a:solidFill>
                  <a:srgbClr val="0D0D0D"/>
                </a:solidFill>
                <a:latin typeface="Arial"/>
                <a:cs typeface="Arial"/>
              </a:rPr>
              <a:t>Function</a:t>
            </a:r>
            <a:endParaRPr lang="en-US" dirty="0">
              <a:solidFill>
                <a:srgbClr val="0D0D0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96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56390" y="22899"/>
            <a:ext cx="7024744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D0D0D"/>
                </a:solidFill>
                <a:latin typeface="Arial"/>
                <a:cs typeface="Arial"/>
              </a:rPr>
              <a:t>Q</a:t>
            </a: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lang="en-US" altLang="zh-CN" dirty="0" smtClean="0">
                <a:solidFill>
                  <a:srgbClr val="0D0D0D"/>
                </a:solidFill>
                <a:latin typeface="Arial"/>
                <a:cs typeface="Arial"/>
              </a:rPr>
              <a:t>0-NED</a:t>
            </a: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n-US" altLang="zh-CN" dirty="0" smtClean="0">
                <a:solidFill>
                  <a:srgbClr val="0D0D0D"/>
                </a:solidFill>
                <a:latin typeface="Arial"/>
                <a:cs typeface="Arial"/>
              </a:rPr>
              <a:t>Test Items Explain</a:t>
            </a:r>
            <a:endParaRPr lang="en-US" dirty="0">
              <a:solidFill>
                <a:srgbClr val="0D0D0D"/>
              </a:solidFill>
              <a:latin typeface="Arial"/>
              <a:cs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114600"/>
              </p:ext>
            </p:extLst>
          </p:nvPr>
        </p:nvGraphicFramePr>
        <p:xfrm>
          <a:off x="556390" y="1165898"/>
          <a:ext cx="8020051" cy="5287657"/>
        </p:xfrm>
        <a:graphic>
          <a:graphicData uri="http://schemas.openxmlformats.org/drawingml/2006/table">
            <a:tbl>
              <a:tblPr/>
              <a:tblGrid>
                <a:gridCol w="4009609"/>
                <a:gridCol w="4010442"/>
              </a:tblGrid>
              <a:tr h="249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Related Test Item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Explain</a:t>
                      </a:r>
                    </a:p>
                  </a:txBody>
                  <a:tcPr marL="9855" marR="9855" marT="9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  <a:tr h="249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Check DUT Mode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检查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是否进入</a:t>
                      </a:r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测试模式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Write GMT Date and Time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向机台内写入当时的时间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Board ID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读取boardID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ECID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读取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MLB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的固件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ID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Diag Version Check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检查Diags版本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Get Link Data via MLB SN From SFC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从SFC通过MLB SN查询机台SN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SN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读取SFC通过MLB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SN查询的机台SN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PREVIOUS FG SN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读取当前机台内的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SN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Burn SN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烧入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SN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Compare 80ISN With SFC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比较从SFC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quary的SN与机台SN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Check UOP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检查UOP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NetWork CB: Check Previous Station CBs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检查之前站的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CB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值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Slot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检查机台在哪个卡槽测试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Get Link Data via ISN From SFC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从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SFC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查询机台相关信息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Set COF Function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设置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COF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功能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Write CB Incomplete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将当前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CB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值在机台内写成未完成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AmIOk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检查网络是否联通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Write QT0-NED CB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写入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CB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值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QT0-NED CB Check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检查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CB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Display DUT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显示机台</a:t>
                      </a:r>
                    </a:p>
                  </a:txBody>
                  <a:tcPr marL="9855" marR="9855" marT="9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1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56390" y="22899"/>
            <a:ext cx="7024744" cy="1143000"/>
          </a:xfrm>
        </p:spPr>
        <p:txBody>
          <a:bodyPr/>
          <a:lstStyle/>
          <a:p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QT0-NED</a:t>
            </a: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Common Fail Items</a:t>
            </a:r>
            <a:endParaRPr lang="en-US" dirty="0">
              <a:solidFill>
                <a:srgbClr val="0D0D0D"/>
              </a:solidFill>
              <a:latin typeface="Arial"/>
              <a:cs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48197"/>
              </p:ext>
            </p:extLst>
          </p:nvPr>
        </p:nvGraphicFramePr>
        <p:xfrm>
          <a:off x="556389" y="1165897"/>
          <a:ext cx="8072241" cy="5272026"/>
        </p:xfrm>
        <a:graphic>
          <a:graphicData uri="http://schemas.openxmlformats.org/drawingml/2006/table">
            <a:tbl>
              <a:tblPr/>
              <a:tblGrid>
                <a:gridCol w="2687328"/>
                <a:gridCol w="1794971"/>
                <a:gridCol w="1794971"/>
                <a:gridCol w="1794971"/>
              </a:tblGrid>
              <a:tr h="331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6600"/>
                          </a:solidFill>
                          <a:effectLst/>
                          <a:latin typeface="Arial"/>
                          <a:cs typeface="Arial"/>
                        </a:rPr>
                        <a:t>Fail Items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6600"/>
                          </a:solidFill>
                          <a:effectLst/>
                          <a:latin typeface="Arial"/>
                          <a:cs typeface="Arial"/>
                        </a:rPr>
                        <a:t>Fail Explain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6600"/>
                          </a:solidFill>
                          <a:effectLst/>
                          <a:latin typeface="Arial"/>
                          <a:cs typeface="Arial"/>
                        </a:rPr>
                        <a:t>Fail Reason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6600"/>
                          </a:solidFill>
                          <a:effectLst/>
                          <a:latin typeface="Arial"/>
                          <a:cs typeface="Arial"/>
                        </a:rPr>
                        <a:t>Deal Method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558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Button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Test;Ringer;PMURinger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Ringer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Button flex issue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更换Button Flex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SphereSelfTest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Back camera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材料问题，使用带磁性的螺丝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set cof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AOP_TO_MESA_MENU_CONN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Mesa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回流机，处理时出了问题</a:t>
                      </a:r>
                      <a:b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</a:b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FL4811 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裂开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更换主板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44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AOP GPIO MESA_TO_AOP_FDINT_Init; AOP GPIO MESA_TO_AOP_FDINT_High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Mesa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软件问题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重做SWDL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Mesa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模块有问题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更换Mesa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Mesa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引脚有问题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更换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CG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VA_Compass_CRC;adc_temp1_forehead;adc_ildo3_pp3v0_als_aps_convoy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Compass&amp;adc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MLB问题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更换主板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L26_TOPSPK_VMON_3500mV_P; L26_TOPSPK_VMON_3500mV_N; L26_TOPSPK related items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Topspeaker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组装问题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重连forhead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flex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39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795171"/>
              </p:ext>
            </p:extLst>
          </p:nvPr>
        </p:nvGraphicFramePr>
        <p:xfrm>
          <a:off x="556390" y="1113280"/>
          <a:ext cx="8071944" cy="5513462"/>
        </p:xfrm>
        <a:graphic>
          <a:graphicData uri="http://schemas.openxmlformats.org/drawingml/2006/table">
            <a:tbl>
              <a:tblPr/>
              <a:tblGrid>
                <a:gridCol w="2687229"/>
                <a:gridCol w="1794905"/>
                <a:gridCol w="1794905"/>
                <a:gridCol w="1794905"/>
              </a:tblGrid>
              <a:tr h="32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6600"/>
                          </a:solidFill>
                          <a:effectLst/>
                          <a:latin typeface="Arial"/>
                          <a:cs typeface="Arial"/>
                        </a:rPr>
                        <a:t>Fail Items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6600"/>
                          </a:solidFill>
                          <a:effectLst/>
                          <a:latin typeface="Arial"/>
                          <a:cs typeface="Arial"/>
                        </a:rPr>
                        <a:t>Fail Explain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6600"/>
                          </a:solidFill>
                          <a:effectLst/>
                          <a:latin typeface="Arial"/>
                          <a:cs typeface="Arial"/>
                        </a:rPr>
                        <a:t>Fail Reason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6600"/>
                          </a:solidFill>
                          <a:effectLst/>
                          <a:latin typeface="Arial"/>
                          <a:cs typeface="Arial"/>
                        </a:rPr>
                        <a:t>Deal Method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542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adc_ildo9_pp1v8_hawking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PMUadc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组装问题，Botton flex损坏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更换Button Flex和新的主板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buck3_measured_value;adc_buck3_min;adc_amuxa5_min;adc_buck3_sw1_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PMUADC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组装问题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HT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移除多余的材料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1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Check MIC1 Exist;MIC1 Vendor Check;MIC1 Temperature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MIC1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操作问题，电阻器损坏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更换损坏的器件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1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组装问题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更换dock flex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BOTSPK related failure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botspk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组装问题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重新组装botspeaker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SPI_HOMER_TO_MAGGIE_POS_MISO_test;L26_BOTSPK_IMON_3500mV_MAX;L26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maggie&amp;botspk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组装问题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重新组装botspk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adc_buck3_sw3_PP1V8_MAGGIE_IMU;L26_ARC_CH0_FREQ;L26_ARC_ACCEL_PE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PMUadc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组装问题，主板上器件损坏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更换损坏的器件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BotSpeaker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related items fail;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maggie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related items fail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Botspk&amp;maggie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组装问题，dock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flex撕裂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重换dock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flex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Orb Frame Check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orb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代码问题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重新烧入</a:t>
                      </a:r>
                      <a:r>
                        <a:rPr lang="en-US" altLang="zh-TW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Orbg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值</a:t>
                      </a:r>
                    </a:p>
                  </a:txBody>
                  <a:tcPr marL="6199" marR="6199" marT="6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56390" y="22899"/>
            <a:ext cx="7024744" cy="1143000"/>
          </a:xfrm>
        </p:spPr>
        <p:txBody>
          <a:bodyPr/>
          <a:lstStyle/>
          <a:p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QT0-NED</a:t>
            </a: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Common Fail Items</a:t>
            </a:r>
            <a:endParaRPr lang="en-US" dirty="0">
              <a:solidFill>
                <a:srgbClr val="0D0D0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39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56390" y="22899"/>
            <a:ext cx="7024744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D0D0D"/>
                </a:solidFill>
                <a:latin typeface="Arial"/>
                <a:cs typeface="Arial"/>
              </a:rPr>
              <a:t>QT0-NED</a:t>
            </a: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D0D0D"/>
                </a:solidFill>
                <a:latin typeface="Arial"/>
                <a:cs typeface="Arial"/>
              </a:rPr>
              <a:t>D</a:t>
            </a: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eal methods</a:t>
            </a:r>
            <a:endParaRPr lang="en-US" dirty="0">
              <a:solidFill>
                <a:srgbClr val="0D0D0D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0292" y="2599864"/>
            <a:ext cx="436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AAB</a:t>
            </a:r>
            <a:r>
              <a:rPr lang="zh-CN" altLang="en-US" sz="2400" dirty="0" smtClean="0"/>
              <a:t>正常测试，送进</a:t>
            </a:r>
            <a:r>
              <a:rPr lang="en-US" altLang="zh-CN" sz="2400" dirty="0" smtClean="0"/>
              <a:t>FA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5968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5749026" cy="213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0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616" y="1478580"/>
            <a:ext cx="7045554" cy="4644479"/>
          </a:xfrm>
        </p:spPr>
        <p:txBody>
          <a:bodyPr>
            <a:normAutofit/>
          </a:bodyPr>
          <a:lstStyle/>
          <a:p>
            <a:r>
              <a:rPr lang="en-US" dirty="0" smtClean="0"/>
              <a:t>CT1</a:t>
            </a:r>
            <a:r>
              <a:rPr lang="zh-CN" altLang="en-US" dirty="0" smtClean="0"/>
              <a:t>属于</a:t>
            </a:r>
            <a:r>
              <a:rPr lang="en-US" altLang="zh-CN" dirty="0" err="1" smtClean="0"/>
              <a:t>Mian</a:t>
            </a:r>
            <a:r>
              <a:rPr lang="zh-CN" altLang="en-US" dirty="0" smtClean="0"/>
              <a:t>线，用于半机测试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QT</a:t>
            </a:r>
            <a:r>
              <a:rPr lang="zh-CN" altLang="en-US" dirty="0" smtClean="0"/>
              <a:t>0</a:t>
            </a:r>
            <a:r>
              <a:rPr lang="en-US" altLang="zh-CN" dirty="0" smtClean="0"/>
              <a:t>-NED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NED</a:t>
            </a:r>
            <a:r>
              <a:rPr lang="zh-CN" altLang="en-US" dirty="0" smtClean="0"/>
              <a:t>线，用于</a:t>
            </a:r>
            <a:r>
              <a:rPr lang="en-US" altLang="zh-CN" dirty="0" smtClean="0"/>
              <a:t>DOE</a:t>
            </a:r>
            <a:r>
              <a:rPr lang="zh-CN" altLang="en-US" dirty="0" smtClean="0"/>
              <a:t>实验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6390" y="389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CT1&amp;QT0-NED</a:t>
            </a:r>
            <a:endParaRPr lang="en-US" dirty="0">
              <a:solidFill>
                <a:srgbClr val="0D0D0D"/>
              </a:solidFill>
              <a:latin typeface="Arial"/>
              <a:cs typeface="Arial"/>
            </a:endParaRPr>
          </a:p>
        </p:txBody>
      </p:sp>
      <p:pic>
        <p:nvPicPr>
          <p:cNvPr id="6" name="圖片 39"/>
          <p:cNvPicPr/>
          <p:nvPr/>
        </p:nvPicPr>
        <p:blipFill>
          <a:blip r:embed="rId2"/>
          <a:stretch>
            <a:fillRect/>
          </a:stretch>
        </p:blipFill>
        <p:spPr>
          <a:xfrm>
            <a:off x="1922321" y="2191776"/>
            <a:ext cx="5018856" cy="293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9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390" y="3893"/>
            <a:ext cx="7024744" cy="1143000"/>
          </a:xfrm>
        </p:spPr>
        <p:txBody>
          <a:bodyPr/>
          <a:lstStyle/>
          <a:p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CT1</a:t>
            </a:r>
            <a:endParaRPr lang="en-US" dirty="0">
              <a:solidFill>
                <a:srgbClr val="0D0D0D"/>
              </a:solidFill>
              <a:latin typeface="Arial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073821" y="2124081"/>
            <a:ext cx="6777317" cy="3508977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altLang="zh-CN" sz="4000" dirty="0">
                <a:solidFill>
                  <a:srgbClr val="0D0D0D"/>
                </a:solidFill>
                <a:latin typeface="Arial"/>
                <a:cs typeface="Arial"/>
              </a:rPr>
              <a:t>Function</a:t>
            </a:r>
            <a:endParaRPr lang="en-US" sz="4000" dirty="0">
              <a:solidFill>
                <a:srgbClr val="0D0D0D"/>
              </a:solidFill>
              <a:latin typeface="Arial"/>
              <a:cs typeface="Arial"/>
            </a:endParaRPr>
          </a:p>
          <a:p>
            <a:pPr>
              <a:buFont typeface="Wingdings" charset="2"/>
              <a:buChar char="q"/>
            </a:pPr>
            <a:r>
              <a:rPr lang="en-US" altLang="zh-CN" sz="4000" dirty="0">
                <a:solidFill>
                  <a:srgbClr val="0D0D0D"/>
                </a:solidFill>
                <a:latin typeface="Arial"/>
                <a:cs typeface="Arial"/>
              </a:rPr>
              <a:t>Test</a:t>
            </a:r>
            <a:r>
              <a:rPr lang="zh-CN" altLang="en-US" sz="400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n-US" altLang="zh-CN" sz="4000" dirty="0">
                <a:solidFill>
                  <a:srgbClr val="0D0D0D"/>
                </a:solidFill>
                <a:latin typeface="Arial"/>
                <a:cs typeface="Arial"/>
              </a:rPr>
              <a:t>Items</a:t>
            </a:r>
            <a:r>
              <a:rPr lang="zh-CN" altLang="en-US" sz="400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n-US" altLang="zh-CN" sz="4000" dirty="0" smtClean="0">
                <a:solidFill>
                  <a:srgbClr val="0D0D0D"/>
                </a:solidFill>
                <a:latin typeface="Arial"/>
                <a:cs typeface="Arial"/>
              </a:rPr>
              <a:t>Explain</a:t>
            </a:r>
          </a:p>
          <a:p>
            <a:pPr>
              <a:buFont typeface="Wingdings" charset="2"/>
              <a:buChar char="q"/>
            </a:pPr>
            <a:r>
              <a:rPr lang="en-US" altLang="zh-CN" sz="4000" dirty="0" smtClean="0">
                <a:solidFill>
                  <a:srgbClr val="0D0D0D"/>
                </a:solidFill>
                <a:latin typeface="Arial"/>
                <a:cs typeface="Arial"/>
              </a:rPr>
              <a:t>Fail</a:t>
            </a:r>
            <a:r>
              <a:rPr lang="zh-CN" altLang="en-US" sz="4000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n-US" altLang="zh-CN" sz="4000" dirty="0" smtClean="0">
                <a:solidFill>
                  <a:srgbClr val="0D0D0D"/>
                </a:solidFill>
                <a:latin typeface="Arial"/>
                <a:cs typeface="Arial"/>
              </a:rPr>
              <a:t>Items</a:t>
            </a:r>
          </a:p>
          <a:p>
            <a:pPr>
              <a:buFont typeface="Wingdings" charset="2"/>
              <a:buChar char="q"/>
            </a:pPr>
            <a:r>
              <a:rPr lang="en-US" sz="4000" dirty="0" smtClean="0">
                <a:solidFill>
                  <a:srgbClr val="0D0D0D"/>
                </a:solidFill>
                <a:latin typeface="Arial"/>
                <a:cs typeface="Arial"/>
              </a:rPr>
              <a:t>Deal Methods</a:t>
            </a:r>
            <a:endParaRPr lang="en-US" sz="4000" dirty="0">
              <a:solidFill>
                <a:srgbClr val="0D0D0D"/>
              </a:solidFill>
              <a:latin typeface="Arial"/>
              <a:cs typeface="Arial"/>
            </a:endParaRPr>
          </a:p>
          <a:p>
            <a:pPr marL="68580" lvl="0" indent="0">
              <a:buNone/>
            </a:pPr>
            <a:endParaRPr lang="en-US" dirty="0">
              <a:solidFill>
                <a:srgbClr val="0D0D0D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6390" y="22899"/>
            <a:ext cx="7024744" cy="1143000"/>
          </a:xfrm>
        </p:spPr>
        <p:txBody>
          <a:bodyPr/>
          <a:lstStyle/>
          <a:p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CT1 </a:t>
            </a:r>
            <a:r>
              <a:rPr lang="en-US" altLang="zh-CN" dirty="0" smtClean="0">
                <a:solidFill>
                  <a:srgbClr val="0D0D0D"/>
                </a:solidFill>
                <a:latin typeface="Arial"/>
                <a:cs typeface="Arial"/>
              </a:rPr>
              <a:t>Function</a:t>
            </a:r>
            <a:endParaRPr lang="en-US" dirty="0">
              <a:solidFill>
                <a:srgbClr val="0D0D0D"/>
              </a:solidFill>
              <a:latin typeface="Arial"/>
              <a:cs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62521" y="1528168"/>
            <a:ext cx="2618613" cy="4325457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altLang="zh-CN" dirty="0" smtClean="0">
                <a:latin typeface="Arial"/>
                <a:cs typeface="Arial"/>
              </a:rPr>
              <a:t>Battery</a:t>
            </a:r>
          </a:p>
          <a:p>
            <a:pPr marL="68580" indent="0">
              <a:buNone/>
            </a:pPr>
            <a:r>
              <a:rPr lang="en-US" altLang="zh-CN" dirty="0" smtClean="0">
                <a:latin typeface="Arial"/>
                <a:cs typeface="Arial"/>
              </a:rPr>
              <a:t>Maggie</a:t>
            </a:r>
          </a:p>
          <a:p>
            <a:pPr marL="68580" indent="0">
              <a:buNone/>
            </a:pPr>
            <a:r>
              <a:rPr lang="en-US" altLang="zh-CN" dirty="0" err="1" smtClean="0">
                <a:latin typeface="Arial"/>
                <a:cs typeface="Arial"/>
              </a:rPr>
              <a:t>Mic</a:t>
            </a:r>
            <a:endParaRPr lang="en-US" altLang="zh-CN" dirty="0" smtClean="0">
              <a:latin typeface="Arial"/>
              <a:cs typeface="Arial"/>
            </a:endParaRPr>
          </a:p>
          <a:p>
            <a:pPr marL="68580" indent="0">
              <a:buNone/>
            </a:pPr>
            <a:r>
              <a:rPr lang="en-US" altLang="zh-CN" dirty="0" smtClean="0">
                <a:latin typeface="Arial"/>
                <a:cs typeface="Arial"/>
              </a:rPr>
              <a:t>Audio</a:t>
            </a:r>
          </a:p>
          <a:p>
            <a:pPr marL="68580" indent="0">
              <a:buNone/>
            </a:pPr>
            <a:r>
              <a:rPr lang="en-US" altLang="zh-CN" dirty="0" smtClean="0">
                <a:latin typeface="Arial"/>
                <a:cs typeface="Arial"/>
              </a:rPr>
              <a:t>Arc</a:t>
            </a:r>
          </a:p>
          <a:p>
            <a:pPr marL="68580" indent="0">
              <a:buNone/>
            </a:pPr>
            <a:r>
              <a:rPr lang="en-US" altLang="zh-CN" dirty="0" smtClean="0">
                <a:latin typeface="Arial"/>
                <a:cs typeface="Arial"/>
              </a:rPr>
              <a:t>PMUADC</a:t>
            </a:r>
          </a:p>
          <a:p>
            <a:pPr marL="68580" indent="0">
              <a:buNone/>
            </a:pPr>
            <a:r>
              <a:rPr lang="en-US" altLang="zh-CN" dirty="0" smtClean="0">
                <a:latin typeface="Arial"/>
                <a:cs typeface="Arial"/>
              </a:rPr>
              <a:t>Button</a:t>
            </a:r>
          </a:p>
          <a:p>
            <a:pPr marL="68580" indent="0">
              <a:buNone/>
            </a:pPr>
            <a:r>
              <a:rPr lang="en-US" altLang="zh-CN" dirty="0" smtClean="0">
                <a:latin typeface="Arial"/>
                <a:cs typeface="Arial"/>
              </a:rPr>
              <a:t>Strobe</a:t>
            </a:r>
          </a:p>
          <a:p>
            <a:pPr marL="68580" indent="0">
              <a:buNone/>
            </a:pPr>
            <a:r>
              <a:rPr lang="en-US" altLang="zh-CN" dirty="0" smtClean="0">
                <a:latin typeface="Arial"/>
                <a:cs typeface="Arial"/>
              </a:rPr>
              <a:t>Back Camera</a:t>
            </a:r>
          </a:p>
          <a:p>
            <a:pPr marL="68580" indent="0">
              <a:buNone/>
            </a:pPr>
            <a:r>
              <a:rPr lang="en-US" altLang="zh-CN" dirty="0" smtClean="0">
                <a:latin typeface="Arial"/>
                <a:cs typeface="Arial"/>
              </a:rPr>
              <a:t>Accessory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9658" y="3351335"/>
            <a:ext cx="150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/>
                <a:ea typeface="宋体"/>
                <a:cs typeface="宋体"/>
              </a:rPr>
              <a:t>功能测试</a:t>
            </a:r>
            <a:endParaRPr lang="en-US" sz="2400" dirty="0">
              <a:latin typeface="宋体"/>
              <a:ea typeface="宋体"/>
              <a:cs typeface="宋体"/>
            </a:endParaRPr>
          </a:p>
        </p:txBody>
      </p:sp>
      <p:sp>
        <p:nvSpPr>
          <p:cNvPr id="12" name="Notched Right Arrow 11"/>
          <p:cNvSpPr/>
          <p:nvPr/>
        </p:nvSpPr>
        <p:spPr>
          <a:xfrm>
            <a:off x="3012038" y="3321565"/>
            <a:ext cx="1548847" cy="36933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9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56390" y="22899"/>
            <a:ext cx="7024744" cy="1143000"/>
          </a:xfrm>
        </p:spPr>
        <p:txBody>
          <a:bodyPr/>
          <a:lstStyle/>
          <a:p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CT1 </a:t>
            </a:r>
            <a:r>
              <a:rPr lang="en-US" altLang="zh-CN" dirty="0" smtClean="0">
                <a:solidFill>
                  <a:srgbClr val="0D0D0D"/>
                </a:solidFill>
                <a:latin typeface="Arial"/>
                <a:cs typeface="Arial"/>
              </a:rPr>
              <a:t>Test Items Explain</a:t>
            </a:r>
            <a:endParaRPr lang="en-US" dirty="0">
              <a:solidFill>
                <a:srgbClr val="0D0D0D"/>
              </a:solidFill>
              <a:latin typeface="Arial"/>
              <a:cs typeface="Arial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16233"/>
              </p:ext>
            </p:extLst>
          </p:nvPr>
        </p:nvGraphicFramePr>
        <p:xfrm>
          <a:off x="639661" y="1357236"/>
          <a:ext cx="7950466" cy="4944483"/>
        </p:xfrm>
        <a:graphic>
          <a:graphicData uri="http://schemas.openxmlformats.org/drawingml/2006/table">
            <a:tbl>
              <a:tblPr/>
              <a:tblGrid>
                <a:gridCol w="4115362"/>
                <a:gridCol w="3835104"/>
              </a:tblGrid>
              <a:tr h="2748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Related Test Item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Explain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  <a:tr h="2640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START_TEST_CONNECTIVITY-TEST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开始测试，与机台、治具通讯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Initialise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Fixture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初始化治具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Check SOC Type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检查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soc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类型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Check DUT Mode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检查测试模式，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fail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－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&gt;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关机重启或充电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Read Fixture SN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读取治具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sn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Board ID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读取boardID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ECID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读取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MLB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的固件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ID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Read MLB SN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读取MLB的SN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Get FG SN from SFC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从SFC通过MLB SN读取机台SN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PREVIOUS FG SN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读取当前机台内的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SN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Burn SN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若从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SFC </a:t>
                      </a:r>
                      <a:r>
                        <a:rPr lang="en-US" altLang="zh-TW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quary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的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SN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与机台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SN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一致，将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SN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写入机台内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Set COF Function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SFIS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quary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COF 测项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Write GMT Date and Time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向机台内写入当时的时间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Diag Version Check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检查当前的</a:t>
                      </a:r>
                      <a:r>
                        <a:rPr lang="en-US" altLang="zh-TW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diags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版本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Write CB Incomplete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将当前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CB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值在机台内写成未完成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Boost IC Check</a:t>
                      </a:r>
                    </a:p>
                  </a:txBody>
                  <a:tcPr marL="11768" marR="11768" marT="117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检测升压芯片版本</a:t>
                      </a:r>
                    </a:p>
                  </a:txBody>
                  <a:tcPr marL="11768" marR="11768" marT="11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57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56390" y="22899"/>
            <a:ext cx="7024744" cy="1143000"/>
          </a:xfrm>
        </p:spPr>
        <p:txBody>
          <a:bodyPr/>
          <a:lstStyle/>
          <a:p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CT1</a:t>
            </a: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 Fail Items</a:t>
            </a:r>
            <a:endParaRPr lang="en-US" dirty="0">
              <a:solidFill>
                <a:srgbClr val="0D0D0D"/>
              </a:solidFill>
              <a:latin typeface="Arial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47844"/>
              </p:ext>
            </p:extLst>
          </p:nvPr>
        </p:nvGraphicFramePr>
        <p:xfrm>
          <a:off x="535283" y="1165895"/>
          <a:ext cx="8107033" cy="5312792"/>
        </p:xfrm>
        <a:graphic>
          <a:graphicData uri="http://schemas.openxmlformats.org/drawingml/2006/table">
            <a:tbl>
              <a:tblPr/>
              <a:tblGrid>
                <a:gridCol w="2736145"/>
                <a:gridCol w="1790296"/>
                <a:gridCol w="1790296"/>
                <a:gridCol w="1790296"/>
              </a:tblGrid>
              <a:tr h="295389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Fail Items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Fail Explain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Fail Reason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Deal Method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604092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adc_vddout;adc_ldo8_pp2v9_nh_avdd;adc_ldo18_pp1v2_ut_dvdd;adc_ld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电池相关的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fail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项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电池不稳定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Retest Pass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092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Lifetime Max Temperature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电池达到的一生最高温度超出范围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电池过热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更换新电池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092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Battery Voltage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电池电量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电池电量过低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充电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092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Check MIC1 Exist; MIC1 Vendor Check; MIC1 Temperature"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MIC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加工问题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更换新的主板和dock flex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组装问题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更换新的dock flex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7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Back camera related items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adc_vddout;adc_ldo8_pp2v9_nh_avdd;adc_ldo18_pp1v2_ut_dvdd;adc_ld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后置摄像头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&amp;</a:t>
                      </a:r>
                      <a:b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电池相关的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fail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主板过热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&amp;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电源相关问题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重组电容器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092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Vol_Dw;PMUVolDown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组装问题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更换Button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flex和新的主板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092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Ringer;PMURingerRinger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Ringer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SMK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开关问题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更换开关</a:t>
                      </a:r>
                    </a:p>
                  </a:txBody>
                  <a:tcPr marL="7814" marR="7814" marT="78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85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56390" y="22899"/>
            <a:ext cx="7024744" cy="1143000"/>
          </a:xfrm>
        </p:spPr>
        <p:txBody>
          <a:bodyPr/>
          <a:lstStyle/>
          <a:p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CT1 </a:t>
            </a: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Common Fail Items</a:t>
            </a:r>
            <a:endParaRPr lang="en-US" dirty="0">
              <a:solidFill>
                <a:srgbClr val="0D0D0D"/>
              </a:solidFill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39187"/>
              </p:ext>
            </p:extLst>
          </p:nvPr>
        </p:nvGraphicFramePr>
        <p:xfrm>
          <a:off x="556389" y="1165900"/>
          <a:ext cx="7985259" cy="5339851"/>
        </p:xfrm>
        <a:graphic>
          <a:graphicData uri="http://schemas.openxmlformats.org/drawingml/2006/table">
            <a:tbl>
              <a:tblPr/>
              <a:tblGrid>
                <a:gridCol w="2784333"/>
                <a:gridCol w="1733642"/>
                <a:gridCol w="1733642"/>
                <a:gridCol w="1733642"/>
              </a:tblGrid>
              <a:tr h="351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6600"/>
                          </a:solidFill>
                          <a:effectLst/>
                          <a:latin typeface="Arial"/>
                        </a:rPr>
                        <a:t>Fail Items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6600"/>
                          </a:solidFill>
                          <a:effectLst/>
                          <a:latin typeface="Arial"/>
                        </a:rPr>
                        <a:t>Fail Explain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6600"/>
                          </a:solidFill>
                          <a:effectLst/>
                          <a:latin typeface="Arial"/>
                        </a:rPr>
                        <a:t>Fail Reason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6600"/>
                          </a:solidFill>
                          <a:effectLst/>
                          <a:latin typeface="Arial"/>
                        </a:rPr>
                        <a:t>Deal Method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55423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SphereSelfTest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后置摄像头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出现陌生的材料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HT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移掉不需要的材料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操作问题，</a:t>
                      </a:r>
                      <a:b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后置摄像头弹性变形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更换摄像头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组装问题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重组南北极螺丝钉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组装问题，出现多余的螺丝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移除多余螺丝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23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Test_spec_ver;Maggie_LuaFileRevision;Maggie_MaggieInitialise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related items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Maggie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相关测项，与arc，dock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flex有关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arc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问题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更换arc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组装问题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扣紧dock flex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操作问题，使用变形的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dock flex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更换dock flex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Back camera related items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Back Camera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组装问题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重扣back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 camera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L26_ARC_IMON_3500mV_MAX_WithArc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arc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组装问题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dock flex损坏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更换新的dock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 flex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0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56814"/>
            <a:ext cx="6777317" cy="451060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能打开，</a:t>
            </a:r>
            <a:r>
              <a:rPr lang="en-US" altLang="zh-CN" dirty="0" smtClean="0"/>
              <a:t>UI</a:t>
            </a:r>
            <a:r>
              <a:rPr lang="zh-CN" altLang="en-US" dirty="0" smtClean="0"/>
              <a:t>界面不显示</a:t>
            </a:r>
            <a:r>
              <a:rPr lang="zh-CN" altLang="en-US" dirty="0" smtClean="0">
                <a:sym typeface="Wingdings"/>
              </a:rPr>
              <a:t>确认治具线和</a:t>
            </a:r>
            <a:r>
              <a:rPr lang="en-US" altLang="zh-CN" dirty="0" smtClean="0">
                <a:sym typeface="Wingdings"/>
              </a:rPr>
              <a:t>cable</a:t>
            </a:r>
            <a:r>
              <a:rPr lang="zh-CN" altLang="en-US" dirty="0" smtClean="0">
                <a:sym typeface="Wingdings"/>
              </a:rPr>
              <a:t>线是否连接好。</a:t>
            </a:r>
            <a:endParaRPr lang="en-US" dirty="0"/>
          </a:p>
          <a:p>
            <a:r>
              <a:rPr lang="en-US" dirty="0" smtClean="0"/>
              <a:t>START_TEST_CONNECTIVITY</a:t>
            </a:r>
            <a:r>
              <a:rPr lang="en-US" dirty="0"/>
              <a:t>-</a:t>
            </a:r>
            <a:r>
              <a:rPr lang="en-US" dirty="0"/>
              <a:t>TEST </a:t>
            </a:r>
            <a:r>
              <a:rPr lang="en-US" altLang="zh-CN" dirty="0" err="1" smtClean="0"/>
              <a:t>fail</a:t>
            </a:r>
            <a:r>
              <a:rPr lang="en-US" altLang="zh-CN" dirty="0" err="1" smtClean="0">
                <a:sym typeface="Wingdings"/>
              </a:rPr>
              <a:t></a:t>
            </a:r>
            <a:r>
              <a:rPr lang="en-US" dirty="0" err="1"/>
              <a:t>查看</a:t>
            </a:r>
            <a:r>
              <a:rPr lang="en-US" dirty="0" err="1"/>
              <a:t>通讯线是否</a:t>
            </a:r>
            <a:r>
              <a:rPr lang="en-US" dirty="0" err="1"/>
              <a:t>连接好，重新插</a:t>
            </a:r>
            <a:r>
              <a:rPr lang="en-US" dirty="0" err="1"/>
              <a:t>一下</a:t>
            </a:r>
            <a:r>
              <a:rPr lang="zh-CN" altLang="en-US" dirty="0"/>
              <a:t>连接</a:t>
            </a:r>
            <a:r>
              <a:rPr lang="en-US" dirty="0" err="1"/>
              <a:t>机</a:t>
            </a:r>
            <a:r>
              <a:rPr lang="en-US" dirty="0" err="1"/>
              <a:t>台和治具</a:t>
            </a:r>
            <a:r>
              <a:rPr lang="en-US" dirty="0" err="1" smtClean="0"/>
              <a:t>的</a:t>
            </a:r>
            <a:r>
              <a:rPr lang="en-US" altLang="zh-CN" dirty="0" err="1" smtClean="0"/>
              <a:t>cable</a:t>
            </a:r>
            <a:r>
              <a:rPr lang="en-US" dirty="0" err="1" smtClean="0"/>
              <a:t>线</a:t>
            </a:r>
            <a:r>
              <a:rPr lang="zh-CN" altLang="en-US" dirty="0" smtClean="0"/>
              <a:t>。</a:t>
            </a:r>
            <a:endParaRPr lang="en-US" dirty="0" smtClean="0"/>
          </a:p>
          <a:p>
            <a:r>
              <a:rPr lang="en-US" dirty="0" err="1" smtClean="0"/>
              <a:t>Botton</a:t>
            </a:r>
            <a:r>
              <a:rPr lang="en-US" dirty="0" smtClean="0"/>
              <a:t> related items fail</a:t>
            </a:r>
            <a:r>
              <a:rPr lang="en-US" dirty="0" smtClean="0">
                <a:sym typeface="Wingdings"/>
              </a:rPr>
              <a:t></a:t>
            </a:r>
            <a:r>
              <a:rPr lang="zh-CN" altLang="en-US" dirty="0" smtClean="0">
                <a:sym typeface="Wingdings"/>
              </a:rPr>
              <a:t>手动发命令，看</a:t>
            </a:r>
            <a:r>
              <a:rPr lang="en-US" altLang="zh-CN" dirty="0" err="1" smtClean="0">
                <a:sym typeface="Wingdings"/>
              </a:rPr>
              <a:t>botton</a:t>
            </a:r>
            <a:r>
              <a:rPr lang="en-US" altLang="zh-CN" dirty="0" smtClean="0">
                <a:sym typeface="Wingdings"/>
              </a:rPr>
              <a:t> value key </a:t>
            </a:r>
            <a:r>
              <a:rPr lang="zh-CN" altLang="en-US" dirty="0" smtClean="0">
                <a:sym typeface="Wingdings"/>
              </a:rPr>
              <a:t>是否改变。</a:t>
            </a:r>
            <a:r>
              <a:rPr lang="en-US" altLang="zh-CN" dirty="0" err="1" smtClean="0">
                <a:sym typeface="Wingdings"/>
              </a:rPr>
              <a:t>Botton</a:t>
            </a:r>
            <a:r>
              <a:rPr lang="zh-CN" altLang="en-US" dirty="0" smtClean="0">
                <a:sym typeface="Wingdings"/>
              </a:rPr>
              <a:t>值变化，重测；无变化，正常测试，签进</a:t>
            </a:r>
            <a:r>
              <a:rPr lang="en-US" altLang="zh-CN" dirty="0" smtClean="0">
                <a:sym typeface="Wingdings"/>
              </a:rPr>
              <a:t>FA</a:t>
            </a:r>
            <a:r>
              <a:rPr lang="zh-CN" altLang="en-US" dirty="0" smtClean="0">
                <a:sym typeface="Wingdings"/>
              </a:rPr>
              <a:t>。</a:t>
            </a:r>
            <a:endParaRPr lang="en-US" altLang="zh-CN" dirty="0" smtClean="0">
              <a:sym typeface="Wingdings"/>
            </a:endParaRPr>
          </a:p>
          <a:p>
            <a:r>
              <a:rPr lang="en-US" dirty="0" err="1"/>
              <a:t>SphereSelfTest</a:t>
            </a:r>
            <a:r>
              <a:rPr lang="zh-CN" altLang="en-US" dirty="0"/>
              <a:t>，</a:t>
            </a:r>
            <a:r>
              <a:rPr lang="en-US" altLang="zh-CN" dirty="0"/>
              <a:t>Back camera related items </a:t>
            </a:r>
            <a:r>
              <a:rPr lang="en-US" altLang="zh-CN" dirty="0" smtClean="0"/>
              <a:t>fail</a:t>
            </a:r>
            <a:r>
              <a:rPr lang="en-US" altLang="zh-CN" dirty="0" smtClean="0">
                <a:sym typeface="Wingdings"/>
              </a:rPr>
              <a:t></a:t>
            </a:r>
            <a:r>
              <a:rPr lang="zh-CN" altLang="en-US" dirty="0" smtClean="0">
                <a:sym typeface="Wingdings"/>
              </a:rPr>
              <a:t>看回值是否</a:t>
            </a:r>
            <a:r>
              <a:rPr lang="en-US" altLang="zh-CN" dirty="0" smtClean="0">
                <a:sym typeface="Wingdings"/>
              </a:rPr>
              <a:t>fail</a:t>
            </a:r>
            <a:r>
              <a:rPr lang="zh-CN" altLang="en-US" dirty="0" smtClean="0">
                <a:sym typeface="Wingdings"/>
              </a:rPr>
              <a:t>，是，可能是</a:t>
            </a:r>
            <a:r>
              <a:rPr lang="en-US" altLang="zh-CN" dirty="0" smtClean="0">
                <a:sym typeface="Wingdings"/>
              </a:rPr>
              <a:t>Back Camera</a:t>
            </a:r>
            <a:r>
              <a:rPr lang="zh-CN" altLang="en-US" dirty="0" smtClean="0">
                <a:sym typeface="Wingdings"/>
              </a:rPr>
              <a:t>的排线扣的不好</a:t>
            </a:r>
            <a:endParaRPr lang="en-US" altLang="zh-CN" dirty="0">
              <a:sym typeface="Wingdings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56390" y="22899"/>
            <a:ext cx="7024744" cy="1143000"/>
          </a:xfrm>
        </p:spPr>
        <p:txBody>
          <a:bodyPr/>
          <a:lstStyle/>
          <a:p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CT1 </a:t>
            </a:r>
            <a:r>
              <a:rPr lang="en-US" dirty="0">
                <a:solidFill>
                  <a:srgbClr val="0D0D0D"/>
                </a:solidFill>
                <a:latin typeface="Arial"/>
                <a:cs typeface="Arial"/>
              </a:rPr>
              <a:t>D</a:t>
            </a: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eal methods</a:t>
            </a:r>
            <a:endParaRPr lang="en-US" dirty="0">
              <a:solidFill>
                <a:srgbClr val="0D0D0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051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390" y="3893"/>
            <a:ext cx="7024744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D0D0D"/>
                </a:solidFill>
                <a:latin typeface="Arial"/>
                <a:cs typeface="Arial"/>
              </a:rPr>
              <a:t>QT0-NED</a:t>
            </a:r>
            <a:endParaRPr lang="en-US" dirty="0">
              <a:solidFill>
                <a:srgbClr val="0D0D0D"/>
              </a:solidFill>
              <a:latin typeface="Arial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073821" y="2124081"/>
            <a:ext cx="6777317" cy="3508977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altLang="zh-CN" sz="4000" dirty="0">
                <a:solidFill>
                  <a:srgbClr val="0D0D0D"/>
                </a:solidFill>
                <a:latin typeface="Arial"/>
                <a:cs typeface="Arial"/>
              </a:rPr>
              <a:t>Function</a:t>
            </a:r>
            <a:endParaRPr lang="en-US" sz="4000" dirty="0">
              <a:solidFill>
                <a:srgbClr val="0D0D0D"/>
              </a:solidFill>
              <a:latin typeface="Arial"/>
              <a:cs typeface="Arial"/>
            </a:endParaRPr>
          </a:p>
          <a:p>
            <a:pPr>
              <a:buFont typeface="Wingdings" charset="2"/>
              <a:buChar char="q"/>
            </a:pPr>
            <a:r>
              <a:rPr lang="en-US" altLang="zh-CN" sz="4000" dirty="0">
                <a:solidFill>
                  <a:srgbClr val="0D0D0D"/>
                </a:solidFill>
                <a:latin typeface="Arial"/>
                <a:cs typeface="Arial"/>
              </a:rPr>
              <a:t>Test</a:t>
            </a:r>
            <a:r>
              <a:rPr lang="zh-CN" altLang="en-US" sz="400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n-US" altLang="zh-CN" sz="4000" dirty="0">
                <a:solidFill>
                  <a:srgbClr val="0D0D0D"/>
                </a:solidFill>
                <a:latin typeface="Arial"/>
                <a:cs typeface="Arial"/>
              </a:rPr>
              <a:t>Items</a:t>
            </a:r>
            <a:r>
              <a:rPr lang="zh-CN" altLang="en-US" sz="400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n-US" altLang="zh-CN" sz="4000" dirty="0" smtClean="0">
                <a:solidFill>
                  <a:srgbClr val="0D0D0D"/>
                </a:solidFill>
                <a:latin typeface="Arial"/>
                <a:cs typeface="Arial"/>
              </a:rPr>
              <a:t>Explain</a:t>
            </a:r>
          </a:p>
          <a:p>
            <a:pPr>
              <a:buFont typeface="Wingdings" charset="2"/>
              <a:buChar char="q"/>
            </a:pPr>
            <a:r>
              <a:rPr lang="en-US" altLang="zh-CN" sz="4000" dirty="0" smtClean="0">
                <a:solidFill>
                  <a:srgbClr val="0D0D0D"/>
                </a:solidFill>
                <a:latin typeface="Arial"/>
                <a:cs typeface="Arial"/>
              </a:rPr>
              <a:t>Fail</a:t>
            </a:r>
            <a:r>
              <a:rPr lang="zh-CN" altLang="en-US" sz="4000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n-US" altLang="zh-CN" sz="4000" dirty="0" smtClean="0">
                <a:solidFill>
                  <a:srgbClr val="0D0D0D"/>
                </a:solidFill>
                <a:latin typeface="Arial"/>
                <a:cs typeface="Arial"/>
              </a:rPr>
              <a:t>Items</a:t>
            </a:r>
          </a:p>
          <a:p>
            <a:pPr>
              <a:buFont typeface="Wingdings" charset="2"/>
              <a:buChar char="q"/>
            </a:pPr>
            <a:r>
              <a:rPr lang="en-US" sz="4000" dirty="0" smtClean="0">
                <a:solidFill>
                  <a:srgbClr val="0D0D0D"/>
                </a:solidFill>
                <a:latin typeface="Arial"/>
                <a:cs typeface="Arial"/>
              </a:rPr>
              <a:t>Deal Methods</a:t>
            </a:r>
            <a:endParaRPr lang="en-US" sz="4000" dirty="0">
              <a:solidFill>
                <a:srgbClr val="0D0D0D"/>
              </a:solidFill>
              <a:latin typeface="Arial"/>
              <a:cs typeface="Arial"/>
            </a:endParaRPr>
          </a:p>
          <a:p>
            <a:pPr marL="68580" lvl="0" indent="0">
              <a:buNone/>
            </a:pPr>
            <a:endParaRPr lang="en-US" dirty="0">
              <a:solidFill>
                <a:srgbClr val="0D0D0D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43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908</Words>
  <Application>Microsoft Macintosh PowerPoint</Application>
  <PresentationFormat>On-screen Show (4:3)</PresentationFormat>
  <Paragraphs>275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CT1&amp;QT0-NED Introduction</vt:lpstr>
      <vt:lpstr>PowerPoint Presentation</vt:lpstr>
      <vt:lpstr>CT1</vt:lpstr>
      <vt:lpstr>CT1 Function</vt:lpstr>
      <vt:lpstr>CT1 Test Items Explain</vt:lpstr>
      <vt:lpstr>CT1 Fail Items</vt:lpstr>
      <vt:lpstr>CT1 Common Fail Items</vt:lpstr>
      <vt:lpstr>CT1 Deal methods</vt:lpstr>
      <vt:lpstr>QT0-NED</vt:lpstr>
      <vt:lpstr>PowerPoint Presentation</vt:lpstr>
      <vt:lpstr>QT0-NED Test Items Explain</vt:lpstr>
      <vt:lpstr>QT0-NED Common Fail Items</vt:lpstr>
      <vt:lpstr>QT0-NED Common Fail Items</vt:lpstr>
      <vt:lpstr>QT0-NED Deal methods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Jane6_Chen</dc:creator>
  <cp:lastModifiedBy>Jane6_Chen</cp:lastModifiedBy>
  <cp:revision>75</cp:revision>
  <dcterms:created xsi:type="dcterms:W3CDTF">2016-04-07T01:49:40Z</dcterms:created>
  <dcterms:modified xsi:type="dcterms:W3CDTF">2016-04-08T06:50:08Z</dcterms:modified>
</cp:coreProperties>
</file>