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2502945"/>
            <a:ext cx="1466879" cy="1676400"/>
            <a:chOff x="1230573" y="1890215"/>
            <a:chExt cx="1444388" cy="1650696"/>
          </a:xfrm>
        </p:grpSpPr>
        <p:sp>
          <p:nvSpPr>
            <p:cNvPr id="9" name="Oval 8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4572000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248" y="1680881"/>
            <a:ext cx="3273552" cy="1640541"/>
          </a:xfrm>
        </p:spPr>
        <p:txBody>
          <a:bodyPr vert="horz" lIns="91440" tIns="0" rIns="9144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1248" y="3384176"/>
            <a:ext cx="3273552" cy="530352"/>
          </a:xfr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429001" y="450850"/>
            <a:ext cx="4922184" cy="461168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758" y="5069541"/>
            <a:ext cx="4924425" cy="662519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6759" y="5732060"/>
            <a:ext cx="4924425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1609725"/>
            <a:ext cx="5343525" cy="2281238"/>
          </a:xfrm>
          <a:prstGeom prst="roundRect">
            <a:avLst>
              <a:gd name="adj" fmla="val 3826"/>
            </a:avLst>
          </a:prstGeom>
          <a:noFill/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3904812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4586704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6" y="443552"/>
            <a:ext cx="5343525" cy="2281238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2015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lIns="91440" tIns="45720" rIns="91440" bIns="45720" rtlCol="0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18" y="5055855"/>
            <a:ext cx="5416313" cy="681892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19" y="5737747"/>
            <a:ext cx="5416313" cy="627797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4"/>
          </p:nvPr>
        </p:nvSpPr>
        <p:spPr>
          <a:xfrm flipH="1" flipV="1">
            <a:off x="3021106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 flipV="1">
            <a:off x="5723362" y="2756848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 flipH="1">
            <a:off x="3021106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5723362" y="437202"/>
            <a:ext cx="2642616" cy="2281238"/>
          </a:xfrm>
          <a:prstGeom prst="round1Rect">
            <a:avLst>
              <a:gd name="adj" fmla="val 9488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vert="horz"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, 2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3442648"/>
            <a:ext cx="2743200" cy="2968389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5"/>
          </p:nvPr>
        </p:nvSpPr>
        <p:spPr>
          <a:xfrm>
            <a:off x="5840505" y="4108759"/>
            <a:ext cx="2524126" cy="1998756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40505" y="34426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, 3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0505" y="1112198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021107" y="443551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 flipV="1">
            <a:off x="3021107" y="4462815"/>
            <a:ext cx="2743200" cy="1956816"/>
          </a:xfrm>
          <a:prstGeom prst="round2SameRect">
            <a:avLst>
              <a:gd name="adj1" fmla="val 5300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</p:spPr>
        <p:txBody>
          <a:bodyPr anchor="b" anchorCtr="1">
            <a:normAutofit/>
            <a:scene3d>
              <a:camera prst="orthographicFront">
                <a:rot lat="0" lon="0" rev="10800000"/>
              </a:camera>
              <a:lightRig rig="threePt" dir="t"/>
            </a:scene3d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40505" y="443551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021107" y="2452048"/>
            <a:ext cx="2743200" cy="1956816"/>
          </a:xfrm>
          <a:prstGeom prst="rect">
            <a:avLst/>
          </a:prstGeom>
          <a:noFill/>
        </p:spPr>
        <p:txBody>
          <a:bodyPr anchor="t" anchorCtr="1"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40505" y="3133941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40505" y="2452048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1"/>
          </p:nvPr>
        </p:nvSpPr>
        <p:spPr>
          <a:xfrm>
            <a:off x="5840505" y="5135813"/>
            <a:ext cx="2524126" cy="989959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2"/>
          </p:nvPr>
        </p:nvSpPr>
        <p:spPr>
          <a:xfrm>
            <a:off x="5840505" y="4462815"/>
            <a:ext cx="2524126" cy="67468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206" y="685800"/>
            <a:ext cx="4924424" cy="886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40206" y="2020888"/>
            <a:ext cx="4924425" cy="41068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24800" y="750580"/>
            <a:ext cx="914400" cy="53819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7100" y="749300"/>
            <a:ext cx="3924300" cy="53768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16200000">
            <a:off x="1066801" y="1603786"/>
            <a:ext cx="3474720" cy="3474720"/>
          </a:xfrm>
          <a:prstGeom prst="round2SameRect">
            <a:avLst>
              <a:gd name="adj1" fmla="val 31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 rot="5400000">
            <a:off x="4585448" y="1603786"/>
            <a:ext cx="3474720" cy="3474720"/>
          </a:xfrm>
          <a:prstGeom prst="round2SameRect">
            <a:avLst>
              <a:gd name="adj1" fmla="val 3096"/>
              <a:gd name="adj2" fmla="val 0"/>
            </a:avLst>
          </a:pr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</p:spPr>
        <p:txBody>
          <a:bodyPr vert="vert270"/>
          <a:lstStyle>
            <a:lvl1pPr marL="0" indent="0"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25"/>
          <p:cNvGrpSpPr>
            <a:grpSpLocks noChangeAspect="1"/>
          </p:cNvGrpSpPr>
          <p:nvPr/>
        </p:nvGrpSpPr>
        <p:grpSpPr>
          <a:xfrm>
            <a:off x="2071048" y="1842448"/>
            <a:ext cx="1466879" cy="1676400"/>
            <a:chOff x="1230573" y="1890215"/>
            <a:chExt cx="1444388" cy="1650696"/>
          </a:xfrm>
        </p:grpSpPr>
        <p:sp>
          <p:nvSpPr>
            <p:cNvPr id="27" name="Oval 26"/>
            <p:cNvSpPr/>
            <p:nvPr/>
          </p:nvSpPr>
          <p:spPr>
            <a:xfrm>
              <a:off x="1230573" y="1890215"/>
              <a:ext cx="1444388" cy="937146"/>
            </a:xfrm>
            <a:prstGeom prst="ellipse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Oval 27"/>
            <p:cNvSpPr/>
            <p:nvPr/>
          </p:nvSpPr>
          <p:spPr>
            <a:xfrm>
              <a:off x="1935709" y="2845831"/>
              <a:ext cx="603504" cy="402336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Oval 28"/>
            <p:cNvSpPr/>
            <p:nvPr/>
          </p:nvSpPr>
          <p:spPr>
            <a:xfrm>
              <a:off x="1901589" y="3275735"/>
              <a:ext cx="392373" cy="265176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Oval 29"/>
            <p:cNvSpPr/>
            <p:nvPr/>
          </p:nvSpPr>
          <p:spPr>
            <a:xfrm>
              <a:off x="1633181" y="2395181"/>
              <a:ext cx="621792" cy="402336"/>
            </a:xfrm>
            <a:prstGeom prst="ellipse">
              <a:avLst/>
            </a:prstGeom>
            <a:solidFill>
              <a:srgbClr val="FFFFFF">
                <a:alpha val="3803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447" y="3114115"/>
            <a:ext cx="3276600" cy="1162050"/>
          </a:xfrm>
        </p:spPr>
        <p:txBody>
          <a:bodyPr tIns="0" bIns="0" anchor="b" anchorCtr="0">
            <a:noAutofit/>
          </a:bodyPr>
          <a:lstStyle>
            <a:lvl1pPr algn="ctr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447" y="4343400"/>
            <a:ext cx="3276600" cy="533400"/>
          </a:xfrm>
        </p:spPr>
        <p:txBody>
          <a:bodyPr tIns="0" bIns="0">
            <a:normAutofit/>
          </a:bodyPr>
          <a:lstStyle>
            <a:lvl1pPr marL="0" indent="0" algn="ctr">
              <a:spcBef>
                <a:spcPct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6"/>
          <p:cNvGrpSpPr/>
          <p:nvPr/>
        </p:nvGrpSpPr>
        <p:grpSpPr>
          <a:xfrm>
            <a:off x="222912" y="1254456"/>
            <a:ext cx="7892388" cy="3918778"/>
            <a:chOff x="222912" y="1254456"/>
            <a:chExt cx="7892388" cy="3918778"/>
          </a:xfrm>
        </p:grpSpPr>
        <p:sp>
          <p:nvSpPr>
            <p:cNvPr id="7" name="Rounded Rectangle 6"/>
            <p:cNvSpPr/>
            <p:nvPr/>
          </p:nvSpPr>
          <p:spPr>
            <a:xfrm>
              <a:off x="1028700" y="1600200"/>
              <a:ext cx="7086600" cy="3474720"/>
            </a:xfrm>
            <a:prstGeom prst="roundRect">
              <a:avLst>
                <a:gd name="adj" fmla="val 312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222912" y="1254456"/>
              <a:ext cx="3429000" cy="3918778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182" y="2021541"/>
            <a:ext cx="4200618" cy="1362075"/>
          </a:xfrm>
        </p:spPr>
        <p:txBody>
          <a:bodyPr vert="horz" lIns="91440" tIns="0" rIns="91440" bIns="0" rtlCol="0" anchor="b" anchorCtr="0">
            <a:noAutofit/>
          </a:bodyPr>
          <a:lstStyle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424" y="3388659"/>
            <a:ext cx="4603376" cy="1083328"/>
          </a:xfrm>
        </p:spPr>
        <p:txBody>
          <a:bodyPr vert="horz" lIns="91440" tIns="0" rIns="91440" bIns="0" rtlCol="0">
            <a:normAutofit/>
          </a:bodyPr>
          <a:lstStyle>
            <a:lvl1pPr marL="0" indent="0" algn="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30000"/>
              <a:buFont typeface="Wingdings" pitchFamily="2" charset="2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67200" y="6356350"/>
            <a:ext cx="6096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5" name="Rounded Rectangle 14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70" y="224118"/>
            <a:ext cx="4800600" cy="886968"/>
          </a:xfrm>
        </p:spPr>
        <p:txBody>
          <a:bodyPr lIns="4572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2474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7" y="1600200"/>
            <a:ext cx="3703320" cy="4525963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21040" y="363071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212" y="1548761"/>
            <a:ext cx="3657600" cy="274320"/>
          </a:xfrm>
          <a:prstGeom prst="roundRect">
            <a:avLst>
              <a:gd name="adj" fmla="val 31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352" y="2021456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533" y="1548761"/>
            <a:ext cx="3657600" cy="274320"/>
          </a:xfrm>
          <a:prstGeom prst="roundRect">
            <a:avLst>
              <a:gd name="adj" fmla="val 340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673" y="2019869"/>
            <a:ext cx="3703320" cy="4106294"/>
          </a:xfrm>
        </p:spPr>
        <p:txBody>
          <a:bodyPr lIns="4572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21729" y="365760"/>
            <a:ext cx="609600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5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7" name="Rounded Rectangle 16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4" y="228600"/>
            <a:ext cx="4800600" cy="886968"/>
          </a:xfrm>
        </p:spPr>
        <p:txBody>
          <a:bodyPr vert="horz" lIns="4572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8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10" name="Rounded Rectangle 9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7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21040" y="365760"/>
            <a:ext cx="609600" cy="365125"/>
          </a:xfrm>
        </p:spPr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7418696" y="457200"/>
            <a:ext cx="914400" cy="914400"/>
            <a:chOff x="842682" y="2971800"/>
            <a:chExt cx="914400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948372" y="3034353"/>
              <a:ext cx="700732" cy="800823"/>
              <a:chOff x="1230573" y="1890215"/>
              <a:chExt cx="1444388" cy="165069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9" y="304800"/>
            <a:ext cx="4948269" cy="719424"/>
          </a:xfrm>
        </p:spPr>
        <p:txBody>
          <a:bodyPr anchor="b"/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13" y="2292824"/>
            <a:ext cx="4959126" cy="383333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0" y="1160463"/>
            <a:ext cx="4948269" cy="95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16/4/11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0" y="685800"/>
            <a:ext cx="4948238" cy="8869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0" y="2020888"/>
            <a:ext cx="4946602" cy="4105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52600" y="287767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18"/>
          <p:cNvGrpSpPr/>
          <p:nvPr/>
        </p:nvGrpSpPr>
        <p:grpSpPr>
          <a:xfrm>
            <a:off x="842682" y="2971800"/>
            <a:ext cx="914400" cy="914400"/>
            <a:chOff x="842682" y="2971800"/>
            <a:chExt cx="914400" cy="91440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42682" y="2971800"/>
              <a:ext cx="914400" cy="914400"/>
            </a:xfrm>
            <a:prstGeom prst="roundRect">
              <a:avLst>
                <a:gd name="adj" fmla="val 93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9" name="Group 10"/>
            <p:cNvGrpSpPr>
              <a:grpSpLocks noChangeAspect="1"/>
            </p:cNvGrpSpPr>
            <p:nvPr userDrawn="1"/>
          </p:nvGrpSpPr>
          <p:grpSpPr>
            <a:xfrm>
              <a:off x="948372" y="3034352"/>
              <a:ext cx="700732" cy="800822"/>
              <a:chOff x="1230573" y="1890215"/>
              <a:chExt cx="1444388" cy="1650696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1230573" y="1890215"/>
                <a:ext cx="1444388" cy="937146"/>
              </a:xfrm>
              <a:prstGeom prst="ellipse">
                <a:avLst/>
              </a:pr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3" name="Oval 12"/>
              <p:cNvSpPr/>
              <p:nvPr userDrawn="1"/>
            </p:nvSpPr>
            <p:spPr>
              <a:xfrm>
                <a:off x="1935709" y="2845831"/>
                <a:ext cx="603504" cy="402336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1901589" y="3275735"/>
                <a:ext cx="392373" cy="265176"/>
              </a:xfrm>
              <a:prstGeom prst="ellipse">
                <a:avLst/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Oval 14"/>
              <p:cNvSpPr/>
              <p:nvPr userDrawn="1"/>
            </p:nvSpPr>
            <p:spPr>
              <a:xfrm>
                <a:off x="1633181" y="2395181"/>
                <a:ext cx="621792" cy="402336"/>
              </a:xfrm>
              <a:prstGeom prst="ellipse">
                <a:avLst/>
              </a:prstGeom>
              <a:solidFill>
                <a:srgbClr val="FFFFFF">
                  <a:alpha val="3803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2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30000"/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28800" indent="-227013" algn="l" defTabSz="914400" rtl="0" eaLnBrk="1" latinLnBrk="0" hangingPunct="1">
        <a:spcBef>
          <a:spcPct val="20000"/>
        </a:spcBef>
        <a:buClr>
          <a:schemeClr val="accent2"/>
        </a:buClr>
        <a:buSzPct val="130000"/>
        <a:buFont typeface="Wingdings" pitchFamily="2" charset="2"/>
        <a:buChar char="§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5813" indent="-227013" algn="l" defTabSz="914400" rtl="0" eaLnBrk="1" latinLnBrk="0" hangingPunct="1">
        <a:spcBef>
          <a:spcPct val="20000"/>
        </a:spcBef>
        <a:buClr>
          <a:schemeClr val="accent1"/>
        </a:buClr>
        <a:buSzPct val="130000"/>
        <a:buFont typeface="Wingdings" pitchFamily="2" charset="2"/>
        <a:buChar char="§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0479" y="1668334"/>
            <a:ext cx="2591835" cy="1251262"/>
          </a:xfrm>
        </p:spPr>
        <p:txBody>
          <a:bodyPr/>
          <a:lstStyle/>
          <a:p>
            <a:r>
              <a:rPr lang="en-US" dirty="0" smtClean="0"/>
              <a:t>QT0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整机测试第一站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08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940" y="438727"/>
            <a:ext cx="6600298" cy="6021395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宋体"/>
                <a:ea typeface="宋体"/>
                <a:cs typeface="宋体"/>
              </a:rPr>
              <a:t>1. 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测站测项介绍</a:t>
            </a:r>
            <a:endParaRPr lang="en-US" altLang="zh-CN" sz="2400" b="1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宋体"/>
                <a:ea typeface="宋体"/>
                <a:cs typeface="宋体"/>
              </a:rPr>
              <a:t>作为整机测试第一站，</a:t>
            </a:r>
            <a:r>
              <a:rPr lang="en-US" altLang="zh-TW" sz="2000" dirty="0" smtClean="0">
                <a:latin typeface="宋体"/>
                <a:ea typeface="宋体"/>
                <a:cs typeface="宋体"/>
              </a:rPr>
              <a:t>QT0 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会快速测试大量测项，主要有：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宋体"/>
                <a:ea typeface="宋体"/>
                <a:cs typeface="宋体"/>
              </a:rPr>
              <a:t>1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）卡组装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Issue(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各种混料问题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)</a:t>
            </a:r>
          </a:p>
          <a:p>
            <a:pPr marL="0" indent="0">
              <a:buNone/>
            </a:pPr>
            <a:r>
              <a:rPr lang="zh-CN" altLang="zh-CN" sz="2000" dirty="0">
                <a:latin typeface="宋体"/>
                <a:ea typeface="宋体"/>
                <a:cs typeface="宋体"/>
              </a:rPr>
              <a:t>2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）检查机台基本信息（如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HSG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/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CG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颜色，厂商信息等）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/>
                <a:ea typeface="宋体"/>
                <a:cs typeface="宋体"/>
              </a:rPr>
              <a:t>3) 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測試內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容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有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Mesa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，</a:t>
            </a:r>
            <a:r>
              <a:rPr lang="en-US" altLang="zh-CN" sz="2000" dirty="0" err="1" smtClean="0">
                <a:latin typeface="宋体"/>
                <a:ea typeface="宋体"/>
                <a:cs typeface="宋体"/>
              </a:rPr>
              <a:t>Muon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, Orb 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，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Maggie, PMU-</a:t>
            </a:r>
            <a:r>
              <a:rPr lang="en-US" altLang="zh-CN" sz="2000" dirty="0" err="1" smtClean="0">
                <a:latin typeface="宋体"/>
                <a:ea typeface="宋体"/>
                <a:cs typeface="宋体"/>
              </a:rPr>
              <a:t>adc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, BB, </a:t>
            </a:r>
            <a:r>
              <a:rPr lang="en-US" altLang="zh-TW" sz="2000" dirty="0" err="1" smtClean="0">
                <a:latin typeface="宋体"/>
                <a:ea typeface="宋体"/>
                <a:cs typeface="宋体"/>
              </a:rPr>
              <a:t>WiFI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/BT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，</a:t>
            </a:r>
            <a:r>
              <a:rPr lang="en-US" altLang="zh-CN" sz="2000" dirty="0" err="1" smtClean="0">
                <a:latin typeface="宋体"/>
                <a:ea typeface="宋体"/>
                <a:cs typeface="宋体"/>
              </a:rPr>
              <a:t>Orb&amp;CSIG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, Audio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，</a:t>
            </a:r>
            <a:r>
              <a:rPr lang="en-US" altLang="zh-TW" sz="2000" dirty="0">
                <a:latin typeface="宋体"/>
                <a:ea typeface="宋体"/>
                <a:cs typeface="宋体"/>
              </a:rPr>
              <a:t>Front/back Camera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，测试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Battery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详细功能，并对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Accelerator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、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Gyro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、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Compass</a:t>
            </a:r>
            <a:r>
              <a:rPr lang="zh-CN" altLang="en-US" sz="2000" dirty="0">
                <a:latin typeface="宋体"/>
                <a:ea typeface="宋体"/>
                <a:cs typeface="宋体"/>
              </a:rPr>
              <a:t>、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Pressure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等进行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connect test</a:t>
            </a:r>
            <a:r>
              <a:rPr lang="en-US" altLang="zh-CN" sz="2000" dirty="0">
                <a:latin typeface="宋体"/>
                <a:ea typeface="宋体"/>
                <a:cs typeface="宋体"/>
              </a:rPr>
              <a:t> 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宋体"/>
                <a:ea typeface="宋体"/>
                <a:cs typeface="宋体"/>
              </a:rPr>
              <a:t>4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）</a:t>
            </a:r>
            <a:r>
              <a:rPr lang="en-US" altLang="zh-CN" sz="2000" dirty="0" err="1" smtClean="0">
                <a:latin typeface="宋体"/>
                <a:ea typeface="宋体"/>
                <a:cs typeface="宋体"/>
              </a:rPr>
              <a:t>MoPED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 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对机台一些相关的部件进行简单检测。</a:t>
            </a:r>
            <a:endParaRPr lang="en-US" altLang="zh-CN" sz="2000" dirty="0" smtClean="0">
              <a:latin typeface="宋体"/>
              <a:ea typeface="宋体"/>
              <a:cs typeface="宋体"/>
            </a:endParaRPr>
          </a:p>
          <a:p>
            <a:r>
              <a:rPr lang="zh-CN" altLang="zh-CN" sz="2400" b="1" dirty="0" smtClean="0">
                <a:latin typeface="宋体"/>
                <a:ea typeface="宋体"/>
                <a:cs typeface="宋体"/>
              </a:rPr>
              <a:t>2</a:t>
            </a:r>
            <a:r>
              <a:rPr lang="en-US" altLang="zh-CN" sz="2400" b="1" dirty="0" smtClean="0">
                <a:latin typeface="宋体"/>
                <a:ea typeface="宋体"/>
                <a:cs typeface="宋体"/>
              </a:rPr>
              <a:t>. 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常见</a:t>
            </a:r>
            <a:r>
              <a:rPr lang="en-US" altLang="zh-CN" sz="2400" b="1" dirty="0" smtClean="0">
                <a:latin typeface="宋体"/>
                <a:ea typeface="宋体"/>
                <a:cs typeface="宋体"/>
              </a:rPr>
              <a:t>Fail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及处理方式</a:t>
            </a:r>
            <a:endParaRPr lang="en-US" altLang="zh-CN" sz="2400" b="1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宋体"/>
                <a:ea typeface="宋体"/>
                <a:cs typeface="宋体"/>
              </a:rPr>
              <a:t>            </a:t>
            </a:r>
            <a:r>
              <a:rPr lang="zh-CN" altLang="zh-CN" sz="2000" dirty="0" smtClean="0">
                <a:latin typeface="宋体"/>
                <a:ea typeface="宋体"/>
                <a:cs typeface="宋体"/>
              </a:rPr>
              <a:t>——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—(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可参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考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QT0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测项介绍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,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易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Fail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项用黄色标注，易混料用绿色标注，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Remark</a:t>
            </a:r>
            <a:r>
              <a:rPr lang="zh-CN" altLang="en-US" sz="2000" dirty="0" smtClean="0">
                <a:latin typeface="宋体"/>
                <a:ea typeface="宋体"/>
                <a:cs typeface="宋体"/>
              </a:rPr>
              <a:t>一列有测项介绍</a:t>
            </a:r>
            <a:r>
              <a:rPr lang="en-US" altLang="zh-CN" sz="2000" dirty="0" smtClean="0">
                <a:latin typeface="宋体"/>
                <a:ea typeface="宋体"/>
                <a:cs typeface="宋体"/>
              </a:rPr>
              <a:t>)</a:t>
            </a:r>
            <a:endParaRPr lang="en-US" altLang="zh-CN" sz="2000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50657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23" y="1590788"/>
            <a:ext cx="3276632" cy="886968"/>
          </a:xfrm>
        </p:spPr>
        <p:txBody>
          <a:bodyPr/>
          <a:lstStyle/>
          <a:p>
            <a:r>
              <a:rPr lang="en-US" sz="2400" dirty="0" smtClean="0"/>
              <a:t>Common Test Items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776" y="564477"/>
            <a:ext cx="4946602" cy="59897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START_TEST_QT0</a:t>
            </a:r>
          </a:p>
          <a:p>
            <a:r>
              <a:rPr lang="fr-FR" dirty="0"/>
              <a:t>Initialise </a:t>
            </a:r>
            <a:r>
              <a:rPr lang="fr-FR" dirty="0" err="1" smtClean="0"/>
              <a:t>Fixture</a:t>
            </a:r>
            <a:endParaRPr lang="fr-FR" dirty="0" smtClean="0"/>
          </a:p>
          <a:p>
            <a:r>
              <a:rPr lang="pt-BR" dirty="0" err="1"/>
              <a:t>Check</a:t>
            </a:r>
            <a:r>
              <a:rPr lang="pt-BR" dirty="0"/>
              <a:t> DUT </a:t>
            </a:r>
            <a:r>
              <a:rPr lang="pt-BR" dirty="0" err="1" smtClean="0"/>
              <a:t>Mode</a:t>
            </a:r>
            <a:endParaRPr lang="pt-BR" dirty="0" smtClean="0"/>
          </a:p>
          <a:p>
            <a:r>
              <a:rPr lang="en-US" dirty="0"/>
              <a:t>Write GMT Date and </a:t>
            </a:r>
            <a:r>
              <a:rPr lang="en-US" dirty="0" smtClean="0"/>
              <a:t>Time</a:t>
            </a:r>
          </a:p>
          <a:p>
            <a:r>
              <a:rPr lang="pt-BR" dirty="0" err="1"/>
              <a:t>Check</a:t>
            </a:r>
            <a:r>
              <a:rPr lang="pt-BR" dirty="0"/>
              <a:t> </a:t>
            </a:r>
            <a:r>
              <a:rPr lang="pt-BR" dirty="0" smtClean="0"/>
              <a:t>UOP</a:t>
            </a:r>
          </a:p>
          <a:p>
            <a:r>
              <a:rPr lang="en-US" dirty="0" err="1"/>
              <a:t>NetWork</a:t>
            </a:r>
            <a:r>
              <a:rPr lang="en-US" dirty="0"/>
              <a:t> CB: Check Previous Station </a:t>
            </a:r>
            <a:r>
              <a:rPr lang="en-US" dirty="0" smtClean="0"/>
              <a:t>CBs</a:t>
            </a:r>
          </a:p>
          <a:p>
            <a:r>
              <a:rPr lang="sk-SK" dirty="0" smtClean="0"/>
              <a:t>Slot</a:t>
            </a:r>
          </a:p>
          <a:p>
            <a:r>
              <a:rPr lang="en-US" dirty="0"/>
              <a:t>Get Link Data via ISN From </a:t>
            </a:r>
            <a:r>
              <a:rPr lang="en-US" dirty="0" smtClean="0"/>
              <a:t>SFC</a:t>
            </a:r>
          </a:p>
          <a:p>
            <a:r>
              <a:rPr lang="en-US" dirty="0"/>
              <a:t>Set COF </a:t>
            </a:r>
            <a:r>
              <a:rPr lang="en-US" dirty="0" smtClean="0"/>
              <a:t>Function</a:t>
            </a:r>
          </a:p>
          <a:p>
            <a:r>
              <a:rPr lang="en-US" dirty="0"/>
              <a:t>Write CB </a:t>
            </a:r>
            <a:r>
              <a:rPr lang="en-US" dirty="0" smtClean="0"/>
              <a:t>Incomplete</a:t>
            </a:r>
          </a:p>
          <a:p>
            <a:r>
              <a:rPr lang="en-US" dirty="0" err="1" smtClean="0"/>
              <a:t>AmIOK</a:t>
            </a:r>
            <a:endParaRPr lang="en-US" dirty="0" smtClean="0"/>
          </a:p>
          <a:p>
            <a:r>
              <a:rPr lang="ro-RO" dirty="0"/>
              <a:t>Write QT0 </a:t>
            </a:r>
            <a:r>
              <a:rPr lang="ro-RO" dirty="0" smtClean="0"/>
              <a:t>CB</a:t>
            </a:r>
          </a:p>
          <a:p>
            <a:r>
              <a:rPr lang="en-US" dirty="0"/>
              <a:t>Display </a:t>
            </a:r>
            <a:r>
              <a:rPr lang="en-US" dirty="0" smtClean="0"/>
              <a:t>DUT</a:t>
            </a:r>
          </a:p>
          <a:p>
            <a:r>
              <a:rPr lang="en-US" dirty="0"/>
              <a:t>END_TEST_QT0</a:t>
            </a:r>
          </a:p>
        </p:txBody>
      </p:sp>
    </p:spTree>
    <p:extLst>
      <p:ext uri="{BB962C8B-B14F-4D97-AF65-F5344CB8AC3E}">
        <p14:creationId xmlns:p14="http://schemas.microsoft.com/office/powerpoint/2010/main" val="2144039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307" y="1632033"/>
            <a:ext cx="2759270" cy="886968"/>
          </a:xfrm>
        </p:spPr>
        <p:txBody>
          <a:bodyPr/>
          <a:lstStyle/>
          <a:p>
            <a:r>
              <a:rPr lang="en-US" sz="2400" dirty="0" smtClean="0"/>
              <a:t>Category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285" y="486077"/>
            <a:ext cx="4922787" cy="61465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Tristar</a:t>
            </a:r>
            <a:endParaRPr lang="en-US" altLang="zh-CN" dirty="0" smtClean="0"/>
          </a:p>
          <a:p>
            <a:r>
              <a:rPr lang="en-US" altLang="zh-CN" dirty="0" smtClean="0"/>
              <a:t>Mesa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Turtle &amp; X582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Muon</a:t>
            </a:r>
            <a:endParaRPr lang="en-US" altLang="zh-CN" dirty="0" smtClean="0"/>
          </a:p>
          <a:p>
            <a:r>
              <a:rPr lang="en-US" dirty="0" smtClean="0"/>
              <a:t>Maggie &amp; Homer &amp; ARC EEPROM</a:t>
            </a:r>
          </a:p>
          <a:p>
            <a:r>
              <a:rPr lang="en-US" dirty="0" smtClean="0"/>
              <a:t>Stockholm FW &amp; SEID</a:t>
            </a:r>
          </a:p>
          <a:p>
            <a:r>
              <a:rPr lang="en-US" dirty="0" err="1" smtClean="0"/>
              <a:t>PMU_adc</a:t>
            </a:r>
            <a:endParaRPr lang="en-US" dirty="0" smtClean="0"/>
          </a:p>
          <a:p>
            <a:r>
              <a:rPr lang="en-US" dirty="0" smtClean="0"/>
              <a:t>BB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/ BT</a:t>
            </a:r>
          </a:p>
          <a:p>
            <a:r>
              <a:rPr lang="en-US" dirty="0" smtClean="0"/>
              <a:t>MIC1/2</a:t>
            </a:r>
          </a:p>
          <a:p>
            <a:r>
              <a:rPr lang="en-US" dirty="0" smtClean="0"/>
              <a:t>L26 Audio</a:t>
            </a:r>
          </a:p>
          <a:p>
            <a:r>
              <a:rPr lang="en-US" dirty="0" err="1" smtClean="0"/>
              <a:t>TopSpk</a:t>
            </a:r>
            <a:r>
              <a:rPr lang="en-US" dirty="0" smtClean="0"/>
              <a:t>/ </a:t>
            </a:r>
            <a:r>
              <a:rPr lang="en-US" dirty="0" err="1" smtClean="0"/>
              <a:t>BotSpk</a:t>
            </a:r>
            <a:endParaRPr lang="en-US" dirty="0" smtClean="0"/>
          </a:p>
          <a:p>
            <a:r>
              <a:rPr lang="en-US" dirty="0" smtClean="0"/>
              <a:t>Front/ Back Camera</a:t>
            </a:r>
          </a:p>
          <a:p>
            <a:r>
              <a:rPr lang="en-US" dirty="0" err="1" smtClean="0"/>
              <a:t>MoPED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73" y="1662545"/>
            <a:ext cx="2577096" cy="1081439"/>
          </a:xfrm>
        </p:spPr>
        <p:txBody>
          <a:bodyPr/>
          <a:lstStyle/>
          <a:p>
            <a:r>
              <a:rPr lang="en-US" altLang="zh-CN" sz="2400" b="1" dirty="0" smtClean="0">
                <a:latin typeface="宋体"/>
                <a:ea typeface="宋体"/>
                <a:cs typeface="宋体"/>
              </a:rPr>
              <a:t>   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常见混料</a:t>
            </a:r>
            <a:r>
              <a:rPr lang="en-US" altLang="zh-CN" sz="2400" b="1" dirty="0" smtClean="0">
                <a:latin typeface="宋体"/>
                <a:ea typeface="宋体"/>
                <a:cs typeface="宋体"/>
              </a:rPr>
              <a:t/>
            </a:r>
            <a:br>
              <a:rPr lang="en-US" altLang="zh-CN" sz="2400" b="1" dirty="0" smtClean="0">
                <a:latin typeface="宋体"/>
                <a:ea typeface="宋体"/>
                <a:cs typeface="宋体"/>
              </a:rPr>
            </a:br>
            <a:r>
              <a:rPr lang="en-US" altLang="zh-CN" sz="2400" b="1" dirty="0" smtClean="0">
                <a:latin typeface="宋体"/>
                <a:ea typeface="宋体"/>
                <a:cs typeface="宋体"/>
              </a:rPr>
              <a:t>(</a:t>
            </a:r>
            <a:r>
              <a:rPr lang="zh-CN" altLang="en-US" sz="2400" b="1" dirty="0" smtClean="0">
                <a:latin typeface="宋体"/>
                <a:ea typeface="宋体"/>
                <a:cs typeface="宋体"/>
              </a:rPr>
              <a:t>参考</a:t>
            </a:r>
            <a:r>
              <a:rPr lang="en-US" altLang="zh-CN" sz="2400" b="1" dirty="0" err="1" smtClean="0">
                <a:latin typeface="宋体"/>
                <a:ea typeface="宋体"/>
                <a:cs typeface="宋体"/>
              </a:rPr>
              <a:t>DebugLog</a:t>
            </a:r>
            <a:r>
              <a:rPr lang="en-US" altLang="zh-CN" sz="2400" b="1" dirty="0" smtClean="0">
                <a:latin typeface="宋体"/>
                <a:ea typeface="宋体"/>
                <a:cs typeface="宋体"/>
              </a:rPr>
              <a:t>)</a:t>
            </a:r>
            <a:endParaRPr lang="en-US" sz="2400" b="1" dirty="0">
              <a:latin typeface="宋体"/>
              <a:ea typeface="宋体"/>
              <a:cs typeface="宋体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69" y="1395511"/>
            <a:ext cx="5475233" cy="473065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Check LCM SN with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SFC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Check CG Color and HSG Color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Compare MLB SN With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SFC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Compare Battery SN With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SFC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Compare Front Camera SN With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SFC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Compare Back Camera SN With SFC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8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及处</a:t>
            </a:r>
            <a:r>
              <a:rPr lang="zh-CN" altLang="en-US" dirty="0"/>
              <a:t>理方式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097" y="1572768"/>
            <a:ext cx="6757075" cy="49657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常见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分类：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回值超出范围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回值有</a:t>
            </a:r>
            <a:r>
              <a:rPr lang="en-US" altLang="zh-CN" dirty="0" smtClean="0"/>
              <a:t>error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混料（从</a:t>
            </a:r>
            <a:r>
              <a:rPr lang="en-US" altLang="zh-CN" dirty="0" smtClean="0"/>
              <a:t>SFC</a:t>
            </a:r>
            <a:r>
              <a:rPr lang="zh-CN" altLang="en-US" dirty="0" smtClean="0"/>
              <a:t>获取的值和从</a:t>
            </a:r>
            <a:r>
              <a:rPr lang="en-US" altLang="zh-CN" dirty="0" smtClean="0"/>
              <a:t>unit</a:t>
            </a:r>
            <a:r>
              <a:rPr lang="zh-CN" altLang="en-US" dirty="0" smtClean="0"/>
              <a:t>读取的不同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a. </a:t>
            </a:r>
            <a:r>
              <a:rPr lang="zh-CN" altLang="en-US" dirty="0" smtClean="0"/>
              <a:t>无法进测试模式</a:t>
            </a:r>
            <a:r>
              <a:rPr lang="en-US" altLang="zh-CN" dirty="0" smtClean="0"/>
              <a:t> b. </a:t>
            </a:r>
            <a:r>
              <a:rPr lang="zh-CN" altLang="en-US" dirty="0" smtClean="0"/>
              <a:t>无法通信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处理方式：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针对“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”：</a:t>
            </a:r>
            <a:r>
              <a:rPr lang="en-US" altLang="zh-CN" dirty="0" smtClean="0"/>
              <a:t> a</a:t>
            </a:r>
            <a:r>
              <a:rPr lang="zh-CN" altLang="en-US" dirty="0" smtClean="0"/>
              <a:t>、关机复测</a:t>
            </a:r>
            <a:r>
              <a:rPr lang="en-US" altLang="zh-CN" dirty="0" smtClean="0"/>
              <a:t> b</a:t>
            </a:r>
            <a:r>
              <a:rPr lang="zh-CN" altLang="en-US" dirty="0" smtClean="0"/>
              <a:t>、换治具复测</a:t>
            </a:r>
            <a:r>
              <a:rPr lang="en-US" altLang="zh-CN" dirty="0" smtClean="0"/>
              <a:t> c</a:t>
            </a:r>
            <a:r>
              <a:rPr lang="zh-CN" altLang="en-US" dirty="0" smtClean="0"/>
              <a:t>、还可以充电或者重做</a:t>
            </a:r>
            <a:r>
              <a:rPr lang="en-US" altLang="zh-CN" dirty="0" err="1" smtClean="0"/>
              <a:t>SoftDownload</a:t>
            </a:r>
            <a:r>
              <a:rPr lang="zh-CN" altLang="en-US" dirty="0" smtClean="0"/>
              <a:t>再测。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针对“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、混料”：需要产线联系</a:t>
            </a:r>
            <a:r>
              <a:rPr lang="en-US" altLang="zh-CN" dirty="0" smtClean="0"/>
              <a:t>TDL</a:t>
            </a:r>
            <a:r>
              <a:rPr lang="zh-CN" altLang="en-US" dirty="0" smtClean="0"/>
              <a:t>处理，我们需要给他们指出是哪里混料，具体得看测项回值。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针对“</a:t>
            </a:r>
            <a:r>
              <a:rPr lang="en-US" altLang="zh-CN" dirty="0" smtClean="0"/>
              <a:t>4</a:t>
            </a:r>
            <a:r>
              <a:rPr lang="zh-CN" altLang="en-US" dirty="0" smtClean="0"/>
              <a:t>”：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首先检查治具线是否完好，机台电量是否充足。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4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3542" y="2747816"/>
            <a:ext cx="4076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You~</a:t>
            </a:r>
            <a:endParaRPr lang="en-US" altLang="zh-CN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42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spiration">
  <a:themeElements>
    <a:clrScheme name="Inspiration">
      <a:dk1>
        <a:sysClr val="windowText" lastClr="000000"/>
      </a:dk1>
      <a:lt1>
        <a:sysClr val="window" lastClr="FFFFFF"/>
      </a:lt1>
      <a:dk2>
        <a:srgbClr val="2F2F26"/>
      </a:dk2>
      <a:lt2>
        <a:srgbClr val="9FA795"/>
      </a:lt2>
      <a:accent1>
        <a:srgbClr val="749805"/>
      </a:accent1>
      <a:accent2>
        <a:srgbClr val="BACC82"/>
      </a:accent2>
      <a:accent3>
        <a:srgbClr val="6E9EC2"/>
      </a:accent3>
      <a:accent4>
        <a:srgbClr val="2046A5"/>
      </a:accent4>
      <a:accent5>
        <a:srgbClr val="5039C6"/>
      </a:accent5>
      <a:accent6>
        <a:srgbClr val="7411D0"/>
      </a:accent6>
      <a:hlink>
        <a:srgbClr val="FFC000"/>
      </a:hlink>
      <a:folHlink>
        <a:srgbClr val="C0C000"/>
      </a:folHlink>
    </a:clrScheme>
    <a:fontScheme name="Inspiration">
      <a:majorFont>
        <a:latin typeface="News Gothic MT"/>
        <a:ea typeface=""/>
        <a:cs typeface=""/>
        <a:font script="Jpan" typeface="メイリオ"/>
      </a:majorFont>
      <a:minorFont>
        <a:latin typeface="News Gothic MT"/>
        <a:ea typeface=""/>
        <a:cs typeface=""/>
        <a:font script="Jpan" typeface="メイリオ"/>
      </a:minorFont>
    </a:fontScheme>
    <a:fmtScheme name="Inspiration">
      <a:fillStyleLst>
        <a:solidFill>
          <a:schemeClr val="phClr"/>
        </a:solidFill>
        <a:gradFill rotWithShape="1">
          <a:gsLst>
            <a:gs pos="25000">
              <a:schemeClr val="phClr">
                <a:tint val="90000"/>
                <a:shade val="100000"/>
                <a:alpha val="90000"/>
                <a:satMod val="150000"/>
              </a:schemeClr>
            </a:gs>
            <a:gs pos="100000">
              <a:schemeClr val="phClr">
                <a:tint val="100000"/>
                <a:shade val="60000"/>
                <a:satMod val="13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0000"/>
                <a:shade val="100000"/>
                <a:alpha val="85000"/>
                <a:satMod val="150000"/>
              </a:schemeClr>
            </a:gs>
            <a:gs pos="33000">
              <a:schemeClr val="phClr">
                <a:tint val="90000"/>
                <a:shade val="100000"/>
                <a:alpha val="95000"/>
                <a:satMod val="130000"/>
              </a:schemeClr>
            </a:gs>
            <a:gs pos="67000">
              <a:schemeClr val="phClr">
                <a:shade val="70000"/>
                <a:satMod val="135000"/>
              </a:schemeClr>
            </a:gs>
            <a:gs pos="100000">
              <a:schemeClr val="phClr">
                <a:shade val="50000"/>
                <a:satMod val="135000"/>
              </a:schemeClr>
            </a:gs>
          </a:gsLst>
          <a:lin ang="13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thickThin" algn="ctr">
          <a:solidFill>
            <a:schemeClr val="phClr"/>
          </a:solidFill>
          <a:prstDash val="solid"/>
        </a:ln>
        <a:ln w="38100" cap="flat" cmpd="thinThick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woPt" dir="tl"/>
          </a:scene3d>
          <a:sp3d extrusionH="12700" prstMaterial="softEdge">
            <a:bevelT w="25400" h="50800"/>
          </a:sp3d>
        </a:effectStyle>
        <a:effectStyle>
          <a:effectLst>
            <a:innerShdw blurRad="50800" dist="25400" dir="2400000">
              <a:srgbClr val="808080">
                <a:alpha val="75000"/>
              </a:srgbClr>
            </a:innerShdw>
            <a:reflection blurRad="38100" stA="26000" endPos="35000" dist="12700" dir="5400000" fadeDir="48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Inspiration.thmx</Template>
  <TotalTime>1165</TotalTime>
  <Words>330</Words>
  <Application>Microsoft Macintosh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Inspiration</vt:lpstr>
      <vt:lpstr>QT0</vt:lpstr>
      <vt:lpstr>PowerPoint Presentation</vt:lpstr>
      <vt:lpstr>Common Test Items</vt:lpstr>
      <vt:lpstr>Category</vt:lpstr>
      <vt:lpstr>   常见混料 (参考DebugLog)</vt:lpstr>
      <vt:lpstr>常见Fail及处理方式 </vt:lpstr>
      <vt:lpstr>PowerPoint Presentation</vt:lpstr>
    </vt:vector>
  </TitlesOfParts>
  <Company>PEGATRON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QT0</dc:title>
  <dc:creator>Windy6 Wei</dc:creator>
  <cp:lastModifiedBy>Windy6 Wei</cp:lastModifiedBy>
  <cp:revision>22</cp:revision>
  <dcterms:created xsi:type="dcterms:W3CDTF">2016-04-06T05:45:01Z</dcterms:created>
  <dcterms:modified xsi:type="dcterms:W3CDTF">2016-04-11T03:27:47Z</dcterms:modified>
</cp:coreProperties>
</file>