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5"/>
  </p:notesMasterIdLst>
  <p:sldIdLst>
    <p:sldId id="257" r:id="rId2"/>
    <p:sldId id="264" r:id="rId3"/>
    <p:sldId id="259" r:id="rId4"/>
    <p:sldId id="265" r:id="rId5"/>
    <p:sldId id="294" r:id="rId6"/>
    <p:sldId id="284" r:id="rId7"/>
    <p:sldId id="285" r:id="rId8"/>
    <p:sldId id="286" r:id="rId9"/>
    <p:sldId id="278" r:id="rId10"/>
    <p:sldId id="280" r:id="rId11"/>
    <p:sldId id="282" r:id="rId12"/>
    <p:sldId id="266" r:id="rId13"/>
    <p:sldId id="260" r:id="rId14"/>
    <p:sldId id="287" r:id="rId15"/>
    <p:sldId id="272" r:id="rId16"/>
    <p:sldId id="283" r:id="rId17"/>
    <p:sldId id="289" r:id="rId18"/>
    <p:sldId id="292" r:id="rId19"/>
    <p:sldId id="273" r:id="rId20"/>
    <p:sldId id="274" r:id="rId21"/>
    <p:sldId id="275" r:id="rId22"/>
    <p:sldId id="276" r:id="rId23"/>
    <p:sldId id="293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17F8B5-CCEB-4255-A539-04FC375338C8}">
          <p14:sldIdLst>
            <p14:sldId id="257"/>
            <p14:sldId id="264"/>
          </p14:sldIdLst>
        </p14:section>
        <p14:section name="QT0" id="{CB9FBE3C-072D-40F4-AAE1-48CE2E56DDF8}">
          <p14:sldIdLst>
            <p14:sldId id="259"/>
            <p14:sldId id="265"/>
            <p14:sldId id="294"/>
            <p14:sldId id="284"/>
            <p14:sldId id="285"/>
            <p14:sldId id="286"/>
            <p14:sldId id="278"/>
            <p14:sldId id="280"/>
          </p14:sldIdLst>
        </p14:section>
        <p14:section name="QT1" id="{89C333E4-1223-4F46-BC2C-9C639C9EC5EE}">
          <p14:sldIdLst>
            <p14:sldId id="282"/>
            <p14:sldId id="266"/>
            <p14:sldId id="260"/>
            <p14:sldId id="287"/>
          </p14:sldIdLst>
        </p14:section>
        <p14:section name="QT2" id="{22CB8F12-BFCF-4FD2-95D6-66EBB80FFEA3}">
          <p14:sldIdLst>
            <p14:sldId id="272"/>
            <p14:sldId id="283"/>
            <p14:sldId id="289"/>
            <p14:sldId id="292"/>
          </p14:sldIdLst>
        </p14:section>
        <p14:section name="Test Procedure" id="{D062A3B1-591D-4DC2-BC46-288F8BD571C2}">
          <p14:sldIdLst>
            <p14:sldId id="273"/>
            <p14:sldId id="274"/>
            <p14:sldId id="275"/>
            <p14:sldId id="276"/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86388" autoAdjust="0"/>
  </p:normalViewPr>
  <p:slideViewPr>
    <p:cSldViewPr>
      <p:cViewPr>
        <p:scale>
          <a:sx n="82" d="100"/>
          <a:sy n="82" d="100"/>
        </p:scale>
        <p:origin x="-144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F0CA-7D2B-4DB3-BE68-BA2E339630CD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6808-5ED1-46E0-BA6D-3B0FE854B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6808-5ED1-46E0-BA6D-3B0FE854BF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2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6808-5ED1-46E0-BA6D-3B0FE854BF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0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BDBFDF-1F25-44E7-9BC5-4EFB85774394}" type="datetimeFigureOut">
              <a:rPr lang="zh-TW" altLang="en-US" smtClean="0"/>
              <a:t>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E623A3A-8309-4DEF-8852-2E5C0C99D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0420" y="1124744"/>
            <a:ext cx="7772400" cy="2959969"/>
          </a:xfrm>
        </p:spPr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0072" y="5157192"/>
            <a:ext cx="3672408" cy="1219200"/>
          </a:xfrm>
        </p:spPr>
        <p:txBody>
          <a:bodyPr/>
          <a:lstStyle/>
          <a:p>
            <a:r>
              <a:rPr lang="en-US" altLang="zh-TW" dirty="0" smtClean="0"/>
              <a:t>Linda</a:t>
            </a:r>
          </a:p>
          <a:p>
            <a:r>
              <a:rPr lang="en-US" altLang="zh-TW" dirty="0" smtClean="0"/>
              <a:t>2015/</a:t>
            </a:r>
            <a:r>
              <a:rPr lang="en-US" altLang="zh-TW" dirty="0" smtClean="0"/>
              <a:t>10/28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420888"/>
            <a:ext cx="83529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 smtClean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altLang="zh-TW" sz="6600" b="1" dirty="0" smtClean="0">
                <a:solidFill>
                  <a:prstClr val="black"/>
                </a:solidFill>
                <a:latin typeface="Arial Rounded MT Bold"/>
                <a:cs typeface="Arial Rounded MT Bold"/>
              </a:rPr>
              <a:t>Introduction Of</a:t>
            </a:r>
            <a:r>
              <a:rPr lang="en-US" altLang="zh-TW" sz="6600" b="1" dirty="0" smtClean="0">
                <a:latin typeface="Arial Rounded MT Bold"/>
                <a:cs typeface="Arial Rounded MT Bold"/>
              </a:rPr>
              <a:t> </a:t>
            </a:r>
            <a:r>
              <a:rPr lang="en-US" altLang="zh-TW" sz="4800" dirty="0" err="1" smtClean="0">
                <a:solidFill>
                  <a:prstClr val="black"/>
                </a:solidFill>
                <a:latin typeface="Arial Rounded MT Bold"/>
                <a:cs typeface="Arial Rounded MT Bold"/>
              </a:rPr>
              <a:t>QTx</a:t>
            </a:r>
            <a:r>
              <a:rPr lang="en-US" altLang="zh-TW" sz="4800" dirty="0" smtClean="0">
                <a:solidFill>
                  <a:prstClr val="black"/>
                </a:solidFill>
                <a:latin typeface="Arial Rounded MT Bold"/>
                <a:cs typeface="Arial Rounded MT Bold"/>
              </a:rPr>
              <a:t> Stations</a:t>
            </a:r>
            <a:endParaRPr lang="zh-TW" altLang="en-US" sz="48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1772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1600200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Bacon </a:t>
            </a:r>
            <a:r>
              <a:rPr lang="en-US" altLang="zh-TW" dirty="0"/>
              <a:t>Cable: </a:t>
            </a:r>
            <a:r>
              <a:rPr lang="en-US" altLang="zh-TW" dirty="0" smtClean="0"/>
              <a:t>UART (pigtail)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UART </a:t>
            </a:r>
            <a:r>
              <a:rPr lang="en-US" altLang="zh-CN" dirty="0" smtClean="0"/>
              <a:t>cable</a:t>
            </a:r>
            <a:r>
              <a:rPr lang="zh-CN" altLang="en-US" dirty="0" smtClean="0"/>
              <a:t>是一種有兩個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接口對應一個插頭的</a:t>
            </a:r>
            <a:r>
              <a:rPr lang="en-US" altLang="zh-CN" dirty="0" smtClean="0"/>
              <a:t>cable</a:t>
            </a:r>
            <a:r>
              <a:rPr lang="zh-CN" altLang="en-US" dirty="0" smtClean="0"/>
              <a:t>線。一個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接口接電源，另一個傳輸數據</a:t>
            </a:r>
            <a:endParaRPr lang="en-US" altLang="zh-TW" dirty="0"/>
          </a:p>
        </p:txBody>
      </p:sp>
      <p:sp>
        <p:nvSpPr>
          <p:cNvPr id="4" name="動作按鈕: 返回 3">
            <a:hlinkClick r:id="" action="ppaction://hlinkshowjump?jump=lastslideviewed" highlightClick="1"/>
          </p:cNvPr>
          <p:cNvSpPr/>
          <p:nvPr/>
        </p:nvSpPr>
        <p:spPr>
          <a:xfrm>
            <a:off x="7668344" y="5229200"/>
            <a:ext cx="864096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30409"/>
            <a:ext cx="2835610" cy="214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0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QT1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此站會對機台的</a:t>
            </a:r>
            <a:r>
              <a:rPr lang="en-US" altLang="zh-CN" dirty="0" smtClean="0"/>
              <a:t>c, Audio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MIC1,</a:t>
            </a:r>
            <a:r>
              <a:rPr lang="en-US" altLang="zh-CN" dirty="0"/>
              <a:t> MIC2</a:t>
            </a:r>
            <a:r>
              <a:rPr lang="en-US" altLang="zh-CN" dirty="0" smtClean="0"/>
              <a:t>,</a:t>
            </a:r>
            <a:r>
              <a:rPr lang="en-US" altLang="zh-CN" dirty="0"/>
              <a:t> MIC3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MIC4, </a:t>
            </a:r>
            <a:r>
              <a:rPr lang="en-US" altLang="zh-CN" dirty="0" err="1" smtClean="0"/>
              <a:t>Sperker</a:t>
            </a:r>
            <a:r>
              <a:rPr lang="en-US" altLang="zh-CN" dirty="0" smtClean="0"/>
              <a:t>,</a:t>
            </a:r>
            <a:r>
              <a:rPr lang="en-US" altLang="zh-CN" dirty="0"/>
              <a:t> LED </a:t>
            </a:r>
            <a:r>
              <a:rPr lang="en-US" altLang="zh-CN" dirty="0" smtClean="0"/>
              <a:t>,ALS</a:t>
            </a:r>
            <a:r>
              <a:rPr lang="zh-CN" altLang="en-US" dirty="0" smtClean="0"/>
              <a:t>進行測試，檢查是否具有功能。檢測</a:t>
            </a:r>
            <a:r>
              <a:rPr lang="en-US" altLang="zh-CN" dirty="0" err="1" smtClean="0"/>
              <a:t>Vol_Up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Vol_Dw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Ringer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是否有相應的功能。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94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QT1 F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ixture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82872" y="59588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當紅色光被擋住，</a:t>
            </a:r>
            <a:r>
              <a:rPr lang="en-US" altLang="zh-CN" dirty="0" smtClean="0"/>
              <a:t>QT0 Cable</a:t>
            </a:r>
            <a:r>
              <a:rPr lang="zh-CN" altLang="en-US" dirty="0" smtClean="0"/>
              <a:t>自動推入機台。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72200" y="6223949"/>
            <a:ext cx="22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電源指示燈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39341"/>
            <a:ext cx="6034617" cy="4525963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843808" y="8728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檢測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鍵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763688" y="6223949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Ringer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32314" y="6282522"/>
            <a:ext cx="196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Vol_Up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Vol_Dw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076285" y="872886"/>
            <a:ext cx="15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遮光板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23528" y="19168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檢測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ic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851212" y="2608516"/>
            <a:ext cx="15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檢測</a:t>
            </a:r>
            <a:r>
              <a:rPr lang="en-US" altLang="zh-CN" dirty="0" smtClean="0"/>
              <a:t>Mesa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stCxn id="35" idx="2"/>
          </p:cNvCxnSpPr>
          <p:nvPr/>
        </p:nvCxnSpPr>
        <p:spPr>
          <a:xfrm>
            <a:off x="1834033" y="1242218"/>
            <a:ext cx="1729855" cy="6746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1" idx="2"/>
          </p:cNvCxnSpPr>
          <p:nvPr/>
        </p:nvCxnSpPr>
        <p:spPr>
          <a:xfrm>
            <a:off x="3671900" y="1242218"/>
            <a:ext cx="543696" cy="1970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" idx="2"/>
          </p:cNvCxnSpPr>
          <p:nvPr/>
        </p:nvCxnSpPr>
        <p:spPr>
          <a:xfrm flipH="1">
            <a:off x="6182872" y="1242217"/>
            <a:ext cx="1440160" cy="2690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9" idx="1"/>
          </p:cNvCxnSpPr>
          <p:nvPr/>
        </p:nvCxnSpPr>
        <p:spPr>
          <a:xfrm flipH="1">
            <a:off x="6144020" y="2793182"/>
            <a:ext cx="170719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1" idx="0"/>
          </p:cNvCxnSpPr>
          <p:nvPr/>
        </p:nvCxnSpPr>
        <p:spPr>
          <a:xfrm flipH="1" flipV="1">
            <a:off x="7308304" y="5373216"/>
            <a:ext cx="211572" cy="850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3671900" y="4437112"/>
            <a:ext cx="543696" cy="19715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 flipV="1">
            <a:off x="4427984" y="4437112"/>
            <a:ext cx="288032" cy="1786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0" idx="0"/>
          </p:cNvCxnSpPr>
          <p:nvPr/>
        </p:nvCxnSpPr>
        <p:spPr>
          <a:xfrm flipV="1">
            <a:off x="2199064" y="4437112"/>
            <a:ext cx="1744684" cy="1786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38" idx="3"/>
          </p:cNvCxnSpPr>
          <p:nvPr/>
        </p:nvCxnSpPr>
        <p:spPr>
          <a:xfrm>
            <a:off x="1475656" y="2101498"/>
            <a:ext cx="2592288" cy="1543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6245994" y="3933056"/>
            <a:ext cx="144016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686154" y="4437112"/>
            <a:ext cx="127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QT0 </a:t>
            </a:r>
            <a:r>
              <a:rPr lang="en-US" altLang="zh-CN" dirty="0" smtClean="0"/>
              <a:t>cable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249722" y="3707582"/>
            <a:ext cx="2684116" cy="489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0" y="4139788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檢測</a:t>
            </a:r>
            <a:r>
              <a:rPr lang="zh-CN" altLang="en-US" dirty="0"/>
              <a:t>閃</a:t>
            </a:r>
            <a:r>
              <a:rPr lang="zh-CN" altLang="en-US" dirty="0" smtClean="0"/>
              <a:t>光燈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78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87533"/>
              </p:ext>
            </p:extLst>
          </p:nvPr>
        </p:nvGraphicFramePr>
        <p:xfrm>
          <a:off x="467544" y="1196752"/>
          <a:ext cx="8064896" cy="45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3771"/>
                <a:gridCol w="47111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(Script)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83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SPK to MIC1_Frequency(L)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dirty="0">
                          <a:effectLst/>
                        </a:rPr>
                        <a:t>扬声器发出</a:t>
                      </a:r>
                      <a:r>
                        <a:rPr lang="en-US" altLang="zh-CN" sz="1800" u="none" strike="noStrike" dirty="0">
                          <a:effectLst/>
                        </a:rPr>
                        <a:t>3k</a:t>
                      </a:r>
                      <a:r>
                        <a:rPr lang="zh-CN" altLang="en-US" sz="1800" u="none" strike="noStrike" dirty="0">
                          <a:effectLst/>
                        </a:rPr>
                        <a:t>赫兹的声源，</a:t>
                      </a:r>
                      <a:r>
                        <a:rPr lang="en-US" altLang="zh-CN" sz="1800" u="none" strike="noStrike" dirty="0">
                          <a:effectLst/>
                        </a:rPr>
                        <a:t>MIC1</a:t>
                      </a:r>
                      <a:r>
                        <a:rPr lang="zh-CN" altLang="en-US" sz="1800" u="none" strike="noStrike" dirty="0">
                          <a:effectLst/>
                        </a:rPr>
                        <a:t>的左右声道去接收，然后得到它的频率和功率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t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t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t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SPK to MIC1_Max_Power(L)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3K Tone SPK to MIC1_Frequency(R)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SPK to MIC1_Max_Power(R)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1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1K Tone to MIC2_Frequency(L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治具发出</a:t>
                      </a:r>
                      <a:r>
                        <a:rPr lang="en-US" altLang="zh-CN" sz="1800" u="none" strike="noStrike">
                          <a:effectLst/>
                        </a:rPr>
                        <a:t>1k</a:t>
                      </a:r>
                      <a:r>
                        <a:rPr lang="zh-CN" altLang="en-US" sz="1800" u="none" strike="noStrike">
                          <a:effectLst/>
                        </a:rPr>
                        <a:t>赫兹的声源，</a:t>
                      </a:r>
                      <a:r>
                        <a:rPr lang="en-US" altLang="zh-CN" sz="1800" u="none" strike="noStrike">
                          <a:effectLst/>
                        </a:rPr>
                        <a:t>MIC2</a:t>
                      </a:r>
                      <a:r>
                        <a:rPr lang="zh-CN" altLang="en-US" sz="1800" u="none" strike="noStrike">
                          <a:effectLst/>
                        </a:rPr>
                        <a:t>的左右声道去接收，然后得到它的频率和功率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Rec to MIC3_Max_Power(L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u="none" strike="noStrike" dirty="0">
                          <a:effectLst/>
                        </a:rPr>
                        <a:t>测试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Receiver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发</a:t>
                      </a:r>
                      <a:r>
                        <a:rPr lang="zh-CN" altLang="en-US" sz="1800" u="none" strike="noStrike" dirty="0">
                          <a:effectLst/>
                        </a:rPr>
                        <a:t>出</a:t>
                      </a:r>
                      <a:r>
                        <a:rPr lang="en-US" altLang="zh-CN" sz="1800" u="none" strike="noStrike" dirty="0">
                          <a:effectLst/>
                        </a:rPr>
                        <a:t>3K</a:t>
                      </a:r>
                      <a:r>
                        <a:rPr lang="zh-CN" altLang="en-US" sz="1800" u="none" strike="noStrike" dirty="0">
                          <a:effectLst/>
                        </a:rPr>
                        <a:t>赫茲声音，</a:t>
                      </a:r>
                      <a:r>
                        <a:rPr lang="en-US" altLang="zh-CN" sz="1800" u="none" strike="noStrike" dirty="0">
                          <a:effectLst/>
                        </a:rPr>
                        <a:t>MIC3</a:t>
                      </a:r>
                      <a:r>
                        <a:rPr lang="zh-CN" altLang="en-US" sz="1800" u="none" strike="noStrike" dirty="0">
                          <a:effectLst/>
                        </a:rPr>
                        <a:t>的左右声道接收声音，然后得到它的频率和功率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Rec to MIC4_Max_Power(L)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zh-CN" altLang="en-US" sz="1800" u="none" strike="noStrike" dirty="0">
                          <a:effectLst/>
                        </a:rPr>
                        <a:t>测试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Receiver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发</a:t>
                      </a:r>
                      <a:r>
                        <a:rPr lang="zh-CN" altLang="en-US" sz="1800" u="none" strike="noStrike" dirty="0">
                          <a:effectLst/>
                        </a:rPr>
                        <a:t>出</a:t>
                      </a:r>
                      <a:r>
                        <a:rPr lang="en-US" altLang="zh-CN" sz="1800" u="none" strike="noStrike" dirty="0">
                          <a:effectLst/>
                        </a:rPr>
                        <a:t>3K</a:t>
                      </a:r>
                      <a:r>
                        <a:rPr lang="zh-CN" altLang="en-US" sz="1800" u="none" strike="noStrike" dirty="0">
                          <a:effectLst/>
                        </a:rPr>
                        <a:t>赫茲声音，</a:t>
                      </a:r>
                      <a:r>
                        <a:rPr lang="en-US" altLang="zh-CN" sz="1800" u="none" strike="noStrike" dirty="0">
                          <a:effectLst/>
                        </a:rPr>
                        <a:t>MIC4</a:t>
                      </a:r>
                      <a:r>
                        <a:rPr lang="zh-CN" altLang="en-US" sz="1800" u="none" strike="noStrike" dirty="0">
                          <a:effectLst/>
                        </a:rPr>
                        <a:t>的左右声道接收声音，然后得到它的频率和功率和分貝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51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3K Tone Rec to MIC4_Frequency(L)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17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Rec to MIC4_Max_Power_dB(L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17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3K Tone Rec to MIC4_Max_Power_dB(R)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3326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j-lt"/>
              </a:rPr>
              <a:t>MAIN TEST ITEM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49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64558"/>
              </p:ext>
            </p:extLst>
          </p:nvPr>
        </p:nvGraphicFramePr>
        <p:xfrm>
          <a:off x="683568" y="188640"/>
          <a:ext cx="7848872" cy="6004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3340"/>
                <a:gridCol w="4555532"/>
              </a:tblGrid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Clear Test No 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在無光的狀態下測試白光的值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IR Test No 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在無光的狀態下測試紅外的值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Clear Test With 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在有光的狀態下測試白光的值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IR Test With 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在有光的狀態下測試紅外的值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ALS Clear Value Delta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計算白光的差值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ALS IR Value Delta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計算紅外的差值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測試開機鍵狀態能否改變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Ringer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測試靜音鍵狀態能否改變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Vol_Up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測試音量加減鍵狀態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Vol_Dw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PMUHold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測試相關按鍵的其他功能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PMURinger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</a:tr>
              <a:tr h="34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Measure Cool </a:t>
                      </a:r>
                      <a:r>
                        <a:rPr lang="en-US" sz="1400" u="none" strike="noStrike" dirty="0" err="1">
                          <a:effectLst/>
                        </a:rPr>
                        <a:t>Strobe_Flash</a:t>
                      </a:r>
                      <a:r>
                        <a:rPr lang="en-US" sz="1400" u="none" strike="noStrike" dirty="0">
                          <a:effectLst/>
                        </a:rPr>
                        <a:t>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</a:rPr>
                        <a:t>測量</a:t>
                      </a:r>
                      <a:r>
                        <a:rPr lang="en-US" sz="1400" u="none" strike="noStrike" dirty="0">
                          <a:effectLst/>
                        </a:rPr>
                        <a:t>Cool </a:t>
                      </a:r>
                      <a:r>
                        <a:rPr lang="en-US" sz="1400" u="none" strike="noStrike" dirty="0" smtClean="0">
                          <a:effectLst/>
                        </a:rPr>
                        <a:t>Strobe 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在</a:t>
                      </a:r>
                      <a:r>
                        <a:rPr lang="en-US" sz="1400" u="none" strike="noStrike" dirty="0">
                          <a:effectLst/>
                        </a:rPr>
                        <a:t>Flash</a:t>
                      </a:r>
                      <a:r>
                        <a:rPr lang="zh-TW" altLang="en-US" sz="1400" u="none" strike="noStrike" dirty="0">
                          <a:effectLst/>
                        </a:rPr>
                        <a:t>下的模式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 anchor="b"/>
                </a:tc>
              </a:tr>
              <a:tr h="440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Back Camera Neon1 Flash Check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……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检查后置摄像头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871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Neon1LED1_Measure Amber </a:t>
                      </a:r>
                      <a:r>
                        <a:rPr lang="en-US" sz="1400" u="none" strike="noStrike" dirty="0" err="1">
                          <a:effectLst/>
                        </a:rPr>
                        <a:t>Strobe_Flash</a:t>
                      </a:r>
                      <a:r>
                        <a:rPr lang="en-US" sz="1400" u="none" strike="noStrike" dirty="0">
                          <a:effectLst/>
                        </a:rPr>
                        <a:t> Mode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……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检查</a:t>
                      </a:r>
                      <a:r>
                        <a:rPr lang="en-US" sz="1400" u="none" strike="noStrike" dirty="0">
                          <a:effectLst/>
                        </a:rPr>
                        <a:t>Camera LED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Measure Cool Strobe 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 dirty="0">
                          <a:effectLst/>
                        </a:rPr>
                        <a:t>关闭</a:t>
                      </a:r>
                      <a:r>
                        <a:rPr lang="en-US" sz="1400" u="none" strike="noStrike" dirty="0">
                          <a:effectLst/>
                        </a:rPr>
                        <a:t>Cool Strobe LED</a:t>
                      </a:r>
                      <a:r>
                        <a:rPr lang="zh-TW" altLang="en-US" sz="1400" u="none" strike="noStrike" dirty="0">
                          <a:effectLst/>
                        </a:rPr>
                        <a:t>的</a:t>
                      </a:r>
                      <a:r>
                        <a:rPr lang="en-US" sz="1400" u="none" strike="noStrike" dirty="0">
                          <a:effectLst/>
                        </a:rPr>
                        <a:t>FLASH</a:t>
                      </a:r>
                      <a:r>
                        <a:rPr lang="zh-TW" altLang="en-US" sz="1400" u="none" strike="noStrike" dirty="0">
                          <a:effectLst/>
                        </a:rPr>
                        <a:t>模式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428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Back Camera RGB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分别打开治具的红，绿，蓝三色光，然后打开手机的后置摄像头，看手机能否正确拍摄到对应的颜色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295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Measure Amber </a:t>
                      </a:r>
                      <a:r>
                        <a:rPr lang="en-US" sz="1400" u="none" strike="noStrike" dirty="0" err="1">
                          <a:effectLst/>
                        </a:rPr>
                        <a:t>Strobe_Flash</a:t>
                      </a:r>
                      <a:r>
                        <a:rPr lang="en-US" sz="1400" u="none" strike="noStrike" dirty="0">
                          <a:effectLst/>
                        </a:rPr>
                        <a:t> 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u="none" strike="noStrike">
                          <a:effectLst/>
                        </a:rPr>
                        <a:t>測量</a:t>
                      </a:r>
                      <a:r>
                        <a:rPr lang="en-US" sz="1400" u="none" strike="noStrike">
                          <a:effectLst/>
                        </a:rPr>
                        <a:t>Amber Strobe LED</a:t>
                      </a:r>
                      <a:r>
                        <a:rPr lang="zh-TW" altLang="en-US" sz="1400" u="none" strike="noStrike">
                          <a:effectLst/>
                        </a:rPr>
                        <a:t>的</a:t>
                      </a:r>
                      <a:r>
                        <a:rPr lang="en-US" sz="1400" u="none" strike="noStrike">
                          <a:effectLst/>
                        </a:rPr>
                        <a:t>Flash</a:t>
                      </a:r>
                      <a:r>
                        <a:rPr lang="zh-TW" altLang="en-US" sz="1400" u="none" strike="noStrike">
                          <a:effectLst/>
                        </a:rPr>
                        <a:t>模式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223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Find </a:t>
                      </a:r>
                      <a:r>
                        <a:rPr lang="en-US" sz="1400" u="none" strike="noStrike" dirty="0" err="1">
                          <a:effectLst/>
                        </a:rPr>
                        <a:t>Camera_Front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检查前置摄像头是否存在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  <a:tr h="440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Front Camera RGB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61" marR="7661" marT="766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分别打开治具的红，绿，蓝三色光，然后打开手机的前置摄像头，看手机能否正确拍摄到对应的颜色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7661" marR="7661" marT="766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8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(3)QT2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此站最主要的就是測試</a:t>
            </a:r>
            <a:r>
              <a:rPr lang="en-US" altLang="zh-CN" dirty="0"/>
              <a:t>compass</a:t>
            </a:r>
            <a:r>
              <a:rPr lang="zh-CN" altLang="en-US" dirty="0"/>
              <a:t>的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。其他還有</a:t>
            </a:r>
            <a:r>
              <a:rPr lang="en-US" altLang="zh-CN" dirty="0" smtClean="0"/>
              <a:t> </a:t>
            </a:r>
            <a:r>
              <a:rPr lang="en-US" altLang="zh-CN" dirty="0" err="1"/>
              <a:t>Sim</a:t>
            </a:r>
            <a:r>
              <a:rPr lang="en-US" altLang="zh-CN" dirty="0"/>
              <a:t> Card ,</a:t>
            </a:r>
            <a:r>
              <a:rPr lang="en-US" altLang="zh-CN" dirty="0" err="1"/>
              <a:t>Sim</a:t>
            </a:r>
            <a:r>
              <a:rPr lang="en-US" altLang="zh-CN" dirty="0"/>
              <a:t> Tray, </a:t>
            </a:r>
            <a:r>
              <a:rPr lang="en-US" altLang="zh-CN" dirty="0" smtClean="0"/>
              <a:t>Battery</a:t>
            </a:r>
            <a:r>
              <a:rPr lang="zh-CN" altLang="en-US" dirty="0" smtClean="0"/>
              <a:t>等相關測試。</a:t>
            </a:r>
            <a:endParaRPr lang="en-US" altLang="zh-CN" dirty="0" smtClean="0"/>
          </a:p>
          <a:p>
            <a:r>
              <a:rPr lang="en-US" altLang="zh-CN" dirty="0" smtClean="0"/>
              <a:t>Compass</a:t>
            </a:r>
            <a:r>
              <a:rPr lang="zh-CN" altLang="en-US" dirty="0" smtClean="0"/>
              <a:t>即電子羅盤，它需要裝在機台主板上的硬件來支持運行，是用電子技術製作的利用電磁場來定北極的一種技術。它可以對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信號進行有效的補償，保證導航定向信息有效。</a:t>
            </a:r>
            <a:endParaRPr lang="en-US" altLang="zh-CN" dirty="0" smtClean="0"/>
          </a:p>
          <a:p>
            <a:r>
              <a:rPr lang="en-US" altLang="zh-TW" dirty="0"/>
              <a:t>QT2</a:t>
            </a:r>
            <a:r>
              <a:rPr lang="zh-CN" altLang="en-US" dirty="0"/>
              <a:t>測與</a:t>
            </a:r>
            <a:r>
              <a:rPr lang="en-US" altLang="zh-CN" dirty="0"/>
              <a:t>compass</a:t>
            </a:r>
            <a:r>
              <a:rPr lang="zh-CN" altLang="en-US" dirty="0"/>
              <a:t>相關的功能，因此測試時周圍如有具有磁性的物體會影響測試結果。</a:t>
            </a:r>
            <a:endParaRPr lang="en-US" altLang="zh-CN" dirty="0"/>
          </a:p>
          <a:p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55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QT2 F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ixture</a:t>
            </a:r>
            <a:r>
              <a:rPr lang="en-US" altLang="zh-TW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400600" cy="4968552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1691680" y="4365104"/>
            <a:ext cx="158417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0" y="49206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USB Cable: A (M) to Mini B (M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27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202219"/>
              </p:ext>
            </p:extLst>
          </p:nvPr>
        </p:nvGraphicFramePr>
        <p:xfrm>
          <a:off x="1043608" y="836712"/>
          <a:ext cx="7344816" cy="5282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2918"/>
                <a:gridCol w="4891898"/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Wled_on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CompassX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在後置攝像白色閃光燈打開的模式下測試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Backlight_on CompassX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在手機背景燈打開的模式下測試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的值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Backlight_off CompassX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在手機背景燈關閉的模式下測試</a:t>
                      </a:r>
                      <a:r>
                        <a:rPr lang="en-US" altLang="zh-TW" sz="1600" u="none" strike="noStrike" dirty="0">
                          <a:effectLst/>
                        </a:rPr>
                        <a:t>COMPASS</a:t>
                      </a:r>
                      <a:r>
                        <a:rPr lang="zh-TW" altLang="en-US" sz="1600" u="none" strike="noStrike" dirty="0">
                          <a:effectLst/>
                        </a:rPr>
                        <a:t>的值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Aled_on CompassX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在手機後置琥珀色閃光燈打開的模式下測試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的值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Aled_off CompassX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在手機後置琥珀色閃光燈關閉的模式下測試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的值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Measure Cool White Torch Ev_1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測量後置白色閃光燈的光強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Compass_1_X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測量環境的磁場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Compass_1_South_X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在治具南極打開的模式下測試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Compass_1_North_X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在治具南極打開的模式下測試</a:t>
                      </a:r>
                      <a:r>
                        <a:rPr lang="en-US" altLang="zh-TW" sz="1600" u="none" strike="noStrike">
                          <a:effectLst/>
                        </a:rPr>
                        <a:t>COMPASS</a:t>
                      </a:r>
                      <a:r>
                        <a:rPr lang="zh-TW" altLang="en-US" sz="1600" u="none" strike="noStrike">
                          <a:effectLst/>
                        </a:rPr>
                        <a:t>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Compass_1_Test_NMS_X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計算</a:t>
                      </a:r>
                      <a:r>
                        <a:rPr lang="en-US" sz="1600" u="none" strike="noStrike" dirty="0">
                          <a:effectLst/>
                        </a:rPr>
                        <a:t>COMPASS</a:t>
                      </a:r>
                      <a:r>
                        <a:rPr lang="zh-TW" altLang="en-US" sz="1600" u="none" strike="noStrike" dirty="0">
                          <a:effectLst/>
                        </a:rPr>
                        <a:t>值是否</a:t>
                      </a:r>
                      <a:r>
                        <a:rPr lang="en-US" sz="1600" u="none" strike="noStrike" dirty="0">
                          <a:effectLst/>
                        </a:rPr>
                        <a:t>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99592" y="21196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j-lt"/>
              </a:rPr>
              <a:t>MAIN TEST ITEM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59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463632"/>
              </p:ext>
            </p:extLst>
          </p:nvPr>
        </p:nvGraphicFramePr>
        <p:xfrm>
          <a:off x="899592" y="1700808"/>
          <a:ext cx="7080572" cy="29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180"/>
                <a:gridCol w="3528392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Sim</a:t>
                      </a:r>
                      <a:r>
                        <a:rPr lang="en-US" sz="1600" u="none" strike="noStrike" dirty="0">
                          <a:effectLst/>
                        </a:rPr>
                        <a:t> Tray Detected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</a:t>
                      </a:r>
                      <a:r>
                        <a:rPr lang="en-US" altLang="zh-TW" sz="1600" u="none" strike="noStrike">
                          <a:effectLst/>
                        </a:rPr>
                        <a:t>Tray</a:t>
                      </a:r>
                      <a:r>
                        <a:rPr lang="zh-TW" altLang="en-US" sz="1600" u="none" strike="noStrike">
                          <a:effectLst/>
                        </a:rPr>
                        <a:t>盤有無到位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Sim Card Detect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</a:t>
                      </a:r>
                      <a:r>
                        <a:rPr lang="en-US" sz="1600" u="none" strike="noStrike">
                          <a:effectLst/>
                        </a:rPr>
                        <a:t>Sim Card</a:t>
                      </a:r>
                      <a:r>
                        <a:rPr lang="zh-TW" altLang="en-US" sz="1600" u="none" strike="noStrike">
                          <a:effectLst/>
                        </a:rPr>
                        <a:t>有無到位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USB Present Open Check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檢測手機充電線有無插好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Voltage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檢查電池電壓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Current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檢查電池電流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Average Power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檢查電池平均功率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Charge Percentage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檢查電池充電百分比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Lifetime Max Temperature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檢查電池最大溫度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AmIOk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檢查網絡是否</a:t>
                      </a:r>
                      <a:r>
                        <a:rPr lang="en-US" altLang="zh-TW" sz="1600" u="none" strike="noStrike" dirty="0">
                          <a:effectLst/>
                        </a:rPr>
                        <a:t>OK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1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Test </a:t>
            </a:r>
            <a:r>
              <a:rPr lang="en-US" altLang="zh-CN" dirty="0">
                <a:latin typeface="Verdana" pitchFamily="34" charset="0"/>
              </a:rPr>
              <a:t>Procedure</a:t>
            </a:r>
            <a:br>
              <a:rPr lang="en-US" altLang="zh-CN" dirty="0">
                <a:latin typeface="Verdana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QT1</a:t>
            </a:r>
            <a:r>
              <a:rPr lang="zh-CN" altLang="en-US" dirty="0"/>
              <a:t>為例（</a:t>
            </a:r>
            <a:r>
              <a:rPr lang="en-US" altLang="zh-CN" dirty="0"/>
              <a:t>QT0,</a:t>
            </a:r>
            <a:r>
              <a:rPr lang="en-US" altLang="zh-CN" dirty="0" smtClean="0"/>
              <a:t>QT2</a:t>
            </a:r>
            <a:r>
              <a:rPr lang="zh-CN" altLang="en-US" dirty="0" smtClean="0"/>
              <a:t>的測</a:t>
            </a:r>
            <a:r>
              <a:rPr lang="zh-CN" altLang="en-US" dirty="0"/>
              <a:t>試流程相似） ，</a:t>
            </a:r>
            <a:r>
              <a:rPr lang="zh-CN" altLang="en-US" dirty="0" smtClean="0"/>
              <a:t>測試流程如下：</a:t>
            </a:r>
            <a:endParaRPr lang="en-US" altLang="zh-CN" dirty="0" smtClean="0"/>
          </a:p>
          <a:p>
            <a:r>
              <a:rPr lang="en-US" altLang="zh-TW" dirty="0" smtClean="0"/>
              <a:t>1</a:t>
            </a:r>
            <a:r>
              <a:rPr lang="en-US" altLang="zh-CN" dirty="0" smtClean="0"/>
              <a:t>.</a:t>
            </a:r>
            <a:r>
              <a:rPr lang="zh-TW" altLang="en-US" dirty="0" smtClean="0"/>
              <a:t>打開</a:t>
            </a:r>
            <a:r>
              <a:rPr lang="zh-TW" altLang="en-US" dirty="0"/>
              <a:t>電腦中的應用程式</a:t>
            </a:r>
            <a:r>
              <a:rPr lang="en-US" altLang="zh-TW" dirty="0" err="1"/>
              <a:t>Muifa</a:t>
            </a:r>
            <a:r>
              <a:rPr lang="en-US" altLang="zh-TW" dirty="0"/>
              <a:t>,</a:t>
            </a:r>
            <a:r>
              <a:rPr lang="zh-TW" altLang="en-US" dirty="0"/>
              <a:t>測試</a:t>
            </a:r>
            <a:r>
              <a:rPr lang="zh-TW" altLang="en-US" dirty="0" smtClean="0"/>
              <a:t>程式</a:t>
            </a:r>
            <a:r>
              <a:rPr lang="zh-CN" altLang="en-US" dirty="0" smtClean="0"/>
              <a:t>界面</a:t>
            </a:r>
            <a:r>
              <a:rPr lang="zh-TW" altLang="en-US" dirty="0" smtClean="0"/>
              <a:t>顯示程式專案</a:t>
            </a:r>
            <a:r>
              <a:rPr lang="zh-TW" altLang="en-US" dirty="0"/>
              <a:t>名稱、範圍、專案值的細節部分 </a:t>
            </a:r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CN" altLang="en-US" dirty="0" smtClean="0"/>
              <a:t>將機台放入</a:t>
            </a:r>
            <a:r>
              <a:rPr lang="en-US" altLang="zh-CN" dirty="0" smtClean="0"/>
              <a:t>fixture</a:t>
            </a:r>
            <a:r>
              <a:rPr lang="zh-CN" altLang="en-US" dirty="0" smtClean="0"/>
              <a:t>中，并與</a:t>
            </a:r>
            <a:r>
              <a:rPr lang="en-US" altLang="zh-CN" dirty="0" smtClean="0"/>
              <a:t>cable</a:t>
            </a:r>
            <a:r>
              <a:rPr lang="zh-CN" altLang="en-US" dirty="0" smtClean="0"/>
              <a:t>线連接。</a:t>
            </a:r>
            <a:endParaRPr lang="en-US" altLang="zh-CN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37" y="3212976"/>
            <a:ext cx="781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3633837" y="3830089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5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QT </a:t>
            </a:r>
            <a:r>
              <a:rPr lang="zh-CN" altLang="en-US" sz="3600" dirty="0" smtClean="0"/>
              <a:t>是</a:t>
            </a:r>
            <a:r>
              <a:rPr lang="en-US" altLang="zh-TW" sz="3600" dirty="0" smtClean="0"/>
              <a:t>quick test</a:t>
            </a:r>
            <a:r>
              <a:rPr lang="zh-CN" altLang="en-US" sz="3600" dirty="0" smtClean="0"/>
              <a:t>的意思</a:t>
            </a:r>
            <a:r>
              <a:rPr lang="en-US" altLang="zh-TW" sz="3600" dirty="0" smtClean="0"/>
              <a:t>,QT</a:t>
            </a:r>
            <a:r>
              <a:rPr lang="zh-CN" altLang="en-US" sz="3600" dirty="0" smtClean="0"/>
              <a:t>相關站位即快速的測試相關功能</a:t>
            </a:r>
            <a:r>
              <a:rPr lang="en-US" altLang="zh-CN" sz="3600" dirty="0" smtClean="0"/>
              <a:t>,QT</a:t>
            </a:r>
            <a:r>
              <a:rPr lang="zh-CN" altLang="en-US" sz="3600" dirty="0" smtClean="0"/>
              <a:t>站位只測是否具有功能而不測具體的</a:t>
            </a:r>
            <a:r>
              <a:rPr lang="en-US" altLang="zh-CN" sz="3600" dirty="0" smtClean="0"/>
              <a:t>SPEC.</a:t>
            </a:r>
          </a:p>
          <a:p>
            <a:r>
              <a:rPr lang="en-US" altLang="zh-TW" sz="3600" dirty="0" smtClean="0"/>
              <a:t>QT0</a:t>
            </a:r>
            <a:r>
              <a:rPr lang="en-US" altLang="zh-TW" sz="3600" dirty="0"/>
              <a:t>,</a:t>
            </a:r>
            <a:r>
              <a:rPr lang="en-US" altLang="zh-TW" sz="3600" dirty="0" smtClean="0"/>
              <a:t>QT1,QT2</a:t>
            </a:r>
            <a:r>
              <a:rPr lang="zh-CN" altLang="zh-TW" sz="3600" dirty="0" smtClean="0"/>
              <a:t>站位都是整机测试</a:t>
            </a:r>
            <a:r>
              <a:rPr lang="zh-CN" altLang="zh-TW" sz="3600" dirty="0"/>
              <a:t>的站</a:t>
            </a:r>
            <a:r>
              <a:rPr lang="zh-CN" altLang="zh-TW" sz="3600" dirty="0" smtClean="0"/>
              <a:t>位</a:t>
            </a:r>
            <a:r>
              <a:rPr lang="zh-CN" altLang="en-US" sz="3600" dirty="0" smtClean="0"/>
              <a:t>，其中</a:t>
            </a:r>
            <a:r>
              <a:rPr lang="en-US" altLang="zh-TW" sz="3600" dirty="0" smtClean="0"/>
              <a:t>QT0,QT1</a:t>
            </a:r>
            <a:r>
              <a:rPr lang="zh-CN" altLang="en-US" sz="3600" dirty="0" smtClean="0"/>
              <a:t>在</a:t>
            </a:r>
            <a:r>
              <a:rPr lang="en-US" altLang="zh-CN" sz="3600" dirty="0" smtClean="0"/>
              <a:t>Pre-Burn</a:t>
            </a:r>
            <a:r>
              <a:rPr lang="zh-CN" altLang="en-US" sz="3600" dirty="0" smtClean="0"/>
              <a:t>階段，</a:t>
            </a:r>
            <a:r>
              <a:rPr lang="en-US" altLang="zh-CN" sz="3600" dirty="0" smtClean="0"/>
              <a:t>QT2</a:t>
            </a:r>
            <a:r>
              <a:rPr lang="zh-CN" altLang="en-US" sz="3600" dirty="0" smtClean="0"/>
              <a:t>在</a:t>
            </a:r>
            <a:r>
              <a:rPr lang="en-US" altLang="zh-CN" sz="3600" dirty="0" smtClean="0"/>
              <a:t>Post-Burn</a:t>
            </a:r>
            <a:r>
              <a:rPr lang="zh-CN" altLang="en-US" sz="3600" dirty="0" smtClean="0"/>
              <a:t>階段。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98070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CN" altLang="en-US" dirty="0"/>
              <a:t>當機台準備完畢屏幕會顯示</a:t>
            </a:r>
            <a:r>
              <a:rPr lang="en-US" altLang="zh-CN" dirty="0"/>
              <a:t>ready</a:t>
            </a:r>
            <a:r>
              <a:rPr lang="zh-CN" altLang="en-US" dirty="0"/>
              <a:t>，這時點擊</a:t>
            </a:r>
            <a:r>
              <a:rPr lang="en-US" altLang="zh-CN" dirty="0"/>
              <a:t>START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463899"/>
            <a:ext cx="5324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</a:rPr>
              <a:t/>
            </a:r>
            <a:br>
              <a:rPr lang="en-US" altLang="zh-CN" dirty="0">
                <a:latin typeface="Verdana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4525963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 smtClean="0"/>
              <a:t>3. </a:t>
            </a:r>
            <a:r>
              <a:rPr lang="zh-TW" altLang="en-US" dirty="0"/>
              <a:t>測試完畢後，當所有測試專案都通過時，</a:t>
            </a:r>
            <a:r>
              <a:rPr lang="zh-TW" altLang="en-US" dirty="0" smtClean="0"/>
              <a:t>程式顯示</a:t>
            </a:r>
            <a:r>
              <a:rPr lang="zh-TW" altLang="en-US" dirty="0"/>
              <a:t>綠色“</a:t>
            </a:r>
            <a:r>
              <a:rPr lang="en-US" altLang="zh-TW" dirty="0"/>
              <a:t>Pass”</a:t>
            </a:r>
            <a:r>
              <a:rPr lang="zh-TW" altLang="en-US" dirty="0"/>
              <a:t>；當測試項的一項或多項沒有達到預設值沒有通過時，程式會提示具體失敗的測試項和錯誤代碼，</a:t>
            </a:r>
            <a:r>
              <a:rPr lang="zh-TW" altLang="en-US" dirty="0" smtClean="0"/>
              <a:t>程式顯示</a:t>
            </a:r>
            <a:r>
              <a:rPr lang="zh-TW" altLang="en-US" dirty="0"/>
              <a:t>紅色“</a:t>
            </a:r>
            <a:r>
              <a:rPr lang="en-US" altLang="zh-TW" dirty="0"/>
              <a:t>Fail</a:t>
            </a:r>
            <a:r>
              <a:rPr lang="en-US" altLang="zh-TW" dirty="0" smtClean="0"/>
              <a:t>” (</a:t>
            </a:r>
            <a:r>
              <a:rPr lang="zh-CN" altLang="en-US" dirty="0" smtClean="0"/>
              <a:t>如下圖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r="25334"/>
          <a:stretch/>
        </p:blipFill>
        <p:spPr>
          <a:xfrm>
            <a:off x="323528" y="3356992"/>
            <a:ext cx="3924872" cy="2714625"/>
          </a:xfrm>
          <a:prstGeom prst="rect">
            <a:avLst/>
          </a:prstGeom>
        </p:spPr>
      </p:pic>
      <p:pic>
        <p:nvPicPr>
          <p:cNvPr id="5" name="圖片 4" descr="D:\Users\Phillis_Sun\Desktop\Screen Shot 2014-03-25 at 1.51.29 PM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1"/>
          <a:stretch/>
        </p:blipFill>
        <p:spPr bwMode="auto">
          <a:xfrm>
            <a:off x="4572000" y="3356992"/>
            <a:ext cx="4320409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20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4</a:t>
            </a:r>
            <a:r>
              <a:rPr lang="en-US" altLang="zh-CN" dirty="0" smtClean="0"/>
              <a:t>.</a:t>
            </a:r>
            <a:r>
              <a:rPr lang="en-US" altLang="zh-TW" dirty="0" smtClean="0"/>
              <a:t>Log</a:t>
            </a:r>
            <a:r>
              <a:rPr lang="zh-TW" altLang="en-US" dirty="0"/>
              <a:t>存放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r>
              <a:rPr lang="en-US" altLang="zh-TW" dirty="0" smtClean="0"/>
              <a:t>CSV:</a:t>
            </a:r>
            <a:r>
              <a:rPr lang="zh-TW" altLang="en-US" dirty="0"/>
              <a:t>主要紀錄每個測項</a:t>
            </a:r>
            <a:r>
              <a:rPr lang="zh-TW" altLang="en-US" dirty="0" smtClean="0"/>
              <a:t>的</a:t>
            </a:r>
            <a:r>
              <a:rPr lang="zh-CN" altLang="en-US" dirty="0" smtClean="0"/>
              <a:t>結果及上下限。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Go </a:t>
            </a:r>
            <a:r>
              <a:rPr lang="en-US" altLang="zh-TW" dirty="0"/>
              <a:t>—&gt; Computer —&gt; </a:t>
            </a:r>
            <a:r>
              <a:rPr lang="en-US" altLang="zh-TW" dirty="0" smtClean="0"/>
              <a:t>OSX</a:t>
            </a:r>
            <a:r>
              <a:rPr lang="en-US" altLang="zh-TW" dirty="0"/>
              <a:t>—&gt;</a:t>
            </a:r>
            <a:r>
              <a:rPr lang="en-US" altLang="zh-TW" dirty="0" smtClean="0"/>
              <a:t>vault —&gt; </a:t>
            </a:r>
            <a:r>
              <a:rPr lang="en-US" altLang="zh-TW" dirty="0" err="1" smtClean="0"/>
              <a:t>Mufia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—&gt; </a:t>
            </a:r>
            <a:r>
              <a:rPr lang="en-US" altLang="zh-TW" dirty="0"/>
              <a:t>CSV</a:t>
            </a:r>
          </a:p>
          <a:p>
            <a:r>
              <a:rPr lang="en-US" altLang="zh-TW" dirty="0" err="1" smtClean="0"/>
              <a:t>UartLog</a:t>
            </a:r>
            <a:r>
              <a:rPr lang="en-US" altLang="zh-TW" dirty="0" smtClean="0"/>
              <a:t>:</a:t>
            </a:r>
            <a:r>
              <a:rPr lang="zh-TW" altLang="en-US" dirty="0"/>
              <a:t>主要紀錄</a:t>
            </a:r>
            <a:r>
              <a:rPr lang="zh-TW" altLang="en-US" dirty="0" smtClean="0"/>
              <a:t>對</a:t>
            </a:r>
            <a:r>
              <a:rPr lang="zh-CN" altLang="en-US" dirty="0" smtClean="0"/>
              <a:t>機台</a:t>
            </a:r>
            <a:r>
              <a:rPr lang="zh-TW" altLang="en-US" dirty="0" smtClean="0"/>
              <a:t>下</a:t>
            </a:r>
            <a:r>
              <a:rPr lang="zh-TW" altLang="en-US" dirty="0"/>
              <a:t>的命令以及回</a:t>
            </a:r>
            <a:r>
              <a:rPr lang="zh-TW" altLang="en-US" dirty="0" smtClean="0"/>
              <a:t>值</a:t>
            </a:r>
            <a:r>
              <a:rPr lang="en-US" altLang="zh-TW" dirty="0"/>
              <a:t>(</a:t>
            </a:r>
            <a:r>
              <a:rPr lang="zh-CN" altLang="en-US" dirty="0"/>
              <a:t>如下圖</a:t>
            </a:r>
            <a:r>
              <a:rPr lang="en-US" altLang="zh-CN" dirty="0"/>
              <a:t>) </a:t>
            </a:r>
            <a:r>
              <a:rPr lang="zh-CN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Go </a:t>
            </a:r>
            <a:r>
              <a:rPr lang="en-US" altLang="zh-TW" dirty="0"/>
              <a:t>—&gt; </a:t>
            </a:r>
            <a:r>
              <a:rPr lang="en-US" altLang="zh-TW" dirty="0" smtClean="0"/>
              <a:t>Computer</a:t>
            </a:r>
            <a:r>
              <a:rPr lang="en-US" altLang="zh-TW" dirty="0"/>
              <a:t>—&gt; </a:t>
            </a:r>
            <a:r>
              <a:rPr lang="en-US" altLang="zh-TW" dirty="0" smtClean="0"/>
              <a:t>OSX</a:t>
            </a:r>
            <a:r>
              <a:rPr lang="en-US" altLang="zh-TW" dirty="0"/>
              <a:t>—&gt; vault —&gt; </a:t>
            </a:r>
            <a:r>
              <a:rPr lang="en-US" altLang="zh-TW" dirty="0" err="1" smtClean="0"/>
              <a:t>Mufia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—&gt;</a:t>
            </a:r>
            <a:r>
              <a:rPr lang="en-US" altLang="zh-TW" dirty="0"/>
              <a:t> </a:t>
            </a:r>
            <a:r>
              <a:rPr lang="en-US" altLang="zh-TW" dirty="0" err="1"/>
              <a:t>UartLog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128792" cy="29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749026" cy="21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70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QT0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/>
              <a:t>與</a:t>
            </a:r>
            <a:r>
              <a:rPr lang="en-US" altLang="zh-CN" dirty="0"/>
              <a:t>QT0</a:t>
            </a:r>
            <a:r>
              <a:rPr lang="zh-CN" altLang="en-US" dirty="0"/>
              <a:t>相關的測試內容有</a:t>
            </a:r>
            <a:r>
              <a:rPr lang="en-US" altLang="zh-TW" dirty="0"/>
              <a:t>Receiver</a:t>
            </a:r>
            <a:r>
              <a:rPr lang="zh-CN" altLang="en-US" dirty="0"/>
              <a:t>，</a:t>
            </a:r>
            <a:r>
              <a:rPr lang="en-US" altLang="zh-TW" dirty="0"/>
              <a:t>Speaker</a:t>
            </a:r>
            <a:r>
              <a:rPr lang="zh-CN" altLang="en-US" dirty="0"/>
              <a:t>，</a:t>
            </a:r>
            <a:r>
              <a:rPr lang="en-US" altLang="zh-TW" dirty="0" err="1"/>
              <a:t>WiFI</a:t>
            </a:r>
            <a:r>
              <a:rPr lang="en-US" altLang="zh-TW" dirty="0"/>
              <a:t>/BT</a:t>
            </a:r>
            <a:r>
              <a:rPr lang="zh-CN" altLang="en-US" dirty="0"/>
              <a:t>，</a:t>
            </a:r>
            <a:r>
              <a:rPr lang="en-US" altLang="zh-CN" dirty="0"/>
              <a:t>Audio</a:t>
            </a:r>
            <a:r>
              <a:rPr lang="zh-CN" altLang="en-US" dirty="0"/>
              <a:t>，</a:t>
            </a:r>
            <a:r>
              <a:rPr lang="en-US" altLang="zh-TW" dirty="0"/>
              <a:t>Front/back Camera</a:t>
            </a:r>
            <a:r>
              <a:rPr lang="zh-CN" altLang="en-US" dirty="0"/>
              <a:t>，測試</a:t>
            </a:r>
            <a:r>
              <a:rPr lang="en-US" altLang="zh-TW" dirty="0"/>
              <a:t>Battery </a:t>
            </a:r>
            <a:r>
              <a:rPr lang="zh-CN" altLang="en-US" dirty="0"/>
              <a:t>詳細功能，並對</a:t>
            </a:r>
            <a:r>
              <a:rPr lang="en-US" altLang="zh-CN" dirty="0"/>
              <a:t>Accelerator</a:t>
            </a:r>
            <a:r>
              <a:rPr lang="zh-CN" altLang="en-US" dirty="0"/>
              <a:t>、</a:t>
            </a:r>
            <a:r>
              <a:rPr lang="en-US" altLang="zh-CN" dirty="0"/>
              <a:t>Gyro</a:t>
            </a:r>
            <a:r>
              <a:rPr lang="zh-CN" altLang="en-US" dirty="0"/>
              <a:t>、</a:t>
            </a:r>
            <a:r>
              <a:rPr lang="en-US" altLang="zh-CN" dirty="0"/>
              <a:t>Compass</a:t>
            </a:r>
            <a:r>
              <a:rPr lang="zh-CN" altLang="en-US" dirty="0"/>
              <a:t>、</a:t>
            </a:r>
            <a:r>
              <a:rPr lang="en-US" altLang="zh-CN" dirty="0"/>
              <a:t>Pressure</a:t>
            </a:r>
            <a:r>
              <a:rPr lang="zh-CN" altLang="en-US" dirty="0"/>
              <a:t>等進行</a:t>
            </a:r>
            <a:r>
              <a:rPr lang="en-US" altLang="zh-CN" dirty="0"/>
              <a:t>connect test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en-US" altLang="zh-TW" dirty="0"/>
              <a:t>QT0 </a:t>
            </a:r>
            <a:r>
              <a:rPr lang="zh-CN" altLang="en-US" dirty="0"/>
              <a:t>會快速的測試大量的測項，主要</a:t>
            </a:r>
            <a:r>
              <a:rPr lang="zh-TW" altLang="en-US" dirty="0"/>
              <a:t>檢查機台的基本信息</a:t>
            </a:r>
            <a:r>
              <a:rPr lang="en-US" altLang="zh-TW" dirty="0"/>
              <a:t>(</a:t>
            </a:r>
            <a:r>
              <a:rPr lang="zh-TW" altLang="en-US" dirty="0"/>
              <a:t>如機台顏色</a:t>
            </a:r>
            <a:r>
              <a:rPr lang="en-US" altLang="zh-TW" dirty="0"/>
              <a:t>,</a:t>
            </a:r>
            <a:r>
              <a:rPr lang="zh-CN" altLang="en-US" dirty="0"/>
              <a:t> 廠商信息</a:t>
            </a:r>
            <a:r>
              <a:rPr lang="zh-TW" altLang="en-US" dirty="0"/>
              <a:t>等</a:t>
            </a:r>
            <a:r>
              <a:rPr lang="en-US" altLang="zh-TW" dirty="0"/>
              <a:t>),</a:t>
            </a:r>
            <a:r>
              <a:rPr lang="zh-CN" altLang="en-US" dirty="0"/>
              <a:t>還會卡組裝</a:t>
            </a:r>
            <a:r>
              <a:rPr lang="en-US" altLang="zh-CN" dirty="0"/>
              <a:t>issue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/>
            <a:r>
              <a:rPr lang="zh-CN" altLang="en-US" dirty="0"/>
              <a:t>因為有與屏幕相關的測項 </a:t>
            </a:r>
            <a:r>
              <a:rPr lang="en-US" altLang="zh-TW" dirty="0"/>
              <a:t>QT0</a:t>
            </a:r>
            <a:r>
              <a:rPr lang="zh-CN" altLang="en-US" dirty="0"/>
              <a:t>在測試中不能碰到手機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TW" dirty="0" smtClean="0"/>
              <a:t>  </a:t>
            </a:r>
            <a:r>
              <a:rPr lang="zh-CN" altLang="en-US" dirty="0" smtClean="0"/>
              <a:t>測試</a:t>
            </a:r>
            <a:r>
              <a:rPr lang="en-US" altLang="zh-TW" dirty="0" smtClean="0"/>
              <a:t> PASS</a:t>
            </a:r>
            <a:r>
              <a:rPr lang="en-US" altLang="zh-TW" dirty="0"/>
              <a:t>,</a:t>
            </a:r>
            <a:r>
              <a:rPr lang="zh-TW" altLang="en-US" dirty="0"/>
              <a:t>手机屏幕显示图</a:t>
            </a:r>
            <a:r>
              <a:rPr lang="zh-TW" altLang="en-US" dirty="0" smtClean="0"/>
              <a:t>像</a:t>
            </a:r>
            <a:r>
              <a:rPr lang="zh-CN" altLang="en-US" dirty="0" smtClean="0"/>
              <a:t>綠色</a:t>
            </a:r>
            <a:r>
              <a:rPr lang="en-US" altLang="zh-CN" dirty="0" smtClean="0"/>
              <a:t>”P”</a:t>
            </a:r>
            <a:r>
              <a:rPr lang="zh-TW" altLang="en-US" dirty="0" smtClean="0"/>
              <a:t>。</a:t>
            </a:r>
            <a:r>
              <a:rPr lang="zh-CN" altLang="en-US" dirty="0" smtClean="0"/>
              <a:t>測試</a:t>
            </a:r>
            <a:r>
              <a:rPr lang="en-US" altLang="zh-TW" dirty="0" smtClean="0"/>
              <a:t>FAIL</a:t>
            </a:r>
            <a:r>
              <a:rPr lang="en-US" altLang="zh-TW" dirty="0"/>
              <a:t>, </a:t>
            </a:r>
            <a:r>
              <a:rPr lang="zh-TW" altLang="en-US" dirty="0"/>
              <a:t>如果是</a:t>
            </a:r>
            <a:r>
              <a:rPr lang="en-US" altLang="zh-TW" dirty="0"/>
              <a:t>process </a:t>
            </a:r>
            <a:r>
              <a:rPr lang="en-US" altLang="zh-TW" dirty="0" smtClean="0"/>
              <a:t> issue</a:t>
            </a:r>
            <a:r>
              <a:rPr lang="en-US" altLang="zh-TW" dirty="0"/>
              <a:t>，</a:t>
            </a:r>
            <a:r>
              <a:rPr lang="zh-TW" altLang="en-US" dirty="0"/>
              <a:t>手机屏幕显示是哪个站，如果不是，手机屏幕会显示红色的</a:t>
            </a:r>
            <a:r>
              <a:rPr lang="en-US" altLang="zh-TW" dirty="0"/>
              <a:t>"F",</a:t>
            </a:r>
            <a:r>
              <a:rPr lang="zh-TW" altLang="en-US" dirty="0"/>
              <a:t>背景色为黑色。</a:t>
            </a:r>
            <a:endParaRPr lang="zh-TW" altLang="en-US" dirty="0">
              <a:solidFill>
                <a:srgbClr val="000000"/>
              </a:solidFill>
              <a:latin typeface="Arial"/>
            </a:endParaRPr>
          </a:p>
          <a:p>
            <a:pPr fontAlgn="ctr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58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QT0 F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ixture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714705" cy="43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635896" y="63093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4" action="ppaction://hlinksldjump"/>
              </a:rPr>
              <a:t>A</a:t>
            </a:r>
            <a:r>
              <a:rPr lang="en-US" altLang="zh-CN" dirty="0" smtClean="0">
                <a:hlinkClick r:id="rId4" action="ppaction://hlinksldjump"/>
              </a:rPr>
              <a:t>ir  </a:t>
            </a:r>
            <a:r>
              <a:rPr lang="en-US" altLang="zh-CN" dirty="0" err="1" smtClean="0">
                <a:hlinkClick r:id="rId4" action="ppaction://hlinksldjump"/>
              </a:rPr>
              <a:t>piple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55576" y="616530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Bacon </a:t>
            </a:r>
            <a:r>
              <a:rPr lang="en-US" altLang="zh-TW" dirty="0" smtClean="0">
                <a:hlinkClick r:id="rId5" action="ppaction://hlinksldjump"/>
              </a:rPr>
              <a:t>Cable</a:t>
            </a:r>
            <a:r>
              <a:rPr lang="en-US" altLang="zh-TW" dirty="0" smtClean="0"/>
              <a:t>: UART (pigtail)</a:t>
            </a:r>
            <a:endParaRPr lang="zh-TW" altLang="en-US" dirty="0"/>
          </a:p>
        </p:txBody>
      </p:sp>
      <p:sp>
        <p:nvSpPr>
          <p:cNvPr id="25" name="動作按鈕: 下一項 24">
            <a:hlinkClick r:id="rId6" action="ppaction://hlinksldjump" highlightClick="1"/>
          </p:cNvPr>
          <p:cNvSpPr/>
          <p:nvPr/>
        </p:nvSpPr>
        <p:spPr>
          <a:xfrm>
            <a:off x="8244408" y="6165304"/>
            <a:ext cx="648072" cy="32868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5994" y="59588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當紅色光被擋住，</a:t>
            </a:r>
            <a:r>
              <a:rPr lang="en-US" altLang="zh-CN" dirty="0" smtClean="0"/>
              <a:t>UART Cable</a:t>
            </a:r>
            <a:r>
              <a:rPr lang="zh-CN" altLang="en-US" dirty="0" smtClean="0"/>
              <a:t>自動推入機台。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6" idx="0"/>
          </p:cNvCxnSpPr>
          <p:nvPr/>
        </p:nvCxnSpPr>
        <p:spPr>
          <a:xfrm flipV="1">
            <a:off x="4247964" y="5877272"/>
            <a:ext cx="12601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2123728" y="5301208"/>
            <a:ext cx="864096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2"/>
          </p:cNvCxnSpPr>
          <p:nvPr/>
        </p:nvCxnSpPr>
        <p:spPr>
          <a:xfrm flipH="1">
            <a:off x="5724128" y="1242218"/>
            <a:ext cx="1962026" cy="1394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</p:cNvCxnSpPr>
          <p:nvPr/>
        </p:nvCxnSpPr>
        <p:spPr>
          <a:xfrm flipH="1">
            <a:off x="5724128" y="1242218"/>
            <a:ext cx="1962026" cy="2474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8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1674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j-lt"/>
              </a:rPr>
              <a:t>MAIN TEST ITEM</a:t>
            </a:r>
            <a:endParaRPr lang="zh-TW" altLang="en-US" b="1" dirty="0">
              <a:latin typeface="+mj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69003"/>
              </p:ext>
            </p:extLst>
          </p:nvPr>
        </p:nvGraphicFramePr>
        <p:xfrm>
          <a:off x="431674" y="476672"/>
          <a:ext cx="8229600" cy="6227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  <a:gridCol w="5637312"/>
              </a:tblGrid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 (Script)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Check DUT Mode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检查机台的测试模式，如果不是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diags</a:t>
                      </a:r>
                      <a:r>
                        <a:rPr lang="zh-CN" altLang="en-US" sz="1600" u="none" strike="noStrike" dirty="0">
                          <a:effectLst/>
                        </a:rPr>
                        <a:t>模式，机台会自动转换为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diags</a:t>
                      </a:r>
                      <a:r>
                        <a:rPr lang="zh-CN" altLang="en-US" sz="1600" u="none" strike="noStrike" dirty="0">
                          <a:effectLst/>
                        </a:rPr>
                        <a:t>模式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Get Link Data via MLB SN From SFC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通过</a:t>
                      </a:r>
                      <a:r>
                        <a:rPr lang="en-US" sz="1600" u="none" strike="noStrike" dirty="0">
                          <a:effectLst/>
                        </a:rPr>
                        <a:t>MLB SN</a:t>
                      </a:r>
                      <a:r>
                        <a:rPr lang="zh-TW" altLang="en-US" sz="1600" u="none" strike="noStrike" dirty="0">
                          <a:effectLst/>
                        </a:rPr>
                        <a:t>获取</a:t>
                      </a:r>
                      <a:r>
                        <a:rPr lang="en-US" sz="1600" u="none" strike="noStrike" dirty="0">
                          <a:effectLst/>
                        </a:rPr>
                        <a:t>link</a:t>
                      </a:r>
                      <a:r>
                        <a:rPr lang="zh-TW" altLang="en-US" sz="1600" u="none" strike="noStrike" dirty="0">
                          <a:effectLst/>
                        </a:rPr>
                        <a:t>数据，结合</a:t>
                      </a:r>
                      <a:r>
                        <a:rPr lang="en-US" sz="1600" u="none" strike="noStrike" dirty="0">
                          <a:effectLst/>
                        </a:rPr>
                        <a:t>script</a:t>
                      </a:r>
                      <a:r>
                        <a:rPr lang="zh-TW" altLang="en-US" sz="1600" u="none" strike="noStrike" dirty="0">
                          <a:effectLst/>
                        </a:rPr>
                        <a:t>看。</a:t>
                      </a:r>
                      <a:r>
                        <a:rPr lang="en-US" sz="1600" u="none" strike="noStrike" dirty="0">
                          <a:effectLst/>
                        </a:rPr>
                        <a:t>command: </a:t>
                      </a:r>
                      <a:r>
                        <a:rPr lang="en-US" sz="1600" u="none" strike="noStrike" dirty="0" err="1">
                          <a:effectLst/>
                        </a:rPr>
                        <a:t>syscfg</a:t>
                      </a:r>
                      <a:r>
                        <a:rPr lang="en-US" sz="1600" u="none" strike="noStrike" dirty="0">
                          <a:effectLst/>
                        </a:rPr>
                        <a:t> print MLB#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Diag Version Check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获取</a:t>
                      </a:r>
                      <a:r>
                        <a:rPr lang="en-US" sz="1600" u="none" strike="noStrike" dirty="0" err="1">
                          <a:effectLst/>
                        </a:rPr>
                        <a:t>diags</a:t>
                      </a:r>
                      <a:r>
                        <a:rPr lang="zh-TW" altLang="en-US" sz="1600" u="none" strike="noStrike" dirty="0">
                          <a:effectLst/>
                        </a:rPr>
                        <a:t>的版本。</a:t>
                      </a:r>
                      <a:r>
                        <a:rPr lang="en-US" sz="1600" u="none" strike="noStrike" dirty="0">
                          <a:effectLst/>
                        </a:rPr>
                        <a:t>Command: </a:t>
                      </a:r>
                      <a:r>
                        <a:rPr lang="en-US" sz="1600" u="none" strike="noStrike" dirty="0" err="1">
                          <a:effectLst/>
                        </a:rPr>
                        <a:t>ver</a:t>
                      </a:r>
                      <a:r>
                        <a:rPr lang="en-US" sz="1600" u="none" strike="noStrike" dirty="0">
                          <a:effectLst/>
                        </a:rPr>
                        <a:t>  </a:t>
                      </a:r>
                      <a:r>
                        <a:rPr lang="zh-TW" altLang="en-US" sz="1600" u="none" strike="noStrike" dirty="0">
                          <a:effectLst/>
                        </a:rPr>
                        <a:t>常用命令，查看机台主板</a:t>
                      </a:r>
                      <a:r>
                        <a:rPr lang="en-US" sz="1600" u="none" strike="noStrike" dirty="0" err="1">
                          <a:effectLst/>
                        </a:rPr>
                        <a:t>diags</a:t>
                      </a:r>
                      <a:r>
                        <a:rPr lang="zh-TW" altLang="en-US" sz="1600" u="none" strike="noStrike" dirty="0">
                          <a:effectLst/>
                        </a:rPr>
                        <a:t>版本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Stockholm Firmware Check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检查</a:t>
                      </a:r>
                      <a:r>
                        <a:rPr lang="en-US" sz="1600" u="none" strike="noStrike" dirty="0" err="1">
                          <a:effectLst/>
                        </a:rPr>
                        <a:t>Stackholm</a:t>
                      </a:r>
                      <a:r>
                        <a:rPr lang="en-US" sz="1600" u="none" strike="noStrike" dirty="0">
                          <a:effectLst/>
                        </a:rPr>
                        <a:t> FW, </a:t>
                      </a:r>
                      <a:r>
                        <a:rPr lang="zh-TW" altLang="en-US" sz="1600" u="none" strike="noStrike" dirty="0">
                          <a:effectLst/>
                        </a:rPr>
                        <a:t>并获取</a:t>
                      </a:r>
                      <a:r>
                        <a:rPr lang="en-US" sz="1600" u="none" strike="noStrike" dirty="0">
                          <a:effectLst/>
                        </a:rPr>
                        <a:t>FW </a:t>
                      </a:r>
                      <a:r>
                        <a:rPr lang="zh-TW" altLang="en-US" sz="1600" u="none" strike="noStrike" dirty="0">
                          <a:effectLst/>
                        </a:rPr>
                        <a:t>版本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FW Version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查看并获取电池</a:t>
                      </a:r>
                      <a:r>
                        <a:rPr lang="en-US" altLang="zh-CN" sz="1600" u="none" strike="noStrike">
                          <a:effectLst/>
                        </a:rPr>
                        <a:t>FW</a:t>
                      </a:r>
                      <a:r>
                        <a:rPr lang="zh-CN" altLang="en-US" sz="1600" u="none" strike="noStrike">
                          <a:effectLst/>
                        </a:rPr>
                        <a:t>版本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Read MLB SN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读取</a:t>
                      </a:r>
                      <a:r>
                        <a:rPr lang="en-US" sz="1600" u="none" strike="noStrike">
                          <a:effectLst/>
                        </a:rPr>
                        <a:t>MLB SN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Read Nand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读取手机的内存大小，内存以</a:t>
                      </a:r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r>
                        <a:rPr lang="zh-CN" altLang="en-US" sz="1600" u="none" strike="noStrike">
                          <a:effectLst/>
                        </a:rPr>
                        <a:t>进制显示。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Check LCM SN with SFC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比较手机的和</a:t>
                      </a:r>
                      <a:r>
                        <a:rPr lang="en-US" sz="1600" u="none" strike="noStrike">
                          <a:effectLst/>
                        </a:rPr>
                        <a:t>SFC</a:t>
                      </a:r>
                      <a:r>
                        <a:rPr lang="zh-TW" altLang="en-US" sz="1600" u="none" strike="noStrike">
                          <a:effectLst/>
                        </a:rPr>
                        <a:t>上的</a:t>
                      </a:r>
                      <a:r>
                        <a:rPr lang="en-US" sz="1600" u="none" strike="noStrike">
                          <a:effectLst/>
                        </a:rPr>
                        <a:t>LCM SN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Upload Orb Flex SN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上传</a:t>
                      </a:r>
                      <a:r>
                        <a:rPr lang="en-US" sz="1600" u="none" strike="noStrike" dirty="0">
                          <a:effectLst/>
                        </a:rPr>
                        <a:t>Orb Flex </a:t>
                      </a:r>
                      <a:r>
                        <a:rPr lang="en-US" sz="1600" u="none" strike="noStrike" dirty="0" err="1">
                          <a:effectLst/>
                        </a:rPr>
                        <a:t>sn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Check CG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获取</a:t>
                      </a:r>
                      <a:r>
                        <a:rPr lang="en-US" sz="1600" u="none" strike="noStrike" dirty="0">
                          <a:effectLst/>
                        </a:rPr>
                        <a:t>CG</a:t>
                      </a:r>
                      <a:r>
                        <a:rPr lang="zh-TW" altLang="en-US" sz="1600" u="none" strike="noStrike" dirty="0">
                          <a:effectLst/>
                        </a:rPr>
                        <a:t>的类型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Compare MLB SN With SFC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比较机台的主板</a:t>
                      </a:r>
                      <a:r>
                        <a:rPr lang="en-US" altLang="zh-CN" sz="1600" u="none" strike="noStrike">
                          <a:effectLst/>
                        </a:rPr>
                        <a:t>SN</a:t>
                      </a:r>
                      <a:r>
                        <a:rPr lang="zh-CN" altLang="en-US" sz="1600" u="none" strike="noStrike">
                          <a:effectLst/>
                        </a:rPr>
                        <a:t>和</a:t>
                      </a:r>
                      <a:r>
                        <a:rPr lang="en-US" altLang="zh-CN" sz="1600" u="none" strike="noStrike">
                          <a:effectLst/>
                        </a:rPr>
                        <a:t>SFC</a:t>
                      </a:r>
                      <a:r>
                        <a:rPr lang="zh-CN" altLang="en-US" sz="1600" u="none" strike="noStrike">
                          <a:effectLst/>
                        </a:rPr>
                        <a:t>上主板的</a:t>
                      </a:r>
                      <a:r>
                        <a:rPr lang="en-US" altLang="zh-CN" sz="1600" u="none" strike="noStrike">
                          <a:effectLst/>
                        </a:rPr>
                        <a:t>SN</a:t>
                      </a:r>
                      <a:r>
                        <a:rPr lang="zh-CN" altLang="en-US" sz="1600" u="none" strike="noStrike">
                          <a:effectLst/>
                        </a:rPr>
                        <a:t>是否一致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Compare NandSize Range With 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确定手机的内存范围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Burn </a:t>
                      </a:r>
                      <a:r>
                        <a:rPr lang="en-US" sz="1600" u="none" strike="noStrike" dirty="0" err="1">
                          <a:effectLst/>
                        </a:rPr>
                        <a:t>Syscfg</a:t>
                      </a:r>
                      <a:r>
                        <a:rPr lang="en-US" sz="1600" u="none" strike="noStrike" dirty="0">
                          <a:effectLst/>
                        </a:rPr>
                        <a:t> OPTS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烧入</a:t>
                      </a:r>
                      <a:r>
                        <a:rPr lang="en-US" sz="1600" u="none" strike="noStrike" dirty="0">
                          <a:effectLst/>
                        </a:rPr>
                        <a:t>OPTS (RSKU</a:t>
                      </a:r>
                      <a:r>
                        <a:rPr lang="zh-TW" altLang="en-US" sz="1600" u="none" strike="noStrike" dirty="0">
                          <a:effectLst/>
                        </a:rPr>
                        <a:t>是出货信息</a:t>
                      </a:r>
                      <a:r>
                        <a:rPr lang="en-US" altLang="zh-TW" sz="1600" u="none" strike="noStrike" dirty="0">
                          <a:effectLst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Burn MPN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烧入</a:t>
                      </a:r>
                      <a:r>
                        <a:rPr lang="en-US" sz="1600" u="none" strike="noStrike" dirty="0">
                          <a:effectLst/>
                        </a:rPr>
                        <a:t>MPN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Burn </a:t>
                      </a:r>
                      <a:r>
                        <a:rPr lang="en-US" sz="1600" u="none" strike="noStrike" dirty="0" err="1">
                          <a:effectLst/>
                        </a:rPr>
                        <a:t>Regn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往机台烧入手机的使用版本</a:t>
                      </a:r>
                      <a:r>
                        <a:rPr lang="en-US" altLang="zh-CN" sz="1600" u="none" strike="noStrike" dirty="0">
                          <a:effectLst/>
                        </a:rPr>
                        <a:t>(ZP</a:t>
                      </a:r>
                      <a:r>
                        <a:rPr lang="zh-CN" altLang="en-US" sz="1600" u="none" strike="noStrike" dirty="0">
                          <a:effectLst/>
                        </a:rPr>
                        <a:t>是港版、</a:t>
                      </a:r>
                      <a:r>
                        <a:rPr lang="en-US" altLang="zh-CN" sz="1600" u="none" strike="noStrike" dirty="0">
                          <a:effectLst/>
                        </a:rPr>
                        <a:t>CH</a:t>
                      </a:r>
                      <a:r>
                        <a:rPr lang="zh-CN" altLang="en-US" sz="1600" u="none" strike="noStrike" dirty="0">
                          <a:effectLst/>
                        </a:rPr>
                        <a:t>是国行、</a:t>
                      </a:r>
                      <a:r>
                        <a:rPr lang="en-US" altLang="zh-CN" sz="1600" u="none" strike="noStrike" dirty="0">
                          <a:effectLst/>
                        </a:rPr>
                        <a:t>LL</a:t>
                      </a:r>
                      <a:r>
                        <a:rPr lang="zh-CN" altLang="en-US" sz="1600" u="none" strike="noStrike" dirty="0">
                          <a:effectLst/>
                        </a:rPr>
                        <a:t>是美版、</a:t>
                      </a:r>
                      <a:r>
                        <a:rPr lang="en-US" altLang="zh-CN" sz="1600" u="none" strike="noStrike" dirty="0">
                          <a:effectLst/>
                        </a:rPr>
                        <a:t>DN</a:t>
                      </a:r>
                      <a:r>
                        <a:rPr lang="zh-CN" altLang="en-US" sz="1600" u="none" strike="noStrike" dirty="0">
                          <a:effectLst/>
                        </a:rPr>
                        <a:t>是德版、</a:t>
                      </a:r>
                      <a:r>
                        <a:rPr lang="en-US" altLang="zh-CN" sz="1600" u="none" strike="noStrike" dirty="0">
                          <a:effectLst/>
                        </a:rPr>
                        <a:t>TA</a:t>
                      </a:r>
                      <a:r>
                        <a:rPr lang="zh-CN" altLang="en-US" sz="1600" u="none" strike="noStrike" dirty="0">
                          <a:effectLst/>
                        </a:rPr>
                        <a:t>是台版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r>
                        <a:rPr lang="zh-CN" altLang="en-US" sz="1600" u="none" strike="noStrike" dirty="0">
                          <a:effectLst/>
                        </a:rPr>
                        <a:t>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50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Burn DClr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获取机台</a:t>
                      </a:r>
                      <a:r>
                        <a:rPr lang="en-US" sz="1600" u="none" strike="noStrike" dirty="0">
                          <a:effectLst/>
                        </a:rPr>
                        <a:t>Housing(</a:t>
                      </a:r>
                      <a:r>
                        <a:rPr lang="zh-TW" altLang="en-US" sz="1600" u="none" strike="noStrike" dirty="0">
                          <a:effectLst/>
                        </a:rPr>
                        <a:t>颜色</a:t>
                      </a:r>
                      <a:r>
                        <a:rPr lang="en-US" altLang="zh-TW" sz="1600" u="none" strike="noStrike" dirty="0">
                          <a:effectLst/>
                        </a:rPr>
                        <a:t>:0</a:t>
                      </a:r>
                      <a:r>
                        <a:rPr lang="en-US" sz="1600" u="none" strike="noStrike" dirty="0">
                          <a:effectLst/>
                        </a:rPr>
                        <a:t>x00D7D9D8)</a:t>
                      </a:r>
                      <a:r>
                        <a:rPr lang="zh-TW" altLang="en-US" sz="1600" u="none" strike="noStrike" dirty="0">
                          <a:effectLst/>
                        </a:rPr>
                        <a:t>和</a:t>
                      </a:r>
                      <a:r>
                        <a:rPr lang="en-US" sz="1600" u="none" strike="noStrike" dirty="0">
                          <a:effectLst/>
                        </a:rPr>
                        <a:t>CG(</a:t>
                      </a:r>
                      <a:r>
                        <a:rPr lang="zh-TW" altLang="en-US" sz="1600" u="none" strike="noStrike" dirty="0">
                          <a:effectLst/>
                        </a:rPr>
                        <a:t>颜色</a:t>
                      </a:r>
                      <a:r>
                        <a:rPr lang="en-US" altLang="zh-TW" sz="1600" u="none" strike="noStrike" dirty="0">
                          <a:effectLst/>
                        </a:rPr>
                        <a:t>:0</a:t>
                      </a:r>
                      <a:r>
                        <a:rPr lang="en-US" sz="1600" u="none" strike="noStrike" dirty="0">
                          <a:effectLst/>
                        </a:rPr>
                        <a:t>X00E1E4E3)</a:t>
                      </a:r>
                      <a:r>
                        <a:rPr lang="zh-TW" altLang="en-US" sz="1600" u="none" strike="noStrike" dirty="0">
                          <a:effectLst/>
                        </a:rPr>
                        <a:t>的颜色，并且往机台主板烧入</a:t>
                      </a:r>
                      <a:r>
                        <a:rPr lang="en-US" sz="1600" u="none" strike="noStrike" dirty="0" err="1">
                          <a:effectLst/>
                        </a:rPr>
                        <a:t>DClr</a:t>
                      </a:r>
                      <a:r>
                        <a:rPr lang="en-US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  <a:tr h="144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Burn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GLCl</a:t>
                      </a:r>
                      <a:r>
                        <a:rPr lang="en-US" sz="1600" u="none" strike="noStrike" dirty="0" smtClean="0">
                          <a:effectLst/>
                        </a:rPr>
                        <a:t/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altLang="zh-CN" sz="1600" u="none" strike="noStrike" dirty="0" smtClean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往机台的主板烧入</a:t>
                      </a:r>
                      <a:r>
                        <a:rPr lang="en-US" sz="1600" u="none" strike="noStrike" dirty="0" err="1">
                          <a:effectLst/>
                        </a:rPr>
                        <a:t>GLCl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zh-TW" altLang="en-US" sz="1600" u="none" strike="noStrike" dirty="0">
                          <a:effectLst/>
                        </a:rPr>
                        <a:t>如果回值是</a:t>
                      </a:r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r>
                        <a:rPr lang="en-US" sz="1600" u="none" strike="noStrike" dirty="0">
                          <a:effectLst/>
                        </a:rPr>
                        <a:t>xFFFF…, </a:t>
                      </a:r>
                      <a:r>
                        <a:rPr lang="zh-TW" altLang="en-US" sz="1600" u="none" strike="noStrike" dirty="0">
                          <a:effectLst/>
                        </a:rPr>
                        <a:t>就</a:t>
                      </a:r>
                      <a:r>
                        <a:rPr lang="en-US" sz="1600" u="none" strike="noStrike" dirty="0">
                          <a:effectLst/>
                        </a:rPr>
                        <a:t>fail，</a:t>
                      </a:r>
                      <a:r>
                        <a:rPr lang="zh-TW" altLang="en-US" sz="1600" u="none" strike="noStrike" dirty="0">
                          <a:effectLst/>
                        </a:rPr>
                        <a:t>这里会上传</a:t>
                      </a:r>
                      <a:r>
                        <a:rPr lang="en-US" sz="1600" u="none" strike="noStrike" dirty="0">
                          <a:effectLst/>
                        </a:rPr>
                        <a:t>attribute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60" marR="7160" marT="716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2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5" name="內容版面配置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62298"/>
              </p:ext>
            </p:extLst>
          </p:nvPr>
        </p:nvGraphicFramePr>
        <p:xfrm>
          <a:off x="539552" y="404663"/>
          <a:ext cx="8064896" cy="5434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030"/>
                <a:gridCol w="5699866"/>
              </a:tblGrid>
              <a:tr h="1006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adc_vddout</a:t>
                      </a:r>
                      <a:r>
                        <a:rPr lang="en-US" sz="1600" u="none" strike="noStrike" dirty="0" smtClean="0">
                          <a:effectLst/>
                        </a:rPr>
                        <a:t/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 smtClean="0">
                          <a:effectLst/>
                        </a:rPr>
                        <a:t>PMU(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电源管理芯片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) ADC 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模数转换器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)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相关测项，测试的是一些零件在模数转换時的电压，电流，电荷和电阻</a:t>
                      </a:r>
                      <a:br>
                        <a:rPr lang="zh-CN" altLang="en-US" sz="1600" u="none" strike="noStrike" dirty="0" smtClean="0">
                          <a:effectLst/>
                        </a:rPr>
                      </a:br>
                      <a:r>
                        <a:rPr lang="zh-CN" altLang="en-US" sz="1600" u="none" strike="noStrike" dirty="0" smtClean="0">
                          <a:effectLst/>
                        </a:rPr>
                        <a:t>如果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fail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进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FA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，在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ATS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分析完后转到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EE.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Orb Value Check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Orb </a:t>
                      </a:r>
                      <a:r>
                        <a:rPr lang="zh-TW" altLang="en-US" sz="1600" u="none" strike="noStrike" dirty="0">
                          <a:effectLst/>
                        </a:rPr>
                        <a:t>测机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67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Orb Frame Check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15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CSIG_row_avg_med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把手机图像分成</a:t>
                      </a:r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r>
                        <a:rPr lang="zh-CN" altLang="en-US" sz="1600" u="none" strike="noStrike" dirty="0">
                          <a:effectLst/>
                        </a:rPr>
                        <a:t>列</a:t>
                      </a:r>
                      <a:r>
                        <a:rPr lang="en-US" altLang="zh-CN" sz="1600" u="none" strike="noStrike" dirty="0">
                          <a:effectLst/>
                        </a:rPr>
                        <a:t>(col)</a:t>
                      </a:r>
                      <a:r>
                        <a:rPr lang="zh-CN" altLang="en-US" sz="1600" u="none" strike="noStrike" dirty="0">
                          <a:effectLst/>
                        </a:rPr>
                        <a:t>，按照一个算法得出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个值，求出这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个值中的平均中位数，算出百分比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。</a:t>
                      </a:r>
                      <a:r>
                        <a:rPr lang="zh-CN" altLang="en-US" sz="1600" u="none" strike="noStrike" dirty="0">
                          <a:effectLst/>
                        </a:rPr>
                        <a:t/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>
                          <a:effectLst/>
                        </a:rPr>
                        <a:t>这些测项</a:t>
                      </a:r>
                      <a:r>
                        <a:rPr lang="en-US" altLang="zh-CN" sz="1600" u="none" strike="noStrike" dirty="0">
                          <a:effectLst/>
                        </a:rPr>
                        <a:t>fail</a:t>
                      </a:r>
                      <a:r>
                        <a:rPr lang="zh-CN" altLang="en-US" sz="1600" u="none" strike="noStrike" dirty="0">
                          <a:effectLst/>
                        </a:rPr>
                        <a:t>进</a:t>
                      </a:r>
                      <a:r>
                        <a:rPr lang="en-US" altLang="zh-CN" sz="1600" u="none" strike="noStrike" dirty="0">
                          <a:effectLst/>
                        </a:rPr>
                        <a:t>FA</a:t>
                      </a:r>
                      <a:r>
                        <a:rPr lang="zh-CN" altLang="en-US" sz="1600" u="none" strike="noStrike" dirty="0">
                          <a:effectLst/>
                        </a:rPr>
                        <a:t>区，由</a:t>
                      </a:r>
                      <a:r>
                        <a:rPr lang="en-US" altLang="zh-CN" sz="1600" u="none" strike="noStrike" dirty="0">
                          <a:effectLst/>
                        </a:rPr>
                        <a:t>ATS</a:t>
                      </a:r>
                      <a:r>
                        <a:rPr lang="zh-CN" altLang="en-US" sz="1600" u="none" strike="noStrike" dirty="0">
                          <a:effectLst/>
                        </a:rPr>
                        <a:t>分析完后转到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EE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。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Charge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充电测试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3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BOTSPK_VERS  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SPEAKER</a:t>
                      </a:r>
                      <a:r>
                        <a:rPr lang="zh-TW" altLang="en-US" sz="1600" u="none" strike="noStrike" dirty="0">
                          <a:effectLst/>
                        </a:rPr>
                        <a:t>相关测项，</a:t>
                      </a:r>
                      <a:r>
                        <a:rPr lang="en-US" sz="1600" u="none" strike="noStrike" dirty="0">
                          <a:effectLst/>
                        </a:rPr>
                        <a:t>fail</a:t>
                      </a:r>
                      <a:r>
                        <a:rPr lang="zh-TW" altLang="en-US" sz="1600" u="none" strike="noStrike" dirty="0">
                          <a:effectLst/>
                        </a:rPr>
                        <a:t>进</a:t>
                      </a:r>
                      <a:r>
                        <a:rPr lang="en-US" sz="1600" u="none" strike="noStrike" dirty="0">
                          <a:effectLst/>
                        </a:rPr>
                        <a:t>FA</a:t>
                      </a:r>
                      <a:r>
                        <a:rPr lang="zh-TW" altLang="en-US" sz="1600" u="none" strike="noStrike" dirty="0">
                          <a:effectLst/>
                        </a:rPr>
                        <a:t>要转到</a:t>
                      </a:r>
                      <a:r>
                        <a:rPr lang="en-US" sz="1600" u="none" strike="noStrike" dirty="0">
                          <a:effectLst/>
                        </a:rPr>
                        <a:t>EE。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60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TOPSPK_VERS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07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L25_RCVR_VMON_P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L25_RCVR_VMON_N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L25_RCVR_IMON_MAX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RCVR</a:t>
                      </a:r>
                      <a:r>
                        <a:rPr lang="zh-CN" altLang="en-US" sz="1600" u="none" strike="noStrike" dirty="0">
                          <a:effectLst/>
                        </a:rPr>
                        <a:t>相关测项，</a:t>
                      </a:r>
                      <a:r>
                        <a:rPr lang="en-US" altLang="zh-CN" sz="1600" u="none" strike="noStrike" dirty="0">
                          <a:effectLst/>
                        </a:rPr>
                        <a:t>fail</a:t>
                      </a:r>
                      <a:r>
                        <a:rPr lang="zh-CN" altLang="en-US" sz="1600" u="none" strike="noStrike" dirty="0">
                          <a:effectLst/>
                        </a:rPr>
                        <a:t>进</a:t>
                      </a:r>
                      <a:r>
                        <a:rPr lang="en-US" altLang="zh-CN" sz="1600" u="none" strike="noStrike" dirty="0">
                          <a:effectLst/>
                        </a:rPr>
                        <a:t>FA</a:t>
                      </a:r>
                      <a:r>
                        <a:rPr lang="zh-CN" altLang="en-US" sz="1600" u="none" strike="noStrike" dirty="0">
                          <a:effectLst/>
                        </a:rPr>
                        <a:t>要转到</a:t>
                      </a:r>
                      <a:r>
                        <a:rPr lang="en-US" altLang="zh-CN" sz="1600" u="none" strike="noStrike" dirty="0">
                          <a:effectLst/>
                        </a:rPr>
                        <a:t>EE</a:t>
                      </a:r>
                      <a:r>
                        <a:rPr lang="zh-CN" altLang="en-US" sz="1600" u="none" strike="noStrike" dirty="0">
                          <a:effectLst/>
                        </a:rPr>
                        <a:t>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3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ARC_VERS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……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ARC</a:t>
                      </a:r>
                      <a:r>
                        <a:rPr lang="zh-CN" altLang="en-US" sz="1600" u="none" strike="noStrike" dirty="0">
                          <a:effectLst/>
                        </a:rPr>
                        <a:t>相关测项，</a:t>
                      </a:r>
                      <a:r>
                        <a:rPr lang="en-US" altLang="zh-CN" sz="1600" u="none" strike="noStrike" dirty="0">
                          <a:effectLst/>
                        </a:rPr>
                        <a:t>fail</a:t>
                      </a:r>
                      <a:r>
                        <a:rPr lang="zh-CN" altLang="en-US" sz="1600" u="none" strike="noStrike" dirty="0">
                          <a:effectLst/>
                        </a:rPr>
                        <a:t>进</a:t>
                      </a:r>
                      <a:r>
                        <a:rPr lang="en-US" altLang="zh-CN" sz="1600" u="none" strike="noStrike" dirty="0">
                          <a:effectLst/>
                        </a:rPr>
                        <a:t>FA</a:t>
                      </a:r>
                      <a:r>
                        <a:rPr lang="zh-CN" altLang="en-US" sz="1600" u="none" strike="noStrike" dirty="0">
                          <a:effectLst/>
                        </a:rPr>
                        <a:t>要转到</a:t>
                      </a:r>
                      <a:r>
                        <a:rPr lang="en-US" altLang="zh-CN" sz="1600" u="none" strike="noStrike" dirty="0">
                          <a:effectLst/>
                        </a:rPr>
                        <a:t>EE</a:t>
                      </a:r>
                      <a:r>
                        <a:rPr lang="zh-CN" altLang="en-US" sz="1600" u="none" strike="noStrike" dirty="0">
                          <a:effectLst/>
                        </a:rPr>
                        <a:t>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55786"/>
              </p:ext>
            </p:extLst>
          </p:nvPr>
        </p:nvGraphicFramePr>
        <p:xfrm>
          <a:off x="611560" y="404664"/>
          <a:ext cx="7848872" cy="588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681"/>
                <a:gridCol w="5547191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attery_GG_Cycle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卡電池充電次數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Battery Hibernate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电池休眠是否完好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16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GG And IT Test_ChemID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获取电池的</a:t>
                      </a:r>
                      <a:r>
                        <a:rPr lang="en-US" sz="1600" u="none" strike="noStrike">
                          <a:effectLst/>
                        </a:rPr>
                        <a:t>ChemID</a:t>
                      </a:r>
                      <a:r>
                        <a:rPr lang="zh-TW" altLang="en-US" sz="1600" u="none" strike="noStrike">
                          <a:effectLst/>
                        </a:rPr>
                        <a:t>及其厂商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029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GG Test Enhancement FWVersion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电池</a:t>
                      </a:r>
                      <a:r>
                        <a:rPr lang="en-US" altLang="zh-CN" sz="1600" u="none" strike="noStrike" dirty="0">
                          <a:effectLst/>
                        </a:rPr>
                        <a:t>GG</a:t>
                      </a:r>
                      <a:r>
                        <a:rPr lang="zh-CN" altLang="en-US" sz="1600" u="none" strike="noStrike" dirty="0">
                          <a:effectLst/>
                        </a:rPr>
                        <a:t>的</a:t>
                      </a:r>
                      <a:r>
                        <a:rPr lang="en-US" altLang="zh-CN" sz="1600" u="none" strike="noStrike" dirty="0">
                          <a:effectLst/>
                        </a:rPr>
                        <a:t>FW</a:t>
                      </a:r>
                      <a:r>
                        <a:rPr lang="zh-CN" altLang="en-US" sz="1600" u="none" strike="noStrike" dirty="0">
                          <a:effectLst/>
                        </a:rPr>
                        <a:t>版本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77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Battery GG Test </a:t>
                      </a:r>
                      <a:r>
                        <a:rPr lang="en-US" sz="1600" u="none" strike="noStrike" dirty="0" err="1">
                          <a:effectLst/>
                        </a:rPr>
                        <a:t>Enhancement_Sealed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电池</a:t>
                      </a:r>
                      <a:r>
                        <a:rPr lang="en-US" altLang="zh-CN" sz="1600" u="none" strike="noStrike">
                          <a:effectLst/>
                        </a:rPr>
                        <a:t>GG</a:t>
                      </a:r>
                      <a:r>
                        <a:rPr lang="zh-CN" altLang="en-US" sz="1600" u="none" strike="noStrike">
                          <a:effectLst/>
                        </a:rPr>
                        <a:t>的密封性是否完好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77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BatteryPair_Count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主板与电池配对成功及其配对的次数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772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Voltage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电池此时的电压，</a:t>
                      </a:r>
                      <a:r>
                        <a:rPr lang="en-US" altLang="zh-CN" sz="1600" u="none" strike="noStrike">
                          <a:effectLst/>
                        </a:rPr>
                        <a:t>command: dev -k GasGauge -p, </a:t>
                      </a:r>
                      <a:r>
                        <a:rPr lang="zh-CN" altLang="en-US" sz="1600" u="none" strike="noStrike">
                          <a:effectLst/>
                        </a:rPr>
                        <a:t>这个命令可以用来查看手机的电量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83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Current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电池此时的电流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83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Battery Average Power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电池此时的平均功率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16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Battery Charge Percentage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电池此时的电量是多少，</a:t>
                      </a:r>
                      <a:r>
                        <a:rPr lang="en-US" sz="1600" u="none" strike="noStrike" dirty="0">
                          <a:effectLst/>
                        </a:rPr>
                        <a:t>UART log</a:t>
                      </a:r>
                      <a:r>
                        <a:rPr lang="zh-TW" altLang="en-US" sz="1600" u="none" strike="noStrike" dirty="0">
                          <a:effectLst/>
                        </a:rPr>
                        <a:t>中以百分比显示   </a:t>
                      </a:r>
                      <a:r>
                        <a:rPr lang="en-US" sz="1600" u="none" strike="noStrike" dirty="0">
                          <a:effectLst/>
                        </a:rPr>
                        <a:t>charge-percentage: "81%"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4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9244"/>
              </p:ext>
            </p:extLst>
          </p:nvPr>
        </p:nvGraphicFramePr>
        <p:xfrm>
          <a:off x="611560" y="332656"/>
          <a:ext cx="8064896" cy="499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797"/>
                <a:gridCol w="5742099"/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Accelerator Connect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加速器感应器连接测试，</a:t>
                      </a:r>
                      <a:r>
                        <a:rPr lang="en-US" altLang="zh-CN" sz="1600" u="none" strike="noStrike">
                          <a:effectLst/>
                        </a:rPr>
                        <a:t>IMU</a:t>
                      </a:r>
                      <a:r>
                        <a:rPr lang="zh-CN" altLang="en-US" sz="1600" u="none" strike="noStrike">
                          <a:effectLst/>
                        </a:rPr>
                        <a:t>站位用到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Gyro Connect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陀螺仪感应器连接测试，</a:t>
                      </a:r>
                      <a:r>
                        <a:rPr lang="en-US" altLang="zh-CN" sz="1600" u="none" strike="noStrike">
                          <a:effectLst/>
                        </a:rPr>
                        <a:t>IMU</a:t>
                      </a:r>
                      <a:r>
                        <a:rPr lang="zh-CN" altLang="en-US" sz="1600" u="none" strike="noStrike">
                          <a:effectLst/>
                        </a:rPr>
                        <a:t>站位用到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Compass Connect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指南针感应器连接测试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Pressure Connect Test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压力感应器连接测试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  <a:tr h="1278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Front Camera Find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前置摄像头相关测项，</a:t>
                      </a:r>
                      <a:r>
                        <a:rPr lang="en-US" altLang="zh-CN" sz="1600" u="none" strike="noStrike">
                          <a:effectLst/>
                        </a:rPr>
                        <a:t>fail</a:t>
                      </a:r>
                      <a:r>
                        <a:rPr lang="zh-CN" altLang="en-US" sz="1600" u="none" strike="noStrike">
                          <a:effectLst/>
                        </a:rPr>
                        <a:t>进</a:t>
                      </a:r>
                      <a:r>
                        <a:rPr lang="en-US" altLang="zh-CN" sz="1600" u="none" strike="noStrike">
                          <a:effectLst/>
                        </a:rPr>
                        <a:t>FA</a:t>
                      </a:r>
                      <a:r>
                        <a:rPr lang="zh-CN" altLang="en-US" sz="1600" u="none" strike="noStrike">
                          <a:effectLst/>
                        </a:rPr>
                        <a:t>区</a:t>
                      </a:r>
                      <a:r>
                        <a:rPr lang="en-US" altLang="zh-CN" sz="1600" u="none" strike="noStrike">
                          <a:effectLst/>
                        </a:rPr>
                        <a:t>ATS</a:t>
                      </a:r>
                      <a:r>
                        <a:rPr lang="zh-CN" altLang="en-US" sz="1600" u="none" strike="noStrike">
                          <a:effectLst/>
                        </a:rPr>
                        <a:t>分析完转到</a:t>
                      </a:r>
                      <a:r>
                        <a:rPr lang="en-US" altLang="zh-CN" sz="1600" u="none" strike="noStrike">
                          <a:effectLst/>
                        </a:rPr>
                        <a:t>EE</a:t>
                      </a:r>
                      <a:r>
                        <a:rPr lang="zh-CN" altLang="en-US" sz="1600" u="none" strike="noStrike">
                          <a:effectLst/>
                        </a:rPr>
                        <a:t>。首先是侦测</a:t>
                      </a:r>
                      <a:r>
                        <a:rPr lang="en-US" altLang="zh-CN" sz="1600" u="none" strike="noStrike">
                          <a:effectLst/>
                        </a:rPr>
                        <a:t>FC(Front Camera)</a:t>
                      </a:r>
                      <a:br>
                        <a:rPr lang="en-US" altLang="zh-CN" sz="1600" u="none" strike="noStrike">
                          <a:effectLst/>
                        </a:rPr>
                      </a:br>
                      <a:r>
                        <a:rPr lang="zh-CN" altLang="en-US" sz="1600" u="none" strike="noStrike">
                          <a:effectLst/>
                        </a:rPr>
                        <a:t>获取</a:t>
                      </a:r>
                      <a:r>
                        <a:rPr lang="en-US" altLang="zh-CN" sz="1600" u="none" strike="noStrike">
                          <a:effectLst/>
                        </a:rPr>
                        <a:t>FC</a:t>
                      </a:r>
                      <a:r>
                        <a:rPr lang="zh-CN" altLang="en-US" sz="1600" u="none" strike="noStrike">
                          <a:effectLst/>
                        </a:rPr>
                        <a:t>的</a:t>
                      </a:r>
                      <a:r>
                        <a:rPr lang="en-US" altLang="zh-CN" sz="1600" u="none" strike="noStrike">
                          <a:effectLst/>
                        </a:rPr>
                        <a:t>ID</a:t>
                      </a:r>
                      <a:br>
                        <a:rPr lang="en-US" altLang="zh-CN" sz="1600" u="none" strike="noStrike">
                          <a:effectLst/>
                        </a:rPr>
                      </a:br>
                      <a:r>
                        <a:rPr lang="zh-CN" altLang="en-US" sz="1600" u="none" strike="noStrike">
                          <a:effectLst/>
                        </a:rPr>
                        <a:t>运行</a:t>
                      </a:r>
                      <a:r>
                        <a:rPr lang="en-US" altLang="zh-CN" sz="1600" u="none" strike="noStrike">
                          <a:effectLst/>
                        </a:rPr>
                        <a:t>FC (FC</a:t>
                      </a:r>
                      <a:r>
                        <a:rPr lang="zh-CN" altLang="en-US" sz="1600" u="none" strike="noStrike">
                          <a:effectLst/>
                        </a:rPr>
                        <a:t>处于拍摄状态，屏幕显示图像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r>
                        <a:rPr lang="zh-CN" altLang="en-US" sz="1600" u="none" strike="noStrike">
                          <a:effectLst/>
                        </a:rPr>
                        <a:t>，然后退出运行</a:t>
                      </a:r>
                      <a:br>
                        <a:rPr lang="zh-CN" altLang="en-US" sz="1600" u="none" strike="noStrike">
                          <a:effectLst/>
                        </a:rPr>
                      </a:br>
                      <a:r>
                        <a:rPr lang="zh-CN" altLang="en-US" sz="1600" u="none" strike="noStrike">
                          <a:effectLst/>
                        </a:rPr>
                        <a:t>从这项开始都是</a:t>
                      </a:r>
                      <a:r>
                        <a:rPr lang="en-US" altLang="zh-CN" sz="1600" u="none" strike="noStrike">
                          <a:effectLst/>
                        </a:rPr>
                        <a:t>FC</a:t>
                      </a:r>
                      <a:r>
                        <a:rPr lang="zh-CN" altLang="en-US" sz="1600" u="none" strike="noStrike">
                          <a:effectLst/>
                        </a:rPr>
                        <a:t>的一些属性，可从</a:t>
                      </a:r>
                      <a:r>
                        <a:rPr lang="en-US" altLang="zh-CN" sz="1600" u="none" strike="noStrike">
                          <a:effectLst/>
                        </a:rPr>
                        <a:t>"Front Camera Find" </a:t>
                      </a:r>
                      <a:r>
                        <a:rPr lang="zh-CN" altLang="en-US" sz="1600" u="none" strike="noStrike">
                          <a:effectLst/>
                        </a:rPr>
                        <a:t>的命令回复中计算获取值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  <a:tr h="1278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Back Camera Find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Back Camera ID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……</a:t>
                      </a:r>
                      <a:br>
                        <a:rPr lang="en-US" sz="1600" u="none" strike="noStrike">
                          <a:effectLst/>
                        </a:rPr>
                      </a:b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后置摄像头相关测项，</a:t>
                      </a:r>
                      <a:r>
                        <a:rPr lang="en-US" altLang="zh-CN" sz="1600" u="none" strike="noStrike" dirty="0">
                          <a:effectLst/>
                        </a:rPr>
                        <a:t>fail</a:t>
                      </a:r>
                      <a:r>
                        <a:rPr lang="zh-CN" altLang="en-US" sz="1600" u="none" strike="noStrike" dirty="0">
                          <a:effectLst/>
                        </a:rPr>
                        <a:t>进</a:t>
                      </a:r>
                      <a:r>
                        <a:rPr lang="en-US" altLang="zh-CN" sz="1600" u="none" strike="noStrike" dirty="0">
                          <a:effectLst/>
                        </a:rPr>
                        <a:t>FA</a:t>
                      </a:r>
                      <a:r>
                        <a:rPr lang="zh-CN" altLang="en-US" sz="1600" u="none" strike="noStrike" dirty="0">
                          <a:effectLst/>
                        </a:rPr>
                        <a:t>区</a:t>
                      </a:r>
                      <a:r>
                        <a:rPr lang="en-US" altLang="zh-CN" sz="1600" u="none" strike="noStrike" dirty="0">
                          <a:effectLst/>
                        </a:rPr>
                        <a:t>ATS</a:t>
                      </a:r>
                      <a:r>
                        <a:rPr lang="zh-CN" altLang="en-US" sz="1600" u="none" strike="noStrike" dirty="0">
                          <a:effectLst/>
                        </a:rPr>
                        <a:t>分析完转到</a:t>
                      </a:r>
                      <a:r>
                        <a:rPr lang="en-US" altLang="zh-CN" sz="1600" u="none" strike="noStrike" dirty="0">
                          <a:effectLst/>
                        </a:rPr>
                        <a:t>EE</a:t>
                      </a:r>
                      <a:r>
                        <a:rPr lang="zh-CN" altLang="en-US" sz="1600" u="none" strike="noStrike" dirty="0">
                          <a:effectLst/>
                        </a:rPr>
                        <a:t>。首先是侦测</a:t>
                      </a:r>
                      <a:r>
                        <a:rPr lang="en-US" altLang="zh-CN" sz="1600" u="none" strike="noStrike" dirty="0">
                          <a:effectLst/>
                        </a:rPr>
                        <a:t>BC(Back Camera)</a:t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>
                          <a:effectLst/>
                        </a:rPr>
                        <a:t>获取</a:t>
                      </a:r>
                      <a:r>
                        <a:rPr lang="en-US" altLang="zh-CN" sz="1600" u="none" strike="noStrike" dirty="0">
                          <a:effectLst/>
                        </a:rPr>
                        <a:t>BC</a:t>
                      </a:r>
                      <a:r>
                        <a:rPr lang="zh-CN" altLang="en-US" sz="1600" u="none" strike="noStrike" dirty="0">
                          <a:effectLst/>
                        </a:rPr>
                        <a:t>的</a:t>
                      </a:r>
                      <a:r>
                        <a:rPr lang="en-US" altLang="zh-CN" sz="1600" u="none" strike="noStrike" dirty="0">
                          <a:effectLst/>
                        </a:rPr>
                        <a:t>ID</a:t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>
                          <a:effectLst/>
                        </a:rPr>
                        <a:t>运行</a:t>
                      </a:r>
                      <a:r>
                        <a:rPr lang="en-US" altLang="zh-CN" sz="1600" u="none" strike="noStrike" dirty="0">
                          <a:effectLst/>
                        </a:rPr>
                        <a:t>BC (BC</a:t>
                      </a:r>
                      <a:r>
                        <a:rPr lang="zh-CN" altLang="en-US" sz="1600" u="none" strike="noStrike" dirty="0">
                          <a:effectLst/>
                        </a:rPr>
                        <a:t>处于拍摄状态，屏幕显示图像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r>
                        <a:rPr lang="zh-CN" altLang="en-US" sz="1600" u="none" strike="noStrike" dirty="0">
                          <a:effectLst/>
                        </a:rPr>
                        <a:t>，然后退出运行</a:t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>
                          <a:effectLst/>
                        </a:rPr>
                        <a:t>从这项开始都是</a:t>
                      </a:r>
                      <a:r>
                        <a:rPr lang="en-US" altLang="zh-CN" sz="1600" u="none" strike="noStrike" dirty="0">
                          <a:effectLst/>
                        </a:rPr>
                        <a:t>BC</a:t>
                      </a:r>
                      <a:r>
                        <a:rPr lang="zh-CN" altLang="en-US" sz="1600" u="none" strike="noStrike" dirty="0">
                          <a:effectLst/>
                        </a:rPr>
                        <a:t>的一些属性，可从</a:t>
                      </a:r>
                      <a:r>
                        <a:rPr lang="en-US" altLang="zh-CN" sz="1600" u="none" strike="noStrike" dirty="0">
                          <a:effectLst/>
                        </a:rPr>
                        <a:t>"Front Camera Find" </a:t>
                      </a:r>
                      <a:r>
                        <a:rPr lang="zh-CN" altLang="en-US" sz="1600" u="none" strike="noStrike" dirty="0">
                          <a:effectLst/>
                        </a:rPr>
                        <a:t>的命令回复中</a:t>
                      </a:r>
                      <a:r>
                        <a:rPr lang="en-US" altLang="zh-CN" sz="1600" u="none" strike="noStrike" dirty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>
                          <a:effectLst/>
                        </a:rPr>
                        <a:t>第二次的回复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r>
                        <a:rPr lang="zh-CN" altLang="en-US" sz="1600" u="none" strike="noStrike" dirty="0">
                          <a:effectLst/>
                        </a:rPr>
                        <a:t>计算获取值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34" marR="8134" marT="813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 pipe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Air </a:t>
            </a:r>
            <a:r>
              <a:rPr lang="en-US" altLang="zh-TW" dirty="0" smtClean="0"/>
              <a:t>pipe</a:t>
            </a:r>
            <a:r>
              <a:rPr lang="zh-CN" altLang="en-US" dirty="0" smtClean="0"/>
              <a:t>：空氣由此進入推動</a:t>
            </a:r>
            <a:r>
              <a:rPr lang="en-US" altLang="zh-CN" dirty="0" smtClean="0"/>
              <a:t>cable</a:t>
            </a:r>
            <a:r>
              <a:rPr lang="zh-CN" altLang="en-US" dirty="0" smtClean="0"/>
              <a:t>線向前移動，與機台相連。</a:t>
            </a:r>
            <a:endParaRPr lang="en-US" altLang="zh-TW" dirty="0"/>
          </a:p>
        </p:txBody>
      </p:sp>
      <p:sp>
        <p:nvSpPr>
          <p:cNvPr id="4" name="動作按鈕: 返回 3">
            <a:hlinkClick r:id="" action="ppaction://hlinkshowjump?jump=lastslideviewed" highlightClick="1"/>
          </p:cNvPr>
          <p:cNvSpPr/>
          <p:nvPr/>
        </p:nvSpPr>
        <p:spPr>
          <a:xfrm>
            <a:off x="7668344" y="5229200"/>
            <a:ext cx="864096" cy="50405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315395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6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1480</TotalTime>
  <Words>1483</Words>
  <Application>Microsoft Macintosh PowerPoint</Application>
  <PresentationFormat>On-screen Show (4:3)</PresentationFormat>
  <Paragraphs>254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高階主管</vt:lpstr>
      <vt:lpstr> </vt:lpstr>
      <vt:lpstr>PowerPoint Presentation</vt:lpstr>
      <vt:lpstr>QT0</vt:lpstr>
      <vt:lpstr>QT0 Fixture </vt:lpstr>
      <vt:lpstr>PowerPoint Presentation</vt:lpstr>
      <vt:lpstr>PowerPoint Presentation</vt:lpstr>
      <vt:lpstr>PowerPoint Presentation</vt:lpstr>
      <vt:lpstr>PowerPoint Presentation</vt:lpstr>
      <vt:lpstr>Air pipe</vt:lpstr>
      <vt:lpstr>                                                    Bacon Cable: UART (pigtail) </vt:lpstr>
      <vt:lpstr>（2）QT1</vt:lpstr>
      <vt:lpstr>QT1 Fixture </vt:lpstr>
      <vt:lpstr>PowerPoint Presentation</vt:lpstr>
      <vt:lpstr>PowerPoint Presentation</vt:lpstr>
      <vt:lpstr>(3)QT2</vt:lpstr>
      <vt:lpstr>QT2 Fixture  </vt:lpstr>
      <vt:lpstr>PowerPoint Presentation</vt:lpstr>
      <vt:lpstr>PowerPoint Presentation</vt:lpstr>
      <vt:lpstr>Test Procedure </vt:lpstr>
      <vt:lpstr>PowerPoint Presentation</vt:lpstr>
      <vt:lpstr> </vt:lpstr>
      <vt:lpstr>PowerPoint Presentation</vt:lpstr>
      <vt:lpstr>PowerPoint Presentation</vt:lpstr>
    </vt:vector>
  </TitlesOfParts>
  <Company>PEGATRON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leo</dc:creator>
  <cp:lastModifiedBy>Linda8 Yang</cp:lastModifiedBy>
  <cp:revision>48</cp:revision>
  <dcterms:created xsi:type="dcterms:W3CDTF">2015-10-19T05:20:28Z</dcterms:created>
  <dcterms:modified xsi:type="dcterms:W3CDTF">2016-12-22T01:17:29Z</dcterms:modified>
</cp:coreProperties>
</file>