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6" r:id="rId5"/>
  </p:sldMasterIdLst>
  <p:notesMasterIdLst>
    <p:notesMasterId r:id="rId15"/>
  </p:notesMasterIdLst>
  <p:handoutMasterIdLst>
    <p:handoutMasterId r:id="rId16"/>
  </p:handoutMasterIdLst>
  <p:sldIdLst>
    <p:sldId id="278" r:id="rId6"/>
    <p:sldId id="283" r:id="rId7"/>
    <p:sldId id="284" r:id="rId8"/>
    <p:sldId id="285" r:id="rId9"/>
    <p:sldId id="279" r:id="rId10"/>
    <p:sldId id="286" r:id="rId11"/>
    <p:sldId id="288" r:id="rId12"/>
    <p:sldId id="287" r:id="rId13"/>
    <p:sldId id="289" r:id="rId1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5D299-22B7-42F5-A369-FD200C73BBC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2023/5/5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6909D-8EDC-4A00-9425-7CCDD6935CD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420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71C006B-CAD6-46A9-AE01-1DF9FF39EC39}" type="datetime1">
              <a:rPr lang="zh-CN" altLang="en-US" noProof="0" smtClean="0"/>
              <a:t>2023/5/5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E6DE88F-1F85-4A27-9D34-D74A50E7B0D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078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E83E4F-657C-4D8E-8FAD-6386EF9B109D}" type="datetime1">
              <a:rPr lang="zh-CN" altLang="en-US" noProof="0" smtClean="0"/>
              <a:t>2023/5/5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4F4464-7484-4713-B9FF-83FB9DDEA071}" type="datetime1">
              <a:rPr lang="zh-CN" altLang="en-US" noProof="0" smtClean="0"/>
              <a:t>2023/5/5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5233FB-47C5-42F7-A95A-B15B60A34B63}" type="datetime1">
              <a:rPr lang="zh-CN" altLang="en-US" noProof="0" smtClean="0"/>
              <a:t>2023/5/5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9FB00C-3196-42EF-A93B-AD2E97DECBF9}" type="datetime1">
              <a:rPr lang="zh-CN" altLang="en-US" noProof="0" smtClean="0"/>
              <a:t>2023/5/5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80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E52F37-2347-469F-95CF-B07720175159}" type="datetime1">
              <a:rPr lang="zh-CN" altLang="en-US" noProof="0" smtClean="0"/>
              <a:t>2023/5/5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B85421-0A4F-456C-AE8B-9D9FD1C29F96}" type="datetime1">
              <a:rPr lang="zh-CN" altLang="en-US" noProof="0" smtClean="0"/>
              <a:t>2023/5/5</a:t>
            </a:fld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图片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图片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597710-2884-4518-8343-5210F0660D76}" type="datetime1">
              <a:rPr lang="zh-CN" altLang="en-US" noProof="0" smtClean="0"/>
              <a:t>2023/5/5</a:t>
            </a:fld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A793C-8984-4668-BE09-910EFECD2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94A419-9DF9-4A11-98F6-7E35692FD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4ADD0-355E-4E53-B22E-2868971E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50CC-9925-41BE-BEBF-4E27DF2A5488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1381F-902F-4FAE-8FD4-7BA5E486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CE5F6-15D7-4E8E-94CD-D953C368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0889-0D49-4136-94FB-1DC824DAF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701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F257C-0B5D-4FE3-9BF5-65BAB7D5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AC092-A378-427F-ADB1-54F4BA0C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BA42B-0F5A-43A9-AE5E-26C86BE3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50CC-9925-41BE-BEBF-4E27DF2A5488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F91CE-C4BC-4918-AB8E-C0F7067E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626ED-C61C-47D8-807A-AA5A4860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0889-0D49-4136-94FB-1DC824DAF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363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527ED-87A3-4A17-8F30-C67FDF63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7EB05D-A78C-405A-BD11-A7DFDECCB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83F9-6909-4C33-83D3-17305739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50CC-9925-41BE-BEBF-4E27DF2A5488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1FBEA-5459-4795-A13C-7C829A3A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161EF-9604-4E14-A5F8-4C68F0F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0889-0D49-4136-94FB-1DC824DAF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47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1B2A3-B1E4-4F89-AB8A-F4D8AFD8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CDCC1-5716-44AC-82B4-0DB84BE94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39803C-EC58-47FB-9B35-3375DF1D8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09D0A0-DE48-4B1C-87DF-FC8B81B6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50CC-9925-41BE-BEBF-4E27DF2A5488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A6C8F6-0BEB-4AB3-8562-5F4A14F3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1FD15E-67C9-4A24-BADE-DAFACD80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0889-0D49-4136-94FB-1DC824DAF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27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4CB63E-F307-418A-B628-A6B892AED4C7}" type="datetime1">
              <a:rPr lang="zh-CN" altLang="en-US" noProof="0" smtClean="0"/>
              <a:t>2023/5/5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53D87-C616-4EBA-BC62-80B12A47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9C76C6-EA4B-4D3C-B41E-B3BF66894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633818-74F0-438E-B6FE-D1E7387BD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D2D1CF-C103-4053-B5D6-444EA0C0B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B07AD9-B9C1-4C40-B2B7-40701E2FE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778D76-F0A7-4489-ABD8-8118D798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50CC-9925-41BE-BEBF-4E27DF2A5488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5B5F8D-DA03-49FE-89DD-EC10BBA2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F07887-4A55-469A-A81F-3709B639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0889-0D49-4136-94FB-1DC824DAF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17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0D074-EDD4-45A9-A7DD-389FFE24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356129-78C1-48B8-AF24-DEF2BB7C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50CC-9925-41BE-BEBF-4E27DF2A5488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652B3B-EA72-4A47-8AE4-4FB7A344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1D8057-A4B0-4F28-91F0-3F00A16E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0889-0D49-4136-94FB-1DC824DAF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291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661063-299A-4D89-B2C5-344B6340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50CC-9925-41BE-BEBF-4E27DF2A5488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B46FF5-AD44-43B5-BA7A-E3A6A72A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D6FA2B-2675-436A-BA41-A5169FC9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0889-0D49-4136-94FB-1DC824DAF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8706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A0E29-9FB1-4194-9926-9D521F42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4946C-DE7D-43E3-BB51-A10951A53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9A36F2-7B32-4208-B4B8-4C430278F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723F4-7DDA-4063-B8FA-2217C755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50CC-9925-41BE-BEBF-4E27DF2A5488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5B431B-274A-448D-8C04-410E4106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97694-8D5F-4EDA-A897-9B558E5A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0889-0D49-4136-94FB-1DC824DAF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348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57462-3BCB-4C02-9CBC-F3B24762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0C6F33-DE97-43D4-91EA-D25DA1F13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432AA9-C678-48CE-92EF-56A4E4103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09B315-B253-44D4-A455-559312AE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50CC-9925-41BE-BEBF-4E27DF2A5488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0A4584-9BDA-4195-AF40-EF57D006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699A1-3DCB-48E0-93C5-EB98CB60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0889-0D49-4136-94FB-1DC824DAF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967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A6FB7-8DD9-4B82-AFF3-BD101166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4F1027-8E3C-4E30-B090-40493284D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9DC644-52ED-4532-9D1C-75F90025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50CC-9925-41BE-BEBF-4E27DF2A5488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54C69-90F4-45C1-9455-E77DB954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321C7-4A4E-42EF-82E4-463F7CFA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0889-0D49-4136-94FB-1DC824DAF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9548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F8F2CA-C286-4726-9EC3-4AAFCCA18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1A8B76-810A-4549-BE42-0748E5FF7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7D861-FC10-41F6-B1AA-47BEBED0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50CC-9925-41BE-BEBF-4E27DF2A5488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8B862F-622B-43AB-9E3B-541768DC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C6D2EB-1A0C-4DD7-A994-EB7180A8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0889-0D49-4136-94FB-1DC824DAF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04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14A190-44DA-4162-93F1-58A582F1E34D}" type="datetime1">
              <a:rPr lang="zh-CN" altLang="en-US" noProof="0" smtClean="0"/>
              <a:t>2023/5/5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FAA926-9856-4E01-BF32-9864A6B340D7}" type="datetime1">
              <a:rPr lang="zh-CN" altLang="en-US" noProof="0" smtClean="0"/>
              <a:t>2023/5/5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图片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A9A6D6-ED6C-4059-8881-246F48921CB9}" type="datetime1">
              <a:rPr lang="zh-CN" altLang="en-US" noProof="0" smtClean="0"/>
              <a:t>2023/5/5</a:t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82D6A9-C393-42BA-899D-980611436B38}" type="datetime1">
              <a:rPr lang="zh-CN" altLang="en-US" noProof="0" smtClean="0"/>
              <a:t>2023/5/5</a:t>
            </a:fld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4E2F3C-F6FF-4123-83A2-52AD329828E8}" type="datetime1">
              <a:rPr lang="zh-CN" altLang="en-US" noProof="0" smtClean="0"/>
              <a:t>2023/5/5</a:t>
            </a:fld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761EBF-EC3D-40AD-A2AF-0B83A9BC8761}" type="datetime1">
              <a:rPr lang="zh-CN" altLang="en-US" noProof="0" smtClean="0"/>
              <a:t>2023/5/5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90168C-97F9-485C-B61A-FB9CF372C0B8}" type="datetime1">
              <a:rPr lang="zh-CN" altLang="en-US" noProof="0" smtClean="0"/>
              <a:t>2023/5/5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66F3B4-29CF-4B27-AAED-5D9EF95DB219}" type="datetime1">
              <a:rPr lang="zh-CN" altLang="en-US" noProof="0" smtClean="0"/>
              <a:t>2023/5/5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Microsoft YaHei UI" panose="020B0503020204020204" pitchFamily="34" charset="-122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5717CC-2079-4B48-822A-D6EBDBA1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936905-9510-4200-805F-5779650F8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8A3B0-3216-4EB3-BFE6-343C83D35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850CC-9925-41BE-BEBF-4E27DF2A5488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2A91C-F88C-433B-ACF7-43582F5DA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B41D6-ED2E-4839-8BC2-A46365E2E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90889-0D49-4136-94FB-1DC824DAF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8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任意多边形(F)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en-US" altLang="zh-CN" sz="4000" dirty="0"/>
              <a:t>532 Final Presentation</a:t>
            </a:r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zh-CN" sz="23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Junjie</a:t>
            </a:r>
            <a:r>
              <a:rPr lang="en-US" altLang="zh-CN" sz="23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1657F-F4C8-E512-7A0F-6C25C15F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03" y="357981"/>
            <a:ext cx="10998994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Witnessing Light-Driven Entanglement using Time-Resolved Resonant Inelastic X-Ray Scattering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CA9A2-5272-1EA2-4DD2-39D80DDC6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4399" cy="4674394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Witnessing Requires</a:t>
            </a:r>
          </a:p>
          <a:p>
            <a:pPr lvl="1"/>
            <a:r>
              <a:rPr lang="en-US" altLang="zh-CN" dirty="0"/>
              <a:t>measuring cross section of light driven material</a:t>
            </a:r>
          </a:p>
          <a:p>
            <a:pPr lvl="1"/>
            <a:r>
              <a:rPr lang="en-US" altLang="zh-CN" dirty="0"/>
              <a:t>Evaluate transient dynamical structure factor</a:t>
            </a:r>
          </a:p>
          <a:p>
            <a:pPr lvl="1"/>
            <a:r>
              <a:rPr lang="en-US" altLang="zh-CN" dirty="0"/>
              <a:t>Calculating QFI</a:t>
            </a:r>
          </a:p>
          <a:p>
            <a:pPr lvl="1"/>
            <a:r>
              <a:rPr lang="en-US" altLang="zh-CN" dirty="0"/>
              <a:t>Determining quantum bounds signaling</a:t>
            </a:r>
          </a:p>
          <a:p>
            <a:r>
              <a:rPr lang="en-US" altLang="zh-CN" dirty="0"/>
              <a:t>the QFI informs about the presence of an entangled many-body state if its value exceeds a minimum value derived from the quantum (Cramer-Rao) bound</a:t>
            </a:r>
          </a:p>
          <a:p>
            <a:r>
              <a:rPr lang="en-US" altLang="zh-CN" dirty="0"/>
              <a:t>quantum Fisher information(QFI): witness a lower bound for the entanglement depth</a:t>
            </a:r>
          </a:p>
          <a:p>
            <a:pPr lvl="1"/>
            <a:r>
              <a:rPr lang="en-US" altLang="zh-CN" dirty="0"/>
              <a:t>entanglement depth: minimum number of entangled modes required to construct a specific many-body state</a:t>
            </a:r>
          </a:p>
          <a:p>
            <a:r>
              <a:rPr lang="en-US" altLang="zh-CN" dirty="0"/>
              <a:t>instantaneous QFI density </a:t>
            </a:r>
          </a:p>
          <a:p>
            <a:pPr lvl="1"/>
            <a:r>
              <a:rPr lang="en-US" altLang="zh-CN" dirty="0"/>
              <a:t>S:</a:t>
            </a:r>
            <a:r>
              <a:rPr lang="zh-CN" altLang="en-US" dirty="0"/>
              <a:t> </a:t>
            </a:r>
            <a:r>
              <a:rPr lang="en-US" altLang="zh-CN" dirty="0"/>
              <a:t>(experimental accessible)dynamical structure factor</a:t>
            </a:r>
          </a:p>
          <a:p>
            <a:pPr lvl="1"/>
            <a:r>
              <a:rPr lang="en-US" altLang="zh-CN" dirty="0"/>
              <a:t>Completely determined by</a:t>
            </a:r>
            <a:r>
              <a:rPr lang="zh-CN" altLang="en-US" dirty="0"/>
              <a:t> </a:t>
            </a:r>
            <a:r>
              <a:rPr lang="en-US" altLang="zh-CN" dirty="0"/>
              <a:t>instantaneous wavefunction</a:t>
            </a:r>
          </a:p>
          <a:p>
            <a:r>
              <a:rPr lang="en-US" altLang="zh-CN" dirty="0"/>
              <a:t>Find </a:t>
            </a:r>
            <a:r>
              <a:rPr lang="en-US" altLang="zh-CN" dirty="0" err="1"/>
              <a:t>f_Q</a:t>
            </a:r>
            <a:r>
              <a:rPr lang="en-US" altLang="zh-CN" dirty="0"/>
              <a:t> serves the purpose of witnessing entanglement in a transient k-partite quantum state when exceeding its operator specific Cramer-Rao bound</a:t>
            </a:r>
          </a:p>
          <a:p>
            <a:pPr lvl="1"/>
            <a:r>
              <a:rPr lang="en-US" altLang="zh-CN" dirty="0"/>
              <a:t>Signals at least bipartite entanglement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0D8CA17-9058-E215-756B-2D204E41E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830" y="2268926"/>
            <a:ext cx="3522690" cy="5562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3F6CACB-4122-90D0-7081-058C8C09C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052" y="2825141"/>
            <a:ext cx="2585802" cy="3430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369AC0-5436-3C04-BD03-A1D579E80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830" y="3168221"/>
            <a:ext cx="3910462" cy="6171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515CE6-C73C-D75B-C19B-1E4015AB4E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0310" y="3785350"/>
            <a:ext cx="1761344" cy="3797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F457E20-52DD-0B8D-85D1-810A1F84AE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0317" y="4230499"/>
            <a:ext cx="2352950" cy="5517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510B204-1560-13F3-A179-D5D6BF38AE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443" y="4760111"/>
            <a:ext cx="3208211" cy="75307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339D242-1FA1-3942-EFF6-7FB92C9AF6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2091" y="5509182"/>
            <a:ext cx="4127763" cy="6769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864E8DB-0CCF-6A93-D17A-7FC9D9BD24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2091" y="6198300"/>
            <a:ext cx="1412044" cy="301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B31BF4-D855-49BE-BD61-5953377CD5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6556281"/>
            <a:ext cx="2020496" cy="30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42A6E-5DF1-4037-20C0-57976943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Conti.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32137-3050-2FBF-275E-B9A5A1FA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4889" cy="3832267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trRIXS</a:t>
            </a:r>
            <a:r>
              <a:rPr lang="en-US" altLang="zh-CN" dirty="0"/>
              <a:t>: Photon – in – Photon – out scattering process</a:t>
            </a:r>
          </a:p>
          <a:p>
            <a:pPr lvl="1"/>
            <a:r>
              <a:rPr lang="en-US" altLang="zh-CN" dirty="0"/>
              <a:t>Cross section:</a:t>
            </a:r>
          </a:p>
          <a:p>
            <a:pPr lvl="1"/>
            <a:r>
              <a:rPr lang="en-US" altLang="zh-CN" dirty="0"/>
              <a:t>Due to the spin-orbit coupling of the core levels, D is the pair of photon absorption and emission events may flip spin.</a:t>
            </a:r>
          </a:p>
          <a:p>
            <a:pPr lvl="1"/>
            <a:r>
              <a:rPr lang="en-US" altLang="zh-CN" dirty="0"/>
              <a:t>This spin-flip process is maximized for the π − σ polarization and, therefore, provides a good estimate of the dynamical structure factor</a:t>
            </a:r>
          </a:p>
          <a:p>
            <a:pPr lvl="1"/>
            <a:r>
              <a:rPr lang="en-US" altLang="zh-CN" dirty="0"/>
              <a:t>the creation (annihilation) operators : c – valence, p- core </a:t>
            </a:r>
          </a:p>
          <a:p>
            <a:r>
              <a:rPr lang="en-US" altLang="zh-CN" dirty="0"/>
              <a:t>Extended Hubbard Model</a:t>
            </a:r>
          </a:p>
          <a:p>
            <a:pPr lvl="1"/>
            <a:r>
              <a:rPr lang="en-US" altLang="zh-CN" dirty="0"/>
              <a:t>The </a:t>
            </a:r>
            <a:r>
              <a:rPr lang="zh-CN" altLang="en-US" dirty="0"/>
              <a:t>“</a:t>
            </a:r>
            <a:r>
              <a:rPr lang="en-US" altLang="zh-CN" dirty="0"/>
              <a:t>extended</a:t>
            </a:r>
            <a:r>
              <a:rPr lang="zh-CN" altLang="en-US" dirty="0"/>
              <a:t>” </a:t>
            </a:r>
            <a:r>
              <a:rPr lang="en-US" altLang="zh-CN" dirty="0"/>
              <a:t>is characterize the extra  on-site Coulomb repulsion U, and nearest-neighbor interaction V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8E528B-CB88-655A-AB94-42335129C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201" y="1761350"/>
            <a:ext cx="4322476" cy="5096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DF4EF9-1F94-9468-20B6-2B1DC359C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709" y="2271015"/>
            <a:ext cx="2883968" cy="532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AE4F5F-3D68-C80E-1121-1DB98322E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201" y="2938377"/>
            <a:ext cx="1602456" cy="2975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D0702ED-C439-806F-65CC-E76F1958F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201" y="3313105"/>
            <a:ext cx="2613458" cy="43657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34484A0-73B9-D4A2-9D52-2F218DB92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4647" y="3745641"/>
            <a:ext cx="3198019" cy="94094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ECFB99A-9A4D-0634-BA60-46588F80117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444"/>
          <a:stretch/>
        </p:blipFill>
        <p:spPr>
          <a:xfrm>
            <a:off x="7421201" y="4704164"/>
            <a:ext cx="4080327" cy="43657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623022A-685D-2768-6EB2-EE10318CAD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9113" y="5140737"/>
            <a:ext cx="1564317" cy="50958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6B1D364-2FA3-0470-7195-3755D67499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62477" y="5843814"/>
            <a:ext cx="2889869" cy="64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8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BAB57-D2E0-48CE-0311-A29A11F7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Results.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BF65656-382C-8657-3BB5-1C468D8DB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9814" y="1690688"/>
            <a:ext cx="3591282" cy="507842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148E91-891B-A728-EAA1-0CE4F46FE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883" y="1690688"/>
            <a:ext cx="3800933" cy="38901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55C4EB-AFC1-50C6-9524-B1E71D163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04" y="1690688"/>
            <a:ext cx="4233982" cy="516731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9C7BC12-A51B-2070-B719-6571A198E092}"/>
              </a:ext>
            </a:extLst>
          </p:cNvPr>
          <p:cNvSpPr txBox="1"/>
          <p:nvPr/>
        </p:nvSpPr>
        <p:spPr>
          <a:xfrm>
            <a:off x="2857600" y="6553666"/>
            <a:ext cx="55822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which exhibits the most evident spectral changes and captures the longest-range correlations supported by our system size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8189FA-6499-7CB0-7EBE-22C05D445674}"/>
              </a:ext>
            </a:extLst>
          </p:cNvPr>
          <p:cNvSpPr txBox="1"/>
          <p:nvPr/>
        </p:nvSpPr>
        <p:spPr>
          <a:xfrm>
            <a:off x="2424474" y="1475244"/>
            <a:ext cx="1970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Convolution effect by finite probe width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85AB41-AA49-A679-C94B-F188F8DE2C3B}"/>
              </a:ext>
            </a:extLst>
          </p:cNvPr>
          <p:cNvSpPr txBox="1"/>
          <p:nvPr/>
        </p:nvSpPr>
        <p:spPr>
          <a:xfrm>
            <a:off x="6872749" y="3799011"/>
            <a:ext cx="12025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Lifetime is infinitesimal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960608E-1336-6592-A1BF-3F48FF3EA64F}"/>
              </a:ext>
            </a:extLst>
          </p:cNvPr>
          <p:cNvCxnSpPr>
            <a:cxnSpLocks/>
          </p:cNvCxnSpPr>
          <p:nvPr/>
        </p:nvCxnSpPr>
        <p:spPr>
          <a:xfrm>
            <a:off x="9977284" y="1690688"/>
            <a:ext cx="235974" cy="100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6EA411A-DB33-B156-AEBC-7C8A1B1F0A5F}"/>
              </a:ext>
            </a:extLst>
          </p:cNvPr>
          <p:cNvSpPr txBox="1"/>
          <p:nvPr/>
        </p:nvSpPr>
        <p:spPr>
          <a:xfrm>
            <a:off x="9571703" y="1475244"/>
            <a:ext cx="13644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at least bipartite entangled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42EB4A6-3CA9-9CF1-C3EE-BDA588BD6696}"/>
              </a:ext>
            </a:extLst>
          </p:cNvPr>
          <p:cNvCxnSpPr/>
          <p:nvPr/>
        </p:nvCxnSpPr>
        <p:spPr>
          <a:xfrm>
            <a:off x="9247239" y="1386348"/>
            <a:ext cx="730045" cy="306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0A8B4E7-991B-F6C0-9A41-35665914D701}"/>
              </a:ext>
            </a:extLst>
          </p:cNvPr>
          <p:cNvSpPr txBox="1"/>
          <p:nvPr/>
        </p:nvSpPr>
        <p:spPr>
          <a:xfrm>
            <a:off x="8488277" y="924683"/>
            <a:ext cx="1606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not have enough energy to create doublon-hole pairs and scramble the spin configurations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12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长方形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n-US" altLang="zh-CN" sz="4000" dirty="0"/>
              <a:t>Moving Forward</a:t>
            </a: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806" y="1732449"/>
            <a:ext cx="5414963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Fermi Entanglement</a:t>
            </a:r>
          </a:p>
          <a:p>
            <a:pPr marL="36900" lvl="0" indent="0" rtl="0">
              <a:buNone/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BCS theory</a:t>
            </a:r>
          </a:p>
          <a:p>
            <a:pPr marL="36900" lvl="0" indent="0" rtl="0">
              <a:buNone/>
            </a:pPr>
            <a:r>
              <a:rPr lang="en-US" altLang="zh-CN" sz="2400" dirty="0"/>
              <a:t>Paired Entanglement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6900" lvl="0" indent="0" rtl="0">
              <a:buNone/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Entanglement Depth Measurement</a:t>
            </a:r>
          </a:p>
          <a:p>
            <a:pPr marL="36900" lvl="0" indent="0" rtl="0">
              <a:buNone/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Pair Measurements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2449-01A4-461F-BAA3-113DEC812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359"/>
          </a:xfrm>
        </p:spPr>
        <p:txBody>
          <a:bodyPr>
            <a:normAutofit fontScale="90000"/>
          </a:bodyPr>
          <a:lstStyle/>
          <a:p>
            <a:r>
              <a:rPr lang="en-US" dirty="0"/>
              <a:t>BCS 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D27E-7ED7-4C64-B776-F6E3D6F2D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265"/>
            <a:ext cx="6942221" cy="5248609"/>
          </a:xfrm>
        </p:spPr>
        <p:txBody>
          <a:bodyPr/>
          <a:lstStyle/>
          <a:p>
            <a:r>
              <a:rPr lang="en-US" dirty="0"/>
              <a:t>Cooper pair</a:t>
            </a:r>
          </a:p>
          <a:p>
            <a:pPr lvl="1"/>
            <a:r>
              <a:rPr lang="en-US" dirty="0"/>
              <a:t>2 electron-Pair</a:t>
            </a:r>
          </a:p>
          <a:p>
            <a:pPr lvl="1"/>
            <a:r>
              <a:rPr lang="en-US" dirty="0"/>
              <a:t>Weak interaction by Phono</a:t>
            </a:r>
          </a:p>
          <a:p>
            <a:pPr lvl="1"/>
            <a:endParaRPr lang="en-US" dirty="0"/>
          </a:p>
          <a:p>
            <a:r>
              <a:rPr lang="en-US" dirty="0"/>
              <a:t>Behave collectively as Boson</a:t>
            </a:r>
          </a:p>
          <a:p>
            <a:pPr lvl="1"/>
            <a:r>
              <a:rPr lang="en-US" dirty="0"/>
              <a:t>Total Energy Below fermi Energy</a:t>
            </a:r>
          </a:p>
          <a:p>
            <a:pPr lvl="1"/>
            <a:r>
              <a:rPr lang="en-US" dirty="0"/>
              <a:t>result as Superconductor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5EDC6F-2B9E-420A-A941-59D5F61FC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858" y="1244265"/>
            <a:ext cx="4381703" cy="9231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078529-E694-44E3-81B6-39B3E361E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999" y="2134844"/>
            <a:ext cx="2031367" cy="12241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2E8905-CE52-4F77-9082-D04FC48A5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414" y="3186493"/>
            <a:ext cx="2540593" cy="11119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1384D5-E341-4E2D-A6A9-902781963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477" y="4319754"/>
            <a:ext cx="4359404" cy="6510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18E642-5E41-4830-B7F2-743761761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477" y="4970834"/>
            <a:ext cx="4338647" cy="6802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5166B5-152A-4AE4-AFF9-D6B2EA6C37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2800" y="10051"/>
            <a:ext cx="2140037" cy="206183"/>
          </a:xfrm>
          <a:prstGeom prst="rect">
            <a:avLst/>
          </a:prstGeom>
        </p:spPr>
      </p:pic>
      <p:pic>
        <p:nvPicPr>
          <p:cNvPr id="1026" name="Picture 2" descr="http://hyperphysics.phy-astr.gsu.edu/hbase/Solids/imgsol/bcs9.png">
            <a:extLst>
              <a:ext uri="{FF2B5EF4-FFF2-40B4-BE49-F238E27FC236}">
                <a16:creationId xmlns:a16="http://schemas.microsoft.com/office/drawing/2014/main" id="{56E270D0-5D23-4B30-87CB-B6D208108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974" y="4032181"/>
            <a:ext cx="28479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hyperphysics.phy-astr.gsu.edu/hbase/Solids/imgsol/bcs9b.png">
            <a:extLst>
              <a:ext uri="{FF2B5EF4-FFF2-40B4-BE49-F238E27FC236}">
                <a16:creationId xmlns:a16="http://schemas.microsoft.com/office/drawing/2014/main" id="{F8F3379B-0EF6-4431-8268-CD2659C3E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833" y="5447630"/>
            <a:ext cx="28670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oper Pairs and the BCS Theory of Superconductivity">
            <a:extLst>
              <a:ext uri="{FF2B5EF4-FFF2-40B4-BE49-F238E27FC236}">
                <a16:creationId xmlns:a16="http://schemas.microsoft.com/office/drawing/2014/main" id="{C78F945B-F98D-4E87-86A2-6E064F8D7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507" y="1587570"/>
            <a:ext cx="10953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98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3A18-4C45-46EC-A3FD-510BB95D4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682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Pair Measurements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430F9-01BC-4B08-A96B-A7D08991F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1950"/>
            <a:ext cx="10515600" cy="5175013"/>
          </a:xfrm>
        </p:spPr>
        <p:txBody>
          <a:bodyPr/>
          <a:lstStyle/>
          <a:p>
            <a:r>
              <a:rPr lang="en-US" dirty="0"/>
              <a:t>Detecting Pair (Mostly use Hamiltonian as Witness):</a:t>
            </a:r>
          </a:p>
          <a:p>
            <a:pPr lvl="1"/>
            <a:r>
              <a:rPr lang="en-US" dirty="0"/>
              <a:t>For BSC state in non-number conserving pairs: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Detector is:</a:t>
            </a:r>
          </a:p>
          <a:p>
            <a:pPr lvl="2"/>
            <a:r>
              <a:rPr lang="en-US" dirty="0"/>
              <a:t>If the pair exists: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Measure Pair:</a:t>
            </a:r>
          </a:p>
          <a:p>
            <a:pPr lvl="1"/>
            <a:r>
              <a:rPr lang="en-US" dirty="0"/>
              <a:t>Intuition: Linear Combination of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4EF09-A6C3-453A-BC10-2F9B6BB2E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789" y="1774892"/>
            <a:ext cx="4863020" cy="726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0A485C-3AAD-4FB5-AD69-3C86788C7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897" y="2468724"/>
            <a:ext cx="5495823" cy="742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B2AC4F-474E-4045-9AF9-290AA9F78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899" y="3360856"/>
            <a:ext cx="205740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2486FF-C198-4FA2-9731-9D452DA98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3299" y="3427531"/>
            <a:ext cx="1609725" cy="323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AEECD5-DD25-42DF-ADE1-191FF0683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9674" y="4677725"/>
            <a:ext cx="26098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D588E-7664-48BA-9F21-835B70289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475934"/>
            <a:ext cx="10515600" cy="5373569"/>
          </a:xfrm>
        </p:spPr>
        <p:txBody>
          <a:bodyPr>
            <a:normAutofit/>
          </a:bodyPr>
          <a:lstStyle/>
          <a:p>
            <a:r>
              <a:rPr lang="en-US" dirty="0"/>
              <a:t>Entanglement Depth</a:t>
            </a:r>
          </a:p>
          <a:p>
            <a:endParaRPr lang="en-US" dirty="0"/>
          </a:p>
          <a:p>
            <a:r>
              <a:rPr lang="en-US" dirty="0"/>
              <a:t>Using Bipartition </a:t>
            </a:r>
          </a:p>
          <a:p>
            <a:pPr lvl="1"/>
            <a:r>
              <a:rPr lang="en-US" dirty="0"/>
              <a:t>Check if entanglement appear between two sub-system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Pure State:</a:t>
            </a:r>
          </a:p>
          <a:p>
            <a:pPr lvl="2"/>
            <a:r>
              <a:rPr lang="en-US" dirty="0"/>
              <a:t>If there Expectation can be written as Product Form</a:t>
            </a:r>
          </a:p>
          <a:p>
            <a:pPr lvl="1"/>
            <a:r>
              <a:rPr lang="en-US" dirty="0"/>
              <a:t>For the mixing state:</a:t>
            </a:r>
          </a:p>
          <a:p>
            <a:pPr lvl="2"/>
            <a:r>
              <a:rPr lang="en-US" dirty="0"/>
              <a:t>If the Off-Diagonal Terms Exist</a:t>
            </a:r>
          </a:p>
          <a:p>
            <a:pPr lvl="2"/>
            <a:r>
              <a:rPr lang="en-US" dirty="0"/>
              <a:t>Entanglement between pair:</a:t>
            </a:r>
          </a:p>
          <a:p>
            <a:pPr lvl="3"/>
            <a:r>
              <a:rPr lang="en-US" dirty="0"/>
              <a:t>Boson Form</a:t>
            </a:r>
          </a:p>
          <a:p>
            <a:pPr lvl="2"/>
            <a:r>
              <a:rPr lang="en-US" dirty="0"/>
              <a:t>Entanglement between electron:</a:t>
            </a:r>
          </a:p>
          <a:p>
            <a:pPr lvl="3"/>
            <a:r>
              <a:rPr lang="en-US" dirty="0"/>
              <a:t>Fermi Form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7A263F-9101-464A-A492-973F5DD5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25"/>
            <a:ext cx="10515600" cy="63682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Entanglement Depth Measurement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56E32-3BB4-450C-8840-32759DBFC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532" y="1541361"/>
            <a:ext cx="282892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E4F58F-4F39-449B-81DF-B9195E256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245" y="3250303"/>
            <a:ext cx="6124575" cy="504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987FA3-20EC-409D-A9C3-436BEBECA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693" y="3755128"/>
            <a:ext cx="2647950" cy="771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45019C-B0F2-404E-A1E8-0E459C525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487304"/>
            <a:ext cx="56673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8965-6EBC-4188-83BB-B578A444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75594-2436-48EE-96A8-0DFF7E8B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 </a:t>
            </a:r>
            <a:r>
              <a:rPr lang="en-US" dirty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1611073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57_TF55705232" id="{2B8A3B67-1754-499D-B089-7E817E09AA8D}" vid="{47D6E851-31DE-434C-BDBA-29774C403F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{A99CFACC-8C16-4BCE-A0B8-69B23376BC7A}tf55705232_win32</Template>
  <TotalTime>333</TotalTime>
  <Words>403</Words>
  <Application>Microsoft Office PowerPoint</Application>
  <PresentationFormat>宽屏</PresentationFormat>
  <Paragraphs>72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Microsoft YaHei UI</vt:lpstr>
      <vt:lpstr>等线</vt:lpstr>
      <vt:lpstr>等线 Light</vt:lpstr>
      <vt:lpstr>Arial</vt:lpstr>
      <vt:lpstr>Wingdings 2</vt:lpstr>
      <vt:lpstr>SlateVTI</vt:lpstr>
      <vt:lpstr>Office 主题​​</vt:lpstr>
      <vt:lpstr>532 Final Presentation</vt:lpstr>
      <vt:lpstr>Witnessing Light-Driven Entanglement using Time-Resolved Resonant Inelastic X-Ray Scattering</vt:lpstr>
      <vt:lpstr>Conti. </vt:lpstr>
      <vt:lpstr>Results.</vt:lpstr>
      <vt:lpstr>Moving Forward </vt:lpstr>
      <vt:lpstr>BCS Pair</vt:lpstr>
      <vt:lpstr>Pair Measurements</vt:lpstr>
      <vt:lpstr>Entanglement Depth Measurement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532 Final Presentation</dc:title>
  <dc:creator>王 俊傑</dc:creator>
  <cp:lastModifiedBy>王 俊傑</cp:lastModifiedBy>
  <cp:revision>17</cp:revision>
  <dcterms:created xsi:type="dcterms:W3CDTF">2023-04-23T04:43:13Z</dcterms:created>
  <dcterms:modified xsi:type="dcterms:W3CDTF">2023-05-06T02:00:57Z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