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4"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72C36-BA0F-4323-9BDC-E95362981A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46D2836-1B70-446D-8012-CB2676D40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B6AA27-9DB1-458B-BEF9-79007C025ED1}"/>
              </a:ext>
            </a:extLst>
          </p:cNvPr>
          <p:cNvSpPr>
            <a:spLocks noGrp="1"/>
          </p:cNvSpPr>
          <p:nvPr>
            <p:ph type="dt" sz="half" idx="10"/>
          </p:nvPr>
        </p:nvSpPr>
        <p:spPr/>
        <p:txBody>
          <a:bodyPr/>
          <a:lstStyle/>
          <a:p>
            <a:fld id="{87B03C02-A67A-46D2-91CC-B8B9AE6EC666}" type="datetimeFigureOut">
              <a:rPr lang="zh-CN" altLang="en-US" smtClean="0"/>
              <a:t>2019/8/8</a:t>
            </a:fld>
            <a:endParaRPr lang="zh-CN" altLang="en-US"/>
          </a:p>
        </p:txBody>
      </p:sp>
      <p:sp>
        <p:nvSpPr>
          <p:cNvPr id="5" name="页脚占位符 4">
            <a:extLst>
              <a:ext uri="{FF2B5EF4-FFF2-40B4-BE49-F238E27FC236}">
                <a16:creationId xmlns:a16="http://schemas.microsoft.com/office/drawing/2014/main" id="{3A5B0B43-AE71-47A4-B5F2-AF671E3DD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1EACE0-EF6B-455D-96A5-ABBC66668B9B}"/>
              </a:ext>
            </a:extLst>
          </p:cNvPr>
          <p:cNvSpPr>
            <a:spLocks noGrp="1"/>
          </p:cNvSpPr>
          <p:nvPr>
            <p:ph type="sldNum" sz="quarter" idx="12"/>
          </p:nvPr>
        </p:nvSpPr>
        <p:spPr/>
        <p:txBody>
          <a:body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282888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4BCF1-41F0-4935-B007-396358B5D0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C413A3-6BFD-4658-A9DB-7E078E5E67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1CE287-3F10-40EA-80EC-D656EFC10D3C}"/>
              </a:ext>
            </a:extLst>
          </p:cNvPr>
          <p:cNvSpPr>
            <a:spLocks noGrp="1"/>
          </p:cNvSpPr>
          <p:nvPr>
            <p:ph type="dt" sz="half" idx="10"/>
          </p:nvPr>
        </p:nvSpPr>
        <p:spPr/>
        <p:txBody>
          <a:bodyPr/>
          <a:lstStyle/>
          <a:p>
            <a:fld id="{87B03C02-A67A-46D2-91CC-B8B9AE6EC666}" type="datetimeFigureOut">
              <a:rPr lang="zh-CN" altLang="en-US" smtClean="0"/>
              <a:t>2019/8/8</a:t>
            </a:fld>
            <a:endParaRPr lang="zh-CN" altLang="en-US"/>
          </a:p>
        </p:txBody>
      </p:sp>
      <p:sp>
        <p:nvSpPr>
          <p:cNvPr id="5" name="页脚占位符 4">
            <a:extLst>
              <a:ext uri="{FF2B5EF4-FFF2-40B4-BE49-F238E27FC236}">
                <a16:creationId xmlns:a16="http://schemas.microsoft.com/office/drawing/2014/main" id="{FA465F2B-DEBE-485A-BC76-0A97647CB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35A246-06A0-4DEE-A97E-2E24EEDD80D9}"/>
              </a:ext>
            </a:extLst>
          </p:cNvPr>
          <p:cNvSpPr>
            <a:spLocks noGrp="1"/>
          </p:cNvSpPr>
          <p:nvPr>
            <p:ph type="sldNum" sz="quarter" idx="12"/>
          </p:nvPr>
        </p:nvSpPr>
        <p:spPr/>
        <p:txBody>
          <a:body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215746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6A04BB-BFBF-455A-80E5-4ADB9E463EE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5366767-D8CE-4989-91B4-0E4B876B236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7ADCB9-0BF1-4D43-9659-1068E384A551}"/>
              </a:ext>
            </a:extLst>
          </p:cNvPr>
          <p:cNvSpPr>
            <a:spLocks noGrp="1"/>
          </p:cNvSpPr>
          <p:nvPr>
            <p:ph type="dt" sz="half" idx="10"/>
          </p:nvPr>
        </p:nvSpPr>
        <p:spPr/>
        <p:txBody>
          <a:bodyPr/>
          <a:lstStyle/>
          <a:p>
            <a:fld id="{87B03C02-A67A-46D2-91CC-B8B9AE6EC666}" type="datetimeFigureOut">
              <a:rPr lang="zh-CN" altLang="en-US" smtClean="0"/>
              <a:t>2019/8/8</a:t>
            </a:fld>
            <a:endParaRPr lang="zh-CN" altLang="en-US"/>
          </a:p>
        </p:txBody>
      </p:sp>
      <p:sp>
        <p:nvSpPr>
          <p:cNvPr id="5" name="页脚占位符 4">
            <a:extLst>
              <a:ext uri="{FF2B5EF4-FFF2-40B4-BE49-F238E27FC236}">
                <a16:creationId xmlns:a16="http://schemas.microsoft.com/office/drawing/2014/main" id="{3940A5B7-AB89-4CD5-BBE6-D766D9BBB2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CBD6CE-1F78-40A2-ADAA-2CCDCCDBA940}"/>
              </a:ext>
            </a:extLst>
          </p:cNvPr>
          <p:cNvSpPr>
            <a:spLocks noGrp="1"/>
          </p:cNvSpPr>
          <p:nvPr>
            <p:ph type="sldNum" sz="quarter" idx="12"/>
          </p:nvPr>
        </p:nvSpPr>
        <p:spPr/>
        <p:txBody>
          <a:body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413817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9D147-8632-4EBA-8763-210A0E7B8E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1EA75B-4449-4362-9446-8B8E68F4D12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A49DCB-F988-47EF-9496-9C735D45B150}"/>
              </a:ext>
            </a:extLst>
          </p:cNvPr>
          <p:cNvSpPr>
            <a:spLocks noGrp="1"/>
          </p:cNvSpPr>
          <p:nvPr>
            <p:ph type="dt" sz="half" idx="10"/>
          </p:nvPr>
        </p:nvSpPr>
        <p:spPr/>
        <p:txBody>
          <a:bodyPr/>
          <a:lstStyle/>
          <a:p>
            <a:fld id="{87B03C02-A67A-46D2-91CC-B8B9AE6EC666}" type="datetimeFigureOut">
              <a:rPr lang="zh-CN" altLang="en-US" smtClean="0"/>
              <a:t>2019/8/8</a:t>
            </a:fld>
            <a:endParaRPr lang="zh-CN" altLang="en-US"/>
          </a:p>
        </p:txBody>
      </p:sp>
      <p:sp>
        <p:nvSpPr>
          <p:cNvPr id="5" name="页脚占位符 4">
            <a:extLst>
              <a:ext uri="{FF2B5EF4-FFF2-40B4-BE49-F238E27FC236}">
                <a16:creationId xmlns:a16="http://schemas.microsoft.com/office/drawing/2014/main" id="{ABBCDA9B-92CE-45E2-A039-B89D9700FC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B57A02-2511-4917-8B47-E22FAC59F366}"/>
              </a:ext>
            </a:extLst>
          </p:cNvPr>
          <p:cNvSpPr>
            <a:spLocks noGrp="1"/>
          </p:cNvSpPr>
          <p:nvPr>
            <p:ph type="sldNum" sz="quarter" idx="12"/>
          </p:nvPr>
        </p:nvSpPr>
        <p:spPr/>
        <p:txBody>
          <a:body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154061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CF674-8D17-4AC8-B62F-724B5BD6F71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2E2C38-8C60-471F-A0CC-41F1982E79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10EAEAF-3340-4949-A4EE-043F4D949561}"/>
              </a:ext>
            </a:extLst>
          </p:cNvPr>
          <p:cNvSpPr>
            <a:spLocks noGrp="1"/>
          </p:cNvSpPr>
          <p:nvPr>
            <p:ph type="dt" sz="half" idx="10"/>
          </p:nvPr>
        </p:nvSpPr>
        <p:spPr/>
        <p:txBody>
          <a:bodyPr/>
          <a:lstStyle/>
          <a:p>
            <a:fld id="{87B03C02-A67A-46D2-91CC-B8B9AE6EC666}" type="datetimeFigureOut">
              <a:rPr lang="zh-CN" altLang="en-US" smtClean="0"/>
              <a:t>2019/8/8</a:t>
            </a:fld>
            <a:endParaRPr lang="zh-CN" altLang="en-US"/>
          </a:p>
        </p:txBody>
      </p:sp>
      <p:sp>
        <p:nvSpPr>
          <p:cNvPr id="5" name="页脚占位符 4">
            <a:extLst>
              <a:ext uri="{FF2B5EF4-FFF2-40B4-BE49-F238E27FC236}">
                <a16:creationId xmlns:a16="http://schemas.microsoft.com/office/drawing/2014/main" id="{889CF638-775F-4577-87AA-7336BA4828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F39582-37A7-43A4-97A0-57F84C502327}"/>
              </a:ext>
            </a:extLst>
          </p:cNvPr>
          <p:cNvSpPr>
            <a:spLocks noGrp="1"/>
          </p:cNvSpPr>
          <p:nvPr>
            <p:ph type="sldNum" sz="quarter" idx="12"/>
          </p:nvPr>
        </p:nvSpPr>
        <p:spPr/>
        <p:txBody>
          <a:body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204306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7BA5A-2E20-4787-815F-CAF82D97C5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866554-FD4E-43AE-A399-3F82FB1372A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E1F5B3E-A134-4CEC-A389-9448810E1F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EDA93A-E8DA-4AC0-A55E-8574A0F7B49A}"/>
              </a:ext>
            </a:extLst>
          </p:cNvPr>
          <p:cNvSpPr>
            <a:spLocks noGrp="1"/>
          </p:cNvSpPr>
          <p:nvPr>
            <p:ph type="dt" sz="half" idx="10"/>
          </p:nvPr>
        </p:nvSpPr>
        <p:spPr/>
        <p:txBody>
          <a:bodyPr/>
          <a:lstStyle/>
          <a:p>
            <a:fld id="{87B03C02-A67A-46D2-91CC-B8B9AE6EC666}" type="datetimeFigureOut">
              <a:rPr lang="zh-CN" altLang="en-US" smtClean="0"/>
              <a:t>2019/8/8</a:t>
            </a:fld>
            <a:endParaRPr lang="zh-CN" altLang="en-US"/>
          </a:p>
        </p:txBody>
      </p:sp>
      <p:sp>
        <p:nvSpPr>
          <p:cNvPr id="6" name="页脚占位符 5">
            <a:extLst>
              <a:ext uri="{FF2B5EF4-FFF2-40B4-BE49-F238E27FC236}">
                <a16:creationId xmlns:a16="http://schemas.microsoft.com/office/drawing/2014/main" id="{87E80463-90B1-425C-9678-92D44492BF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1ACC3B-BDFE-462F-BD36-4EA5CF5D2EBA}"/>
              </a:ext>
            </a:extLst>
          </p:cNvPr>
          <p:cNvSpPr>
            <a:spLocks noGrp="1"/>
          </p:cNvSpPr>
          <p:nvPr>
            <p:ph type="sldNum" sz="quarter" idx="12"/>
          </p:nvPr>
        </p:nvSpPr>
        <p:spPr/>
        <p:txBody>
          <a:body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324706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A9CEB-EFA9-4887-BF8A-7837A42BF9E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A22572-2665-4F55-9320-F8DA365BD2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1F0BB3-357A-47DF-B581-A4904765FC1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BA424B0-1156-4F24-B0C9-D251FF9FB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06C12F1-5753-4378-BBB2-79F22A89A6A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87A61C5-0D53-47A3-9FE6-0C23743DE72E}"/>
              </a:ext>
            </a:extLst>
          </p:cNvPr>
          <p:cNvSpPr>
            <a:spLocks noGrp="1"/>
          </p:cNvSpPr>
          <p:nvPr>
            <p:ph type="dt" sz="half" idx="10"/>
          </p:nvPr>
        </p:nvSpPr>
        <p:spPr/>
        <p:txBody>
          <a:bodyPr/>
          <a:lstStyle/>
          <a:p>
            <a:fld id="{87B03C02-A67A-46D2-91CC-B8B9AE6EC666}" type="datetimeFigureOut">
              <a:rPr lang="zh-CN" altLang="en-US" smtClean="0"/>
              <a:t>2019/8/8</a:t>
            </a:fld>
            <a:endParaRPr lang="zh-CN" altLang="en-US"/>
          </a:p>
        </p:txBody>
      </p:sp>
      <p:sp>
        <p:nvSpPr>
          <p:cNvPr id="8" name="页脚占位符 7">
            <a:extLst>
              <a:ext uri="{FF2B5EF4-FFF2-40B4-BE49-F238E27FC236}">
                <a16:creationId xmlns:a16="http://schemas.microsoft.com/office/drawing/2014/main" id="{15639F12-751E-4C55-B930-E24086989C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F6F562-AD06-4FB9-B024-5B706913DF79}"/>
              </a:ext>
            </a:extLst>
          </p:cNvPr>
          <p:cNvSpPr>
            <a:spLocks noGrp="1"/>
          </p:cNvSpPr>
          <p:nvPr>
            <p:ph type="sldNum" sz="quarter" idx="12"/>
          </p:nvPr>
        </p:nvSpPr>
        <p:spPr/>
        <p:txBody>
          <a:body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55889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36ECA-8681-44D3-A0AC-89312FF3D1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90089F-E9B5-492C-A9A3-D41AA7BC9D1B}"/>
              </a:ext>
            </a:extLst>
          </p:cNvPr>
          <p:cNvSpPr>
            <a:spLocks noGrp="1"/>
          </p:cNvSpPr>
          <p:nvPr>
            <p:ph type="dt" sz="half" idx="10"/>
          </p:nvPr>
        </p:nvSpPr>
        <p:spPr/>
        <p:txBody>
          <a:bodyPr/>
          <a:lstStyle/>
          <a:p>
            <a:fld id="{87B03C02-A67A-46D2-91CC-B8B9AE6EC666}" type="datetimeFigureOut">
              <a:rPr lang="zh-CN" altLang="en-US" smtClean="0"/>
              <a:t>2019/8/8</a:t>
            </a:fld>
            <a:endParaRPr lang="zh-CN" altLang="en-US"/>
          </a:p>
        </p:txBody>
      </p:sp>
      <p:sp>
        <p:nvSpPr>
          <p:cNvPr id="4" name="页脚占位符 3">
            <a:extLst>
              <a:ext uri="{FF2B5EF4-FFF2-40B4-BE49-F238E27FC236}">
                <a16:creationId xmlns:a16="http://schemas.microsoft.com/office/drawing/2014/main" id="{BCA913CD-AB09-4FE6-B3DE-AF2CC1CFEA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0B610A-6C33-49BE-AA0E-F76F55F920DC}"/>
              </a:ext>
            </a:extLst>
          </p:cNvPr>
          <p:cNvSpPr>
            <a:spLocks noGrp="1"/>
          </p:cNvSpPr>
          <p:nvPr>
            <p:ph type="sldNum" sz="quarter" idx="12"/>
          </p:nvPr>
        </p:nvSpPr>
        <p:spPr/>
        <p:txBody>
          <a:body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20293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9EFFE5B-78B9-40F3-9D04-5E3A0BD4E237}"/>
              </a:ext>
            </a:extLst>
          </p:cNvPr>
          <p:cNvSpPr>
            <a:spLocks noGrp="1"/>
          </p:cNvSpPr>
          <p:nvPr>
            <p:ph type="dt" sz="half" idx="10"/>
          </p:nvPr>
        </p:nvSpPr>
        <p:spPr/>
        <p:txBody>
          <a:bodyPr/>
          <a:lstStyle/>
          <a:p>
            <a:fld id="{87B03C02-A67A-46D2-91CC-B8B9AE6EC666}" type="datetimeFigureOut">
              <a:rPr lang="zh-CN" altLang="en-US" smtClean="0"/>
              <a:t>2019/8/8</a:t>
            </a:fld>
            <a:endParaRPr lang="zh-CN" altLang="en-US"/>
          </a:p>
        </p:txBody>
      </p:sp>
      <p:sp>
        <p:nvSpPr>
          <p:cNvPr id="3" name="页脚占位符 2">
            <a:extLst>
              <a:ext uri="{FF2B5EF4-FFF2-40B4-BE49-F238E27FC236}">
                <a16:creationId xmlns:a16="http://schemas.microsoft.com/office/drawing/2014/main" id="{BCCDD75C-724E-4F2B-87FD-F93C1E7181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DE686AD-D37A-4E32-8EB2-D82C8F26CA41}"/>
              </a:ext>
            </a:extLst>
          </p:cNvPr>
          <p:cNvSpPr>
            <a:spLocks noGrp="1"/>
          </p:cNvSpPr>
          <p:nvPr>
            <p:ph type="sldNum" sz="quarter" idx="12"/>
          </p:nvPr>
        </p:nvSpPr>
        <p:spPr/>
        <p:txBody>
          <a:body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231635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70122-1A2A-4C48-B31A-3EC114C42D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254681-849A-49FA-9A80-92B353F6D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C8D7432-6CA1-4520-99D4-1DE676DA5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83A868-E798-4AB9-9BBA-296FB3A4C39C}"/>
              </a:ext>
            </a:extLst>
          </p:cNvPr>
          <p:cNvSpPr>
            <a:spLocks noGrp="1"/>
          </p:cNvSpPr>
          <p:nvPr>
            <p:ph type="dt" sz="half" idx="10"/>
          </p:nvPr>
        </p:nvSpPr>
        <p:spPr/>
        <p:txBody>
          <a:bodyPr/>
          <a:lstStyle/>
          <a:p>
            <a:fld id="{87B03C02-A67A-46D2-91CC-B8B9AE6EC666}" type="datetimeFigureOut">
              <a:rPr lang="zh-CN" altLang="en-US" smtClean="0"/>
              <a:t>2019/8/8</a:t>
            </a:fld>
            <a:endParaRPr lang="zh-CN" altLang="en-US"/>
          </a:p>
        </p:txBody>
      </p:sp>
      <p:sp>
        <p:nvSpPr>
          <p:cNvPr id="6" name="页脚占位符 5">
            <a:extLst>
              <a:ext uri="{FF2B5EF4-FFF2-40B4-BE49-F238E27FC236}">
                <a16:creationId xmlns:a16="http://schemas.microsoft.com/office/drawing/2014/main" id="{DB0C1D84-1F70-410D-BDD4-23883681A8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7EA84D-6D5D-4A0A-A6C4-64B24BF90C69}"/>
              </a:ext>
            </a:extLst>
          </p:cNvPr>
          <p:cNvSpPr>
            <a:spLocks noGrp="1"/>
          </p:cNvSpPr>
          <p:nvPr>
            <p:ph type="sldNum" sz="quarter" idx="12"/>
          </p:nvPr>
        </p:nvSpPr>
        <p:spPr/>
        <p:txBody>
          <a:body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67696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6533C-F72F-415D-BF8D-26133B4641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72D794-BDE5-4596-BDF0-DBBF6D16E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6415D5-3EB7-4C12-9E1A-1B76A8B54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C623C1-F690-4EC5-87D4-FD4F60851915}"/>
              </a:ext>
            </a:extLst>
          </p:cNvPr>
          <p:cNvSpPr>
            <a:spLocks noGrp="1"/>
          </p:cNvSpPr>
          <p:nvPr>
            <p:ph type="dt" sz="half" idx="10"/>
          </p:nvPr>
        </p:nvSpPr>
        <p:spPr/>
        <p:txBody>
          <a:bodyPr/>
          <a:lstStyle/>
          <a:p>
            <a:fld id="{87B03C02-A67A-46D2-91CC-B8B9AE6EC666}" type="datetimeFigureOut">
              <a:rPr lang="zh-CN" altLang="en-US" smtClean="0"/>
              <a:t>2019/8/8</a:t>
            </a:fld>
            <a:endParaRPr lang="zh-CN" altLang="en-US"/>
          </a:p>
        </p:txBody>
      </p:sp>
      <p:sp>
        <p:nvSpPr>
          <p:cNvPr id="6" name="页脚占位符 5">
            <a:extLst>
              <a:ext uri="{FF2B5EF4-FFF2-40B4-BE49-F238E27FC236}">
                <a16:creationId xmlns:a16="http://schemas.microsoft.com/office/drawing/2014/main" id="{349B9E44-49FD-4FEF-BF0C-5DB587C1C7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A5782C-C83E-445C-B7A0-A9984BE925A8}"/>
              </a:ext>
            </a:extLst>
          </p:cNvPr>
          <p:cNvSpPr>
            <a:spLocks noGrp="1"/>
          </p:cNvSpPr>
          <p:nvPr>
            <p:ph type="sldNum" sz="quarter" idx="12"/>
          </p:nvPr>
        </p:nvSpPr>
        <p:spPr/>
        <p:txBody>
          <a:body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259881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0E8D58C-A67D-4E9F-832F-4BD65885D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02A0644-2F53-47AB-AF6A-07C71098E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15A56E-2C9B-4069-94FB-AC5CAED39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03C02-A67A-46D2-91CC-B8B9AE6EC666}" type="datetimeFigureOut">
              <a:rPr lang="zh-CN" altLang="en-US" smtClean="0"/>
              <a:t>2019/8/8</a:t>
            </a:fld>
            <a:endParaRPr lang="zh-CN" altLang="en-US"/>
          </a:p>
        </p:txBody>
      </p:sp>
      <p:sp>
        <p:nvSpPr>
          <p:cNvPr id="5" name="页脚占位符 4">
            <a:extLst>
              <a:ext uri="{FF2B5EF4-FFF2-40B4-BE49-F238E27FC236}">
                <a16:creationId xmlns:a16="http://schemas.microsoft.com/office/drawing/2014/main" id="{DE147314-95AF-4E9F-89DA-DEE7A355D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6A795C-BB26-4F7A-880D-CFE570F48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E835A-D58E-4015-884C-27D70227C4DE}" type="slidenum">
              <a:rPr lang="zh-CN" altLang="en-US" smtClean="0"/>
              <a:t>‹#›</a:t>
            </a:fld>
            <a:endParaRPr lang="zh-CN" altLang="en-US"/>
          </a:p>
        </p:txBody>
      </p:sp>
    </p:spTree>
    <p:extLst>
      <p:ext uri="{BB962C8B-B14F-4D97-AF65-F5344CB8AC3E}">
        <p14:creationId xmlns:p14="http://schemas.microsoft.com/office/powerpoint/2010/main" val="2931293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D4F0B-2B15-40BB-9F2E-13E1931F0CC0}"/>
              </a:ext>
            </a:extLst>
          </p:cNvPr>
          <p:cNvSpPr>
            <a:spLocks noGrp="1"/>
          </p:cNvSpPr>
          <p:nvPr>
            <p:ph type="ctrTitle"/>
          </p:nvPr>
        </p:nvSpPr>
        <p:spPr>
          <a:xfrm>
            <a:off x="1455174" y="1928608"/>
            <a:ext cx="9144000" cy="1424894"/>
          </a:xfrm>
        </p:spPr>
        <p:txBody>
          <a:bodyPr>
            <a:normAutofit fontScale="90000"/>
          </a:bodyPr>
          <a:lstStyle/>
          <a:p>
            <a:r>
              <a:rPr lang="en-US" altLang="zh-CN" sz="7300" dirty="0"/>
              <a:t>Capstone project</a:t>
            </a:r>
            <a:br>
              <a:rPr lang="en-US" altLang="zh-CN" dirty="0"/>
            </a:br>
            <a:r>
              <a:rPr lang="en-US" altLang="zh-CN" dirty="0"/>
              <a:t> </a:t>
            </a:r>
            <a:r>
              <a:rPr lang="en-US" altLang="zh-CN" sz="4900" dirty="0"/>
              <a:t>battle of neighborhood</a:t>
            </a:r>
            <a:endParaRPr lang="zh-CN" altLang="en-US" dirty="0"/>
          </a:p>
        </p:txBody>
      </p:sp>
    </p:spTree>
    <p:extLst>
      <p:ext uri="{BB962C8B-B14F-4D97-AF65-F5344CB8AC3E}">
        <p14:creationId xmlns:p14="http://schemas.microsoft.com/office/powerpoint/2010/main" val="382820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697341-8E37-4EFD-862B-286ADADDD6F6}"/>
              </a:ext>
            </a:extLst>
          </p:cNvPr>
          <p:cNvSpPr txBox="1"/>
          <p:nvPr/>
        </p:nvSpPr>
        <p:spPr>
          <a:xfrm>
            <a:off x="720213" y="651234"/>
            <a:ext cx="9871587" cy="5909310"/>
          </a:xfrm>
          <a:prstGeom prst="rect">
            <a:avLst/>
          </a:prstGeom>
          <a:noFill/>
        </p:spPr>
        <p:txBody>
          <a:bodyPr wrap="square" rtlCol="0">
            <a:spAutoFit/>
          </a:bodyPr>
          <a:lstStyle/>
          <a:p>
            <a:r>
              <a:rPr lang="en-US" altLang="zh-CN" sz="2400" dirty="0"/>
              <a:t>1.Purpose</a:t>
            </a:r>
          </a:p>
          <a:p>
            <a:r>
              <a:rPr lang="en-US" altLang="zh-CN" sz="2400" dirty="0"/>
              <a:t>This document is the report of the IBM Data Science Professional Certificate program – Coursera Capstone.</a:t>
            </a:r>
          </a:p>
          <a:p>
            <a:endParaRPr lang="zh-CN" altLang="zh-CN" sz="2400" dirty="0"/>
          </a:p>
          <a:p>
            <a:r>
              <a:rPr lang="en-US" altLang="zh-CN" sz="2400" dirty="0"/>
              <a:t>2.Introduction</a:t>
            </a:r>
          </a:p>
          <a:p>
            <a:r>
              <a:rPr lang="en-US" altLang="zh-CN" sz="2400" dirty="0"/>
              <a:t>Singapore is a small country and one of the most visited countries in Asia. There are lots of websites where travelers can </a:t>
            </a:r>
            <a:r>
              <a:rPr lang="en-US" altLang="zh-CN" sz="2400" dirty="0" err="1"/>
              <a:t>recieve</a:t>
            </a:r>
            <a:r>
              <a:rPr lang="en-US" altLang="zh-CN" sz="2400" dirty="0"/>
              <a:t> recommendations of places to stay or visit. However, most of these websites provides recommendation simply based on usual tourist attractions or key residential areas that are mostly expensive or already known for travelers based on certain keywords like "Hotel", or "Backpackers" etc. The purpose of this project is to collect and provide a data driven recommendation that can supplement the recommendation with statistical data. This will also be utilizing data retrieved from Singapore open data sources and </a:t>
            </a:r>
            <a:r>
              <a:rPr lang="en-US" altLang="zh-CN" sz="2400" dirty="0" err="1"/>
              <a:t>FourSquare</a:t>
            </a:r>
            <a:r>
              <a:rPr lang="en-US" altLang="zh-CN" sz="2400" dirty="0"/>
              <a:t> API venue recommendations.</a:t>
            </a:r>
            <a:endParaRPr lang="zh-CN" altLang="zh-CN" sz="2400" dirty="0"/>
          </a:p>
          <a:p>
            <a:endParaRPr lang="zh-CN" altLang="en-US" dirty="0"/>
          </a:p>
        </p:txBody>
      </p:sp>
    </p:spTree>
    <p:extLst>
      <p:ext uri="{BB962C8B-B14F-4D97-AF65-F5344CB8AC3E}">
        <p14:creationId xmlns:p14="http://schemas.microsoft.com/office/powerpoint/2010/main" val="248551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E44A8B9-AF17-4163-8BEF-8A4C6EE9558D}"/>
              </a:ext>
            </a:extLst>
          </p:cNvPr>
          <p:cNvSpPr txBox="1"/>
          <p:nvPr/>
        </p:nvSpPr>
        <p:spPr>
          <a:xfrm>
            <a:off x="619431" y="747252"/>
            <a:ext cx="11680723" cy="2215991"/>
          </a:xfrm>
          <a:prstGeom prst="rect">
            <a:avLst/>
          </a:prstGeom>
          <a:noFill/>
        </p:spPr>
        <p:txBody>
          <a:bodyPr wrap="square" rtlCol="0">
            <a:spAutoFit/>
          </a:bodyPr>
          <a:lstStyle/>
          <a:p>
            <a:r>
              <a:rPr lang="en-US" altLang="zh-CN" sz="2400" dirty="0"/>
              <a:t>3.Data</a:t>
            </a:r>
            <a:r>
              <a:rPr lang="zh-CN" altLang="en-US" sz="2400" dirty="0"/>
              <a:t> </a:t>
            </a:r>
            <a:r>
              <a:rPr lang="en-US" altLang="zh-CN" sz="2400" dirty="0"/>
              <a:t>acquisition</a:t>
            </a:r>
          </a:p>
          <a:p>
            <a:r>
              <a:rPr lang="en-US" altLang="zh-CN" sz="2400" dirty="0"/>
              <a:t>This demonstration will make use of the following data sources:</a:t>
            </a:r>
            <a:endParaRPr lang="zh-CN" altLang="zh-CN" sz="2400" dirty="0"/>
          </a:p>
          <a:p>
            <a:r>
              <a:rPr lang="en-US" altLang="zh-CN" sz="2400" i="1" dirty="0"/>
              <a:t>* Singapore Towns and median residential rental prices.</a:t>
            </a:r>
            <a:endParaRPr lang="zh-CN" altLang="zh-CN" sz="2400" dirty="0"/>
          </a:p>
          <a:p>
            <a:r>
              <a:rPr lang="en-US" altLang="zh-CN" sz="2400" i="1" dirty="0"/>
              <a:t>* Singapore Towns location data retrieved using Google maps API.</a:t>
            </a:r>
            <a:endParaRPr lang="zh-CN" altLang="zh-CN" sz="2400" dirty="0"/>
          </a:p>
          <a:p>
            <a:r>
              <a:rPr lang="en-US" altLang="zh-CN" sz="2400" i="1" dirty="0"/>
              <a:t>* Singapore Top Venue Recommendations from </a:t>
            </a:r>
            <a:r>
              <a:rPr lang="en-US" altLang="zh-CN" sz="2400" i="1" dirty="0" err="1"/>
              <a:t>FourSquare</a:t>
            </a:r>
            <a:r>
              <a:rPr lang="en-US" altLang="zh-CN" sz="2400" i="1" dirty="0"/>
              <a:t> API</a:t>
            </a:r>
            <a:endParaRPr lang="en-US" altLang="zh-CN" dirty="0"/>
          </a:p>
          <a:p>
            <a:endParaRPr lang="zh-CN" altLang="en-US" dirty="0"/>
          </a:p>
        </p:txBody>
      </p:sp>
    </p:spTree>
    <p:extLst>
      <p:ext uri="{BB962C8B-B14F-4D97-AF65-F5344CB8AC3E}">
        <p14:creationId xmlns:p14="http://schemas.microsoft.com/office/powerpoint/2010/main" val="36595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4E57776-F8C1-48B6-9491-0B3B50C3BD0A}"/>
              </a:ext>
            </a:extLst>
          </p:cNvPr>
          <p:cNvSpPr txBox="1"/>
          <p:nvPr/>
        </p:nvSpPr>
        <p:spPr>
          <a:xfrm>
            <a:off x="609601" y="300954"/>
            <a:ext cx="8436078" cy="1200329"/>
          </a:xfrm>
          <a:prstGeom prst="rect">
            <a:avLst/>
          </a:prstGeom>
          <a:noFill/>
        </p:spPr>
        <p:txBody>
          <a:bodyPr wrap="square" rtlCol="0">
            <a:spAutoFit/>
          </a:bodyPr>
          <a:lstStyle/>
          <a:p>
            <a:r>
              <a:rPr lang="en-US" altLang="zh-CN" sz="2400" dirty="0"/>
              <a:t>4.Some results</a:t>
            </a:r>
          </a:p>
          <a:p>
            <a:r>
              <a:rPr lang="en-US" altLang="zh-CN" sz="2400" dirty="0"/>
              <a:t>Top 10 most common venue types</a:t>
            </a:r>
          </a:p>
          <a:p>
            <a:endParaRPr lang="zh-CN" altLang="en-US" sz="2400" dirty="0"/>
          </a:p>
        </p:txBody>
      </p:sp>
      <p:pic>
        <p:nvPicPr>
          <p:cNvPr id="5" name="图片 4">
            <a:extLst>
              <a:ext uri="{FF2B5EF4-FFF2-40B4-BE49-F238E27FC236}">
                <a16:creationId xmlns:a16="http://schemas.microsoft.com/office/drawing/2014/main" id="{CD3FABA3-855D-4703-97EA-CFAC78E149D6}"/>
              </a:ext>
            </a:extLst>
          </p:cNvPr>
          <p:cNvPicPr>
            <a:picLocks noChangeAspect="1"/>
          </p:cNvPicPr>
          <p:nvPr/>
        </p:nvPicPr>
        <p:blipFill>
          <a:blip r:embed="rId2"/>
          <a:stretch>
            <a:fillRect/>
          </a:stretch>
        </p:blipFill>
        <p:spPr>
          <a:xfrm>
            <a:off x="2326090" y="1131953"/>
            <a:ext cx="7063718" cy="5425093"/>
          </a:xfrm>
          <a:prstGeom prst="rect">
            <a:avLst/>
          </a:prstGeom>
        </p:spPr>
      </p:pic>
    </p:spTree>
    <p:extLst>
      <p:ext uri="{BB962C8B-B14F-4D97-AF65-F5344CB8AC3E}">
        <p14:creationId xmlns:p14="http://schemas.microsoft.com/office/powerpoint/2010/main" val="164041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E021D9B-0675-4B5F-9B69-31EE1E9B8F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6749" y="1219200"/>
            <a:ext cx="10392696" cy="5456903"/>
          </a:xfrm>
          <a:prstGeom prst="rect">
            <a:avLst/>
          </a:prstGeom>
          <a:noFill/>
          <a:ln>
            <a:noFill/>
          </a:ln>
        </p:spPr>
      </p:pic>
      <p:sp>
        <p:nvSpPr>
          <p:cNvPr id="3" name="文本框 2">
            <a:extLst>
              <a:ext uri="{FF2B5EF4-FFF2-40B4-BE49-F238E27FC236}">
                <a16:creationId xmlns:a16="http://schemas.microsoft.com/office/drawing/2014/main" id="{A1199725-25E5-4211-BD92-91A5F8A0E703}"/>
              </a:ext>
            </a:extLst>
          </p:cNvPr>
          <p:cNvSpPr txBox="1"/>
          <p:nvPr/>
        </p:nvSpPr>
        <p:spPr>
          <a:xfrm>
            <a:off x="668593" y="540774"/>
            <a:ext cx="6086923" cy="523220"/>
          </a:xfrm>
          <a:prstGeom prst="rect">
            <a:avLst/>
          </a:prstGeom>
          <a:noFill/>
        </p:spPr>
        <p:txBody>
          <a:bodyPr wrap="none" rtlCol="0">
            <a:spAutoFit/>
          </a:bodyPr>
          <a:lstStyle/>
          <a:p>
            <a:r>
              <a:rPr lang="en-US" altLang="zh-CN" sz="2800" dirty="0"/>
              <a:t>Top 10 venue recommendation scores</a:t>
            </a:r>
            <a:endParaRPr lang="zh-CN" altLang="en-US" sz="2800" dirty="0"/>
          </a:p>
        </p:txBody>
      </p:sp>
    </p:spTree>
    <p:extLst>
      <p:ext uri="{BB962C8B-B14F-4D97-AF65-F5344CB8AC3E}">
        <p14:creationId xmlns:p14="http://schemas.microsoft.com/office/powerpoint/2010/main" val="313144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EF6AD9D-A561-4417-823C-DF9BA3C1D0BF}"/>
              </a:ext>
            </a:extLst>
          </p:cNvPr>
          <p:cNvPicPr>
            <a:picLocks noChangeAspect="1"/>
          </p:cNvPicPr>
          <p:nvPr/>
        </p:nvPicPr>
        <p:blipFill>
          <a:blip r:embed="rId2"/>
          <a:stretch>
            <a:fillRect/>
          </a:stretch>
        </p:blipFill>
        <p:spPr>
          <a:xfrm>
            <a:off x="1614013" y="1641987"/>
            <a:ext cx="8049752" cy="4453451"/>
          </a:xfrm>
          <a:prstGeom prst="rect">
            <a:avLst/>
          </a:prstGeom>
        </p:spPr>
      </p:pic>
      <p:sp>
        <p:nvSpPr>
          <p:cNvPr id="3" name="文本框 2">
            <a:extLst>
              <a:ext uri="{FF2B5EF4-FFF2-40B4-BE49-F238E27FC236}">
                <a16:creationId xmlns:a16="http://schemas.microsoft.com/office/drawing/2014/main" id="{63FE0B27-6D0A-4F70-8009-78C94DF22F55}"/>
              </a:ext>
            </a:extLst>
          </p:cNvPr>
          <p:cNvSpPr txBox="1"/>
          <p:nvPr/>
        </p:nvSpPr>
        <p:spPr>
          <a:xfrm>
            <a:off x="1366684" y="629265"/>
            <a:ext cx="8563897" cy="461665"/>
          </a:xfrm>
          <a:prstGeom prst="rect">
            <a:avLst/>
          </a:prstGeom>
          <a:noFill/>
        </p:spPr>
        <p:txBody>
          <a:bodyPr wrap="square" rtlCol="0">
            <a:spAutoFit/>
          </a:bodyPr>
          <a:lstStyle/>
          <a:p>
            <a:r>
              <a:rPr lang="en-US" altLang="zh-CN" sz="2400" dirty="0"/>
              <a:t>Clustered map</a:t>
            </a:r>
            <a:endParaRPr lang="zh-CN" altLang="en-US" sz="2400" dirty="0"/>
          </a:p>
        </p:txBody>
      </p:sp>
    </p:spTree>
    <p:extLst>
      <p:ext uri="{BB962C8B-B14F-4D97-AF65-F5344CB8AC3E}">
        <p14:creationId xmlns:p14="http://schemas.microsoft.com/office/powerpoint/2010/main" val="267717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6D53D6-A92E-45C6-980C-4D5AAF35A3B6}"/>
              </a:ext>
            </a:extLst>
          </p:cNvPr>
          <p:cNvSpPr txBox="1"/>
          <p:nvPr/>
        </p:nvSpPr>
        <p:spPr>
          <a:xfrm>
            <a:off x="865239" y="993058"/>
            <a:ext cx="10609006" cy="4524315"/>
          </a:xfrm>
          <a:prstGeom prst="rect">
            <a:avLst/>
          </a:prstGeom>
          <a:noFill/>
        </p:spPr>
        <p:txBody>
          <a:bodyPr wrap="square" rtlCol="0">
            <a:spAutoFit/>
          </a:bodyPr>
          <a:lstStyle/>
          <a:p>
            <a:r>
              <a:rPr lang="en-US" altLang="zh-CN" sz="2400" dirty="0"/>
              <a:t>5.Conclusion</a:t>
            </a:r>
          </a:p>
          <a:p>
            <a:r>
              <a:rPr lang="en-US" altLang="zh-CN" dirty="0"/>
              <a:t>i</a:t>
            </a:r>
            <a:r>
              <a:rPr lang="en-US" altLang="zh-CN" sz="2400" dirty="0"/>
              <a:t>n this project, The generated clusters from our results shows that there are very good and interesting places located in areas where the median rents are cheaper. This kind of results may be very interesting for travelers who are also on budget constraints. Our results also yielded some interesting findings. For instance, The initial assumption among websites providing recommendations is that the Central Area that have the highest median rent also have better food venues. The results however show that while Marine Parade, a cheaper location has better rated food courts. Result shows that most popular food venue among Singaporeans, residents and visitors are </a:t>
            </a:r>
            <a:r>
              <a:rPr lang="en-US" altLang="zh-CN" sz="2400" b="1" dirty="0"/>
              <a:t>Food Courts, Coffee Shops and</a:t>
            </a:r>
            <a:r>
              <a:rPr lang="en-US" altLang="zh-CN" sz="2400" dirty="0"/>
              <a:t> </a:t>
            </a:r>
            <a:r>
              <a:rPr lang="en-US" altLang="zh-CN" sz="2400" b="1" dirty="0"/>
              <a:t>Fast Food Restaurants</a:t>
            </a:r>
            <a:r>
              <a:rPr lang="en-US" altLang="zh-CN" sz="2400" dirty="0"/>
              <a:t>. The highest rated Food Courts are located in </a:t>
            </a:r>
            <a:r>
              <a:rPr lang="en-US" altLang="zh-CN" sz="2400" b="1" dirty="0"/>
              <a:t>Marine Parade</a:t>
            </a:r>
            <a:r>
              <a:rPr lang="en-US" altLang="zh-CN" sz="2400" dirty="0"/>
              <a:t>, and in </a:t>
            </a:r>
            <a:r>
              <a:rPr lang="en-US" altLang="zh-CN" sz="2400" b="1" dirty="0"/>
              <a:t>Central Area</a:t>
            </a:r>
            <a:r>
              <a:rPr lang="en-US" altLang="zh-CN" sz="2400" dirty="0"/>
              <a:t>.</a:t>
            </a:r>
            <a:endParaRPr lang="zh-CN" altLang="zh-CN" sz="2400" dirty="0"/>
          </a:p>
        </p:txBody>
      </p:sp>
    </p:spTree>
    <p:extLst>
      <p:ext uri="{BB962C8B-B14F-4D97-AF65-F5344CB8AC3E}">
        <p14:creationId xmlns:p14="http://schemas.microsoft.com/office/powerpoint/2010/main" val="26991157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341</Words>
  <Application>Microsoft Office PowerPoint</Application>
  <PresentationFormat>宽屏</PresentationFormat>
  <Paragraphs>17</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Capstone project  battle of neighborhood</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battle of neighborhood</dc:title>
  <dc:creator>Alex</dc:creator>
  <cp:lastModifiedBy>Alex</cp:lastModifiedBy>
  <cp:revision>2</cp:revision>
  <dcterms:created xsi:type="dcterms:W3CDTF">2019-08-08T15:14:13Z</dcterms:created>
  <dcterms:modified xsi:type="dcterms:W3CDTF">2019-08-08T15:29:42Z</dcterms:modified>
</cp:coreProperties>
</file>