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07" r:id="rId2"/>
    <p:sldId id="364" r:id="rId3"/>
    <p:sldId id="398" r:id="rId4"/>
    <p:sldId id="399" r:id="rId5"/>
    <p:sldId id="400" r:id="rId6"/>
    <p:sldId id="401" r:id="rId7"/>
    <p:sldId id="404" r:id="rId8"/>
    <p:sldId id="403" r:id="rId9"/>
    <p:sldId id="405" r:id="rId10"/>
    <p:sldId id="406" r:id="rId11"/>
    <p:sldId id="402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F8F018"/>
    <a:srgbClr val="3A3C3F"/>
    <a:srgbClr val="233032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2019/8/13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5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07200" cy="38290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72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5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88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1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4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536A19-573C-41ED-A35C-89D1EB96A3E2}" type="slidenum">
              <a:rPr lang="en-US" altLang="zh-CN" smtClean="0">
                <a:solidFill>
                  <a:srgbClr val="000000"/>
                </a:solidFill>
                <a:latin typeface="AR PL UMing HK" pitchFamily="16" charset="0"/>
              </a:rPr>
              <a:t>10</a:t>
            </a:fld>
            <a:endParaRPr lang="en-US" altLang="zh-CN">
              <a:solidFill>
                <a:srgbClr val="000000"/>
              </a:solidFill>
              <a:latin typeface="AR PL UMing HK" pitchFamily="16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Open drain : </a:t>
            </a:r>
            <a:r>
              <a:rPr lang="zh-CN" altLang="en-US" dirty="0"/>
              <a:t>开漏  避免上拉电阻的影响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09046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5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88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1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4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536A19-573C-41ED-A35C-89D1EB96A3E2}" type="slidenum">
              <a:rPr lang="en-US" altLang="zh-CN" smtClean="0">
                <a:solidFill>
                  <a:srgbClr val="000000"/>
                </a:solidFill>
                <a:latin typeface="AR PL UMing HK" pitchFamily="16" charset="0"/>
              </a:rPr>
              <a:t>11</a:t>
            </a:fld>
            <a:endParaRPr lang="en-US" altLang="zh-CN">
              <a:solidFill>
                <a:srgbClr val="000000"/>
              </a:solidFill>
              <a:latin typeface="AR PL UMing HK" pitchFamily="16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Open drain : </a:t>
            </a:r>
            <a:r>
              <a:rPr lang="zh-CN" altLang="en-US" dirty="0"/>
              <a:t>开漏  避免上拉电阻的影响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0749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5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88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1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4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536A19-573C-41ED-A35C-89D1EB96A3E2}" type="slidenum">
              <a:rPr lang="en-US" altLang="zh-CN" smtClean="0">
                <a:solidFill>
                  <a:srgbClr val="000000"/>
                </a:solidFill>
                <a:latin typeface="AR PL UMing HK" pitchFamily="16" charset="0"/>
              </a:rPr>
              <a:t>2</a:t>
            </a:fld>
            <a:endParaRPr lang="en-US" altLang="zh-CN">
              <a:solidFill>
                <a:srgbClr val="000000"/>
              </a:solidFill>
              <a:latin typeface="AR PL UMing HK" pitchFamily="16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Open drain : </a:t>
            </a:r>
            <a:r>
              <a:rPr lang="zh-CN" altLang="en-US" dirty="0"/>
              <a:t>开漏  避免上拉电阻的影响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9773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5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88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1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4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536A19-573C-41ED-A35C-89D1EB96A3E2}" type="slidenum">
              <a:rPr lang="en-US" altLang="zh-CN" smtClean="0">
                <a:solidFill>
                  <a:srgbClr val="000000"/>
                </a:solidFill>
                <a:latin typeface="AR PL UMing HK" pitchFamily="16" charset="0"/>
              </a:rPr>
              <a:t>3</a:t>
            </a:fld>
            <a:endParaRPr lang="en-US" altLang="zh-CN">
              <a:solidFill>
                <a:srgbClr val="000000"/>
              </a:solidFill>
              <a:latin typeface="AR PL UMing HK" pitchFamily="16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Open drain : </a:t>
            </a:r>
            <a:r>
              <a:rPr lang="zh-CN" altLang="en-US" dirty="0"/>
              <a:t>开漏  避免上拉电阻的影响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1150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5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88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1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4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536A19-573C-41ED-A35C-89D1EB96A3E2}" type="slidenum">
              <a:rPr lang="en-US" altLang="zh-CN" smtClean="0">
                <a:solidFill>
                  <a:srgbClr val="000000"/>
                </a:solidFill>
                <a:latin typeface="AR PL UMing HK" pitchFamily="16" charset="0"/>
              </a:rPr>
              <a:t>4</a:t>
            </a:fld>
            <a:endParaRPr lang="en-US" altLang="zh-CN">
              <a:solidFill>
                <a:srgbClr val="000000"/>
              </a:solidFill>
              <a:latin typeface="AR PL UMing HK" pitchFamily="16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Open drain : </a:t>
            </a:r>
            <a:r>
              <a:rPr lang="zh-CN" altLang="en-US" dirty="0"/>
              <a:t>开漏  避免上拉电阻的影响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2666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5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88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1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4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536A19-573C-41ED-A35C-89D1EB96A3E2}" type="slidenum">
              <a:rPr lang="en-US" altLang="zh-CN" smtClean="0">
                <a:solidFill>
                  <a:srgbClr val="000000"/>
                </a:solidFill>
                <a:latin typeface="AR PL UMing HK" pitchFamily="16" charset="0"/>
              </a:rPr>
              <a:t>5</a:t>
            </a:fld>
            <a:endParaRPr lang="en-US" altLang="zh-CN">
              <a:solidFill>
                <a:srgbClr val="000000"/>
              </a:solidFill>
              <a:latin typeface="AR PL UMing HK" pitchFamily="16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Open drain : </a:t>
            </a:r>
            <a:r>
              <a:rPr lang="zh-CN" altLang="en-US" dirty="0"/>
              <a:t>开漏  避免上拉电阻的影响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68183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5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88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1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4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536A19-573C-41ED-A35C-89D1EB96A3E2}" type="slidenum">
              <a:rPr lang="en-US" altLang="zh-CN" smtClean="0">
                <a:solidFill>
                  <a:srgbClr val="000000"/>
                </a:solidFill>
                <a:latin typeface="AR PL UMing HK" pitchFamily="16" charset="0"/>
              </a:rPr>
              <a:t>6</a:t>
            </a:fld>
            <a:endParaRPr lang="en-US" altLang="zh-CN">
              <a:solidFill>
                <a:srgbClr val="000000"/>
              </a:solidFill>
              <a:latin typeface="AR PL UMing HK" pitchFamily="16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Open drain : </a:t>
            </a:r>
            <a:r>
              <a:rPr lang="zh-CN" altLang="en-US" dirty="0"/>
              <a:t>开漏  避免上拉电阻的影响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5368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5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88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1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4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536A19-573C-41ED-A35C-89D1EB96A3E2}" type="slidenum">
              <a:rPr lang="en-US" altLang="zh-CN" smtClean="0">
                <a:solidFill>
                  <a:srgbClr val="000000"/>
                </a:solidFill>
                <a:latin typeface="AR PL UMing HK" pitchFamily="16" charset="0"/>
              </a:rPr>
              <a:t>7</a:t>
            </a:fld>
            <a:endParaRPr lang="en-US" altLang="zh-CN">
              <a:solidFill>
                <a:srgbClr val="000000"/>
              </a:solidFill>
              <a:latin typeface="AR PL UMing HK" pitchFamily="16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Open drain : </a:t>
            </a:r>
            <a:r>
              <a:rPr lang="zh-CN" altLang="en-US" dirty="0"/>
              <a:t>开漏  避免上拉电阻的影响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2476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5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88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1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4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536A19-573C-41ED-A35C-89D1EB96A3E2}" type="slidenum">
              <a:rPr lang="en-US" altLang="zh-CN" smtClean="0">
                <a:solidFill>
                  <a:srgbClr val="000000"/>
                </a:solidFill>
                <a:latin typeface="AR PL UMing HK" pitchFamily="16" charset="0"/>
              </a:rPr>
              <a:t>8</a:t>
            </a:fld>
            <a:endParaRPr lang="en-US" altLang="zh-CN">
              <a:solidFill>
                <a:srgbClr val="000000"/>
              </a:solidFill>
              <a:latin typeface="AR PL UMing HK" pitchFamily="16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Open drain : </a:t>
            </a:r>
            <a:r>
              <a:rPr lang="zh-CN" altLang="en-US" dirty="0"/>
              <a:t>开漏  避免上拉电阻的影响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49535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5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88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1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415" indent="-247650" defTabSz="4864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3590" algn="l"/>
                <a:tab pos="1567815" algn="l"/>
                <a:tab pos="2352040" algn="l"/>
                <a:tab pos="313626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536A19-573C-41ED-A35C-89D1EB96A3E2}" type="slidenum">
              <a:rPr lang="en-US" altLang="zh-CN" smtClean="0">
                <a:solidFill>
                  <a:srgbClr val="000000"/>
                </a:solidFill>
                <a:latin typeface="AR PL UMing HK" pitchFamily="16" charset="0"/>
              </a:rPr>
              <a:t>9</a:t>
            </a:fld>
            <a:endParaRPr lang="en-US" altLang="zh-CN">
              <a:solidFill>
                <a:srgbClr val="000000"/>
              </a:solidFill>
              <a:latin typeface="AR PL UMing HK" pitchFamily="16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Open drain : </a:t>
            </a:r>
            <a:r>
              <a:rPr lang="zh-CN" altLang="en-US" dirty="0"/>
              <a:t>开漏  避免上拉电阻的影响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5991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2019/8/13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最基础-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/>
        </p:nvPicPr>
        <p:blipFill>
          <a:blip r:embed="rId2"/>
          <a:stretch>
            <a:fillRect/>
          </a:stretch>
        </p:blipFill>
        <p:spPr>
          <a:xfrm>
            <a:off x="-636" y="-19685"/>
            <a:ext cx="12193291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77654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675389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2019/8/13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2019/8/13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2019/8/13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2019/8/13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2019/8/13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2019/8/13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26490" y="3522345"/>
            <a:ext cx="7286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线程池</a:t>
            </a:r>
            <a:endParaRPr lang="en-US" altLang="zh-CN" sz="44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6490" y="5363845"/>
            <a:ext cx="6598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代老师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6330" y="1999615"/>
            <a:ext cx="8619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66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嵌入式开发</a:t>
            </a:r>
          </a:p>
        </p:txBody>
      </p:sp>
      <p:sp>
        <p:nvSpPr>
          <p:cNvPr id="3" name="矩形 2"/>
          <p:cNvSpPr/>
          <p:nvPr/>
        </p:nvSpPr>
        <p:spPr>
          <a:xfrm>
            <a:off x="-37290" y="494093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  <a:p>
            <a:pPr algn="just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240" y="131572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  <a:p>
            <a:pPr algn="just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26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4034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rgbClr val="01E1EF"/>
                </a:solidFill>
                <a:latin typeface="微软雅黑" panose="020B0503020204020204" pitchFamily="34" charset="-122"/>
              </a:rPr>
              <a:t>线程条件变量</a:t>
            </a:r>
            <a:endParaRPr lang="en-US" altLang="zh-CN" dirty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1774" y="1690688"/>
            <a:ext cx="7615707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>
                <a:solidFill>
                  <a:srgbClr val="DCDCAA"/>
                </a:solidFill>
                <a:latin typeface="Consolas" panose="020B0609020204030204" pitchFamily="49" charset="0"/>
              </a:rPr>
              <a:t>pthread_cond_broadcast</a:t>
            </a:r>
            <a:r>
              <a:rPr lang="en-US" altLang="zh-CN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>
                <a:solidFill>
                  <a:srgbClr val="569CD6"/>
                </a:solidFill>
                <a:latin typeface="Consolas" panose="020B0609020204030204" pitchFamily="49" charset="0"/>
              </a:rPr>
              <a:t>pthread_cond_t</a:t>
            </a:r>
            <a:r>
              <a:rPr lang="en-US" altLang="zh-CN" sz="200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2000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2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>
                <a:solidFill>
                  <a:srgbClr val="DCDCAA"/>
                </a:solidFill>
                <a:latin typeface="Consolas" panose="020B0609020204030204" pitchFamily="49" charset="0"/>
              </a:rPr>
              <a:t>pthread_cond_signal</a:t>
            </a:r>
            <a:r>
              <a:rPr lang="en-US" altLang="zh-CN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>
                <a:solidFill>
                  <a:srgbClr val="569CD6"/>
                </a:solidFill>
                <a:latin typeface="Consolas" panose="020B0609020204030204" pitchFamily="49" charset="0"/>
              </a:rPr>
              <a:t>pthread_cond_t</a:t>
            </a:r>
            <a:r>
              <a:rPr lang="en-US" altLang="zh-CN" sz="200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2000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2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功能</a:t>
            </a:r>
            <a:r>
              <a:rPr lang="en-US" altLang="zh-CN" sz="20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唤醒</a:t>
            </a:r>
            <a:r>
              <a:rPr lang="en-US" altLang="zh-CN" sz="2000">
                <a:solidFill>
                  <a:srgbClr val="D4D4D4"/>
                </a:solidFill>
                <a:latin typeface="Consolas" panose="020B0609020204030204" pitchFamily="49" charset="0"/>
              </a:rPr>
              <a:t>pthread_cond_wait</a:t>
            </a:r>
            <a:r>
              <a:rPr lang="zh-CN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阻塞的线程</a:t>
            </a:r>
          </a:p>
          <a:p>
            <a:r>
              <a:rPr lang="zh-CN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区别：</a:t>
            </a:r>
          </a:p>
          <a:p>
            <a:r>
              <a:rPr lang="en-US" altLang="zh-CN" sz="2000">
                <a:solidFill>
                  <a:srgbClr val="D4D4D4"/>
                </a:solidFill>
                <a:latin typeface="Consolas" panose="020B0609020204030204" pitchFamily="49" charset="0"/>
              </a:rPr>
              <a:t>pthread_cond_signal</a:t>
            </a:r>
            <a:r>
              <a:rPr lang="zh-CN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：唤醒条件变量上的一个线程</a:t>
            </a:r>
          </a:p>
          <a:p>
            <a:r>
              <a:rPr lang="en-US" altLang="zh-CN" sz="2000">
                <a:solidFill>
                  <a:srgbClr val="D4D4D4"/>
                </a:solidFill>
                <a:latin typeface="Consolas" panose="020B0609020204030204" pitchFamily="49" charset="0"/>
              </a:rPr>
              <a:t>pthread_cond_broadcast:</a:t>
            </a:r>
            <a:r>
              <a:rPr lang="zh-CN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唤醒条件变量上所有的线程</a:t>
            </a:r>
          </a:p>
          <a:p>
            <a:br>
              <a:rPr lang="zh-CN" altLang="en-US" sz="200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44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54001" y="2644685"/>
            <a:ext cx="4543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rgbClr val="01E1EF"/>
                </a:solidFill>
                <a:latin typeface="微软雅黑" panose="020B0503020204020204" pitchFamily="34" charset="-122"/>
              </a:rPr>
              <a:t>线程池实例分析</a:t>
            </a:r>
            <a:endParaRPr lang="en-US" altLang="zh-CN" dirty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3463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0346" y="1510383"/>
            <a:ext cx="69900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800">
                <a:solidFill>
                  <a:schemeClr val="bg1"/>
                </a:solidFill>
              </a:rPr>
              <a:t>线程池就是首先创建一些线程，它们的集合称为线程池。使用线程池可以很好地提高性能，线程池在系统启动时即创建大量空闲的线程，程序将一个任务传给线程池，线程池就会启动一条线程来执行这个任务，执行结束以后，该线程并不会死亡，而是再次返回线程池中成为空闲状态，等待执行下一个任务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4034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rgbClr val="01E1EF"/>
                </a:solidFill>
                <a:latin typeface="微软雅黑" panose="020B0503020204020204" pitchFamily="34" charset="-122"/>
              </a:rPr>
              <a:t>线程池简</a:t>
            </a:r>
            <a:r>
              <a:rPr lang="zh-CN" altLang="en-US" dirty="0">
                <a:solidFill>
                  <a:srgbClr val="01E1EF"/>
                </a:solidFill>
                <a:latin typeface="微软雅黑" panose="020B0503020204020204" pitchFamily="34" charset="-122"/>
              </a:rPr>
              <a:t>介</a:t>
            </a:r>
            <a:endParaRPr lang="en-US" altLang="zh-CN" dirty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2862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0346" y="1510383"/>
            <a:ext cx="82135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/>
            <a:r>
              <a:rPr lang="zh-CN" altLang="en-US" sz="2400" dirty="0">
                <a:solidFill>
                  <a:schemeClr val="bg1"/>
                </a:solidFill>
              </a:rPr>
              <a:t>传统多线程方案中我们采用的服务器模型则是一旦接受到请求之后，即创建一个新的线程，由该线程执行任务。任务执行完毕后，线程退出，这就“即时创建，即时销毁”的策略。尽管与创建进程相比，创建线程的时间已经大大的缩短，</a:t>
            </a:r>
            <a:r>
              <a:rPr lang="zh-CN" altLang="en-US" sz="2400" b="1" dirty="0">
                <a:solidFill>
                  <a:srgbClr val="FF0000"/>
                </a:solidFill>
              </a:rPr>
              <a:t>但是如果提交给线程的任务是执行时间较短，而且执行次数极其频繁，那么服务器将处于不停的创建线程，销毁线程的状态，这笔开销将是不可忽略的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lvl="1" indent="457200"/>
            <a:endParaRPr lang="en-US" altLang="zh-CN" sz="2400" dirty="0">
              <a:solidFill>
                <a:schemeClr val="bg1"/>
              </a:solidFill>
            </a:endParaRPr>
          </a:p>
          <a:p>
            <a:pPr marL="0" lvl="1" indent="457200"/>
            <a:r>
              <a:rPr lang="zh-CN" altLang="en-US" sz="2400" dirty="0">
                <a:solidFill>
                  <a:schemeClr val="bg1"/>
                </a:solidFill>
              </a:rPr>
              <a:t>目前的大多数网络服务器，包括</a:t>
            </a:r>
            <a:r>
              <a:rPr lang="en-US" altLang="zh-CN" sz="2400" dirty="0">
                <a:solidFill>
                  <a:schemeClr val="bg1"/>
                </a:solidFill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</a:rPr>
              <a:t>服务器、</a:t>
            </a:r>
            <a:r>
              <a:rPr lang="en-US" altLang="zh-CN" sz="2400" dirty="0">
                <a:solidFill>
                  <a:schemeClr val="bg1"/>
                </a:solidFill>
              </a:rPr>
              <a:t>Email</a:t>
            </a:r>
            <a:r>
              <a:rPr lang="zh-CN" altLang="en-US" sz="2400" dirty="0">
                <a:solidFill>
                  <a:schemeClr val="bg1"/>
                </a:solidFill>
              </a:rPr>
              <a:t>服务器以及数据库服务器等都具有一个共同点，</a:t>
            </a:r>
            <a:r>
              <a:rPr lang="zh-CN" altLang="en-US" sz="2400" dirty="0">
                <a:solidFill>
                  <a:srgbClr val="FF0000"/>
                </a:solidFill>
              </a:rPr>
              <a:t>就是单位时间内必须处理数目巨大的连接请求，但处理时间却相对较短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4034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rgbClr val="01E1EF"/>
                </a:solidFill>
                <a:latin typeface="微软雅黑" panose="020B0503020204020204" pitchFamily="34" charset="-122"/>
              </a:rPr>
              <a:t>为什么引入线程池</a:t>
            </a:r>
            <a:endParaRPr lang="en-US" altLang="zh-CN" dirty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2505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3377" y="1523262"/>
            <a:ext cx="8213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FF00"/>
                </a:solidFill>
              </a:rPr>
              <a:t>经典生产者消费者模型</a:t>
            </a: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FF00"/>
                </a:solidFill>
              </a:rPr>
              <a:t>线程池中有若干等待的线程</a:t>
            </a: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FF00"/>
                </a:solidFill>
              </a:rPr>
              <a:t>线程池中的线程用于执行大量的相对短暂的任务</a:t>
            </a:r>
          </a:p>
          <a:p>
            <a:pPr marL="0" lvl="1" indent="457200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4034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rgbClr val="01E1EF"/>
                </a:solidFill>
                <a:latin typeface="微软雅黑" panose="020B0503020204020204" pitchFamily="34" charset="-122"/>
              </a:rPr>
              <a:t>线程池特点</a:t>
            </a:r>
            <a:endParaRPr lang="en-US" altLang="zh-CN" dirty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026" name="Picture 2" descr="https://images2018.cnblogs.com/blog/1226829/201808/1226829-20180828203836644-694015947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77" y="3286105"/>
            <a:ext cx="7814257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7429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4034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rgbClr val="01E1EF"/>
                </a:solidFill>
                <a:latin typeface="微软雅黑" panose="020B0503020204020204" pitchFamily="34" charset="-122"/>
              </a:rPr>
              <a:t>线程池工作流程图</a:t>
            </a:r>
            <a:endParaRPr lang="en-US" altLang="zh-CN" dirty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0346" y="1690688"/>
            <a:ext cx="88201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535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4034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rgbClr val="01E1EF"/>
                </a:solidFill>
                <a:latin typeface="微软雅黑" panose="020B0503020204020204" pitchFamily="34" charset="-122"/>
              </a:rPr>
              <a:t>线程池对象</a:t>
            </a:r>
            <a:endParaRPr lang="en-US" altLang="zh-CN" dirty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4501" y="1690688"/>
            <a:ext cx="7435403" cy="3785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569CD6"/>
                </a:solidFill>
                <a:latin typeface="Consolas" panose="020B0609020204030204" pitchFamily="49" charset="0"/>
              </a:rPr>
              <a:t>typedef struct{</a:t>
            </a:r>
          </a:p>
          <a:p>
            <a:pPr lvl="1"/>
            <a:r>
              <a:rPr lang="en-US" altLang="zh-CN" sz="2400">
                <a:solidFill>
                  <a:srgbClr val="569CD6"/>
                </a:solidFill>
                <a:latin typeface="Consolas" panose="020B0609020204030204" pitchFamily="49" charset="0"/>
              </a:rPr>
              <a:t>pthread_mutex_t</a:t>
            </a:r>
            <a:r>
              <a:rPr lang="en-US" altLang="zh-CN" sz="2400">
                <a:solidFill>
                  <a:srgbClr val="D4D4D4"/>
                </a:solidFill>
                <a:latin typeface="Consolas" panose="020B0609020204030204" pitchFamily="49" charset="0"/>
              </a:rPr>
              <a:t> pool_lock; </a:t>
            </a:r>
            <a:r>
              <a:rPr lang="en-US" altLang="zh-CN" sz="240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>
                <a:solidFill>
                  <a:srgbClr val="6A9955"/>
                </a:solidFill>
                <a:latin typeface="Consolas" panose="020B0609020204030204" pitchFamily="49" charset="0"/>
              </a:rPr>
              <a:t>互斥锁</a:t>
            </a:r>
            <a:endParaRPr lang="zh-CN" alt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>
                <a:solidFill>
                  <a:srgbClr val="569CD6"/>
                </a:solidFill>
                <a:latin typeface="Consolas" panose="020B0609020204030204" pitchFamily="49" charset="0"/>
              </a:rPr>
              <a:t>pthread_cond_t</a:t>
            </a:r>
            <a:r>
              <a:rPr lang="en-US" altLang="zh-CN" sz="2400">
                <a:solidFill>
                  <a:srgbClr val="D4D4D4"/>
                </a:solidFill>
                <a:latin typeface="Consolas" panose="020B0609020204030204" pitchFamily="49" charset="0"/>
              </a:rPr>
              <a:t> cond; </a:t>
            </a:r>
            <a:r>
              <a:rPr lang="en-US" altLang="zh-CN" sz="240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>
                <a:solidFill>
                  <a:srgbClr val="6A9955"/>
                </a:solidFill>
                <a:latin typeface="Consolas" panose="020B0609020204030204" pitchFamily="49" charset="0"/>
              </a:rPr>
              <a:t>条件变量</a:t>
            </a:r>
            <a:endParaRPr lang="zh-CN" alt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br>
              <a:rPr lang="zh-CN" altLang="en-US" sz="2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>
                <a:solidFill>
                  <a:srgbClr val="D4D4D4"/>
                </a:solidFill>
                <a:latin typeface="Consolas" panose="020B0609020204030204" pitchFamily="49" charset="0"/>
              </a:rPr>
              <a:t>worker * queuehead; </a:t>
            </a:r>
            <a:r>
              <a:rPr lang="en-US" altLang="zh-CN" sz="240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>
                <a:solidFill>
                  <a:srgbClr val="6A9955"/>
                </a:solidFill>
                <a:latin typeface="Consolas" panose="020B0609020204030204" pitchFamily="49" charset="0"/>
              </a:rPr>
              <a:t>队列头</a:t>
            </a:r>
            <a:endParaRPr lang="zh-CN" alt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>
                <a:solidFill>
                  <a:srgbClr val="D4D4D4"/>
                </a:solidFill>
                <a:latin typeface="Consolas" panose="020B0609020204030204" pitchFamily="49" charset="0"/>
              </a:rPr>
              <a:t> cur_queue_cont; </a:t>
            </a:r>
            <a:r>
              <a:rPr lang="en-US" altLang="zh-CN" sz="240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>
                <a:solidFill>
                  <a:srgbClr val="6A9955"/>
                </a:solidFill>
                <a:latin typeface="Consolas" panose="020B0609020204030204" pitchFamily="49" charset="0"/>
              </a:rPr>
              <a:t>当前队列中成员个数</a:t>
            </a:r>
            <a:endParaRPr lang="zh-CN" alt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>
                <a:solidFill>
                  <a:srgbClr val="569CD6"/>
                </a:solidFill>
                <a:latin typeface="Consolas" panose="020B0609020204030204" pitchFamily="49" charset="0"/>
              </a:rPr>
              <a:t>pthread_t</a:t>
            </a:r>
            <a:r>
              <a:rPr lang="en-US" altLang="zh-CN" sz="2400">
                <a:solidFill>
                  <a:srgbClr val="D4D4D4"/>
                </a:solidFill>
                <a:latin typeface="Consolas" panose="020B0609020204030204" pitchFamily="49" charset="0"/>
              </a:rPr>
              <a:t> * pthread_num; </a:t>
            </a:r>
            <a:r>
              <a:rPr lang="en-US" altLang="zh-CN" sz="240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>
                <a:solidFill>
                  <a:srgbClr val="6A9955"/>
                </a:solidFill>
                <a:latin typeface="Consolas" panose="020B0609020204030204" pitchFamily="49" charset="0"/>
              </a:rPr>
              <a:t>线程号</a:t>
            </a:r>
            <a:endParaRPr lang="zh-CN" alt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>
                <a:solidFill>
                  <a:srgbClr val="D4D4D4"/>
                </a:solidFill>
                <a:latin typeface="Consolas" panose="020B0609020204030204" pitchFamily="49" charset="0"/>
              </a:rPr>
              <a:t> max_thread; </a:t>
            </a:r>
            <a:r>
              <a:rPr lang="en-US" altLang="zh-CN" sz="240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>
                <a:solidFill>
                  <a:srgbClr val="6A9955"/>
                </a:solidFill>
                <a:latin typeface="Consolas" panose="020B0609020204030204" pitchFamily="49" charset="0"/>
              </a:rPr>
              <a:t>创建的线程的个数</a:t>
            </a:r>
            <a:endParaRPr lang="zh-CN" alt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>
                <a:solidFill>
                  <a:srgbClr val="D4D4D4"/>
                </a:solidFill>
                <a:latin typeface="Consolas" panose="020B0609020204030204" pitchFamily="49" charset="0"/>
              </a:rPr>
              <a:t> shutdown; </a:t>
            </a:r>
            <a:r>
              <a:rPr lang="en-US" altLang="zh-CN" sz="240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>
                <a:solidFill>
                  <a:srgbClr val="6A9955"/>
                </a:solidFill>
                <a:latin typeface="Consolas" panose="020B0609020204030204" pitchFamily="49" charset="0"/>
              </a:rPr>
              <a:t>线程停止标志</a:t>
            </a:r>
            <a:endParaRPr lang="zh-CN" alt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>
                <a:solidFill>
                  <a:srgbClr val="D4D4D4"/>
                </a:solidFill>
                <a:latin typeface="Consolas" panose="020B0609020204030204" pitchFamily="49" charset="0"/>
              </a:rPr>
              <a:t>pool;</a:t>
            </a:r>
          </a:p>
        </p:txBody>
      </p:sp>
    </p:spTree>
    <p:extLst>
      <p:ext uri="{BB962C8B-B14F-4D97-AF65-F5344CB8AC3E}">
        <p14:creationId xmlns:p14="http://schemas.microsoft.com/office/powerpoint/2010/main" val="31007321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4034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rgbClr val="01E1EF"/>
                </a:solidFill>
                <a:latin typeface="微软雅黑" panose="020B0503020204020204" pitchFamily="34" charset="-122"/>
              </a:rPr>
              <a:t>线程池对象</a:t>
            </a:r>
            <a:endParaRPr lang="en-US" altLang="zh-CN" dirty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0346" y="1679629"/>
            <a:ext cx="7963437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400">
                <a:solidFill>
                  <a:srgbClr val="D4D4D4"/>
                </a:solidFill>
                <a:latin typeface="Consolas" panose="020B0609020204030204" pitchFamily="49" charset="0"/>
              </a:rPr>
              <a:t> work{</a:t>
            </a:r>
          </a:p>
          <a:p>
            <a:pPr lvl="1"/>
            <a:r>
              <a:rPr lang="en-US" altLang="zh-CN" sz="240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>
                <a:solidFill>
                  <a:srgbClr val="D4D4D4"/>
                </a:solidFill>
                <a:latin typeface="Consolas" panose="020B0609020204030204" pitchFamily="49" charset="0"/>
              </a:rPr>
              <a:t> * (*process)(</a:t>
            </a:r>
            <a:r>
              <a:rPr lang="en-US" altLang="zh-CN" sz="240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>
                <a:solidFill>
                  <a:srgbClr val="D4D4D4"/>
                </a:solidFill>
                <a:latin typeface="Consolas" panose="020B0609020204030204" pitchFamily="49" charset="0"/>
              </a:rPr>
              <a:t> * arg); </a:t>
            </a:r>
          </a:p>
          <a:p>
            <a:pPr lvl="1"/>
            <a:r>
              <a:rPr lang="en-US" altLang="zh-CN" sz="240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>
                <a:solidFill>
                  <a:srgbClr val="6A9955"/>
                </a:solidFill>
                <a:latin typeface="Consolas" panose="020B0609020204030204" pitchFamily="49" charset="0"/>
              </a:rPr>
              <a:t>执行任务的函数指针</a:t>
            </a:r>
            <a:endParaRPr lang="zh-CN" alt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>
                <a:solidFill>
                  <a:srgbClr val="D4D4D4"/>
                </a:solidFill>
                <a:latin typeface="Consolas" panose="020B0609020204030204" pitchFamily="49" charset="0"/>
              </a:rPr>
              <a:t> * args; </a:t>
            </a:r>
            <a:r>
              <a:rPr lang="en-US" altLang="zh-CN" sz="240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>
                <a:solidFill>
                  <a:srgbClr val="6A9955"/>
                </a:solidFill>
                <a:latin typeface="Consolas" panose="020B0609020204030204" pitchFamily="49" charset="0"/>
              </a:rPr>
              <a:t>传递的参数</a:t>
            </a:r>
            <a:endParaRPr lang="zh-CN" alt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400">
                <a:solidFill>
                  <a:srgbClr val="D4D4D4"/>
                </a:solidFill>
                <a:latin typeface="Consolas" panose="020B0609020204030204" pitchFamily="49" charset="0"/>
              </a:rPr>
              <a:t> work * next; </a:t>
            </a:r>
            <a:r>
              <a:rPr lang="en-US" altLang="zh-CN" sz="240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>
                <a:solidFill>
                  <a:srgbClr val="6A9955"/>
                </a:solidFill>
                <a:latin typeface="Consolas" panose="020B0609020204030204" pitchFamily="49" charset="0"/>
              </a:rPr>
              <a:t>指向队列的下一个成员</a:t>
            </a:r>
            <a:endParaRPr lang="zh-CN" alt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>
                <a:solidFill>
                  <a:srgbClr val="D4D4D4"/>
                </a:solidFill>
                <a:latin typeface="Consolas" panose="020B0609020204030204" pitchFamily="49" charset="0"/>
              </a:rPr>
              <a:t>}worker;</a:t>
            </a:r>
            <a:endParaRPr lang="en-US" altLang="zh-CN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967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4034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rgbClr val="01E1EF"/>
                </a:solidFill>
                <a:latin typeface="微软雅黑" panose="020B0503020204020204" pitchFamily="34" charset="-122"/>
              </a:rPr>
              <a:t>线程条件变量</a:t>
            </a:r>
            <a:endParaRPr lang="en-US" altLang="zh-CN" dirty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0346" y="1533787"/>
            <a:ext cx="8826321" cy="5016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apt-get install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manpages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posix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-dev</a:t>
            </a:r>
          </a:p>
          <a:p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安装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man</a:t>
            </a:r>
            <a:r>
              <a:rPr lang="zh-CN" alt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手册</a:t>
            </a:r>
            <a:endParaRPr lang="zh-CN" alt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pthread_cond_init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pthread_cond_t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restrict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pthread_condattr_t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restrict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attr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pthread_cond_t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PTHREAD_COND_INITIALIZER; </a:t>
            </a:r>
          </a:p>
          <a:p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功能  ：初始化一个条件变量</a:t>
            </a:r>
          </a:p>
          <a:p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参数  ：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	@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cond</a:t>
            </a: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：条件变量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	@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attr: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linux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线程中忽略）</a:t>
            </a:r>
          </a:p>
          <a:p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返回值 ：函数成功返回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；任何其他返回值都表示错误</a:t>
            </a:r>
          </a:p>
          <a:p>
            <a:b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pthread_cond_destroy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pthread_cond_t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功能  ：销毁一个条件变量</a:t>
            </a:r>
          </a:p>
          <a:p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参数  ：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	@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cond</a:t>
            </a: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：条件变量</a:t>
            </a:r>
          </a:p>
          <a:p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返回值 ：函数成功返回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；任何其他返回值都表示错误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9355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4034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rgbClr val="01E1EF"/>
                </a:solidFill>
                <a:latin typeface="微软雅黑" panose="020B0503020204020204" pitchFamily="34" charset="-122"/>
              </a:rPr>
              <a:t>线程条件变量</a:t>
            </a:r>
            <a:endParaRPr lang="en-US" altLang="zh-CN" dirty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0345" y="1533993"/>
            <a:ext cx="10183969" cy="48936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pthread_cond_wait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pthread_cond_t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restrict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pthread_mutex_t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restrict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mutex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功能：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wait on a condition </a:t>
            </a:r>
            <a:r>
              <a:rPr lang="zh-CN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阻塞等待条件</a:t>
            </a:r>
          </a:p>
          <a:p>
            <a:r>
              <a:rPr lang="zh-CN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参数：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cond</a:t>
            </a:r>
            <a:r>
              <a:rPr lang="zh-CN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：条件变量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@mutex:</a:t>
            </a:r>
            <a:r>
              <a:rPr lang="zh-CN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线程互斥锁</a:t>
            </a:r>
          </a:p>
          <a:p>
            <a:r>
              <a:rPr lang="zh-CN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返回值：函数成功返回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；任何其他返回值都表示错误</a:t>
            </a:r>
          </a:p>
          <a:p>
            <a:br>
              <a:rPr lang="zh-CN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深入解析：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、阻塞等待条件满足后被唤醒；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、如果条件不满足，释放互斥锁 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mutex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、当被唤醒时，解除阻塞，重新去申请互斥锁，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phtread_mutex_lock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mutex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018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3002</TotalTime>
  <Words>670</Words>
  <Application>Microsoft Office PowerPoint</Application>
  <PresentationFormat>宽屏</PresentationFormat>
  <Paragraphs>86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 PL UMing HK</vt:lpstr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微软用户</cp:lastModifiedBy>
  <cp:revision>244</cp:revision>
  <dcterms:created xsi:type="dcterms:W3CDTF">2017-06-19T10:32:00Z</dcterms:created>
  <dcterms:modified xsi:type="dcterms:W3CDTF">2019-08-13T12:17:53Z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