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gEm+FleFvs6rrWQEsBYoee2fwl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3"/>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3"/>
          <p:cNvSpPr/>
          <p:nvPr/>
        </p:nvSpPr>
        <p:spPr>
          <a:xfrm>
            <a:off x="920834" y="4299696"/>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3"/>
          <p:cNvSpPr/>
          <p:nvPr/>
        </p:nvSpPr>
        <p:spPr>
          <a:xfrm>
            <a:off x="920834" y="1484779"/>
            <a:ext cx="10222992" cy="2743200"/>
          </a:xfrm>
          <a:prstGeom prst="rect">
            <a:avLst/>
          </a:prstGeom>
          <a:blipFill rotWithShape="1">
            <a:blip r:embed="rId4">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3"/>
          <p:cNvGrpSpPr/>
          <p:nvPr/>
        </p:nvGrpSpPr>
        <p:grpSpPr>
          <a:xfrm>
            <a:off x="9649215" y="4068923"/>
            <a:ext cx="1080904" cy="1080902"/>
            <a:chOff x="9685338" y="4460675"/>
            <a:chExt cx="1080904" cy="1080902"/>
          </a:xfrm>
        </p:grpSpPr>
        <p:sp>
          <p:nvSpPr>
            <p:cNvPr id="23" name="Google Shape;23;p23"/>
            <p:cNvSpPr/>
            <p:nvPr/>
          </p:nvSpPr>
          <p:spPr>
            <a:xfrm>
              <a:off x="9685338" y="4460675"/>
              <a:ext cx="1080904" cy="1080902"/>
            </a:xfrm>
            <a:prstGeom prst="ellipse">
              <a:avLst/>
            </a:prstGeom>
            <a:blipFill rotWithShape="1">
              <a:blip r:embed="rId5">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3"/>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3"/>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3"/>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7" name="Google Shape;27;p2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3"/>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3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2"/>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5" name="Google Shape;95;p3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33"/>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3"/>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3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3" name="Google Shape;33;p2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25"/>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5"/>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5"/>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0" name="Google Shape;40;p25"/>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5"/>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2" name="Google Shape;42;p25"/>
          <p:cNvGrpSpPr/>
          <p:nvPr/>
        </p:nvGrpSpPr>
        <p:grpSpPr>
          <a:xfrm>
            <a:off x="897399" y="2325848"/>
            <a:ext cx="1080904" cy="1080902"/>
            <a:chOff x="9685338" y="4460675"/>
            <a:chExt cx="1080904" cy="1080902"/>
          </a:xfrm>
        </p:grpSpPr>
        <p:sp>
          <p:nvSpPr>
            <p:cNvPr id="43" name="Google Shape;43;p25"/>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5"/>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25"/>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46" name="Shape 46"/>
        <p:cNvGrpSpPr/>
        <p:nvPr/>
      </p:nvGrpSpPr>
      <p:grpSpPr>
        <a:xfrm>
          <a:off x="0" y="0"/>
          <a:ext cx="0" cy="0"/>
          <a:chOff x="0" y="0"/>
          <a:chExt cx="0" cy="0"/>
        </a:xfrm>
      </p:grpSpPr>
      <p:sp>
        <p:nvSpPr>
          <p:cNvPr id="47" name="Google Shape;47;p26"/>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6"/>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6"/>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0" name="Google Shape;50;p26"/>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51" name="Google Shape;51;p2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3" name="Google Shape;53;p26"/>
          <p:cNvGrpSpPr/>
          <p:nvPr/>
        </p:nvGrpSpPr>
        <p:grpSpPr>
          <a:xfrm>
            <a:off x="11401725" y="6229681"/>
            <a:ext cx="457200" cy="457200"/>
            <a:chOff x="11361456" y="6195813"/>
            <a:chExt cx="548640" cy="548640"/>
          </a:xfrm>
        </p:grpSpPr>
        <p:sp>
          <p:nvSpPr>
            <p:cNvPr id="54" name="Google Shape;54;p26"/>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6"/>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2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7"/>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0" name="Google Shape;60;p27"/>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1" name="Google Shape;61;p2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2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8"/>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67" name="Google Shape;67;p28"/>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8" name="Google Shape;68;p28"/>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69" name="Google Shape;69;p28"/>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0" name="Google Shape;70;p2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2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3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31"/>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1"/>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1"/>
          <p:cNvSpPr/>
          <p:nvPr>
            <p:ph idx="2" type="pic"/>
          </p:nvPr>
        </p:nvSpPr>
        <p:spPr>
          <a:xfrm>
            <a:off x="0" y="0"/>
            <a:ext cx="8303740" cy="6858000"/>
          </a:xfrm>
          <a:prstGeom prst="rect">
            <a:avLst/>
          </a:prstGeom>
          <a:solidFill>
            <a:srgbClr val="E1DFDF"/>
          </a:solidFill>
          <a:ln>
            <a:noFill/>
          </a:ln>
        </p:spPr>
      </p:sp>
      <p:sp>
        <p:nvSpPr>
          <p:cNvPr id="86" name="Google Shape;86;p31"/>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7" name="Google Shape;87;p3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8" name="Google Shape;88;p31"/>
          <p:cNvGrpSpPr/>
          <p:nvPr/>
        </p:nvGrpSpPr>
        <p:grpSpPr>
          <a:xfrm>
            <a:off x="11401725" y="6229681"/>
            <a:ext cx="457200" cy="457200"/>
            <a:chOff x="11361456" y="6195813"/>
            <a:chExt cx="548640" cy="548640"/>
          </a:xfrm>
        </p:grpSpPr>
        <p:sp>
          <p:nvSpPr>
            <p:cNvPr id="89" name="Google Shape;89;p31"/>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3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12" name="Google Shape;12;p2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 name="Google Shape;13;p2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4" name="Google Shape;14;p22"/>
          <p:cNvGrpSpPr/>
          <p:nvPr/>
        </p:nvGrpSpPr>
        <p:grpSpPr>
          <a:xfrm>
            <a:off x="11401725" y="6229681"/>
            <a:ext cx="457200" cy="457200"/>
            <a:chOff x="11361456" y="6195813"/>
            <a:chExt cx="548640" cy="548640"/>
          </a:xfrm>
        </p:grpSpPr>
        <p:sp>
          <p:nvSpPr>
            <p:cNvPr id="15" name="Google Shape;15;p22"/>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2"/>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spellingcity.com/pdfs/HS3-MinuteReadingAssessment.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9600"/>
              <a:buFont typeface="Rockwell"/>
              <a:buNone/>
            </a:pPr>
            <a:r>
              <a:rPr lang="en-US"/>
              <a:t>MODULE 5U3A1 RTI</a:t>
            </a:r>
            <a:endParaRPr/>
          </a:p>
        </p:txBody>
      </p:sp>
      <p:sp>
        <p:nvSpPr>
          <p:cNvPr id="109" name="Google Shape;109;p1"/>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70"/>
              <a:buNone/>
            </a:pPr>
            <a:r>
              <a:rPr lang="en-US"/>
              <a:t>James Neal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TEACHER STUDENT MEETING</a:t>
            </a:r>
            <a:endParaRPr/>
          </a:p>
        </p:txBody>
      </p:sp>
      <p:sp>
        <p:nvSpPr>
          <p:cNvPr id="166" name="Google Shape;166;p10"/>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lnSpcReduction="10000"/>
          </a:bodyPr>
          <a:lstStyle/>
          <a:p>
            <a:pPr indent="-182880" lvl="0" marL="182880" rtl="0" algn="l">
              <a:lnSpc>
                <a:spcPct val="90000"/>
              </a:lnSpc>
              <a:spcBef>
                <a:spcPts val="0"/>
              </a:spcBef>
              <a:spcAft>
                <a:spcPts val="0"/>
              </a:spcAft>
              <a:buSzPts val="1700"/>
              <a:buChar char="▪"/>
            </a:pPr>
            <a:r>
              <a:rPr lang="en-US"/>
              <a:t>The teacher should talk to Catherine and ask her about what she finds difficult. The teacher can also get useful feedback from Catherine about what teachers have tried previously with her. Catherine could also share what has helped her or what has not helped. This could also help identify if there is any underlining conditions that might be interfering with academic achievement.</a:t>
            </a:r>
            <a:endParaRPr/>
          </a:p>
          <a:p>
            <a:pPr indent="-182880" lvl="0" marL="182880" rtl="0" algn="l">
              <a:lnSpc>
                <a:spcPct val="90000"/>
              </a:lnSpc>
              <a:spcBef>
                <a:spcPts val="1200"/>
              </a:spcBef>
              <a:spcAft>
                <a:spcPts val="0"/>
              </a:spcAft>
              <a:buSzPts val="1700"/>
              <a:buChar char="▪"/>
            </a:pPr>
            <a:r>
              <a:rPr lang="en-US"/>
              <a:t>Questions</a:t>
            </a:r>
            <a:endParaRPr/>
          </a:p>
          <a:p>
            <a:pPr indent="-182880" lvl="1" marL="457200" rtl="0" algn="l">
              <a:lnSpc>
                <a:spcPct val="90000"/>
              </a:lnSpc>
              <a:spcBef>
                <a:spcPts val="400"/>
              </a:spcBef>
              <a:spcAft>
                <a:spcPts val="0"/>
              </a:spcAft>
              <a:buSzPts val="1530"/>
              <a:buChar char="▪"/>
            </a:pPr>
            <a:r>
              <a:rPr lang="en-US"/>
              <a:t>What do you find most challenging about the class?</a:t>
            </a:r>
            <a:endParaRPr/>
          </a:p>
          <a:p>
            <a:pPr indent="-182880" lvl="1" marL="457200" rtl="0" algn="l">
              <a:lnSpc>
                <a:spcPct val="90000"/>
              </a:lnSpc>
              <a:spcBef>
                <a:spcPts val="600"/>
              </a:spcBef>
              <a:spcAft>
                <a:spcPts val="0"/>
              </a:spcAft>
              <a:buSzPts val="1530"/>
              <a:buChar char="▪"/>
            </a:pPr>
            <a:r>
              <a:rPr lang="en-US"/>
              <a:t>What have other teachers tried?</a:t>
            </a:r>
            <a:endParaRPr/>
          </a:p>
          <a:p>
            <a:pPr indent="-182880" lvl="1" marL="457200" rtl="0" algn="l">
              <a:lnSpc>
                <a:spcPct val="90000"/>
              </a:lnSpc>
              <a:spcBef>
                <a:spcPts val="600"/>
              </a:spcBef>
              <a:spcAft>
                <a:spcPts val="0"/>
              </a:spcAft>
              <a:buSzPts val="1530"/>
              <a:buChar char="▪"/>
            </a:pPr>
            <a:r>
              <a:rPr lang="en-US"/>
              <a:t>Do you have difficulties concentrating in class? </a:t>
            </a:r>
            <a:endParaRPr/>
          </a:p>
          <a:p>
            <a:pPr indent="-182880" lvl="1" marL="457200" rtl="0" algn="l">
              <a:lnSpc>
                <a:spcPct val="90000"/>
              </a:lnSpc>
              <a:spcBef>
                <a:spcPts val="600"/>
              </a:spcBef>
              <a:spcAft>
                <a:spcPts val="0"/>
              </a:spcAft>
              <a:buSzPts val="1530"/>
              <a:buChar char="▪"/>
            </a:pPr>
            <a:r>
              <a:rPr lang="en-US"/>
              <a:t>Are you getting any help from your father?</a:t>
            </a:r>
            <a:endParaRPr/>
          </a:p>
          <a:p>
            <a:pPr indent="-182880" lvl="1" marL="457200" rtl="0" algn="l">
              <a:lnSpc>
                <a:spcPct val="90000"/>
              </a:lnSpc>
              <a:spcBef>
                <a:spcPts val="600"/>
              </a:spcBef>
              <a:spcAft>
                <a:spcPts val="0"/>
              </a:spcAft>
              <a:buSzPts val="1530"/>
              <a:buChar char="▪"/>
            </a:pPr>
            <a:r>
              <a:rPr lang="en-US"/>
              <a:t>How long does it take to complete your homework at home?</a:t>
            </a:r>
            <a:endParaRPr/>
          </a:p>
          <a:p>
            <a:pPr indent="-182880" lvl="1" marL="457200" rtl="0" algn="l">
              <a:lnSpc>
                <a:spcPct val="90000"/>
              </a:lnSpc>
              <a:spcBef>
                <a:spcPts val="600"/>
              </a:spcBef>
              <a:spcAft>
                <a:spcPts val="0"/>
              </a:spcAft>
              <a:buSzPts val="1530"/>
              <a:buChar char="▪"/>
            </a:pPr>
            <a:r>
              <a:rPr lang="en-US"/>
              <a:t>How much time do you spend on reading?</a:t>
            </a:r>
            <a:endParaRPr/>
          </a:p>
          <a:p>
            <a:pPr indent="-182880" lvl="1" marL="457200" rtl="0" algn="l">
              <a:lnSpc>
                <a:spcPct val="90000"/>
              </a:lnSpc>
              <a:spcBef>
                <a:spcPts val="600"/>
              </a:spcBef>
              <a:spcAft>
                <a:spcPts val="0"/>
              </a:spcAft>
              <a:buSzPts val="1530"/>
              <a:buChar char="▪"/>
            </a:pPr>
            <a:r>
              <a:rPr lang="en-US"/>
              <a:t>Do you read for fun outside of class?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FORMATIVE ASSESSMENT</a:t>
            </a:r>
            <a:endParaRPr/>
          </a:p>
        </p:txBody>
      </p:sp>
      <p:sp>
        <p:nvSpPr>
          <p:cNvPr id="172" name="Google Shape;172;p1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Formative assessment with help identify the gaps in Catherine's knowledge and skills (Williams 2016).  Useful assessments might be asking content questions about reading passages. Using post-it style activities, where Catherine would have to write, would also help illustrate areas that she struggles with. </a:t>
            </a:r>
            <a:endParaRPr/>
          </a:p>
        </p:txBody>
      </p:sp>
      <p:sp>
        <p:nvSpPr>
          <p:cNvPr id="173" name="Google Shape;173;p1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Williams, V. (2016, December 2). Four Key Elements of a Quality Assessment Toolbox for RTI. Teach. Learn. Grow. Retrieved November 4, 2021, from https://www.nwea.org/blog/2016/four-key-elements-of-a-quality-assessment-toolbox-for-rti/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COMPLETE READING ASSESSMENT</a:t>
            </a:r>
            <a:endParaRPr/>
          </a:p>
        </p:txBody>
      </p:sp>
      <p:sp>
        <p:nvSpPr>
          <p:cNvPr id="179" name="Google Shape;179;p1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Have student read a short passage see what students struggle with</a:t>
            </a:r>
            <a:endParaRPr/>
          </a:p>
          <a:p>
            <a:pPr indent="-182880" lvl="0" marL="182880" rtl="0" algn="l">
              <a:lnSpc>
                <a:spcPct val="90000"/>
              </a:lnSpc>
              <a:spcBef>
                <a:spcPts val="1200"/>
              </a:spcBef>
              <a:spcAft>
                <a:spcPts val="0"/>
              </a:spcAft>
              <a:buSzPts val="1700"/>
              <a:buChar char="▪"/>
            </a:pPr>
            <a:r>
              <a:rPr lang="en-US"/>
              <a:t>Use an assessment like the </a:t>
            </a:r>
            <a:r>
              <a:rPr lang="en-US" u="sng">
                <a:solidFill>
                  <a:schemeClr val="hlink"/>
                </a:solidFill>
                <a:hlinkClick r:id="rId3"/>
              </a:rPr>
              <a:t>Three minute Reading assessment</a:t>
            </a:r>
            <a:r>
              <a:rPr lang="en-US"/>
              <a:t>. </a:t>
            </a:r>
            <a:endParaRPr/>
          </a:p>
          <a:p>
            <a:pPr indent="-182880" lvl="0" marL="182880" rtl="0" algn="l">
              <a:lnSpc>
                <a:spcPct val="90000"/>
              </a:lnSpc>
              <a:spcBef>
                <a:spcPts val="1200"/>
              </a:spcBef>
              <a:spcAft>
                <a:spcPts val="0"/>
              </a:spcAft>
              <a:buSzPts val="1700"/>
              <a:buChar char="▪"/>
            </a:pPr>
            <a:r>
              <a:rPr lang="en-US"/>
              <a:t>This will allow the teacher to identify which areas of reading Catherine has most difficulties with.</a:t>
            </a:r>
            <a:endParaRPr/>
          </a:p>
        </p:txBody>
      </p:sp>
      <p:sp>
        <p:nvSpPr>
          <p:cNvPr id="180" name="Google Shape;180;p1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Rasinski T., Padak N. "Three Minute High School" https://www.spellingcity.com/pdfs/HS3-MinuteReadingAssessment.pdf</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Rockwell"/>
              <a:buNone/>
            </a:pPr>
            <a:r>
              <a:rPr lang="en-US"/>
              <a:t>IDENTIFYING THE ISSUE</a:t>
            </a:r>
            <a:endParaRPr/>
          </a:p>
        </p:txBody>
      </p:sp>
      <p:sp>
        <p:nvSpPr>
          <p:cNvPr id="186" name="Google Shape;186;p13"/>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WHY FAILING ELA SCIENCE AND SOCIAL STUDIES</a:t>
            </a:r>
            <a:endParaRPr/>
          </a:p>
        </p:txBody>
      </p:sp>
      <p:sp>
        <p:nvSpPr>
          <p:cNvPr id="192" name="Google Shape;192;p1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The fact that these three courses are reading and writing heavy, I predict the assessment would state that she likely has problems in those two skills. This has probably been an on going issues, as shown by the fact she failed TAKS multiple times and has held back a grade.  I feel she would need to be placed in tier two intervention at the beginning. I feel it would be too difficult to catch up in threes subjects with in class differentiation only.  </a:t>
            </a:r>
            <a:endParaRPr/>
          </a:p>
          <a:p>
            <a:pPr indent="-74929" lvl="0" marL="182880" rtl="0" algn="l">
              <a:lnSpc>
                <a:spcPct val="90000"/>
              </a:lnSpc>
              <a:spcBef>
                <a:spcPts val="1200"/>
              </a:spcBef>
              <a:spcAft>
                <a:spcPts val="0"/>
              </a:spcAft>
              <a:buSzPts val="17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Rockwell"/>
              <a:buNone/>
            </a:pPr>
            <a:r>
              <a:rPr lang="en-US"/>
              <a:t>WHERE DOES CATHERINE FALL?</a:t>
            </a:r>
            <a:endParaRPr/>
          </a:p>
        </p:txBody>
      </p:sp>
      <p:sp>
        <p:nvSpPr>
          <p:cNvPr id="198" name="Google Shape;198;p15"/>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US"/>
              <a:t>TIER 2</a:t>
            </a:r>
            <a:endParaRPr/>
          </a:p>
        </p:txBody>
      </p:sp>
      <p:pic>
        <p:nvPicPr>
          <p:cNvPr id="204" name="Google Shape;204;p16"/>
          <p:cNvPicPr preferRelativeResize="0"/>
          <p:nvPr>
            <p:ph idx="1" type="body"/>
          </p:nvPr>
        </p:nvPicPr>
        <p:blipFill rotWithShape="1">
          <a:blip r:embed="rId3">
            <a:alphaModFix/>
          </a:blip>
          <a:srcRect b="0" l="0" r="0" t="0"/>
          <a:stretch/>
        </p:blipFill>
        <p:spPr>
          <a:xfrm>
            <a:off x="1575127" y="1862304"/>
            <a:ext cx="5238095" cy="2666667"/>
          </a:xfrm>
          <a:prstGeom prst="rect">
            <a:avLst/>
          </a:prstGeom>
          <a:noFill/>
          <a:ln>
            <a:noFill/>
          </a:ln>
        </p:spPr>
      </p:pic>
      <p:sp>
        <p:nvSpPr>
          <p:cNvPr id="205" name="Google Shape;205;p16"/>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190"/>
              <a:buNone/>
            </a:pPr>
            <a:r>
              <a:rPr lang="en-US"/>
              <a:t>Catherine is below grade level. She has be held back before and it is likely that her reading and writing skills are not up to the core curriculum level.</a:t>
            </a:r>
            <a:endParaRPr/>
          </a:p>
        </p:txBody>
      </p:sp>
      <p:sp>
        <p:nvSpPr>
          <p:cNvPr id="206" name="Google Shape;206;p1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Regional Educational Laboratory Program (REL): Appalachia. (2019, January 29). Implementing a Response to Intervention Framework to Support Reading Success. REL Appalachia. Retrieved November 4, 2021, from https://ies.ed.gov/ncee/edlabs/regions/appalachia/blogs/blog13_implementing-response-to-intervention.asp</a:t>
            </a:r>
            <a:endParaRPr/>
          </a:p>
        </p:txBody>
      </p:sp>
      <p:sp>
        <p:nvSpPr>
          <p:cNvPr id="207" name="Google Shape;207;p16"/>
          <p:cNvSpPr/>
          <p:nvPr/>
        </p:nvSpPr>
        <p:spPr>
          <a:xfrm rot="10800000">
            <a:off x="6693408" y="2606040"/>
            <a:ext cx="1536192" cy="484632"/>
          </a:xfrm>
          <a:prstGeom prst="rightArrow">
            <a:avLst>
              <a:gd fmla="val 50000" name="adj1"/>
              <a:gd fmla="val 50000" name="adj2"/>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Rockwell"/>
              <a:buNone/>
            </a:pPr>
            <a:r>
              <a:rPr lang="en-US"/>
              <a:t>RTI INTERVENTION STATIGIES</a:t>
            </a:r>
            <a:endParaRPr/>
          </a:p>
        </p:txBody>
      </p:sp>
      <p:sp>
        <p:nvSpPr>
          <p:cNvPr id="213" name="Google Shape;213;p17"/>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TIER ONE</a:t>
            </a:r>
            <a:endParaRPr/>
          </a:p>
        </p:txBody>
      </p:sp>
      <p:sp>
        <p:nvSpPr>
          <p:cNvPr id="219" name="Google Shape;219;p1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First the teacher will start with simple differentiation.</a:t>
            </a:r>
            <a:endParaRPr/>
          </a:p>
          <a:p>
            <a:pPr indent="-182880" lvl="1" marL="457200" rtl="0" algn="l">
              <a:lnSpc>
                <a:spcPct val="90000"/>
              </a:lnSpc>
              <a:spcBef>
                <a:spcPts val="400"/>
              </a:spcBef>
              <a:spcAft>
                <a:spcPts val="0"/>
              </a:spcAft>
              <a:buSzPts val="1530"/>
              <a:buChar char="▪"/>
            </a:pPr>
            <a:r>
              <a:rPr lang="en-US"/>
              <a:t>For reading</a:t>
            </a:r>
            <a:endParaRPr/>
          </a:p>
          <a:p>
            <a:pPr indent="-182879" lvl="2" marL="731520" rtl="0" algn="l">
              <a:lnSpc>
                <a:spcPct val="90000"/>
              </a:lnSpc>
              <a:spcBef>
                <a:spcPts val="600"/>
              </a:spcBef>
              <a:spcAft>
                <a:spcPts val="0"/>
              </a:spcAft>
              <a:buSzPts val="1360"/>
              <a:buChar char="▪"/>
            </a:pPr>
            <a:r>
              <a:rPr lang="en-US"/>
              <a:t>Students will be given ample time to complete the reading task.  Time flexibility will be allowed for students who struggle with the reading.</a:t>
            </a:r>
            <a:endParaRPr/>
          </a:p>
          <a:p>
            <a:pPr indent="-182879" lvl="2" marL="731520" rtl="0" algn="l">
              <a:lnSpc>
                <a:spcPct val="90000"/>
              </a:lnSpc>
              <a:spcBef>
                <a:spcPts val="600"/>
              </a:spcBef>
              <a:spcAft>
                <a:spcPts val="0"/>
              </a:spcAft>
              <a:buSzPts val="1360"/>
              <a:buChar char="▪"/>
            </a:pPr>
            <a:r>
              <a:rPr lang="en-US"/>
              <a:t>Tasks where students have to demonstrate comprehension of passage</a:t>
            </a:r>
            <a:endParaRPr/>
          </a:p>
          <a:p>
            <a:pPr indent="-182879" lvl="3" marL="1005839" rtl="0" algn="l">
              <a:lnSpc>
                <a:spcPct val="90000"/>
              </a:lnSpc>
              <a:spcBef>
                <a:spcPts val="600"/>
              </a:spcBef>
              <a:spcAft>
                <a:spcPts val="0"/>
              </a:spcAft>
              <a:buSzPts val="1360"/>
              <a:buChar char="▪"/>
            </a:pPr>
            <a:r>
              <a:rPr lang="en-US"/>
              <a:t>Storyboard the passage to show that happened</a:t>
            </a:r>
            <a:endParaRPr/>
          </a:p>
          <a:p>
            <a:pPr indent="-182879" lvl="3" marL="1005839" rtl="0" algn="l">
              <a:lnSpc>
                <a:spcPct val="90000"/>
              </a:lnSpc>
              <a:spcBef>
                <a:spcPts val="600"/>
              </a:spcBef>
              <a:spcAft>
                <a:spcPts val="0"/>
              </a:spcAft>
              <a:buSzPts val="1360"/>
              <a:buChar char="▪"/>
            </a:pPr>
            <a:r>
              <a:rPr lang="en-US"/>
              <a:t>A quizizz quiz based on the content could also be used.</a:t>
            </a:r>
            <a:endParaRPr/>
          </a:p>
          <a:p>
            <a:pPr indent="-182880" lvl="4" marL="1280160" rtl="0" algn="l">
              <a:lnSpc>
                <a:spcPct val="90000"/>
              </a:lnSpc>
              <a:spcBef>
                <a:spcPts val="600"/>
              </a:spcBef>
              <a:spcAft>
                <a:spcPts val="0"/>
              </a:spcAft>
              <a:buSzPts val="1360"/>
              <a:buChar char="▪"/>
            </a:pPr>
            <a:r>
              <a:rPr lang="en-US"/>
              <a:t>Students who can storyboard or follow quiz questions will be moved up a tier</a:t>
            </a:r>
            <a:endParaRPr/>
          </a:p>
          <a:p>
            <a:pPr indent="-182880" lvl="1" marL="457200" rtl="0" algn="l">
              <a:lnSpc>
                <a:spcPct val="90000"/>
              </a:lnSpc>
              <a:spcBef>
                <a:spcPts val="600"/>
              </a:spcBef>
              <a:spcAft>
                <a:spcPts val="0"/>
              </a:spcAft>
              <a:buSzPts val="1530"/>
              <a:buChar char="▪"/>
            </a:pPr>
            <a:r>
              <a:rPr lang="en-US"/>
              <a:t>Writing</a:t>
            </a:r>
            <a:endParaRPr/>
          </a:p>
          <a:p>
            <a:pPr indent="-182879" lvl="2" marL="731520" rtl="0" algn="l">
              <a:lnSpc>
                <a:spcPct val="90000"/>
              </a:lnSpc>
              <a:spcBef>
                <a:spcPts val="600"/>
              </a:spcBef>
              <a:spcAft>
                <a:spcPts val="0"/>
              </a:spcAft>
              <a:buSzPts val="1360"/>
              <a:buChar char="▪"/>
            </a:pPr>
            <a:r>
              <a:rPr lang="en-US"/>
              <a:t>Give students an essay to read and identify the parts of the paper.</a:t>
            </a:r>
            <a:endParaRPr/>
          </a:p>
          <a:p>
            <a:pPr indent="-182879" lvl="2" marL="731520" rtl="0" algn="l">
              <a:lnSpc>
                <a:spcPct val="90000"/>
              </a:lnSpc>
              <a:spcBef>
                <a:spcPts val="600"/>
              </a:spcBef>
              <a:spcAft>
                <a:spcPts val="0"/>
              </a:spcAft>
              <a:buSzPts val="1360"/>
              <a:buChar char="▪"/>
            </a:pPr>
            <a:r>
              <a:rPr lang="en-US"/>
              <a:t>Have students created an outline of a paper.</a:t>
            </a:r>
            <a:endParaRPr/>
          </a:p>
          <a:p>
            <a:pPr indent="-182879" lvl="2" marL="731520" rtl="0" algn="l">
              <a:lnSpc>
                <a:spcPct val="90000"/>
              </a:lnSpc>
              <a:spcBef>
                <a:spcPts val="600"/>
              </a:spcBef>
              <a:spcAft>
                <a:spcPts val="0"/>
              </a:spcAft>
              <a:buSzPts val="1360"/>
              <a:buChar char="▪"/>
            </a:pPr>
            <a:r>
              <a:rPr lang="en-US"/>
              <a:t>Write out one of the body paragraphs for this paper.</a:t>
            </a:r>
            <a:endParaRPr/>
          </a:p>
          <a:p>
            <a:pPr indent="-182879" lvl="3" marL="1005839" rtl="0" algn="l">
              <a:lnSpc>
                <a:spcPct val="90000"/>
              </a:lnSpc>
              <a:spcBef>
                <a:spcPts val="600"/>
              </a:spcBef>
              <a:spcAft>
                <a:spcPts val="0"/>
              </a:spcAft>
              <a:buSzPts val="1360"/>
              <a:buChar char="▪"/>
            </a:pPr>
            <a:r>
              <a:rPr lang="en-US"/>
              <a:t>Students who struggle with this will be moved to tier two</a:t>
            </a:r>
            <a:endParaRPr/>
          </a:p>
          <a:p>
            <a:pPr indent="-96519" lvl="2" marL="731520" rtl="0" algn="l">
              <a:lnSpc>
                <a:spcPct val="90000"/>
              </a:lnSpc>
              <a:spcBef>
                <a:spcPts val="600"/>
              </a:spcBef>
              <a:spcAft>
                <a:spcPts val="0"/>
              </a:spcAft>
              <a:buSzPts val="136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TIER TWO</a:t>
            </a:r>
            <a:endParaRPr/>
          </a:p>
        </p:txBody>
      </p:sp>
      <p:sp>
        <p:nvSpPr>
          <p:cNvPr id="225" name="Google Shape;225;p1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lnSpcReduction="10000"/>
          </a:bodyPr>
          <a:lstStyle/>
          <a:p>
            <a:pPr indent="-182880" lvl="0" marL="182880" rtl="0" algn="l">
              <a:lnSpc>
                <a:spcPct val="90000"/>
              </a:lnSpc>
              <a:spcBef>
                <a:spcPts val="0"/>
              </a:spcBef>
              <a:spcAft>
                <a:spcPts val="0"/>
              </a:spcAft>
              <a:buSzPts val="1700"/>
              <a:buChar char="▪"/>
            </a:pPr>
            <a:r>
              <a:rPr lang="en-US"/>
              <a:t>Students who have trouble with the reading and writing skills can be put into a group with the reading specialist and graded reading materials. Students in the group can go through the leveled material to improve reading comprehension, vocabulary knowledge, and retention. These groups should be help three times a week for at least 30 minutes a time. Summative assessment would be a reading exam with material close to grade level.</a:t>
            </a:r>
            <a:endParaRPr/>
          </a:p>
          <a:p>
            <a:pPr indent="-182880" lvl="1" marL="457200" rtl="0" algn="l">
              <a:lnSpc>
                <a:spcPct val="90000"/>
              </a:lnSpc>
              <a:spcBef>
                <a:spcPts val="400"/>
              </a:spcBef>
              <a:spcAft>
                <a:spcPts val="0"/>
              </a:spcAft>
              <a:buSzPts val="1530"/>
              <a:buChar char="▪"/>
            </a:pPr>
            <a:r>
              <a:rPr lang="en-US"/>
              <a:t>This will help Catharine by giving her the time to increase reading comp and retention. Using the leveled material would provide the scaffolding she would need to read more advanced texts.</a:t>
            </a:r>
            <a:endParaRPr/>
          </a:p>
          <a:p>
            <a:pPr indent="-182880" lvl="0" marL="182880" rtl="0" algn="l">
              <a:lnSpc>
                <a:spcPct val="90000"/>
              </a:lnSpc>
              <a:spcBef>
                <a:spcPts val="1400"/>
              </a:spcBef>
              <a:spcAft>
                <a:spcPts val="0"/>
              </a:spcAft>
              <a:buSzPts val="1700"/>
              <a:buChar char="▪"/>
            </a:pPr>
            <a:r>
              <a:rPr lang="en-US"/>
              <a:t>Students with challenges in their writing skills can meet with the ELA teacher and another writing teacher and work through more foundational areas of writing. Including sentence construction, grammar, parts of speech and so one. Summative assessment to decide whether students could move back to tier one would be a completed well written paragraph. </a:t>
            </a:r>
            <a:endParaRPr/>
          </a:p>
          <a:p>
            <a:pPr indent="-182880" lvl="1" marL="457200" rtl="0" algn="l">
              <a:lnSpc>
                <a:spcPct val="90000"/>
              </a:lnSpc>
              <a:spcBef>
                <a:spcPts val="400"/>
              </a:spcBef>
              <a:spcAft>
                <a:spcPts val="0"/>
              </a:spcAft>
              <a:buSzPts val="1530"/>
              <a:buChar char="▪"/>
            </a:pPr>
            <a:r>
              <a:rPr lang="en-US"/>
              <a:t>This could help Catharine by improving her awareness of structures and grammar.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OUTLINE</a:t>
            </a:r>
            <a:endParaRPr/>
          </a:p>
        </p:txBody>
      </p:sp>
      <p:sp>
        <p:nvSpPr>
          <p:cNvPr id="115" name="Google Shape;115;p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Student information</a:t>
            </a:r>
            <a:endParaRPr/>
          </a:p>
          <a:p>
            <a:pPr indent="-182880" lvl="0" marL="182880" rtl="0" algn="l">
              <a:lnSpc>
                <a:spcPct val="90000"/>
              </a:lnSpc>
              <a:spcBef>
                <a:spcPts val="1200"/>
              </a:spcBef>
              <a:spcAft>
                <a:spcPts val="0"/>
              </a:spcAft>
              <a:buSzPts val="1700"/>
              <a:buChar char="▪"/>
            </a:pPr>
            <a:r>
              <a:rPr lang="en-US"/>
              <a:t>Assessment</a:t>
            </a:r>
            <a:endParaRPr/>
          </a:p>
          <a:p>
            <a:pPr indent="-182880" lvl="0" marL="182880" rtl="0" algn="l">
              <a:lnSpc>
                <a:spcPct val="90000"/>
              </a:lnSpc>
              <a:spcBef>
                <a:spcPts val="1200"/>
              </a:spcBef>
              <a:spcAft>
                <a:spcPts val="0"/>
              </a:spcAft>
              <a:buSzPts val="1700"/>
              <a:buChar char="▪"/>
            </a:pPr>
            <a:r>
              <a:rPr lang="en-US"/>
              <a:t>Identifying students issues</a:t>
            </a:r>
            <a:endParaRPr/>
          </a:p>
          <a:p>
            <a:pPr indent="-182880" lvl="0" marL="182880" rtl="0" algn="l">
              <a:lnSpc>
                <a:spcPct val="90000"/>
              </a:lnSpc>
              <a:spcBef>
                <a:spcPts val="1200"/>
              </a:spcBef>
              <a:spcAft>
                <a:spcPts val="0"/>
              </a:spcAft>
              <a:buSzPts val="1700"/>
              <a:buChar char="▪"/>
            </a:pPr>
            <a:r>
              <a:rPr lang="en-US"/>
              <a:t>Student on RTI tiers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TIER TWO ASSESSMENTS</a:t>
            </a:r>
            <a:endParaRPr/>
          </a:p>
        </p:txBody>
      </p:sp>
      <p:sp>
        <p:nvSpPr>
          <p:cNvPr id="231" name="Google Shape;231;p20"/>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Use of exit questionnaires asking the students what they learned from the group and what they still do not understand. This will allow adjustment to the content of the groups lessons.</a:t>
            </a:r>
            <a:endParaRPr/>
          </a:p>
          <a:p>
            <a:pPr indent="-182880" lvl="0" marL="182880" rtl="0" algn="l">
              <a:lnSpc>
                <a:spcPct val="90000"/>
              </a:lnSpc>
              <a:spcBef>
                <a:spcPts val="1200"/>
              </a:spcBef>
              <a:spcAft>
                <a:spcPts val="0"/>
              </a:spcAft>
              <a:buSzPts val="1700"/>
              <a:buChar char="▪"/>
            </a:pPr>
            <a:r>
              <a:rPr lang="en-US"/>
              <a:t>Reading match with pictures</a:t>
            </a:r>
            <a:endParaRPr/>
          </a:p>
          <a:p>
            <a:pPr indent="-182880" lvl="1" marL="457200" rtl="0" algn="l">
              <a:lnSpc>
                <a:spcPct val="90000"/>
              </a:lnSpc>
              <a:spcBef>
                <a:spcPts val="400"/>
              </a:spcBef>
              <a:spcAft>
                <a:spcPts val="0"/>
              </a:spcAft>
              <a:buSzPts val="1530"/>
              <a:buChar char="▪"/>
            </a:pPr>
            <a:r>
              <a:rPr lang="en-US"/>
              <a:t>Have students read passages and match them to the images that is being describe in the passages</a:t>
            </a:r>
            <a:endParaRPr/>
          </a:p>
          <a:p>
            <a:pPr indent="-182880" lvl="0" marL="182880" rtl="0" algn="l">
              <a:lnSpc>
                <a:spcPct val="90000"/>
              </a:lnSpc>
              <a:spcBef>
                <a:spcPts val="1400"/>
              </a:spcBef>
              <a:spcAft>
                <a:spcPts val="0"/>
              </a:spcAft>
              <a:buSzPts val="1700"/>
              <a:buChar char="▪"/>
            </a:pPr>
            <a:r>
              <a:rPr lang="en-US"/>
              <a:t>Story puzzles</a:t>
            </a:r>
            <a:endParaRPr/>
          </a:p>
          <a:p>
            <a:pPr indent="-182880" lvl="1" marL="457200" rtl="0" algn="l">
              <a:lnSpc>
                <a:spcPct val="90000"/>
              </a:lnSpc>
              <a:spcBef>
                <a:spcPts val="400"/>
              </a:spcBef>
              <a:spcAft>
                <a:spcPts val="0"/>
              </a:spcAft>
              <a:buSzPts val="1530"/>
              <a:buChar char="▪"/>
            </a:pPr>
            <a:r>
              <a:rPr lang="en-US"/>
              <a:t>Have students reorder a story by looking at key words in the passages. This will help test logical organization of stories and writing.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TIER THREE</a:t>
            </a:r>
            <a:endParaRPr/>
          </a:p>
        </p:txBody>
      </p:sp>
      <p:sp>
        <p:nvSpPr>
          <p:cNvPr id="237" name="Google Shape;237;p2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If the group intervention still are not enough. Catherine will need to spend twice a week with the ELA teacher and reading specialist focusing on her individual issues. These two teachers will set SMART goals for Catherine to reach in reading and writing every eight weeks. Progress reports will be submitted every two months to show progress and where improvements still need to be made. If sufficient progress is made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Rockwell"/>
              <a:buNone/>
            </a:pPr>
            <a:r>
              <a:rPr lang="en-US"/>
              <a:t>THE STUDENT</a:t>
            </a:r>
            <a:endParaRPr/>
          </a:p>
        </p:txBody>
      </p:sp>
      <p:sp>
        <p:nvSpPr>
          <p:cNvPr id="121" name="Google Shape;121;p3"/>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Rockwell"/>
              <a:buNone/>
            </a:pPr>
            <a:r>
              <a:rPr lang="en-US"/>
              <a:t>CATHERINE</a:t>
            </a:r>
            <a:endParaRPr/>
          </a:p>
        </p:txBody>
      </p:sp>
      <p:pic>
        <p:nvPicPr>
          <p:cNvPr id="127" name="Google Shape;127;p4"/>
          <p:cNvPicPr preferRelativeResize="0"/>
          <p:nvPr>
            <p:ph idx="1" type="body"/>
          </p:nvPr>
        </p:nvPicPr>
        <p:blipFill rotWithShape="1">
          <a:blip r:embed="rId3">
            <a:alphaModFix/>
          </a:blip>
          <a:srcRect b="0" l="0" r="0" t="0"/>
          <a:stretch/>
        </p:blipFill>
        <p:spPr>
          <a:xfrm>
            <a:off x="2520306" y="685800"/>
            <a:ext cx="3347737" cy="5019675"/>
          </a:xfrm>
          <a:prstGeom prst="rect">
            <a:avLst/>
          </a:prstGeom>
          <a:noFill/>
          <a:ln>
            <a:noFill/>
          </a:ln>
        </p:spPr>
      </p:pic>
      <p:sp>
        <p:nvSpPr>
          <p:cNvPr id="128" name="Google Shape;128;p4"/>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1190"/>
              <a:buFont typeface="Arial"/>
              <a:buChar char="•"/>
            </a:pPr>
            <a:r>
              <a:rPr lang="en-US"/>
              <a:t>17 year old girl</a:t>
            </a:r>
            <a:endParaRPr/>
          </a:p>
          <a:p>
            <a:pPr indent="-285750" lvl="0" marL="285750" rtl="0" algn="l">
              <a:lnSpc>
                <a:spcPct val="100000"/>
              </a:lnSpc>
              <a:spcBef>
                <a:spcPts val="1000"/>
              </a:spcBef>
              <a:spcAft>
                <a:spcPts val="0"/>
              </a:spcAft>
              <a:buSzPts val="1190"/>
              <a:buFont typeface="Arial"/>
              <a:buChar char="•"/>
            </a:pPr>
            <a:r>
              <a:rPr lang="en-US"/>
              <a:t>High school sophomore</a:t>
            </a:r>
            <a:endParaRPr/>
          </a:p>
          <a:p>
            <a:pPr indent="-285750" lvl="0" marL="285750" rtl="0" algn="l">
              <a:lnSpc>
                <a:spcPct val="100000"/>
              </a:lnSpc>
              <a:spcBef>
                <a:spcPts val="1000"/>
              </a:spcBef>
              <a:spcAft>
                <a:spcPts val="0"/>
              </a:spcAft>
              <a:buSzPts val="1190"/>
              <a:buFont typeface="Arial"/>
              <a:buChar char="•"/>
            </a:pPr>
            <a:r>
              <a:rPr lang="en-US"/>
              <a:t>Lives with only her father</a:t>
            </a:r>
            <a:endParaRPr/>
          </a:p>
          <a:p>
            <a:pPr indent="0" lvl="0" marL="0" rtl="0" algn="l">
              <a:lnSpc>
                <a:spcPct val="100000"/>
              </a:lnSpc>
              <a:spcBef>
                <a:spcPts val="1000"/>
              </a:spcBef>
              <a:spcAft>
                <a:spcPts val="0"/>
              </a:spcAft>
              <a:buSzPts val="119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KEY INFORMATION ABOUT CATHRINE</a:t>
            </a:r>
            <a:endParaRPr/>
          </a:p>
        </p:txBody>
      </p:sp>
      <p:sp>
        <p:nvSpPr>
          <p:cNvPr id="134" name="Google Shape;134;p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lnSpcReduction="10000"/>
          </a:bodyPr>
          <a:lstStyle/>
          <a:p>
            <a:pPr indent="-182880" lvl="0" marL="182880" rtl="0" algn="l">
              <a:lnSpc>
                <a:spcPct val="90000"/>
              </a:lnSpc>
              <a:spcBef>
                <a:spcPts val="0"/>
              </a:spcBef>
              <a:spcAft>
                <a:spcPts val="0"/>
              </a:spcAft>
              <a:buSzPts val="1700"/>
              <a:buChar char="▪"/>
            </a:pPr>
            <a:r>
              <a:rPr lang="en-US"/>
              <a:t>Held back in one year in sixth grade</a:t>
            </a:r>
            <a:endParaRPr/>
          </a:p>
          <a:p>
            <a:pPr indent="-182880" lvl="0" marL="182880" rtl="0" algn="l">
              <a:lnSpc>
                <a:spcPct val="90000"/>
              </a:lnSpc>
              <a:spcBef>
                <a:spcPts val="1200"/>
              </a:spcBef>
              <a:spcAft>
                <a:spcPts val="0"/>
              </a:spcAft>
              <a:buSzPts val="1700"/>
              <a:buChar char="▪"/>
            </a:pPr>
            <a:r>
              <a:rPr lang="en-US"/>
              <a:t>Fails</a:t>
            </a:r>
            <a:endParaRPr/>
          </a:p>
          <a:p>
            <a:pPr indent="-182880" lvl="1" marL="457200" rtl="0" algn="l">
              <a:lnSpc>
                <a:spcPct val="90000"/>
              </a:lnSpc>
              <a:spcBef>
                <a:spcPts val="400"/>
              </a:spcBef>
              <a:spcAft>
                <a:spcPts val="0"/>
              </a:spcAft>
              <a:buSzPts val="1530"/>
              <a:buChar char="▪"/>
            </a:pPr>
            <a:r>
              <a:rPr lang="en-US"/>
              <a:t>ELA</a:t>
            </a:r>
            <a:endParaRPr/>
          </a:p>
          <a:p>
            <a:pPr indent="-182880" lvl="1" marL="457200" rtl="0" algn="l">
              <a:lnSpc>
                <a:spcPct val="90000"/>
              </a:lnSpc>
              <a:spcBef>
                <a:spcPts val="600"/>
              </a:spcBef>
              <a:spcAft>
                <a:spcPts val="0"/>
              </a:spcAft>
              <a:buSzPts val="1530"/>
              <a:buChar char="▪"/>
            </a:pPr>
            <a:r>
              <a:rPr lang="en-US"/>
              <a:t>Social Studies</a:t>
            </a:r>
            <a:endParaRPr/>
          </a:p>
          <a:p>
            <a:pPr indent="-182880" lvl="1" marL="457200" rtl="0" algn="l">
              <a:lnSpc>
                <a:spcPct val="90000"/>
              </a:lnSpc>
              <a:spcBef>
                <a:spcPts val="600"/>
              </a:spcBef>
              <a:spcAft>
                <a:spcPts val="0"/>
              </a:spcAft>
              <a:buSzPts val="1530"/>
              <a:buChar char="▪"/>
            </a:pPr>
            <a:r>
              <a:rPr lang="en-US"/>
              <a:t>Science</a:t>
            </a:r>
            <a:endParaRPr/>
          </a:p>
          <a:p>
            <a:pPr indent="-182880" lvl="0" marL="182880" rtl="0" algn="l">
              <a:lnSpc>
                <a:spcPct val="90000"/>
              </a:lnSpc>
              <a:spcBef>
                <a:spcPts val="1400"/>
              </a:spcBef>
              <a:spcAft>
                <a:spcPts val="0"/>
              </a:spcAft>
              <a:buSzPts val="1700"/>
              <a:buChar char="▪"/>
            </a:pPr>
            <a:r>
              <a:rPr lang="en-US"/>
              <a:t>Catherine has repeatedly failed the Texas Assessment Knowledge and Skill exam.</a:t>
            </a:r>
            <a:endParaRPr/>
          </a:p>
          <a:p>
            <a:pPr indent="-182880" lvl="1" marL="457200" rtl="0" algn="l">
              <a:lnSpc>
                <a:spcPct val="90000"/>
              </a:lnSpc>
              <a:spcBef>
                <a:spcPts val="400"/>
              </a:spcBef>
              <a:spcAft>
                <a:spcPts val="0"/>
              </a:spcAft>
              <a:buSzPts val="1530"/>
              <a:buChar char="▪"/>
            </a:pPr>
            <a:r>
              <a:rPr lang="en-US"/>
              <a:t>She has failed since the 6</a:t>
            </a:r>
            <a:r>
              <a:rPr baseline="30000" lang="en-US"/>
              <a:t>th</a:t>
            </a:r>
            <a:r>
              <a:rPr lang="en-US"/>
              <a:t> grade</a:t>
            </a:r>
            <a:endParaRPr/>
          </a:p>
          <a:p>
            <a:pPr indent="-182880" lvl="0" marL="182880" rtl="0" algn="l">
              <a:lnSpc>
                <a:spcPct val="90000"/>
              </a:lnSpc>
              <a:spcBef>
                <a:spcPts val="1400"/>
              </a:spcBef>
              <a:spcAft>
                <a:spcPts val="0"/>
              </a:spcAft>
              <a:buSzPts val="1700"/>
              <a:buChar char="▪"/>
            </a:pPr>
            <a:r>
              <a:rPr lang="en-US"/>
              <a:t>She was put on a Student Study Team in a previous school but this group was not followed up on.</a:t>
            </a:r>
            <a:endParaRPr/>
          </a:p>
          <a:p>
            <a:pPr indent="-182880" lvl="0" marL="182880" rtl="0" algn="l">
              <a:lnSpc>
                <a:spcPct val="90000"/>
              </a:lnSpc>
              <a:spcBef>
                <a:spcPts val="1200"/>
              </a:spcBef>
              <a:spcAft>
                <a:spcPts val="0"/>
              </a:spcAft>
              <a:buSzPts val="1700"/>
              <a:buChar char="▪"/>
            </a:pPr>
            <a:r>
              <a:rPr lang="en-US"/>
              <a:t>She is quiet and does not have any behavioral issues.</a:t>
            </a:r>
            <a:endParaRPr/>
          </a:p>
          <a:p>
            <a:pPr indent="-182880" lvl="0" marL="182880" rtl="0" algn="l">
              <a:lnSpc>
                <a:spcPct val="90000"/>
              </a:lnSpc>
              <a:spcBef>
                <a:spcPts val="1200"/>
              </a:spcBef>
              <a:spcAft>
                <a:spcPts val="0"/>
              </a:spcAft>
              <a:buSzPts val="1700"/>
              <a:buChar char="▪"/>
            </a:pPr>
            <a:r>
              <a:rPr lang="en-US"/>
              <a:t>She does not take part in any afterschool activities</a:t>
            </a:r>
            <a:endParaRPr/>
          </a:p>
        </p:txBody>
      </p:sp>
      <p:sp>
        <p:nvSpPr>
          <p:cNvPr id="135" name="Google Shape;135;p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Source RTI High School Scenarios from Moreland University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Rockwell"/>
              <a:buNone/>
            </a:pPr>
            <a:r>
              <a:rPr lang="en-US"/>
              <a:t>ASSESSMENT OF STUDENT</a:t>
            </a:r>
            <a:endParaRPr/>
          </a:p>
        </p:txBody>
      </p:sp>
      <p:sp>
        <p:nvSpPr>
          <p:cNvPr id="141" name="Google Shape;141;p6"/>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TRACK GRADES AND HOMEWORK COMPLETION</a:t>
            </a:r>
            <a:endParaRPr/>
          </a:p>
        </p:txBody>
      </p:sp>
      <p:sp>
        <p:nvSpPr>
          <p:cNvPr id="147" name="Google Shape;147;p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First step to identify whether the student needs intervention it to track grades and homework completion.</a:t>
            </a:r>
            <a:endParaRPr/>
          </a:p>
          <a:p>
            <a:pPr indent="-182880" lvl="0" marL="182880" rtl="0" algn="l">
              <a:lnSpc>
                <a:spcPct val="90000"/>
              </a:lnSpc>
              <a:spcBef>
                <a:spcPts val="1200"/>
              </a:spcBef>
              <a:spcAft>
                <a:spcPts val="0"/>
              </a:spcAft>
              <a:buSzPts val="1700"/>
              <a:buChar char="▪"/>
            </a:pPr>
            <a:r>
              <a:rPr lang="en-US"/>
              <a:t>Student will be observed in class to see how well she is handling her ELA, SS, and science classes. The teacher will need to take notes on what Catherine is struggling with. </a:t>
            </a:r>
            <a:endParaRPr/>
          </a:p>
          <a:p>
            <a:pPr indent="-182880" lvl="0" marL="182880" rtl="0" algn="l">
              <a:lnSpc>
                <a:spcPct val="90000"/>
              </a:lnSpc>
              <a:spcBef>
                <a:spcPts val="1200"/>
              </a:spcBef>
              <a:spcAft>
                <a:spcPts val="0"/>
              </a:spcAft>
              <a:buSzPts val="1700"/>
              <a:buChar char="▪"/>
            </a:pPr>
            <a:r>
              <a:rPr lang="en-US"/>
              <a:t>Questions to think about while observing</a:t>
            </a:r>
            <a:endParaRPr/>
          </a:p>
          <a:p>
            <a:pPr indent="-182880" lvl="1" marL="457200" rtl="0" algn="l">
              <a:lnSpc>
                <a:spcPct val="90000"/>
              </a:lnSpc>
              <a:spcBef>
                <a:spcPts val="400"/>
              </a:spcBef>
              <a:spcAft>
                <a:spcPts val="0"/>
              </a:spcAft>
              <a:buSzPts val="1530"/>
              <a:buChar char="▪"/>
            </a:pPr>
            <a:r>
              <a:rPr lang="en-US"/>
              <a:t>Does Catherine interact with her peers?</a:t>
            </a:r>
            <a:endParaRPr/>
          </a:p>
          <a:p>
            <a:pPr indent="-182880" lvl="1" marL="457200" rtl="0" algn="l">
              <a:lnSpc>
                <a:spcPct val="90000"/>
              </a:lnSpc>
              <a:spcBef>
                <a:spcPts val="600"/>
              </a:spcBef>
              <a:spcAft>
                <a:spcPts val="0"/>
              </a:spcAft>
              <a:buSzPts val="1530"/>
              <a:buChar char="▪"/>
            </a:pPr>
            <a:r>
              <a:rPr lang="en-US"/>
              <a:t>Is she completing the tasks in class?</a:t>
            </a:r>
            <a:endParaRPr/>
          </a:p>
          <a:p>
            <a:pPr indent="-182880" lvl="1" marL="457200" rtl="0" algn="l">
              <a:lnSpc>
                <a:spcPct val="90000"/>
              </a:lnSpc>
              <a:spcBef>
                <a:spcPts val="600"/>
              </a:spcBef>
              <a:spcAft>
                <a:spcPts val="0"/>
              </a:spcAft>
              <a:buSzPts val="1530"/>
              <a:buChar char="▪"/>
            </a:pPr>
            <a:r>
              <a:rPr lang="en-US"/>
              <a:t>Does she participate in the activities?</a:t>
            </a:r>
            <a:endParaRPr/>
          </a:p>
          <a:p>
            <a:pPr indent="-182880" lvl="1" marL="457200" rtl="0" algn="l">
              <a:lnSpc>
                <a:spcPct val="90000"/>
              </a:lnSpc>
              <a:spcBef>
                <a:spcPts val="600"/>
              </a:spcBef>
              <a:spcAft>
                <a:spcPts val="0"/>
              </a:spcAft>
              <a:buSzPts val="1530"/>
              <a:buChar char="▪"/>
            </a:pPr>
            <a:r>
              <a:rPr lang="en-US"/>
              <a:t>Does she show and signs of comprehension issues?</a:t>
            </a:r>
            <a:endParaRPr/>
          </a:p>
          <a:p>
            <a:pPr indent="-182879" lvl="2" marL="731520" rtl="0" algn="l">
              <a:lnSpc>
                <a:spcPct val="90000"/>
              </a:lnSpc>
              <a:spcBef>
                <a:spcPts val="600"/>
              </a:spcBef>
              <a:spcAft>
                <a:spcPts val="0"/>
              </a:spcAft>
              <a:buSzPts val="1360"/>
              <a:buChar char="▪"/>
            </a:pPr>
            <a:r>
              <a:rPr lang="en-US"/>
              <a:t>Examples?</a:t>
            </a:r>
            <a:endParaRPr/>
          </a:p>
        </p:txBody>
      </p:sp>
      <p:sp>
        <p:nvSpPr>
          <p:cNvPr id="148" name="Google Shape;148;p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Classroom Assessment | Classroom Interactions. (n.d.). Florida Center for Instructional Technology. Retrieved November 4, 2021, from https://fcit.usf.edu/assessment/classroom/interactb.html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TEACHER MEETING</a:t>
            </a:r>
            <a:endParaRPr/>
          </a:p>
        </p:txBody>
      </p:sp>
      <p:sp>
        <p:nvSpPr>
          <p:cNvPr id="154" name="Google Shape;154;p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Since Catherine is failing three subjects the science, ELA, and social studies teacher should have meeting to discuss their observations. It will be important to share the observations from the classes. The different teachers might notice different areas that Catherine is struggling.  </a:t>
            </a:r>
            <a:endParaRPr/>
          </a:p>
          <a:p>
            <a:pPr indent="-182880" lvl="0" marL="182880" rtl="0" algn="l">
              <a:lnSpc>
                <a:spcPct val="90000"/>
              </a:lnSpc>
              <a:spcBef>
                <a:spcPts val="1200"/>
              </a:spcBef>
              <a:spcAft>
                <a:spcPts val="0"/>
              </a:spcAft>
              <a:buSzPts val="1700"/>
              <a:buChar char="▪"/>
            </a:pPr>
            <a:r>
              <a:rPr lang="en-US"/>
              <a:t>Questions for this meeting</a:t>
            </a:r>
            <a:endParaRPr/>
          </a:p>
          <a:p>
            <a:pPr indent="-182880" lvl="1" marL="457200" rtl="0" algn="l">
              <a:lnSpc>
                <a:spcPct val="90000"/>
              </a:lnSpc>
              <a:spcBef>
                <a:spcPts val="400"/>
              </a:spcBef>
              <a:spcAft>
                <a:spcPts val="0"/>
              </a:spcAft>
              <a:buSzPts val="1530"/>
              <a:buChar char="▪"/>
            </a:pPr>
            <a:r>
              <a:rPr lang="en-US"/>
              <a:t>Is there different issues from the different classes?</a:t>
            </a:r>
            <a:endParaRPr/>
          </a:p>
          <a:p>
            <a:pPr indent="-182880" lvl="1" marL="457200" rtl="0" algn="l">
              <a:lnSpc>
                <a:spcPct val="90000"/>
              </a:lnSpc>
              <a:spcBef>
                <a:spcPts val="600"/>
              </a:spcBef>
              <a:spcAft>
                <a:spcPts val="0"/>
              </a:spcAft>
              <a:buSzPts val="1530"/>
              <a:buChar char="▪"/>
            </a:pPr>
            <a:r>
              <a:rPr lang="en-US"/>
              <a:t>What is similar between the three classes?</a:t>
            </a:r>
            <a:endParaRPr/>
          </a:p>
          <a:p>
            <a:pPr indent="-182880" lvl="1" marL="457200" rtl="0" algn="l">
              <a:lnSpc>
                <a:spcPct val="90000"/>
              </a:lnSpc>
              <a:spcBef>
                <a:spcPts val="600"/>
              </a:spcBef>
              <a:spcAft>
                <a:spcPts val="0"/>
              </a:spcAft>
              <a:buSzPts val="1530"/>
              <a:buChar char="▪"/>
            </a:pPr>
            <a:r>
              <a:rPr lang="en-US"/>
              <a:t>What have the other teachers tried to help Catherine?</a:t>
            </a:r>
            <a:endParaRPr/>
          </a:p>
          <a:p>
            <a:pPr indent="-182879" lvl="2" marL="731520" rtl="0" algn="l">
              <a:lnSpc>
                <a:spcPct val="90000"/>
              </a:lnSpc>
              <a:spcBef>
                <a:spcPts val="600"/>
              </a:spcBef>
              <a:spcAft>
                <a:spcPts val="0"/>
              </a:spcAft>
              <a:buSzPts val="1360"/>
              <a:buChar char="▪"/>
            </a:pPr>
            <a:r>
              <a:rPr lang="en-US"/>
              <a:t>Share positive and negative experiences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MEET WITH PREVIOUS TEACHER</a:t>
            </a:r>
            <a:endParaRPr/>
          </a:p>
        </p:txBody>
      </p:sp>
      <p:sp>
        <p:nvSpPr>
          <p:cNvPr id="160" name="Google Shape;160;p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As mentioned previously, Catherine was held back a year in the sixth grade. Having a conversation with her middle school teacher would provide some insight on where the struggles' began. Addition, this will help establish a pattern of academic challenges she has faced.</a:t>
            </a:r>
            <a:endParaRPr/>
          </a:p>
          <a:p>
            <a:pPr indent="-182880" lvl="0" marL="182880" rtl="0" algn="l">
              <a:lnSpc>
                <a:spcPct val="90000"/>
              </a:lnSpc>
              <a:spcBef>
                <a:spcPts val="1200"/>
              </a:spcBef>
              <a:spcAft>
                <a:spcPts val="0"/>
              </a:spcAft>
              <a:buSzPts val="1700"/>
              <a:buChar char="▪"/>
            </a:pPr>
            <a:r>
              <a:rPr lang="en-US"/>
              <a:t>Questions</a:t>
            </a:r>
            <a:endParaRPr/>
          </a:p>
          <a:p>
            <a:pPr indent="-182880" lvl="1" marL="457200" rtl="0" algn="l">
              <a:lnSpc>
                <a:spcPct val="90000"/>
              </a:lnSpc>
              <a:spcBef>
                <a:spcPts val="400"/>
              </a:spcBef>
              <a:spcAft>
                <a:spcPts val="0"/>
              </a:spcAft>
              <a:buSzPts val="1530"/>
              <a:buChar char="▪"/>
            </a:pPr>
            <a:r>
              <a:rPr lang="en-US"/>
              <a:t>What did the 6</a:t>
            </a:r>
            <a:r>
              <a:rPr baseline="30000" lang="en-US"/>
              <a:t>th</a:t>
            </a:r>
            <a:r>
              <a:rPr lang="en-US"/>
              <a:t> grade teacher notice about Catherine’s work?</a:t>
            </a:r>
            <a:endParaRPr/>
          </a:p>
          <a:p>
            <a:pPr indent="-182880" lvl="1" marL="457200" rtl="0" algn="l">
              <a:lnSpc>
                <a:spcPct val="90000"/>
              </a:lnSpc>
              <a:spcBef>
                <a:spcPts val="600"/>
              </a:spcBef>
              <a:spcAft>
                <a:spcPts val="0"/>
              </a:spcAft>
              <a:buSzPts val="1530"/>
              <a:buChar char="▪"/>
            </a:pPr>
            <a:r>
              <a:rPr lang="en-US"/>
              <a:t>How much improvement did she make over her repeated year of school?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2021-11-04T01:18:01Z</dcterms:created>
  <dc:creator>James Neal</dc:creator>
</cp:coreProperties>
</file>