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0" r:id="rId6"/>
    <p:sldId id="274" r:id="rId7"/>
    <p:sldId id="282" r:id="rId8"/>
    <p:sldId id="281" r:id="rId9"/>
    <p:sldId id="273" r:id="rId10"/>
    <p:sldId id="259" r:id="rId11"/>
    <p:sldId id="284" r:id="rId12"/>
    <p:sldId id="285" r:id="rId13"/>
    <p:sldId id="286" r:id="rId14"/>
    <p:sldId id="289" r:id="rId15"/>
    <p:sldId id="290" r:id="rId16"/>
    <p:sldId id="260" r:id="rId17"/>
    <p:sldId id="275" r:id="rId18"/>
    <p:sldId id="279" r:id="rId19"/>
    <p:sldId id="266" r:id="rId20"/>
    <p:sldId id="277" r:id="rId21"/>
    <p:sldId id="278" r:id="rId22"/>
    <p:sldId id="276" r:id="rId23"/>
    <p:sldId id="264" r:id="rId24"/>
    <p:sldId id="280" r:id="rId25"/>
    <p:sldId id="291" r:id="rId26"/>
    <p:sldId id="283" r:id="rId27"/>
    <p:sldId id="265" r:id="rId28"/>
    <p:sldId id="263" r:id="rId29"/>
    <p:sldId id="267" r:id="rId30"/>
    <p:sldId id="292" r:id="rId31"/>
    <p:sldId id="293" r:id="rId32"/>
    <p:sldId id="294" r:id="rId33"/>
    <p:sldId id="295" r:id="rId34"/>
    <p:sldId id="296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9CC0-AEF0-4522-86B5-8DFF4C10388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694D-A608-425F-92C8-9761725F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 smtClean="0"/>
              <a:t>培训资料 </a:t>
            </a:r>
            <a:r>
              <a:rPr lang="en-US" altLang="zh-CN" dirty="0" smtClean="0"/>
              <a:t>V0.2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String(K/V)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 Set</a:t>
            </a: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据操作指令命名规范：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Type|Direction|Multiple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)OP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String: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mset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mget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List: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llen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lpush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rpush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Set: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sadd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sscan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lpop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| K/V: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45720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71600" y="4465320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6682" y="40386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4498848" y="3960948"/>
            <a:ext cx="155448" cy="1601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103" y="51054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9"/>
          <p:cNvCxnSpPr>
            <a:stCxn id="5" idx="6"/>
            <a:endCxn id="7" idx="1"/>
          </p:cNvCxnSpPr>
          <p:nvPr/>
        </p:nvCxnSpPr>
        <p:spPr>
          <a:xfrm flipV="1">
            <a:off x="2011680" y="4761774"/>
            <a:ext cx="2487168" cy="2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4633" y="3915229"/>
            <a:ext cx="100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SET/GET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3600" y="4345763"/>
            <a:ext cx="2573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SETBIT/GETBIT(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位元数组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416" y="4898047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INCR/DECR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4056" y="2817763"/>
            <a:ext cx="620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制安全字串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(Binary Safe String)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：任意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进制序列，包括空字串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6446447" y="3962400"/>
            <a:ext cx="155448" cy="1582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2667000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18"/>
          <p:cNvCxnSpPr>
            <a:stCxn id="18" idx="4"/>
            <a:endCxn id="5" idx="0"/>
          </p:cNvCxnSpPr>
          <p:nvPr/>
        </p:nvCxnSpPr>
        <p:spPr>
          <a:xfrm>
            <a:off x="1691640" y="3307080"/>
            <a:ext cx="0" cy="115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4191000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部编码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(encoding)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800" y="4538246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(Length)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1800" y="4919246"/>
            <a:ext cx="152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(Content)</a:t>
            </a:r>
          </a:p>
        </p:txBody>
      </p:sp>
    </p:spTree>
    <p:extLst>
      <p:ext uri="{BB962C8B-B14F-4D97-AF65-F5344CB8AC3E}">
        <p14:creationId xmlns:p14="http://schemas.microsoft.com/office/powerpoint/2010/main" val="897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快速插入和删除，不适合查找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37338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37338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#3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18"/>
          <p:cNvCxnSpPr>
            <a:stCxn id="24" idx="2"/>
            <a:endCxn id="23" idx="0"/>
          </p:cNvCxnSpPr>
          <p:nvPr/>
        </p:nvCxnSpPr>
        <p:spPr>
          <a:xfrm>
            <a:off x="1844040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3733800"/>
            <a:ext cx="1097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#4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37338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#5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5400" y="37338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95400" y="26670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LPUSH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95400" y="4770306"/>
            <a:ext cx="109728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LPOP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1844040" y="4191000"/>
            <a:ext cx="0" cy="57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10400" y="26670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Straight Arrow Connector 28"/>
          <p:cNvCxnSpPr>
            <a:stCxn id="27" idx="2"/>
            <a:endCxn id="21" idx="0"/>
          </p:cNvCxnSpPr>
          <p:nvPr/>
        </p:nvCxnSpPr>
        <p:spPr>
          <a:xfrm>
            <a:off x="7559040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10400" y="4770306"/>
            <a:ext cx="109728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Arrow Connector 30"/>
          <p:cNvCxnSpPr>
            <a:stCxn id="21" idx="2"/>
            <a:endCxn id="30" idx="0"/>
          </p:cNvCxnSpPr>
          <p:nvPr/>
        </p:nvCxnSpPr>
        <p:spPr>
          <a:xfrm>
            <a:off x="7559040" y="4191000"/>
            <a:ext cx="0" cy="57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4244246" y="2689957"/>
            <a:ext cx="884107" cy="4191000"/>
          </a:xfrm>
          <a:prstGeom prst="rightBrace">
            <a:avLst>
              <a:gd name="adj1" fmla="val 8333"/>
              <a:gd name="adj2" fmla="val 484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36720" y="5334000"/>
            <a:ext cx="109728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LRANGE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81400" y="37338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81400" y="26670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LSET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Straight Arrow Connector 40"/>
          <p:cNvCxnSpPr>
            <a:stCxn id="40" idx="2"/>
            <a:endCxn id="38" idx="0"/>
          </p:cNvCxnSpPr>
          <p:nvPr/>
        </p:nvCxnSpPr>
        <p:spPr>
          <a:xfrm>
            <a:off x="4130040" y="3124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" idx="0"/>
            <a:endCxn id="23" idx="0"/>
          </p:cNvCxnSpPr>
          <p:nvPr/>
        </p:nvCxnSpPr>
        <p:spPr>
          <a:xfrm rot="16200000" flipV="1">
            <a:off x="2415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8" idx="0"/>
            <a:endCxn id="4" idx="0"/>
          </p:cNvCxnSpPr>
          <p:nvPr/>
        </p:nvCxnSpPr>
        <p:spPr>
          <a:xfrm rot="16200000" flipV="1">
            <a:off x="3558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6" idx="0"/>
            <a:endCxn id="38" idx="0"/>
          </p:cNvCxnSpPr>
          <p:nvPr/>
        </p:nvCxnSpPr>
        <p:spPr>
          <a:xfrm rot="16200000" flipV="1">
            <a:off x="4701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0" idx="0"/>
            <a:endCxn id="6" idx="0"/>
          </p:cNvCxnSpPr>
          <p:nvPr/>
        </p:nvCxnSpPr>
        <p:spPr>
          <a:xfrm rot="16200000" flipV="1">
            <a:off x="5844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21" idx="0"/>
            <a:endCxn id="20" idx="0"/>
          </p:cNvCxnSpPr>
          <p:nvPr/>
        </p:nvCxnSpPr>
        <p:spPr>
          <a:xfrm rot="16200000" flipV="1">
            <a:off x="6987540" y="31623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3" idx="2"/>
            <a:endCxn id="4" idx="2"/>
          </p:cNvCxnSpPr>
          <p:nvPr/>
        </p:nvCxnSpPr>
        <p:spPr>
          <a:xfrm rot="16200000" flipH="1">
            <a:off x="2415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" idx="2"/>
            <a:endCxn id="38" idx="2"/>
          </p:cNvCxnSpPr>
          <p:nvPr/>
        </p:nvCxnSpPr>
        <p:spPr>
          <a:xfrm rot="16200000" flipH="1">
            <a:off x="3558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8" idx="2"/>
            <a:endCxn id="6" idx="2"/>
          </p:cNvCxnSpPr>
          <p:nvPr/>
        </p:nvCxnSpPr>
        <p:spPr>
          <a:xfrm rot="16200000" flipH="1">
            <a:off x="4701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6" idx="2"/>
            <a:endCxn id="20" idx="2"/>
          </p:cNvCxnSpPr>
          <p:nvPr/>
        </p:nvCxnSpPr>
        <p:spPr>
          <a:xfrm rot="16200000" flipH="1">
            <a:off x="5844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0" idx="2"/>
            <a:endCxn id="21" idx="2"/>
          </p:cNvCxnSpPr>
          <p:nvPr/>
        </p:nvCxnSpPr>
        <p:spPr>
          <a:xfrm rot="16200000" flipH="1">
            <a:off x="6987540" y="3619500"/>
            <a:ext cx="12700" cy="1143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24400" y="312420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74818" y="4462046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ail&gt;</a:t>
            </a:r>
          </a:p>
        </p:txBody>
      </p:sp>
    </p:spTree>
    <p:extLst>
      <p:ext uri="{BB962C8B-B14F-4D97-AF65-F5344CB8AC3E}">
        <p14:creationId xmlns:p14="http://schemas.microsoft.com/office/powerpoint/2010/main" val="24921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26670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8171" y="32004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26670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4600" y="2685143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ield#0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43400" y="32004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4600" y="32004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ield#1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99160" y="2822303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1752600" y="2685143"/>
            <a:ext cx="335280" cy="914400"/>
          </a:xfrm>
          <a:prstGeom prst="leftBrace">
            <a:avLst/>
          </a:prstGeom>
          <a:ln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57400" y="4309646"/>
            <a:ext cx="1320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HGET/HSET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57400" y="4766846"/>
            <a:ext cx="15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HKEYS/HVALS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57400" y="5224046"/>
            <a:ext cx="1004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HEXISTS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57400" y="5638800"/>
            <a:ext cx="106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HGETALL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524000" y="4191000"/>
            <a:ext cx="320040" cy="1786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8" idx="1"/>
            <a:endCxn id="42" idx="2"/>
          </p:cNvCxnSpPr>
          <p:nvPr/>
        </p:nvCxnSpPr>
        <p:spPr>
          <a:xfrm rot="10800000">
            <a:off x="899160" y="3142343"/>
            <a:ext cx="624840" cy="1941834"/>
          </a:xfrm>
          <a:prstGeom prst="curvedConnector3">
            <a:avLst>
              <a:gd name="adj1" fmla="val 13658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84520" y="26670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684520" y="32004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Straight Arrow Connector 72"/>
          <p:cNvCxnSpPr>
            <a:stCxn id="23" idx="3"/>
            <a:endCxn id="67" idx="1"/>
          </p:cNvCxnSpPr>
          <p:nvPr/>
        </p:nvCxnSpPr>
        <p:spPr>
          <a:xfrm>
            <a:off x="5440680" y="2895600"/>
            <a:ext cx="243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8" idx="3"/>
            <a:endCxn id="68" idx="1"/>
          </p:cNvCxnSpPr>
          <p:nvPr/>
        </p:nvCxnSpPr>
        <p:spPr>
          <a:xfrm>
            <a:off x="5440680" y="3429000"/>
            <a:ext cx="243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3"/>
            <a:endCxn id="38" idx="1"/>
          </p:cNvCxnSpPr>
          <p:nvPr/>
        </p:nvCxnSpPr>
        <p:spPr>
          <a:xfrm>
            <a:off x="3611880" y="3429000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23" idx="1"/>
          </p:cNvCxnSpPr>
          <p:nvPr/>
        </p:nvCxnSpPr>
        <p:spPr>
          <a:xfrm flipV="1">
            <a:off x="3611880" y="2895600"/>
            <a:ext cx="73152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为空的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1800" y="26670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value#void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8171" y="32004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value#void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4320" y="26670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46960" y="2685143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4320" y="32004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6960" y="32004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99160" y="2822303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1752600" y="2685143"/>
            <a:ext cx="335280" cy="914400"/>
          </a:xfrm>
          <a:prstGeom prst="leftBrace">
            <a:avLst/>
          </a:prstGeom>
          <a:ln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57400" y="4309646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SADD/SREM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：添加成员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移除成员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4766846"/>
            <a:ext cx="374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SSCAN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：扫描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，返回多成员及游标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7400" y="5224046"/>
            <a:ext cx="6460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SISMEMBER/SDIFF/SINTER/SUNION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：集合属于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并集运算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524000" y="4191000"/>
            <a:ext cx="320040" cy="1786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8" idx="1"/>
            <a:endCxn id="42" idx="2"/>
          </p:cNvCxnSpPr>
          <p:nvPr/>
        </p:nvCxnSpPr>
        <p:spPr>
          <a:xfrm rot="10800000">
            <a:off x="899160" y="3142343"/>
            <a:ext cx="624840" cy="1941834"/>
          </a:xfrm>
          <a:prstGeom prst="curvedConnector3">
            <a:avLst>
              <a:gd name="adj1" fmla="val 13658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18760" y="26670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18760" y="32004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Straight Arrow Connector 72"/>
          <p:cNvCxnSpPr>
            <a:stCxn id="23" idx="3"/>
            <a:endCxn id="67" idx="1"/>
          </p:cNvCxnSpPr>
          <p:nvPr/>
        </p:nvCxnSpPr>
        <p:spPr>
          <a:xfrm>
            <a:off x="5181600" y="2895600"/>
            <a:ext cx="137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8" idx="3"/>
            <a:endCxn id="68" idx="1"/>
          </p:cNvCxnSpPr>
          <p:nvPr/>
        </p:nvCxnSpPr>
        <p:spPr>
          <a:xfrm>
            <a:off x="5181600" y="3429000"/>
            <a:ext cx="137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3"/>
            <a:endCxn id="38" idx="1"/>
          </p:cNvCxnSpPr>
          <p:nvPr/>
        </p:nvCxnSpPr>
        <p:spPr>
          <a:xfrm>
            <a:off x="3810000" y="3429000"/>
            <a:ext cx="274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23" idx="1"/>
          </p:cNvCxnSpPr>
          <p:nvPr/>
        </p:nvCxnSpPr>
        <p:spPr>
          <a:xfrm flipV="1">
            <a:off x="3810000" y="2895600"/>
            <a:ext cx="27432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介绍：数据</a:t>
            </a:r>
            <a:r>
              <a:rPr lang="zh-CN" altLang="en-US" dirty="0"/>
              <a:t>类</a:t>
            </a:r>
            <a:r>
              <a:rPr lang="zh-CN" altLang="en-US" dirty="0" smtClean="0"/>
              <a:t>型</a:t>
            </a:r>
            <a:r>
              <a:rPr lang="en-US" altLang="zh-CN" dirty="0" err="1" smtClean="0"/>
              <a:t>SortedSet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SortedSet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，排序的，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51320" y="26670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7691" y="3200400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8120" y="26670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9800" y="2685143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08120" y="32004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00715" y="38100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99160" y="2822303"/>
            <a:ext cx="640080" cy="64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1752600" y="2685143"/>
            <a:ext cx="335280" cy="914400"/>
          </a:xfrm>
          <a:prstGeom prst="leftBrace">
            <a:avLst/>
          </a:prstGeom>
          <a:ln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57400" y="5037892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ZADD/ZREM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：添加成员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移除成员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5495092"/>
            <a:ext cx="374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：扫描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，返回多成员及游标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524000" y="4919246"/>
            <a:ext cx="320040" cy="1786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8" idx="1"/>
            <a:endCxn id="42" idx="2"/>
          </p:cNvCxnSpPr>
          <p:nvPr/>
        </p:nvCxnSpPr>
        <p:spPr>
          <a:xfrm rot="10800000">
            <a:off x="899160" y="3142343"/>
            <a:ext cx="624840" cy="2670080"/>
          </a:xfrm>
          <a:prstGeom prst="curvedConnector3">
            <a:avLst>
              <a:gd name="adj1" fmla="val 13658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18760" y="26670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18760" y="32004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member#0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Straight Arrow Connector 72"/>
          <p:cNvCxnSpPr>
            <a:stCxn id="23" idx="3"/>
            <a:endCxn id="67" idx="1"/>
          </p:cNvCxnSpPr>
          <p:nvPr/>
        </p:nvCxnSpPr>
        <p:spPr>
          <a:xfrm>
            <a:off x="5105400" y="28956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8" idx="3"/>
            <a:endCxn id="68" idx="1"/>
          </p:cNvCxnSpPr>
          <p:nvPr/>
        </p:nvCxnSpPr>
        <p:spPr>
          <a:xfrm>
            <a:off x="5105400" y="3429000"/>
            <a:ext cx="213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0" idx="3"/>
            <a:endCxn id="38" idx="1"/>
          </p:cNvCxnSpPr>
          <p:nvPr/>
        </p:nvCxnSpPr>
        <p:spPr>
          <a:xfrm flipV="1">
            <a:off x="3663755" y="3429000"/>
            <a:ext cx="34436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23" idx="1"/>
          </p:cNvCxnSpPr>
          <p:nvPr/>
        </p:nvCxnSpPr>
        <p:spPr>
          <a:xfrm flipV="1">
            <a:off x="3672840" y="2895600"/>
            <a:ext cx="33528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08120" y="38100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08120" y="4343400"/>
            <a:ext cx="10972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Curved Connector 6"/>
          <p:cNvCxnSpPr>
            <a:stCxn id="25" idx="3"/>
          </p:cNvCxnSpPr>
          <p:nvPr/>
        </p:nvCxnSpPr>
        <p:spPr>
          <a:xfrm flipV="1">
            <a:off x="5105400" y="2895600"/>
            <a:ext cx="3200400" cy="1143000"/>
          </a:xfrm>
          <a:prstGeom prst="curvedConnector3">
            <a:avLst>
              <a:gd name="adj1" fmla="val 1157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6" idx="3"/>
          </p:cNvCxnSpPr>
          <p:nvPr/>
        </p:nvCxnSpPr>
        <p:spPr>
          <a:xfrm flipV="1">
            <a:off x="5105400" y="3429000"/>
            <a:ext cx="3196771" cy="1143000"/>
          </a:xfrm>
          <a:prstGeom prst="curvedConnector3">
            <a:avLst>
              <a:gd name="adj1" fmla="val 1071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09800" y="3200400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socre#0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4325257"/>
            <a:ext cx="146304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score#1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Arrow Connector 31"/>
          <p:cNvCxnSpPr>
            <a:stCxn id="35" idx="3"/>
            <a:endCxn id="25" idx="1"/>
          </p:cNvCxnSpPr>
          <p:nvPr/>
        </p:nvCxnSpPr>
        <p:spPr>
          <a:xfrm>
            <a:off x="3672840" y="3429000"/>
            <a:ext cx="33528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3"/>
            <a:endCxn id="26" idx="1"/>
          </p:cNvCxnSpPr>
          <p:nvPr/>
        </p:nvCxnSpPr>
        <p:spPr>
          <a:xfrm>
            <a:off x="3672840" y="4553857"/>
            <a:ext cx="335280" cy="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 smtClean="0"/>
              <a:t>介绍</a:t>
            </a:r>
            <a:r>
              <a:rPr lang="en-US" dirty="0" smtClean="0"/>
              <a:t>: </a:t>
            </a:r>
            <a:r>
              <a:rPr lang="zh-CN" altLang="en-US" dirty="0" smtClean="0"/>
              <a:t>持</a:t>
            </a:r>
            <a:r>
              <a:rPr lang="zh-CN" altLang="en-US" dirty="0"/>
              <a:t>久化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ea"/>
                <a:ea typeface="+mj-ea"/>
              </a:rPr>
              <a:t>RDB</a:t>
            </a:r>
          </a:p>
          <a:p>
            <a:endParaRPr lang="en-US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基</a:t>
            </a:r>
            <a:r>
              <a:rPr lang="zh-CN" altLang="en-US" dirty="0">
                <a:latin typeface="+mj-ea"/>
                <a:ea typeface="+mj-ea"/>
              </a:rPr>
              <a:t>于时</a:t>
            </a:r>
            <a:r>
              <a:rPr lang="zh-CN" altLang="en-US" dirty="0" smtClean="0">
                <a:latin typeface="+mj-ea"/>
                <a:ea typeface="+mj-ea"/>
              </a:rPr>
              <a:t>点的全部数据集快照，定期写；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重建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数据集</a:t>
            </a:r>
            <a:r>
              <a:rPr lang="zh-CN" altLang="en-US" dirty="0">
                <a:latin typeface="+mj-ea"/>
                <a:ea typeface="+mj-ea"/>
              </a:rPr>
              <a:t>速</a:t>
            </a:r>
            <a:r>
              <a:rPr lang="zh-CN" altLang="en-US" dirty="0" smtClean="0">
                <a:latin typeface="+mj-ea"/>
                <a:ea typeface="+mj-ea"/>
              </a:rPr>
              <a:t>度比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 smtClean="0">
                <a:latin typeface="+mj-ea"/>
                <a:ea typeface="+mj-ea"/>
              </a:rPr>
              <a:t>快；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支</a:t>
            </a:r>
            <a:r>
              <a:rPr lang="zh-CN" altLang="en-US" dirty="0" smtClean="0">
                <a:latin typeface="+mj-ea"/>
                <a:ea typeface="+mj-ea"/>
              </a:rPr>
              <a:t>持热备份；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写</a:t>
            </a:r>
            <a:r>
              <a:rPr lang="en-US" altLang="zh-CN" dirty="0" smtClean="0">
                <a:latin typeface="+mj-ea"/>
                <a:ea typeface="+mj-ea"/>
              </a:rPr>
              <a:t>RDB</a:t>
            </a:r>
            <a:r>
              <a:rPr lang="zh-CN" altLang="en-US" dirty="0" smtClean="0">
                <a:latin typeface="+mj-ea"/>
                <a:ea typeface="+mj-ea"/>
              </a:rPr>
              <a:t>时对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性能影响较小；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15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 smtClean="0"/>
              <a:t>介绍</a:t>
            </a:r>
            <a:r>
              <a:rPr lang="en-US" dirty="0" smtClean="0"/>
              <a:t>: </a:t>
            </a:r>
            <a:r>
              <a:rPr lang="zh-CN" altLang="en-US" dirty="0" smtClean="0"/>
              <a:t>持</a:t>
            </a:r>
            <a:r>
              <a:rPr lang="zh-CN" altLang="en-US" dirty="0"/>
              <a:t>久化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ea"/>
                <a:ea typeface="+mj-ea"/>
              </a:rPr>
              <a:t>AOF</a:t>
            </a:r>
          </a:p>
          <a:p>
            <a:endParaRPr lang="en-US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每个写操作都会以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协议格式追加写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>
                <a:latin typeface="+mj-ea"/>
                <a:ea typeface="+mj-ea"/>
              </a:rPr>
              <a:t>文</a:t>
            </a:r>
            <a:r>
              <a:rPr lang="zh-CN" altLang="en-US" dirty="0" smtClean="0">
                <a:latin typeface="+mj-ea"/>
                <a:ea typeface="+mj-ea"/>
              </a:rPr>
              <a:t>件；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重建数据集速度较慢，但是数据较全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 err="1" smtClean="0">
                <a:latin typeface="+mj-ea"/>
                <a:ea typeface="+mj-ea"/>
              </a:rPr>
              <a:t>fsync</a:t>
            </a:r>
            <a:r>
              <a:rPr lang="en-US" altLang="zh-CN" dirty="0" smtClean="0">
                <a:latin typeface="+mj-ea"/>
                <a:ea typeface="+mj-ea"/>
              </a:rPr>
              <a:t> at every query)</a:t>
            </a:r>
            <a:r>
              <a:rPr lang="zh-CN" altLang="en-US" dirty="0" smtClean="0">
                <a:latin typeface="+mj-ea"/>
                <a:ea typeface="+mj-ea"/>
              </a:rPr>
              <a:t>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+mj-ea"/>
                <a:ea typeface="+mj-ea"/>
              </a:rPr>
              <a:t>fsync</a:t>
            </a:r>
            <a:r>
              <a:rPr lang="zh-CN" altLang="en-US" dirty="0" smtClean="0">
                <a:latin typeface="+mj-ea"/>
                <a:ea typeface="+mj-ea"/>
              </a:rPr>
              <a:t>选项的设置对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的性能影响较大；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19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单线</a:t>
            </a:r>
            <a:r>
              <a:rPr lang="zh-CN" altLang="en-US" dirty="0" smtClean="0">
                <a:latin typeface="+mj-ea"/>
                <a:ea typeface="+mj-ea"/>
              </a:rPr>
              <a:t>程模型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无</a:t>
            </a:r>
            <a:r>
              <a:rPr lang="zh-CN" altLang="en-US" dirty="0" smtClean="0">
                <a:latin typeface="+mj-ea"/>
                <a:ea typeface="+mj-ea"/>
              </a:rPr>
              <a:t>锁；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适</a:t>
            </a:r>
            <a:r>
              <a:rPr lang="zh-CN" altLang="en-US" dirty="0" smtClean="0">
                <a:latin typeface="+mj-ea"/>
                <a:ea typeface="+mj-ea"/>
              </a:rPr>
              <a:t>合非</a:t>
            </a:r>
            <a:r>
              <a:rPr lang="en-US" altLang="zh-CN" dirty="0" smtClean="0">
                <a:latin typeface="+mj-ea"/>
                <a:ea typeface="+mj-ea"/>
              </a:rPr>
              <a:t>CPU</a:t>
            </a:r>
            <a:r>
              <a:rPr lang="zh-CN" altLang="en-US" dirty="0" smtClean="0">
                <a:latin typeface="+mj-ea"/>
                <a:ea typeface="+mj-ea"/>
              </a:rPr>
              <a:t>密集型</a:t>
            </a:r>
            <a:r>
              <a:rPr lang="zh-CN" altLang="en-US" dirty="0">
                <a:latin typeface="+mj-ea"/>
                <a:ea typeface="+mj-ea"/>
              </a:rPr>
              <a:t>计</a:t>
            </a:r>
            <a:r>
              <a:rPr lang="zh-CN" altLang="en-US" dirty="0" smtClean="0">
                <a:latin typeface="+mj-ea"/>
                <a:ea typeface="+mj-ea"/>
              </a:rPr>
              <a:t>算，仅高速读写；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指</a:t>
            </a:r>
            <a:r>
              <a:rPr lang="zh-CN" altLang="en-US" dirty="0" smtClean="0">
                <a:latin typeface="+mj-ea"/>
                <a:ea typeface="+mj-ea"/>
              </a:rPr>
              <a:t>令依序先到先执行；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事务作为单一指令序列；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69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数据一致性问题：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不支持关系型数据库的</a:t>
            </a:r>
            <a:r>
              <a:rPr lang="en-US" altLang="zh-CN" dirty="0" smtClean="0">
                <a:latin typeface="+mj-ea"/>
                <a:ea typeface="+mj-ea"/>
              </a:rPr>
              <a:t>ACID</a:t>
            </a:r>
            <a:r>
              <a:rPr lang="zh-CN" altLang="en-US" dirty="0" smtClean="0">
                <a:latin typeface="+mj-ea"/>
                <a:ea typeface="+mj-ea"/>
              </a:rPr>
              <a:t>特性；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84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en-US" altLang="zh-CN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Memcache</a:t>
            </a:r>
            <a:r>
              <a:rPr lang="zh-CN" altLang="en-US" dirty="0" smtClean="0">
                <a:latin typeface="+mj-ea"/>
                <a:ea typeface="+mj-ea"/>
              </a:rPr>
              <a:t>网络</a:t>
            </a:r>
            <a:r>
              <a:rPr lang="en-US" altLang="zh-CN" dirty="0" smtClean="0">
                <a:latin typeface="+mj-ea"/>
                <a:ea typeface="+mj-ea"/>
              </a:rPr>
              <a:t>IO</a:t>
            </a:r>
            <a:r>
              <a:rPr lang="zh-CN" altLang="en-US" dirty="0" smtClean="0">
                <a:latin typeface="+mj-ea"/>
                <a:ea typeface="+mj-ea"/>
              </a:rPr>
              <a:t>模型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3004" y="3124200"/>
            <a:ext cx="1371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监听主线程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30004" y="2754869"/>
            <a:ext cx="2286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ibevent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R/W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34604" y="3478769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34604" y="3897869"/>
            <a:ext cx="1308796" cy="1050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521951" y="2981097"/>
            <a:ext cx="152400" cy="16578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轮询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43400" y="4419601"/>
            <a:ext cx="2286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ibevent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R/W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何时加载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卸载：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系统级生命周期：应用启动前需加载完成，然后一直持续；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应用级生命周期：在应用生命周期内加载和卸载；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用户级生命周期：登录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注销，在用户登录后加载，在用户注销前卸载；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于时间周期的：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EXPIRE/TTL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3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数据的结构、大小、基于数据的操作：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K/V</a:t>
            </a:r>
            <a:r>
              <a:rPr lang="zh-CN" altLang="en-US" dirty="0" smtClean="0">
                <a:latin typeface="+mj-ea"/>
                <a:ea typeface="+mj-ea"/>
              </a:rPr>
              <a:t>还是其它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数据类型；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如</a:t>
            </a:r>
            <a:r>
              <a:rPr lang="zh-CN" altLang="en-US" dirty="0" smtClean="0">
                <a:latin typeface="+mj-ea"/>
                <a:ea typeface="+mj-ea"/>
              </a:rPr>
              <a:t>何估算数据在</a:t>
            </a: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中的大小；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数</a:t>
            </a:r>
            <a:r>
              <a:rPr lang="zh-CN" altLang="en-US" dirty="0" smtClean="0">
                <a:latin typeface="+mj-ea"/>
                <a:ea typeface="+mj-ea"/>
              </a:rPr>
              <a:t>据上的操作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业务逻辑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zh-CN" altLang="en-US" dirty="0">
                <a:latin typeface="+mj-ea"/>
                <a:ea typeface="+mj-ea"/>
              </a:rPr>
              <a:t>只</a:t>
            </a:r>
            <a:r>
              <a:rPr lang="zh-CN" altLang="en-US" dirty="0" smtClean="0">
                <a:latin typeface="+mj-ea"/>
                <a:ea typeface="+mj-ea"/>
              </a:rPr>
              <a:t>读、读写、依赖写；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dirty="0" smtClean="0">
                <a:latin typeface="+mj-ea"/>
                <a:ea typeface="+mj-ea"/>
              </a:rPr>
              <a:t>Redis</a:t>
            </a:r>
            <a:r>
              <a:rPr lang="zh-CN" altLang="en-US" dirty="0">
                <a:latin typeface="+mj-ea"/>
                <a:ea typeface="+mj-ea"/>
              </a:rPr>
              <a:t>支持</a:t>
            </a:r>
            <a:r>
              <a:rPr lang="en-US" dirty="0" smtClean="0">
                <a:latin typeface="+mj-ea"/>
                <a:ea typeface="+mj-ea"/>
              </a:rPr>
              <a:t>INCR/DECR</a:t>
            </a:r>
            <a:r>
              <a:rPr lang="zh-CN" altLang="en-US" dirty="0" smtClean="0">
                <a:latin typeface="+mj-ea"/>
                <a:ea typeface="+mj-ea"/>
              </a:rPr>
              <a:t>原子操作</a:t>
            </a:r>
            <a:r>
              <a:rPr lang="zh-CN" altLang="en-US" dirty="0" smtClean="0">
                <a:latin typeface="+mj-ea"/>
                <a:ea typeface="+mj-ea"/>
              </a:rPr>
              <a:t>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用</a:t>
            </a:r>
            <a:r>
              <a:rPr lang="en-US" altLang="zh-CN" dirty="0" smtClean="0">
                <a:latin typeface="+mj-ea"/>
                <a:ea typeface="+mj-ea"/>
              </a:rPr>
              <a:t>LIST</a:t>
            </a:r>
            <a:r>
              <a:rPr lang="zh-CN" altLang="en-US" smtClean="0">
                <a:latin typeface="+mj-ea"/>
                <a:ea typeface="+mj-ea"/>
              </a:rPr>
              <a:t>实现任务队列；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事务等同于</a:t>
            </a:r>
            <a:r>
              <a:rPr lang="en-US" altLang="zh-CN" dirty="0" smtClean="0">
                <a:latin typeface="+mj-ea"/>
                <a:ea typeface="+mj-ea"/>
              </a:rPr>
              <a:t>if stat==</a:t>
            </a:r>
            <a:r>
              <a:rPr lang="en-US" altLang="zh-CN" dirty="0" err="1" smtClean="0">
                <a:latin typeface="+mj-ea"/>
                <a:ea typeface="+mj-ea"/>
              </a:rPr>
              <a:t>valid_state</a:t>
            </a:r>
            <a:r>
              <a:rPr lang="en-US" altLang="zh-CN" dirty="0" smtClean="0">
                <a:latin typeface="+mj-ea"/>
                <a:ea typeface="+mj-ea"/>
              </a:rPr>
              <a:t> then …;</a:t>
            </a:r>
            <a:endParaRPr lang="en-US" dirty="0" smtClean="0"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53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持久化方案：考虑数据集所需要安全等级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仅</a:t>
            </a:r>
            <a:r>
              <a:rPr lang="en-US" altLang="zh-CN" dirty="0" smtClean="0">
                <a:latin typeface="+mj-ea"/>
                <a:ea typeface="+mj-ea"/>
              </a:rPr>
              <a:t>RDB?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仅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 smtClean="0">
                <a:latin typeface="+mj-ea"/>
                <a:ea typeface="+mj-ea"/>
              </a:rPr>
              <a:t>？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RDB &amp; AOF</a:t>
            </a:r>
            <a:r>
              <a:rPr lang="zh-CN" altLang="en-US" dirty="0" smtClean="0">
                <a:latin typeface="+mj-ea"/>
                <a:ea typeface="+mj-ea"/>
              </a:rPr>
              <a:t>？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RDB &amp; AOF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en-US" altLang="zh-CN" dirty="0" err="1" smtClean="0">
                <a:latin typeface="+mj-ea"/>
                <a:ea typeface="+mj-ea"/>
              </a:rPr>
              <a:t>fsync</a:t>
            </a:r>
            <a:r>
              <a:rPr lang="zh-CN" altLang="en-US" dirty="0" smtClean="0">
                <a:latin typeface="+mj-ea"/>
                <a:ea typeface="+mj-ea"/>
              </a:rPr>
              <a:t>采用默认的每秒同步；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官方可能在未来版本中整合</a:t>
            </a:r>
            <a:r>
              <a:rPr lang="en-US" altLang="zh-CN" dirty="0" smtClean="0">
                <a:latin typeface="+mj-ea"/>
                <a:ea typeface="+mj-ea"/>
              </a:rPr>
              <a:t>RDB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smtClean="0">
                <a:latin typeface="+mj-ea"/>
                <a:ea typeface="+mj-ea"/>
              </a:rPr>
              <a:t>AOF</a:t>
            </a:r>
            <a:r>
              <a:rPr lang="zh-CN" altLang="en-US" dirty="0" smtClean="0">
                <a:latin typeface="+mj-ea"/>
                <a:ea typeface="+mj-ea"/>
              </a:rPr>
              <a:t>；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0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主从式：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160" y="2819400"/>
            <a:ext cx="1005840" cy="822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3160" y="4351713"/>
            <a:ext cx="10058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4251960" y="2798618"/>
            <a:ext cx="1280160" cy="9144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251960" y="4267200"/>
            <a:ext cx="1280160" cy="9144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Straight Arrow Connector 10"/>
          <p:cNvCxnSpPr>
            <a:stCxn id="8" idx="5"/>
            <a:endCxn id="5" idx="1"/>
          </p:cNvCxnSpPr>
          <p:nvPr/>
        </p:nvCxnSpPr>
        <p:spPr>
          <a:xfrm flipV="1">
            <a:off x="5212080" y="3230880"/>
            <a:ext cx="1005840" cy="2493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5"/>
            <a:endCxn id="5" idx="1"/>
          </p:cNvCxnSpPr>
          <p:nvPr/>
        </p:nvCxnSpPr>
        <p:spPr>
          <a:xfrm flipV="1">
            <a:off x="5212080" y="3230880"/>
            <a:ext cx="1005840" cy="14935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3"/>
            <a:endCxn id="6" idx="2"/>
          </p:cNvCxnSpPr>
          <p:nvPr/>
        </p:nvCxnSpPr>
        <p:spPr>
          <a:xfrm rot="5400000" flipH="1" flipV="1">
            <a:off x="5810596" y="4256117"/>
            <a:ext cx="6927" cy="1844040"/>
          </a:xfrm>
          <a:prstGeom prst="curvedConnector3">
            <a:avLst>
              <a:gd name="adj1" fmla="val -3300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3"/>
            <a:endCxn id="5" idx="2"/>
          </p:cNvCxnSpPr>
          <p:nvPr/>
        </p:nvCxnSpPr>
        <p:spPr>
          <a:xfrm rot="5400000" flipH="1" flipV="1">
            <a:off x="5778731" y="2755669"/>
            <a:ext cx="70658" cy="1844040"/>
          </a:xfrm>
          <a:prstGeom prst="curvedConnector3">
            <a:avLst>
              <a:gd name="adj1" fmla="val -3235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52600" y="3477491"/>
            <a:ext cx="1097280" cy="1097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27" name="Curved Connector 26"/>
          <p:cNvCxnSpPr>
            <a:stCxn id="23" idx="0"/>
            <a:endCxn id="5" idx="0"/>
          </p:cNvCxnSpPr>
          <p:nvPr/>
        </p:nvCxnSpPr>
        <p:spPr>
          <a:xfrm rot="5400000" flipH="1" flipV="1">
            <a:off x="4189615" y="931026"/>
            <a:ext cx="658091" cy="4434840"/>
          </a:xfrm>
          <a:prstGeom prst="curvedConnector3">
            <a:avLst>
              <a:gd name="adj1" fmla="val 13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5"/>
            <a:endCxn id="9" idx="1"/>
          </p:cNvCxnSpPr>
          <p:nvPr/>
        </p:nvCxnSpPr>
        <p:spPr>
          <a:xfrm>
            <a:off x="2689187" y="4414078"/>
            <a:ext cx="1882813" cy="31032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7"/>
            <a:endCxn id="8" idx="1"/>
          </p:cNvCxnSpPr>
          <p:nvPr/>
        </p:nvCxnSpPr>
        <p:spPr>
          <a:xfrm flipV="1">
            <a:off x="2689187" y="3255818"/>
            <a:ext cx="1882813" cy="3823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xagon 27"/>
          <p:cNvSpPr/>
          <p:nvPr/>
        </p:nvSpPr>
        <p:spPr>
          <a:xfrm>
            <a:off x="3097193" y="3429000"/>
            <a:ext cx="1060704" cy="9144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5560" y="2459182"/>
            <a:ext cx="914400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5560" y="3589713"/>
            <a:ext cx="9144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4404360" y="2362200"/>
            <a:ext cx="1188720" cy="8229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</a:t>
            </a:r>
            <a:endParaRPr 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4404360" y="3429000"/>
            <a:ext cx="1188720" cy="8229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Arrow Connector 7"/>
          <p:cNvCxnSpPr>
            <a:stCxn id="6" idx="5"/>
            <a:endCxn id="4" idx="1"/>
          </p:cNvCxnSpPr>
          <p:nvPr/>
        </p:nvCxnSpPr>
        <p:spPr>
          <a:xfrm>
            <a:off x="5295900" y="2773680"/>
            <a:ext cx="1089660" cy="554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5"/>
            <a:endCxn id="4" idx="1"/>
          </p:cNvCxnSpPr>
          <p:nvPr/>
        </p:nvCxnSpPr>
        <p:spPr>
          <a:xfrm flipV="1">
            <a:off x="5295900" y="2779222"/>
            <a:ext cx="1089660" cy="106125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" idx="3"/>
            <a:endCxn id="5" idx="2"/>
          </p:cNvCxnSpPr>
          <p:nvPr/>
        </p:nvCxnSpPr>
        <p:spPr>
          <a:xfrm rot="5400000" flipH="1" flipV="1">
            <a:off x="5909656" y="3318857"/>
            <a:ext cx="22167" cy="1844040"/>
          </a:xfrm>
          <a:prstGeom prst="curvedConnector3">
            <a:avLst>
              <a:gd name="adj1" fmla="val -1031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4" idx="2"/>
          </p:cNvCxnSpPr>
          <p:nvPr/>
        </p:nvCxnSpPr>
        <p:spPr>
          <a:xfrm rot="5400000" flipH="1" flipV="1">
            <a:off x="5877791" y="2220191"/>
            <a:ext cx="85898" cy="1844040"/>
          </a:xfrm>
          <a:prstGeom prst="curvedConnector3">
            <a:avLst>
              <a:gd name="adj1" fmla="val -266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28651" y="2903913"/>
            <a:ext cx="109728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13" name="Curved Connector 12"/>
          <p:cNvCxnSpPr>
            <a:stCxn id="12" idx="0"/>
            <a:endCxn id="4" idx="0"/>
          </p:cNvCxnSpPr>
          <p:nvPr/>
        </p:nvCxnSpPr>
        <p:spPr>
          <a:xfrm rot="5400000" flipH="1" flipV="1">
            <a:off x="4137660" y="198814"/>
            <a:ext cx="444731" cy="4965469"/>
          </a:xfrm>
          <a:prstGeom prst="curvedConnector3">
            <a:avLst>
              <a:gd name="adj1" fmla="val 151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85560" y="4684221"/>
            <a:ext cx="914400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85560" y="5814752"/>
            <a:ext cx="9144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4404360" y="4587239"/>
            <a:ext cx="1188720" cy="8229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#0</a:t>
            </a:r>
            <a:endParaRPr 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4404360" y="5654039"/>
            <a:ext cx="1188720" cy="8229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18"/>
          <p:cNvCxnSpPr>
            <a:stCxn id="17" idx="5"/>
            <a:endCxn id="15" idx="1"/>
          </p:cNvCxnSpPr>
          <p:nvPr/>
        </p:nvCxnSpPr>
        <p:spPr>
          <a:xfrm>
            <a:off x="5295900" y="4998719"/>
            <a:ext cx="1089660" cy="554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5"/>
            <a:endCxn id="15" idx="1"/>
          </p:cNvCxnSpPr>
          <p:nvPr/>
        </p:nvCxnSpPr>
        <p:spPr>
          <a:xfrm flipV="1">
            <a:off x="5295900" y="5004261"/>
            <a:ext cx="1089660" cy="106125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8" idx="3"/>
            <a:endCxn id="16" idx="2"/>
          </p:cNvCxnSpPr>
          <p:nvPr/>
        </p:nvCxnSpPr>
        <p:spPr>
          <a:xfrm rot="5400000" flipH="1" flipV="1">
            <a:off x="5909656" y="5543896"/>
            <a:ext cx="22167" cy="1844040"/>
          </a:xfrm>
          <a:prstGeom prst="curvedConnector3">
            <a:avLst>
              <a:gd name="adj1" fmla="val -1031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3"/>
            <a:endCxn id="15" idx="2"/>
          </p:cNvCxnSpPr>
          <p:nvPr/>
        </p:nvCxnSpPr>
        <p:spPr>
          <a:xfrm rot="5400000" flipH="1" flipV="1">
            <a:off x="5877791" y="4445230"/>
            <a:ext cx="85898" cy="1844040"/>
          </a:xfrm>
          <a:prstGeom prst="curvedConnector3">
            <a:avLst>
              <a:gd name="adj1" fmla="val -266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6360" y="5105400"/>
            <a:ext cx="1097280" cy="10058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cxnSp>
        <p:nvCxnSpPr>
          <p:cNvPr id="24" name="Straight Arrow Connector 23"/>
          <p:cNvCxnSpPr>
            <a:stCxn id="23" idx="7"/>
            <a:endCxn id="28" idx="2"/>
          </p:cNvCxnSpPr>
          <p:nvPr/>
        </p:nvCxnSpPr>
        <p:spPr>
          <a:xfrm flipV="1">
            <a:off x="2292947" y="4343400"/>
            <a:ext cx="1032846" cy="9093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3" idx="0"/>
            <a:endCxn id="15" idx="0"/>
          </p:cNvCxnSpPr>
          <p:nvPr/>
        </p:nvCxnSpPr>
        <p:spPr>
          <a:xfrm rot="5400000" flipH="1" flipV="1">
            <a:off x="4163291" y="2425931"/>
            <a:ext cx="421179" cy="4937760"/>
          </a:xfrm>
          <a:prstGeom prst="curvedConnector3">
            <a:avLst>
              <a:gd name="adj1" fmla="val 154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0"/>
            <a:endCxn id="7" idx="1"/>
          </p:cNvCxnSpPr>
          <p:nvPr/>
        </p:nvCxnSpPr>
        <p:spPr>
          <a:xfrm flipV="1">
            <a:off x="4157897" y="3840480"/>
            <a:ext cx="543643" cy="457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0"/>
            <a:endCxn id="17" idx="1"/>
          </p:cNvCxnSpPr>
          <p:nvPr/>
        </p:nvCxnSpPr>
        <p:spPr>
          <a:xfrm>
            <a:off x="4157897" y="3886200"/>
            <a:ext cx="543643" cy="111251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6"/>
            <a:endCxn id="28" idx="4"/>
          </p:cNvCxnSpPr>
          <p:nvPr/>
        </p:nvCxnSpPr>
        <p:spPr>
          <a:xfrm>
            <a:off x="2425931" y="3406833"/>
            <a:ext cx="899862" cy="2216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0800" y="2286000"/>
            <a:ext cx="2057400" cy="403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实践</a:t>
            </a:r>
            <a:r>
              <a:rPr lang="en-US" dirty="0" smtClean="0"/>
              <a:t>: </a:t>
            </a:r>
            <a:r>
              <a:rPr lang="zh-CN" altLang="en-US" dirty="0"/>
              <a:t>性</a:t>
            </a:r>
            <a:r>
              <a:rPr lang="zh-CN" altLang="en-US" dirty="0" smtClean="0"/>
              <a:t>能影响因素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带</a:t>
            </a:r>
            <a:r>
              <a:rPr lang="zh-CN" altLang="en-US" dirty="0" smtClean="0">
                <a:latin typeface="+mj-ea"/>
                <a:ea typeface="+mj-ea"/>
              </a:rPr>
              <a:t>宽、</a:t>
            </a:r>
            <a:r>
              <a:rPr lang="en-US" altLang="zh-CN" dirty="0" smtClean="0">
                <a:latin typeface="+mj-ea"/>
                <a:ea typeface="+mj-ea"/>
              </a:rPr>
              <a:t>CPU</a:t>
            </a:r>
            <a:r>
              <a:rPr lang="zh-CN" altLang="en-US" dirty="0" smtClean="0">
                <a:latin typeface="+mj-ea"/>
                <a:ea typeface="+mj-ea"/>
              </a:rPr>
              <a:t>、回程、数据类型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>
              <a:latin typeface="+mj-ea"/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0860" y="3352800"/>
            <a:ext cx="109728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CPU#0</a:t>
            </a: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CPU#1</a:t>
            </a:r>
          </a:p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GHz, L3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1905000" y="2639568"/>
            <a:ext cx="4191000" cy="4846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1Gbits/s &amp; 1G q/s -&gt; 13Bytes/s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90800"/>
            <a:ext cx="123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①带宽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bandwidth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1905000" y="4522578"/>
            <a:ext cx="4191000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</a:p>
        </p:txBody>
      </p:sp>
      <p:sp>
        <p:nvSpPr>
          <p:cNvPr id="11" name="Striped Right Arrow 10"/>
          <p:cNvSpPr/>
          <p:nvPr/>
        </p:nvSpPr>
        <p:spPr>
          <a:xfrm rot="10800000">
            <a:off x="1897742" y="5001767"/>
            <a:ext cx="4191000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856" y="469980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③回程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(RRT)</a:t>
            </a: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3603" y="4763590"/>
            <a:ext cx="109728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K/V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80860" y="5638800"/>
            <a:ext cx="10972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15" name="Left-Right Arrow 14"/>
          <p:cNvSpPr/>
          <p:nvPr/>
        </p:nvSpPr>
        <p:spPr>
          <a:xfrm>
            <a:off x="1905000" y="5611368"/>
            <a:ext cx="4191000" cy="48463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 OPs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212" y="558742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④数据类型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间、回程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1905000" y="3643884"/>
            <a:ext cx="4191000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ea"/>
                <a:ea typeface="+mj-ea"/>
              </a:rPr>
              <a:t>CPUs ^20%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62491" y="3581400"/>
            <a:ext cx="2653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或客户端运行在不同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5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内</a:t>
            </a:r>
            <a:r>
              <a:rPr lang="zh-CN" altLang="en-US" dirty="0" smtClean="0"/>
              <a:t>存管理策略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存管理策略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最大内存设置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RAM*60%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allkeys-lru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采样率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maxmemory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-sample=3,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来提高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的接近程度；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客服端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端无状态连接；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库的连接设置；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K/V JSON/BINARY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反序列化：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序列化在空间效率、传输效率上比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差；但是具备人类可读性、侦错方便，在性能不是核心因素的情况下采用；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K/V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空间效率低；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645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践：迁移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Redis: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RedisK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由调用方处理序列化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反序列化过程，编码复杂度低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充分利用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的原生数据结构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型数据及处理逻辑映射至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原生数据结构不直观，需要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个重新设计的过程；需要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个或多个回程；每回程的数据量少；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-</a:t>
            </a:r>
            <a:r>
              <a:rPr lang="zh-CN" altLang="en-US" dirty="0" smtClean="0"/>
              <a:t>容灾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数据集恢复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型数据同步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从式架构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系统隔离：每系统分库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5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zh-CN" altLang="en-US" dirty="0"/>
              <a:t>内存管理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Memcache</a:t>
            </a:r>
            <a:r>
              <a:rPr lang="zh-CN" altLang="en-US" dirty="0" smtClean="0">
                <a:latin typeface="+mj-ea"/>
                <a:ea typeface="+mj-ea"/>
              </a:rPr>
              <a:t>内存管理模型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4645" y="3207327"/>
            <a:ext cx="45720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4645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84645" y="4495800"/>
            <a:ext cx="100584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531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159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0739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9319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2872" y="3207327"/>
            <a:ext cx="45720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0596" y="3207327"/>
            <a:ext cx="45720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63830" y="3207327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93306" y="3207327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0316" y="3207327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5904" y="4498571"/>
            <a:ext cx="100584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07396" y="4495800"/>
            <a:ext cx="10058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274196" y="4498571"/>
            <a:ext cx="100584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07396" y="4495800"/>
            <a:ext cx="100584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212068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slab#0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5996" y="38524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slab#1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5996" y="4538246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slab#2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47639" y="2541841"/>
            <a:ext cx="174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存分页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page#0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8400" y="3200400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81800" y="3200400"/>
            <a:ext cx="45720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39956" y="3841869"/>
            <a:ext cx="64008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序列化与反序列化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91400" cy="4401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/>
              <a:t>Jedis</a:t>
            </a:r>
            <a:r>
              <a:rPr lang="en-US" sz="1600" dirty="0"/>
              <a:t> R = new </a:t>
            </a:r>
            <a:r>
              <a:rPr lang="en-US" sz="1600" dirty="0" err="1"/>
              <a:t>Jedis</a:t>
            </a:r>
            <a:r>
              <a:rPr lang="en-US" sz="1600" dirty="0"/>
              <a:t>("192.168.4.11", 6379);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R.connect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// </a:t>
            </a:r>
            <a:r>
              <a:rPr lang="en-US" sz="1600" dirty="0" err="1"/>
              <a:t>Json</a:t>
            </a:r>
            <a:r>
              <a:rPr lang="en-US" sz="1600" dirty="0"/>
              <a:t>: string:</a:t>
            </a:r>
          </a:p>
          <a:p>
            <a:r>
              <a:rPr lang="en-US" sz="1600" dirty="0"/>
              <a:t>    final String s = "</a:t>
            </a:r>
            <a:r>
              <a:rPr lang="en-US" sz="1600" dirty="0" err="1"/>
              <a:t>Hello,World</a:t>
            </a:r>
            <a:r>
              <a:rPr lang="en-US" sz="1600" dirty="0"/>
              <a:t>";</a:t>
            </a:r>
          </a:p>
          <a:p>
            <a:r>
              <a:rPr lang="en-US" sz="1600" dirty="0"/>
              <a:t>    final String </a:t>
            </a:r>
            <a:r>
              <a:rPr lang="en-US" sz="1600" dirty="0" err="1"/>
              <a:t>s_json</a:t>
            </a:r>
            <a:r>
              <a:rPr lang="en-US" sz="1600" dirty="0"/>
              <a:t> = JsonSerializer.to(s);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JSON:STR %s\n", </a:t>
            </a:r>
            <a:r>
              <a:rPr lang="en-US" sz="1600" dirty="0" err="1"/>
              <a:t>R.set</a:t>
            </a:r>
            <a:r>
              <a:rPr lang="en-US" sz="1600" dirty="0"/>
              <a:t>("JSON:STR", </a:t>
            </a:r>
            <a:r>
              <a:rPr lang="en-US" sz="1600" dirty="0" err="1"/>
              <a:t>s_json</a:t>
            </a:r>
            <a:r>
              <a:rPr lang="en-US" sz="1600" dirty="0"/>
              <a:t>));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JSON:STR %s\n", </a:t>
            </a:r>
            <a:r>
              <a:rPr lang="en-US" sz="1600" dirty="0" err="1"/>
              <a:t>R.get</a:t>
            </a:r>
            <a:r>
              <a:rPr lang="en-US" sz="1600" dirty="0"/>
              <a:t>("JSON:STR"));</a:t>
            </a:r>
          </a:p>
          <a:p>
            <a:endParaRPr lang="en-US" sz="1600" dirty="0"/>
          </a:p>
          <a:p>
            <a:r>
              <a:rPr lang="en-US" sz="1600" dirty="0"/>
              <a:t>    // </a:t>
            </a:r>
            <a:r>
              <a:rPr lang="en-US" sz="1600" dirty="0" err="1"/>
              <a:t>Json</a:t>
            </a:r>
            <a:r>
              <a:rPr lang="en-US" sz="1600" dirty="0"/>
              <a:t>: object:</a:t>
            </a:r>
          </a:p>
          <a:p>
            <a:r>
              <a:rPr lang="en-US" sz="1600" dirty="0"/>
              <a:t>    final _User u = new _User();</a:t>
            </a:r>
          </a:p>
          <a:p>
            <a:r>
              <a:rPr lang="en-US" sz="1600" dirty="0"/>
              <a:t>    u.name = "John";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u.birth</a:t>
            </a:r>
            <a:r>
              <a:rPr lang="en-US" sz="1600" dirty="0"/>
              <a:t> = new Date();</a:t>
            </a:r>
          </a:p>
          <a:p>
            <a:r>
              <a:rPr lang="en-US" sz="1600" dirty="0"/>
              <a:t>    final String </a:t>
            </a:r>
            <a:r>
              <a:rPr lang="en-US" sz="1600" dirty="0" err="1"/>
              <a:t>u_json</a:t>
            </a:r>
            <a:r>
              <a:rPr lang="en-US" sz="1600" dirty="0"/>
              <a:t> = JsonSerializer.to(u);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JSON:USER %s\n", </a:t>
            </a:r>
            <a:r>
              <a:rPr lang="en-US" sz="1600" dirty="0" err="1"/>
              <a:t>R.set</a:t>
            </a:r>
            <a:r>
              <a:rPr lang="en-US" sz="1600" dirty="0"/>
              <a:t>("JSON:USER", </a:t>
            </a:r>
            <a:r>
              <a:rPr lang="en-US" sz="1600" dirty="0" err="1"/>
              <a:t>u_json</a:t>
            </a:r>
            <a:r>
              <a:rPr lang="en-US" sz="1600" dirty="0"/>
              <a:t>));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JSON:USER %s\n", </a:t>
            </a:r>
            <a:r>
              <a:rPr lang="en-US" sz="1600" dirty="0" err="1"/>
              <a:t>R.get</a:t>
            </a:r>
            <a:r>
              <a:rPr lang="en-US" sz="1600" dirty="0"/>
              <a:t>("JSON:USER"));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R.close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8954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适用于非主从模式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91400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final </a:t>
            </a:r>
            <a:r>
              <a:rPr lang="en-US" sz="1600" dirty="0" err="1"/>
              <a:t>JedisPoolConfig</a:t>
            </a:r>
            <a:r>
              <a:rPr lang="en-US" sz="1600" dirty="0"/>
              <a:t> </a:t>
            </a:r>
            <a:r>
              <a:rPr lang="en-US" sz="1600" dirty="0" err="1"/>
              <a:t>conf</a:t>
            </a:r>
            <a:r>
              <a:rPr lang="en-US" sz="1600" dirty="0"/>
              <a:t> = new </a:t>
            </a:r>
            <a:r>
              <a:rPr lang="en-US" sz="1600" dirty="0" err="1"/>
              <a:t>JedisPoolConfig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final </a:t>
            </a:r>
            <a:r>
              <a:rPr lang="en-US" sz="1600" dirty="0" err="1"/>
              <a:t>JedisPool</a:t>
            </a:r>
            <a:r>
              <a:rPr lang="en-US" sz="1600" dirty="0"/>
              <a:t> pool = new </a:t>
            </a:r>
            <a:r>
              <a:rPr lang="en-US" sz="1600" dirty="0" err="1"/>
              <a:t>JedisPool</a:t>
            </a:r>
            <a:r>
              <a:rPr lang="en-US" sz="1600" dirty="0"/>
              <a:t>(</a:t>
            </a:r>
            <a:r>
              <a:rPr lang="en-US" sz="1600" dirty="0" err="1"/>
              <a:t>conf</a:t>
            </a:r>
            <a:r>
              <a:rPr lang="en-US" sz="1600" dirty="0"/>
              <a:t>, "192.168.4.11", 6379);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Jedis</a:t>
            </a:r>
            <a:r>
              <a:rPr lang="en-US" sz="1600" dirty="0"/>
              <a:t> R = </a:t>
            </a:r>
            <a:r>
              <a:rPr lang="en-US" sz="1600" dirty="0" err="1"/>
              <a:t>pool.getResource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R.configSet</a:t>
            </a:r>
            <a:r>
              <a:rPr lang="en-US" sz="1600" dirty="0"/>
              <a:t>("timeout", "0");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POOL:STR %s\n", </a:t>
            </a:r>
            <a:r>
              <a:rPr lang="en-US" sz="1600" dirty="0" err="1"/>
              <a:t>R.getSet</a:t>
            </a:r>
            <a:r>
              <a:rPr lang="en-US" sz="1600" dirty="0"/>
              <a:t>("POOL:STR", </a:t>
            </a:r>
            <a:r>
              <a:rPr lang="en-US" sz="1600" dirty="0" err="1"/>
              <a:t>conf.toString</a:t>
            </a:r>
            <a:r>
              <a:rPr lang="en-US" sz="1600" dirty="0"/>
              <a:t>()));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pool.returnResource</a:t>
            </a:r>
            <a:r>
              <a:rPr lang="en-US" sz="1600" dirty="0"/>
              <a:t>(R);</a:t>
            </a:r>
          </a:p>
          <a:p>
            <a:endParaRPr lang="en-US" sz="1600" dirty="0"/>
          </a:p>
          <a:p>
            <a:r>
              <a:rPr lang="en-US" sz="1600" dirty="0"/>
              <a:t>    R = </a:t>
            </a:r>
            <a:r>
              <a:rPr lang="en-US" sz="1600" dirty="0" err="1"/>
              <a:t>pool.getResource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POOL:STR %s\n", </a:t>
            </a:r>
            <a:r>
              <a:rPr lang="en-US" sz="1600" dirty="0" err="1"/>
              <a:t>R.get</a:t>
            </a:r>
            <a:r>
              <a:rPr lang="en-US" sz="1600" dirty="0"/>
              <a:t>("POOL:STR"));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pool.returnResource</a:t>
            </a:r>
            <a:r>
              <a:rPr lang="en-US" sz="1600" dirty="0"/>
              <a:t>(R);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pool.destroy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748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用主从模式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914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final String master = "m1";</a:t>
            </a:r>
          </a:p>
          <a:p>
            <a:r>
              <a:rPr lang="en-US" sz="1600" dirty="0"/>
              <a:t>    final Set&lt;String&gt; sentinels = new </a:t>
            </a:r>
            <a:r>
              <a:rPr lang="en-US" sz="1600" dirty="0" err="1"/>
              <a:t>HashSet</a:t>
            </a:r>
            <a:r>
              <a:rPr lang="en-US" sz="1600" dirty="0"/>
              <a:t>&lt;String&gt;(){</a:t>
            </a:r>
          </a:p>
          <a:p>
            <a:r>
              <a:rPr lang="en-US" sz="1600" dirty="0"/>
              <a:t>      { add("192.168.4.11:26379"); }</a:t>
            </a:r>
          </a:p>
          <a:p>
            <a:r>
              <a:rPr lang="en-US" sz="1600" dirty="0"/>
              <a:t>      //{ add(""); }</a:t>
            </a:r>
          </a:p>
          <a:p>
            <a:r>
              <a:rPr lang="en-US" sz="1600" dirty="0"/>
              <a:t>    };</a:t>
            </a:r>
          </a:p>
          <a:p>
            <a:r>
              <a:rPr lang="en-US" sz="1600" dirty="0"/>
              <a:t>    final </a:t>
            </a:r>
            <a:r>
              <a:rPr lang="en-US" sz="1600" dirty="0" err="1"/>
              <a:t>JedisPoolConfig</a:t>
            </a:r>
            <a:r>
              <a:rPr lang="en-US" sz="1600" dirty="0"/>
              <a:t> </a:t>
            </a:r>
            <a:r>
              <a:rPr lang="en-US" sz="1600" dirty="0" err="1"/>
              <a:t>conf</a:t>
            </a:r>
            <a:r>
              <a:rPr lang="en-US" sz="1600" dirty="0"/>
              <a:t> = new </a:t>
            </a:r>
            <a:r>
              <a:rPr lang="en-US" sz="1600" dirty="0" err="1"/>
              <a:t>JedisPoolConfig</a:t>
            </a:r>
            <a:r>
              <a:rPr lang="en-US" sz="1600" dirty="0"/>
              <a:t>();</a:t>
            </a:r>
          </a:p>
          <a:p>
            <a:r>
              <a:rPr lang="en-US" sz="1600" dirty="0"/>
              <a:t>    final </a:t>
            </a:r>
            <a:r>
              <a:rPr lang="en-US" sz="1600" dirty="0" err="1"/>
              <a:t>JedisSentinelPool</a:t>
            </a:r>
            <a:r>
              <a:rPr lang="en-US" sz="1600" dirty="0"/>
              <a:t> pool = new </a:t>
            </a:r>
            <a:r>
              <a:rPr lang="en-US" sz="1600" dirty="0" err="1"/>
              <a:t>JedisSentinelPool</a:t>
            </a:r>
            <a:r>
              <a:rPr lang="en-US" sz="1600" dirty="0"/>
              <a:t>("m1", sentinels, </a:t>
            </a:r>
            <a:r>
              <a:rPr lang="en-US" sz="1600" dirty="0" err="1"/>
              <a:t>conf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out.println</a:t>
            </a:r>
            <a:r>
              <a:rPr lang="en-US" sz="1600" dirty="0"/>
              <a:t>(</a:t>
            </a:r>
            <a:r>
              <a:rPr lang="en-US" sz="1600" dirty="0" err="1"/>
              <a:t>pool.getCurrentHostMaster</a:t>
            </a:r>
            <a:r>
              <a:rPr lang="en-US" sz="1600" dirty="0"/>
              <a:t>());</a:t>
            </a:r>
          </a:p>
          <a:p>
            <a:r>
              <a:rPr lang="en-US" sz="1600" dirty="0"/>
              <a:t>    final </a:t>
            </a:r>
            <a:r>
              <a:rPr lang="en-US" sz="1600" dirty="0" err="1"/>
              <a:t>Jedis</a:t>
            </a:r>
            <a:r>
              <a:rPr lang="en-US" sz="1600" dirty="0"/>
              <a:t> R = </a:t>
            </a:r>
            <a:r>
              <a:rPr lang="en-US" sz="1600" dirty="0" err="1"/>
              <a:t>pool.getResource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SEN:STR:A %s\n", </a:t>
            </a:r>
            <a:r>
              <a:rPr lang="en-US" sz="1600" dirty="0" err="1"/>
              <a:t>R.set</a:t>
            </a:r>
            <a:r>
              <a:rPr lang="en-US" sz="1600" dirty="0"/>
              <a:t>("SEN:STR:A", "fine"));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SEN:STR:A %s\n", </a:t>
            </a:r>
            <a:r>
              <a:rPr lang="en-US" sz="1600" dirty="0" err="1"/>
              <a:t>R.get</a:t>
            </a:r>
            <a:r>
              <a:rPr lang="en-US" sz="1600" dirty="0"/>
              <a:t>("SEN:STR:A"));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pool.returnResource</a:t>
            </a:r>
            <a:r>
              <a:rPr lang="en-US" sz="1600" dirty="0"/>
              <a:t>(R);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pool.destroy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70568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/>
              <a:t>实</a:t>
            </a:r>
            <a:r>
              <a:rPr lang="zh-CN" altLang="en-US" dirty="0" smtClean="0"/>
              <a:t>践</a:t>
            </a:r>
            <a:r>
              <a:rPr lang="en-US" altLang="zh-CN" dirty="0" smtClean="0"/>
              <a:t>-</a:t>
            </a:r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09800"/>
            <a:ext cx="7391400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final </a:t>
            </a:r>
            <a:r>
              <a:rPr lang="en-US" sz="1600" dirty="0" err="1"/>
              <a:t>Jedis</a:t>
            </a:r>
            <a:r>
              <a:rPr lang="en-US" sz="1600" dirty="0"/>
              <a:t> R = </a:t>
            </a:r>
            <a:r>
              <a:rPr lang="en-US" sz="1600" dirty="0" err="1"/>
              <a:t>pool.getResource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("set TRANS:INT:B %s\n", </a:t>
            </a:r>
            <a:r>
              <a:rPr lang="en-US" sz="1600" dirty="0" err="1"/>
              <a:t>R.set</a:t>
            </a:r>
            <a:r>
              <a:rPr lang="en-US" sz="1600" dirty="0"/>
              <a:t>("TRANS:INT:B", "1"));</a:t>
            </a:r>
          </a:p>
          <a:p>
            <a:endParaRPr lang="en-US" sz="1600" dirty="0"/>
          </a:p>
          <a:p>
            <a:r>
              <a:rPr lang="en-US" sz="1600" dirty="0"/>
              <a:t>    Transaction T = </a:t>
            </a:r>
            <a:r>
              <a:rPr lang="en-US" sz="1600" dirty="0" err="1"/>
              <a:t>R.multi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T.incr</a:t>
            </a:r>
            <a:r>
              <a:rPr lang="en-US" sz="1600" dirty="0"/>
              <a:t>("TRANS:INT:B");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T.decr</a:t>
            </a:r>
            <a:r>
              <a:rPr lang="en-US" sz="1600" dirty="0"/>
              <a:t>("TRANS:INT:B");</a:t>
            </a:r>
          </a:p>
          <a:p>
            <a:r>
              <a:rPr lang="en-US" sz="1600" dirty="0"/>
              <a:t>    List&lt;Object&gt; response = </a:t>
            </a:r>
            <a:r>
              <a:rPr lang="en-US" sz="1600" dirty="0" err="1"/>
              <a:t>T.exec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for (Object o : response)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out.format</a:t>
            </a:r>
            <a:r>
              <a:rPr lang="en-US" sz="1600" dirty="0"/>
              <a:t>("*n TRANS:INT:B %s\n", o);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out.format</a:t>
            </a:r>
            <a:r>
              <a:rPr lang="en-US" sz="1600" dirty="0"/>
              <a:t>("get TRANS:INT:B %s\n", </a:t>
            </a:r>
            <a:r>
              <a:rPr lang="en-US" sz="1600" dirty="0" err="1"/>
              <a:t>R.get</a:t>
            </a:r>
            <a:r>
              <a:rPr lang="en-US" sz="1600" dirty="0"/>
              <a:t>("TRANS:INT:B"));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pool.returnResource</a:t>
            </a:r>
            <a:r>
              <a:rPr lang="en-US" sz="1600" dirty="0"/>
              <a:t>(R);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pool.destroy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49709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Redis</a:t>
            </a:r>
            <a:r>
              <a:rPr lang="zh-CN" altLang="en-US" dirty="0" smtClean="0"/>
              <a:t>代码示例</a:t>
            </a:r>
            <a:r>
              <a:rPr lang="zh-CN" altLang="en-US" dirty="0"/>
              <a:t>下载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bash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msysgit.github.io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ssh://pirate@192.168.4.11/opt/git/jrd.git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jrd.git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clone ssh://pirate@192.168.4.11/opt/git/jrd.git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jrd.git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pirate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号密码：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920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对比：一致性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Memcache</a:t>
            </a:r>
            <a:r>
              <a:rPr lang="zh-CN" altLang="en-US" dirty="0">
                <a:latin typeface="+mj-ea"/>
                <a:ea typeface="+mj-ea"/>
              </a:rPr>
              <a:t>拷</a:t>
            </a:r>
            <a:r>
              <a:rPr lang="zh-CN" altLang="en-US" dirty="0" smtClean="0">
                <a:latin typeface="+mj-ea"/>
                <a:ea typeface="+mj-ea"/>
              </a:rPr>
              <a:t>贝并设置</a:t>
            </a:r>
            <a:r>
              <a:rPr lang="en-US" altLang="zh-CN" dirty="0" smtClean="0">
                <a:latin typeface="+mj-ea"/>
                <a:ea typeface="+mj-ea"/>
              </a:rPr>
              <a:t>(Copy and Swap)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04800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87351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 get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22320" y="295656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Arrow Connector 7"/>
          <p:cNvCxnSpPr>
            <a:stCxn id="4" idx="1"/>
            <a:endCxn id="6" idx="6"/>
          </p:cNvCxnSpPr>
          <p:nvPr/>
        </p:nvCxnSpPr>
        <p:spPr>
          <a:xfrm flipH="1">
            <a:off x="3870960" y="323088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37560" y="379476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5400" y="3948545"/>
            <a:ext cx="179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cas_token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22320" y="472440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9200" y="388620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29200" y="4815840"/>
            <a:ext cx="54864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Y?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Arrow Connector 19"/>
          <p:cNvCxnSpPr>
            <a:stCxn id="35" idx="6"/>
            <a:endCxn id="40" idx="1"/>
          </p:cNvCxnSpPr>
          <p:nvPr/>
        </p:nvCxnSpPr>
        <p:spPr>
          <a:xfrm>
            <a:off x="3870960" y="499872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38600" y="4614446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 set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8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en-US" altLang="zh-CN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网络</a:t>
            </a:r>
            <a:r>
              <a:rPr lang="en-US" altLang="zh-CN" dirty="0" smtClean="0">
                <a:latin typeface="+mj-ea"/>
                <a:ea typeface="+mj-ea"/>
              </a:rPr>
              <a:t>IO</a:t>
            </a:r>
            <a:r>
              <a:rPr lang="zh-CN" altLang="en-US" dirty="0" smtClean="0">
                <a:latin typeface="+mj-ea"/>
                <a:ea typeface="+mj-ea"/>
              </a:rPr>
              <a:t>模型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2004" y="2907270"/>
            <a:ext cx="1371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监听主线程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2440" y="2907270"/>
            <a:ext cx="22860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R/W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53604" y="3593069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1"/>
          </p:cNvCxnSpPr>
          <p:nvPr/>
        </p:nvCxnSpPr>
        <p:spPr>
          <a:xfrm>
            <a:off x="4794504" y="3593069"/>
            <a:ext cx="1017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xagon 5"/>
          <p:cNvSpPr/>
          <p:nvPr/>
        </p:nvSpPr>
        <p:spPr>
          <a:xfrm>
            <a:off x="3733800" y="3135869"/>
            <a:ext cx="1060704" cy="9144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0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zh-CN" altLang="en-US" dirty="0"/>
              <a:t>内</a:t>
            </a:r>
            <a:r>
              <a:rPr lang="zh-CN" altLang="en-US" dirty="0" smtClean="0"/>
              <a:t>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存策略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2590800"/>
            <a:ext cx="4953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常驻集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(resident set)      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4302220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noeviction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0" y="3755572"/>
            <a:ext cx="3228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最大内存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maxmemory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无限；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urved Connector 4"/>
          <p:cNvCxnSpPr>
            <a:stCxn id="20" idx="3"/>
            <a:endCxn id="19" idx="2"/>
          </p:cNvCxnSpPr>
          <p:nvPr/>
        </p:nvCxnSpPr>
        <p:spPr>
          <a:xfrm flipV="1">
            <a:off x="3598607" y="3200400"/>
            <a:ext cx="1011493" cy="127109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19" idx="2"/>
          </p:cNvCxnSpPr>
          <p:nvPr/>
        </p:nvCxnSpPr>
        <p:spPr>
          <a:xfrm rot="5400000" flipH="1" flipV="1">
            <a:off x="3596480" y="2741952"/>
            <a:ext cx="555172" cy="14720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zh-CN" altLang="en-US" dirty="0"/>
              <a:t>内</a:t>
            </a:r>
            <a:r>
              <a:rPr lang="zh-CN" altLang="en-US" dirty="0" smtClean="0"/>
              <a:t>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存策略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allkeys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-*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2590800"/>
            <a:ext cx="4953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常驻集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(resident set)      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0" y="25908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3886200"/>
            <a:ext cx="4105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allkeys-lru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算法剔除最少使用的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1804" y="4267200"/>
            <a:ext cx="3609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allkeys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-random: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以随机算法剔除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5135062" y="3246939"/>
            <a:ext cx="855077" cy="762000"/>
          </a:xfrm>
          <a:prstGeom prst="curvedConnector3">
            <a:avLst>
              <a:gd name="adj1" fmla="val -6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3"/>
            <a:endCxn id="6" idx="1"/>
          </p:cNvCxnSpPr>
          <p:nvPr/>
        </p:nvCxnSpPr>
        <p:spPr>
          <a:xfrm flipV="1">
            <a:off x="4760869" y="3855777"/>
            <a:ext cx="1413148" cy="580700"/>
          </a:xfrm>
          <a:prstGeom prst="curvedConnector4">
            <a:avLst>
              <a:gd name="adj1" fmla="val -196"/>
              <a:gd name="adj2" fmla="val -235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 rot="5400000">
            <a:off x="4306062" y="1303839"/>
            <a:ext cx="455676" cy="4648200"/>
          </a:xfrm>
          <a:prstGeom prst="rightBrace">
            <a:avLst>
              <a:gd name="adj1" fmla="val 8333"/>
              <a:gd name="adj2" fmla="val 14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</a:t>
            </a:r>
            <a:r>
              <a:rPr lang="zh-CN" altLang="en-US" dirty="0"/>
              <a:t>内</a:t>
            </a:r>
            <a:r>
              <a:rPr lang="zh-CN" altLang="en-US" dirty="0" smtClean="0"/>
              <a:t>存管理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存策略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volatile-*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2441" y="4267200"/>
            <a:ext cx="5187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在到期集中以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算法剔除最少使用的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5646" y="2743200"/>
            <a:ext cx="2362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(expiring set)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0200" y="2743200"/>
            <a:ext cx="2514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常驻集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(resident set)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4605754"/>
            <a:ext cx="4691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volatile-random: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在到期集中以随机方式剔除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4965235"/>
            <a:ext cx="4265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volatile-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在到期集中以剔除最短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  <p:cxnSp>
        <p:nvCxnSpPr>
          <p:cNvPr id="36" name="Curved Connector 35"/>
          <p:cNvCxnSpPr>
            <a:stCxn id="23" idx="1"/>
            <a:endCxn id="4" idx="1"/>
          </p:cNvCxnSpPr>
          <p:nvPr/>
        </p:nvCxnSpPr>
        <p:spPr>
          <a:xfrm rot="10800000" flipH="1">
            <a:off x="1822440" y="3048001"/>
            <a:ext cx="1063205" cy="1388477"/>
          </a:xfrm>
          <a:prstGeom prst="curvedConnector3">
            <a:avLst>
              <a:gd name="adj1" fmla="val -215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0" idx="1"/>
            <a:endCxn id="4" idx="1"/>
          </p:cNvCxnSpPr>
          <p:nvPr/>
        </p:nvCxnSpPr>
        <p:spPr>
          <a:xfrm rot="10800000" flipH="1">
            <a:off x="1828800" y="3048001"/>
            <a:ext cx="1056846" cy="1727031"/>
          </a:xfrm>
          <a:prstGeom prst="curvedConnector3">
            <a:avLst>
              <a:gd name="adj1" fmla="val -587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1" idx="1"/>
          </p:cNvCxnSpPr>
          <p:nvPr/>
        </p:nvCxnSpPr>
        <p:spPr>
          <a:xfrm rot="10800000" flipH="1">
            <a:off x="1828800" y="3054352"/>
            <a:ext cx="1056848" cy="2080161"/>
          </a:xfrm>
          <a:prstGeom prst="curvedConnector4">
            <a:avLst>
              <a:gd name="adj1" fmla="val -90298"/>
              <a:gd name="adj2" fmla="val 1064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Memcache|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对比：一致性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事务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04800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2819400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atch get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22320" y="295656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Arrow Connector 7"/>
          <p:cNvCxnSpPr>
            <a:stCxn id="4" idx="1"/>
            <a:endCxn id="6" idx="6"/>
          </p:cNvCxnSpPr>
          <p:nvPr/>
        </p:nvCxnSpPr>
        <p:spPr>
          <a:xfrm flipH="1">
            <a:off x="3870960" y="323088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37560" y="379476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99144" y="48294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22320" y="4724400"/>
            <a:ext cx="548640" cy="5486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9200" y="388620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29200" y="4815840"/>
            <a:ext cx="54864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Y?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Arrow Connector 19"/>
          <p:cNvCxnSpPr>
            <a:stCxn id="35" idx="6"/>
            <a:endCxn id="40" idx="1"/>
          </p:cNvCxnSpPr>
          <p:nvPr/>
        </p:nvCxnSpPr>
        <p:spPr>
          <a:xfrm>
            <a:off x="3870960" y="4998720"/>
            <a:ext cx="1158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74994" y="4614446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5378" y="3962400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的新版本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9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2082</Words>
  <Application>Microsoft Office PowerPoint</Application>
  <PresentationFormat>On-screen Show (4:3)</PresentationFormat>
  <Paragraphs>420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Redis培训资料 V0.2</vt:lpstr>
      <vt:lpstr>Memcache|Redis对比：IO</vt:lpstr>
      <vt:lpstr>Memcache|Redis对比：内存管理</vt:lpstr>
      <vt:lpstr>Memcache|Redis对比：一致性</vt:lpstr>
      <vt:lpstr>Memcache|Redis对比：IO</vt:lpstr>
      <vt:lpstr>Memcache|Redis对比：内存管理</vt:lpstr>
      <vt:lpstr>Memcache|Redis对比：内存管理</vt:lpstr>
      <vt:lpstr>Memcache|Redis对比：内存管理</vt:lpstr>
      <vt:lpstr>Memcache|Redis对比：一致性</vt:lpstr>
      <vt:lpstr>Redis介绍：数据类型</vt:lpstr>
      <vt:lpstr>Redis介绍：数据类型String</vt:lpstr>
      <vt:lpstr>Redis介绍：数据类型List</vt:lpstr>
      <vt:lpstr>Redis介绍：数据类型Hash</vt:lpstr>
      <vt:lpstr>Redis介绍：数据类型Set</vt:lpstr>
      <vt:lpstr>Redis介绍：数据类型SortedSet</vt:lpstr>
      <vt:lpstr>Redis介绍: 持久化</vt:lpstr>
      <vt:lpstr>Redis介绍: 持久化</vt:lpstr>
      <vt:lpstr>Redis实践-设计</vt:lpstr>
      <vt:lpstr>Redis实践-设计</vt:lpstr>
      <vt:lpstr>Redis实践-设计</vt:lpstr>
      <vt:lpstr>Redis实践-设计</vt:lpstr>
      <vt:lpstr>Redis实践-设计</vt:lpstr>
      <vt:lpstr>Redis实践-服务端</vt:lpstr>
      <vt:lpstr>Redis实践-服务端</vt:lpstr>
      <vt:lpstr>Redis实践: 性能影响因素</vt:lpstr>
      <vt:lpstr>Redis实践-内存管理策略</vt:lpstr>
      <vt:lpstr>Redis实践-客服端</vt:lpstr>
      <vt:lpstr>Redis实践：迁移</vt:lpstr>
      <vt:lpstr>Redis实践-容灾</vt:lpstr>
      <vt:lpstr>Redis实践-代码示例</vt:lpstr>
      <vt:lpstr>Redis实践-代码示例</vt:lpstr>
      <vt:lpstr>Redis实践-代码示例</vt:lpstr>
      <vt:lpstr>Redis实践-代码示例</vt:lpstr>
      <vt:lpstr>Redis代码示例下载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</dc:creator>
  <cp:lastModifiedBy>junjie</cp:lastModifiedBy>
  <cp:revision>517</cp:revision>
  <dcterms:created xsi:type="dcterms:W3CDTF">2014-09-05T01:10:54Z</dcterms:created>
  <dcterms:modified xsi:type="dcterms:W3CDTF">2014-09-28T03:32:15Z</dcterms:modified>
</cp:coreProperties>
</file>