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25"/>
  </p:notesMasterIdLst>
  <p:handoutMasterIdLst>
    <p:handoutMasterId r:id="rId26"/>
  </p:handoutMasterIdLst>
  <p:sldIdLst>
    <p:sldId id="290" r:id="rId2"/>
    <p:sldId id="262" r:id="rId3"/>
    <p:sldId id="272" r:id="rId4"/>
    <p:sldId id="297" r:id="rId5"/>
    <p:sldId id="315" r:id="rId6"/>
    <p:sldId id="316" r:id="rId7"/>
    <p:sldId id="317" r:id="rId8"/>
    <p:sldId id="318" r:id="rId9"/>
    <p:sldId id="298" r:id="rId10"/>
    <p:sldId id="280" r:id="rId11"/>
    <p:sldId id="271" r:id="rId12"/>
    <p:sldId id="267" r:id="rId13"/>
    <p:sldId id="319" r:id="rId14"/>
    <p:sldId id="286" r:id="rId15"/>
    <p:sldId id="287" r:id="rId16"/>
    <p:sldId id="282" r:id="rId17"/>
    <p:sldId id="305" r:id="rId18"/>
    <p:sldId id="275" r:id="rId19"/>
    <p:sldId id="276" r:id="rId20"/>
    <p:sldId id="320" r:id="rId21"/>
    <p:sldId id="321" r:id="rId22"/>
    <p:sldId id="322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FFC000"/>
    <a:srgbClr val="FFFFCC"/>
    <a:srgbClr val="8ED973"/>
    <a:srgbClr val="61CBF3"/>
    <a:srgbClr val="99FF33"/>
    <a:srgbClr val="0B2D86"/>
    <a:srgbClr val="DAE3F3"/>
    <a:srgbClr val="FFFFFF"/>
    <a:srgbClr val="FFD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1370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32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C9BE8-37B9-9242-D55F-BEC94A1D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B8D02C-F568-6731-5566-6533D65D9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B852F5-AC2E-5B20-78BD-BBEC8AB60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0F5B-CA4A-01E6-BF6F-89C4FFFB3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00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0637-C83D-2C9B-03FF-AD285FC5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04BE1-CCBC-366A-998B-0F4931FF2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C7A27-53F8-C024-A785-95316046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96E62-85AE-A5CB-94AD-43DD99913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22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3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D3CE-9D3A-6F74-425B-599E473F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9E73C-26C3-23DA-CB7D-DE9FB974B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EB1B91-DABC-70C7-4454-C24D0352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D5463-DC85-E909-D44C-15F4F3FF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71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FF19-D9EA-A910-4821-69409FD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EE843C-E99F-866C-C0DF-0B56AB98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01C92-C237-7AF4-9C0D-77FB1385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1A4B8-C133-9B1F-A907-559E8E5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54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87BF1-4D69-CC47-57D3-0715C603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44A38-1640-B87D-7E6A-D46B04000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49992-7875-7F9E-CC51-FDC2E8DD3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CA5C0-4176-18CF-C6E2-DAAC5791F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55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EBAC-A148-99BB-C528-E7D4A34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FCBC7E-4C3F-CD1C-4C41-A6F19B085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F534E-9912-8FAE-57A8-85762C8B5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CCD11-08E4-B0CC-51D6-7F54663D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22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65A8E-3760-CFF3-96CC-60913EB7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C119E0-3A89-63CE-E55C-4182FF736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B1BFE6-4A50-4A5D-93C3-7D6DB0B94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E1CB4-1CF6-119E-B0F5-A3A6088CA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73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B75-5F49-C27B-5300-6A9BA39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88347-46F0-35C5-E69A-F64B4D50F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6EEAC-8656-7936-5066-4EE92A50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DF465-C541-65EF-C71E-FD686C29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C68D-1A61-DF6C-3116-D71A0453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B23B34-274B-481A-718C-9022A0C9A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C78382-33F8-07E1-4058-FDA05420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F7448-2F6E-687E-C8D9-0436DCF1D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94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13C4B-B7BA-C7BF-5CD1-6E626E5AD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0A3EE1-E242-B90F-4A97-85F6F5970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230001-1B17-57A2-E2A8-8C8212C16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ADCC0-6B80-33A1-90A1-5D647C5EA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24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527-AB25-EC89-1E07-D2990981E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26902E-CDD0-6D19-EB2D-58727D6C1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B2A858-808A-6927-4FDB-DF1CA5D7E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3DC78-9D00-A9B6-7535-62CCD1BC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13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9F95-3C6F-A74A-220B-D7DB4CD9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5886E-0DAD-27B5-7D0D-0411AA02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55945-CD70-E280-51A6-74D35C5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BE667-AE36-BBB9-D2E0-E9EC5BC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2109-5499-FDE8-FF9B-24E98F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880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A965-8E33-14A3-6CDE-EA77819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0117-37DE-7900-D38B-A079F20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56AE-05A4-50B1-4CCB-DCD390F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217-68C6-9EA8-5DF0-682D567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1478-A90B-DECF-12B4-64B4BE4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36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CC997-F988-4378-F81E-06411708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0379B-9426-04C8-4E61-298C74FA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F5B8-AE22-CF19-7C6C-930F0EA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44DB-A228-8FA9-1911-A01BBB6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1CCB-9E44-F8ED-D3D4-FE36CEF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308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63815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23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A9E-F002-38E6-02CF-C171FFE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81E2-0353-5D4C-6041-9778382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0F06-88E0-4504-AE84-40F4898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9B3E-846F-008F-BD1A-C247226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6F6C-75FC-29C3-DFF3-14E909A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42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BDD-DE52-E0B2-3DD1-5F880F6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C52B-3BC3-309B-3C07-027DD542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CB69-A408-F3E7-E0F5-E6E045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952F-78BA-EA6A-4CC1-F2407D5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3924-BA0B-A6CF-4208-328A093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29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B8D-CE4E-8E67-2E86-A7DD1D1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020D4-8116-A6DB-B94C-F3539E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A8BC0-B3E4-5312-C7F4-E243A56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954-AF5F-1CA5-D77B-E6FF8D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41FE-A12A-B903-2BCF-629B1CD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AD8D-1756-BB45-613A-642265B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66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B127-6CC1-D113-7BA8-77E9757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0B2D-377B-2BD6-7FD4-4255D0AC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95800-DEE9-1FCA-42EA-59BD53F5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9C4AF-F667-69A3-D365-9F5A778F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2C71A-123B-AE95-0EFD-C1FFE634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DDF27-F953-43F1-FDCD-B653673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E553-5E9F-D148-3CAD-935F373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50A31-8C09-36F8-F378-AED7BFB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4745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1BEF-8839-4FFF-3758-9FAD2C6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47658-3AF4-37EB-9506-8F89A2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5D63-B384-236B-B3BB-AB4D866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267EC-5F21-E64B-BB0B-B299B2B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4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16E49-E731-FC03-494E-7D1D423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79044-1F80-9BC6-4420-46D15D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78B25-65E9-4D13-6D97-2565CF6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76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A24-AFF7-CAFD-3E90-A0C08A5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5801-8C65-0A67-274B-DD9CE6D1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FAE0D-FD60-59EC-4113-0A3B946E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D1CCB-0CDA-7A38-D7D3-CC9F64B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1E11-874E-15EF-813D-2CA572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6426-A821-FF66-4E86-B19A590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7470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A337-83E9-49E2-C6B7-E0771A5D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BEF66-001D-C725-9172-792C9AC3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475D-44E3-9A10-DB78-0D64C377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7887F-AB35-9ABE-3329-92B9459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4CF8-6F4B-2EE7-4B31-73BF927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5199C-0CB8-814B-C5A1-4C66008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3394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20AAA-CF02-BF81-BAE1-6D0D7B1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9887-D1D1-231D-0393-32A01967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2DB58-4FC5-DFDC-D7E3-D0FC84EF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9A5A-A16A-7F0B-C8F2-494D6C31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08F68-8409-A5F5-EC19-28FB4C44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5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hyperlink" Target="https://github.com/facebook/rocksdb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kedin.com/distributed-systems/log-what-every-software-engineer-should-know-about-real-time-datas-unify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WAL (Write Ahead Log)</a:t>
            </a:r>
            <a:endParaRPr lang="ko-KR" altLang="en-US" dirty="0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1737" y="4504150"/>
            <a:ext cx="5892800" cy="143944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System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Lab.</a:t>
            </a:r>
          </a:p>
          <a:p>
            <a:r>
              <a:rPr lang="en-US" altLang="ko-KR" sz="2400" b="1" dirty="0"/>
              <a:t>Name: </a:t>
            </a:r>
            <a:r>
              <a:rPr lang="en-US" altLang="ko-KR" sz="2400" dirty="0" err="1"/>
              <a:t>Gyeongjun</a:t>
            </a:r>
            <a:r>
              <a:rPr lang="en-US" altLang="ko-KR" sz="2400" dirty="0"/>
              <a:t> Ha</a:t>
            </a:r>
          </a:p>
          <a:p>
            <a:r>
              <a:rPr lang="en-US" altLang="ko-KR" sz="2400" b="1" dirty="0"/>
              <a:t>Date: </a:t>
            </a:r>
            <a:r>
              <a:rPr lang="en-US" altLang="ko-KR" sz="2400" dirty="0"/>
              <a:t>2025/02/03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A453-6F4B-7002-9A5A-12D10F3D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731CFE-A1CB-73FF-C729-0289F1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6B0C0C-1ACD-B0B8-3919-30316A37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Overhead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0D5B3-8542-1899-361F-198B57A81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135529"/>
            <a:ext cx="10366840" cy="50321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As you can see in the previous slides, </a:t>
            </a:r>
            <a:r>
              <a:rPr lang="en-US" altLang="ko-KR" sz="2400" dirty="0">
                <a:solidFill>
                  <a:srgbClr val="FF0000"/>
                </a:solidFill>
              </a:rPr>
              <a:t>additional file write operations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e.g</a:t>
            </a:r>
            <a:r>
              <a:rPr lang="en-US" altLang="ko-KR" sz="2400" dirty="0"/>
              <a:t>, flush, write, </a:t>
            </a:r>
            <a:r>
              <a:rPr lang="en-US" altLang="ko-KR" sz="2400" dirty="0" err="1"/>
              <a:t>fsync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fdatasync</a:t>
            </a:r>
            <a:r>
              <a:rPr lang="en-US" altLang="ko-KR" sz="2400" dirty="0"/>
              <a:t>, etc.) will occur when </a:t>
            </a:r>
            <a:r>
              <a:rPr lang="en-US" altLang="ko-KR" sz="2400" dirty="0">
                <a:solidFill>
                  <a:srgbClr val="FF0000"/>
                </a:solidFill>
              </a:rPr>
              <a:t>WAL is enabled.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9C8804-F184-04DA-3F1A-0105A1FE09D0}"/>
              </a:ext>
            </a:extLst>
          </p:cNvPr>
          <p:cNvGrpSpPr/>
          <p:nvPr/>
        </p:nvGrpSpPr>
        <p:grpSpPr>
          <a:xfrm>
            <a:off x="2912289" y="1943494"/>
            <a:ext cx="6367421" cy="4560834"/>
            <a:chOff x="6070122" y="1636009"/>
            <a:chExt cx="5890230" cy="48255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49FEE-F474-5424-AC42-DE1BF5828297}"/>
                </a:ext>
              </a:extLst>
            </p:cNvPr>
            <p:cNvGrpSpPr/>
            <p:nvPr/>
          </p:nvGrpSpPr>
          <p:grpSpPr>
            <a:xfrm>
              <a:off x="6858537" y="1636009"/>
              <a:ext cx="4473390" cy="4825528"/>
              <a:chOff x="3980329" y="1388960"/>
              <a:chExt cx="4473390" cy="48255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3862D80-F841-787C-B347-063DB1DB5B1D}"/>
                  </a:ext>
                </a:extLst>
              </p:cNvPr>
              <p:cNvGrpSpPr/>
              <p:nvPr/>
            </p:nvGrpSpPr>
            <p:grpSpPr>
              <a:xfrm>
                <a:off x="3980329" y="1388960"/>
                <a:ext cx="4473390" cy="4825528"/>
                <a:chOff x="3173505" y="1828231"/>
                <a:chExt cx="4473390" cy="482552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D83BBB9-3E41-8DAA-4DF6-ACE5BCE503F6}"/>
                    </a:ext>
                  </a:extLst>
                </p:cNvPr>
                <p:cNvGrpSpPr/>
                <p:nvPr/>
              </p:nvGrpSpPr>
              <p:grpSpPr>
                <a:xfrm>
                  <a:off x="3173505" y="1828231"/>
                  <a:ext cx="1550895" cy="1768955"/>
                  <a:chOff x="1066799" y="1694726"/>
                  <a:chExt cx="1999129" cy="1918050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BEB6EF8-79D0-B276-D69D-926F6416AADC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D9DF547-0202-69C8-0316-5BB04C661FA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094" y="1694726"/>
                    <a:ext cx="1417199" cy="4018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“default”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CFDE43F-AA13-BAF0-4CF1-4BEBBD002330}"/>
                    </a:ext>
                  </a:extLst>
                </p:cNvPr>
                <p:cNvGrpSpPr/>
                <p:nvPr/>
              </p:nvGrpSpPr>
              <p:grpSpPr>
                <a:xfrm>
                  <a:off x="3472699" y="4661524"/>
                  <a:ext cx="3981215" cy="1992235"/>
                  <a:chOff x="3274683" y="2136409"/>
                  <a:chExt cx="3981215" cy="199223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CFF2F82-1EB0-7C01-6E6D-B0050E690188}"/>
                      </a:ext>
                    </a:extLst>
                  </p:cNvPr>
                  <p:cNvSpPr/>
                  <p:nvPr/>
                </p:nvSpPr>
                <p:spPr>
                  <a:xfrm>
                    <a:off x="3274683" y="2136409"/>
                    <a:ext cx="3981215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CD8B01A-A821-096A-557A-DFF5921FC107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74" y="3707160"/>
                    <a:ext cx="1164311" cy="421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WAL File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6E0F668-B4D2-0B93-5D4E-84DFA1455459}"/>
                    </a:ext>
                  </a:extLst>
                </p:cNvPr>
                <p:cNvGrpSpPr/>
                <p:nvPr/>
              </p:nvGrpSpPr>
              <p:grpSpPr>
                <a:xfrm>
                  <a:off x="6096000" y="1828231"/>
                  <a:ext cx="1550895" cy="1781595"/>
                  <a:chOff x="1066799" y="1681021"/>
                  <a:chExt cx="1999129" cy="193175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47C6EC2-3371-AE4C-5BDA-940E26DA9F47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CF9EA9-17C5-EFC0-2F6B-2F2E03C2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4178" y="1681021"/>
                    <a:ext cx="1425068" cy="401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“new_cf”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F2619E3-3409-C591-B34B-3DA8CB4F6B42}"/>
                  </a:ext>
                </a:extLst>
              </p:cNvPr>
              <p:cNvCxnSpPr>
                <a:cxnSpLocks/>
                <a:stCxn id="16" idx="2"/>
                <a:endCxn id="14" idx="0"/>
              </p:cNvCxnSpPr>
              <p:nvPr/>
            </p:nvCxnSpPr>
            <p:spPr>
              <a:xfrm>
                <a:off x="4755777" y="3157916"/>
                <a:ext cx="1514354" cy="10643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0D617D-0350-26E8-7945-19284C778487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 flipH="1">
                <a:off x="6270131" y="3170555"/>
                <a:ext cx="1408141" cy="10516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BC3763-40B6-5CE8-C990-41F56E67E170}"/>
                </a:ext>
              </a:extLst>
            </p:cNvPr>
            <p:cNvCxnSpPr/>
            <p:nvPr/>
          </p:nvCxnSpPr>
          <p:spPr>
            <a:xfrm>
              <a:off x="6096000" y="3937133"/>
              <a:ext cx="5864352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C527C-0236-1884-254C-B440F8C0F0C2}"/>
                </a:ext>
              </a:extLst>
            </p:cNvPr>
            <p:cNvSpPr txBox="1"/>
            <p:nvPr/>
          </p:nvSpPr>
          <p:spPr>
            <a:xfrm>
              <a:off x="6070123" y="4018552"/>
              <a:ext cx="1595360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On-Storage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E8385-07AC-CC26-282B-C72241E96AB7}"/>
                </a:ext>
              </a:extLst>
            </p:cNvPr>
            <p:cNvSpPr txBox="1"/>
            <p:nvPr/>
          </p:nvSpPr>
          <p:spPr>
            <a:xfrm>
              <a:off x="6070122" y="3486383"/>
              <a:ext cx="1560466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In-Memory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80FF0-7CB6-56B2-04DD-AEDA8956A5B9}"/>
                </a:ext>
              </a:extLst>
            </p:cNvPr>
            <p:cNvSpPr txBox="1"/>
            <p:nvPr/>
          </p:nvSpPr>
          <p:spPr>
            <a:xfrm>
              <a:off x="7804165" y="4481940"/>
              <a:ext cx="2688347" cy="35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rgbClr val="FF0000"/>
                  </a:solidFill>
                </a:rPr>
                <a:t>flush, write, fsync, fdatasync,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40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14280B-60B0-1BE0-B48B-AD92EB2F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25F40A-14CE-F66F-1381-03801B2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9CFBF-F7DB-1A40-E565-30F3A6875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9534737" cy="48164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When using WAL, every update request logs to WAL, causing additional file writes that </a:t>
            </a:r>
            <a:r>
              <a:rPr lang="en-US" dirty="0">
                <a:solidFill>
                  <a:srgbClr val="FF0000"/>
                </a:solidFill>
              </a:rPr>
              <a:t>negatively impact write performance (</a:t>
            </a: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rite latency).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Thus, writes with WAL enabled will always have higher latency than those without it.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Let’s prove it now!</a:t>
            </a:r>
          </a:p>
        </p:txBody>
      </p:sp>
    </p:spTree>
    <p:extLst>
      <p:ext uri="{BB962C8B-B14F-4D97-AF65-F5344CB8AC3E}">
        <p14:creationId xmlns:p14="http://schemas.microsoft.com/office/powerpoint/2010/main" val="43451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0AD2F2-420E-B8A0-1D15-5F1A4E0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DEF32-9F59-092D-AE07-3AD42FA4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2725"/>
              </p:ext>
            </p:extLst>
          </p:nvPr>
        </p:nvGraphicFramePr>
        <p:xfrm>
          <a:off x="1078276" y="1329263"/>
          <a:ext cx="10035448" cy="463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12">
                  <a:extLst>
                    <a:ext uri="{9D8B030D-6E8A-4147-A177-3AD203B41FA5}">
                      <a16:colId xmlns:a16="http://schemas.microsoft.com/office/drawing/2014/main" val="4055023858"/>
                    </a:ext>
                  </a:extLst>
                </a:gridCol>
                <a:gridCol w="8011936">
                  <a:extLst>
                    <a:ext uri="{9D8B030D-6E8A-4147-A177-3AD203B41FA5}">
                      <a16:colId xmlns:a16="http://schemas.microsoft.com/office/drawing/2014/main" val="932913564"/>
                    </a:ext>
                  </a:extLst>
                </a:gridCol>
              </a:tblGrid>
              <a:tr h="772044">
                <a:tc gridSpan="2"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48344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Ubuntu 20.04.5 LTS(64-bit)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4527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Linux 5.15.0-131-generic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7833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* 11th Gen Intel(R) Core(TM) i5-1155G7 @ 2.50GHz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73170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308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imation</a:t>
                      </a:r>
                      <a:r>
                        <a:rPr lang="en-US" sz="3000" dirty="0"/>
                        <a:t> M.2 PCIe 1TB SSD X831B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3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1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D14F-EFA2-A9D2-F58E-2F7A183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F1CA0D-0567-984C-C82C-066B372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A8B07E-BE3A-0DE0-522D-4B8E6E9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1C4D0-4DB1-F6AB-7F15-1D53A670369C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9A38139-7341-5FC7-F75F-2D9436F9B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59433"/>
            <a:ext cx="11771610" cy="50531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value_size_distribution_type</a:t>
            </a:r>
            <a:r>
              <a:rPr lang="en-US" altLang="ko-KR" sz="1500" dirty="0">
                <a:solidFill>
                  <a:srgbClr val="FF0000"/>
                </a:solidFill>
              </a:rPr>
              <a:t>=$DISTRIBUTION_TYPE </a:t>
            </a:r>
            <a:r>
              <a:rPr lang="en-US" altLang="ko-KR" sz="1500" dirty="0"/>
              <a:t>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To create a more realistic workload with varying value sizes(instead of a fixed value size workload)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FF06-6DFC-E3CC-961A-E26AA870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55" y="173878"/>
            <a:ext cx="4125997" cy="22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5DEEF-B06E-AD0C-91F4-9819498F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12" y="3918066"/>
            <a:ext cx="3797300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FA8E1-E9B9-9D91-E157-52CCD11E2705}"/>
              </a:ext>
            </a:extLst>
          </p:cNvPr>
          <p:cNvSpPr txBox="1"/>
          <p:nvPr/>
        </p:nvSpPr>
        <p:spPr>
          <a:xfrm>
            <a:off x="418239" y="4899712"/>
            <a:ext cx="408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Lu, </a:t>
            </a:r>
            <a:r>
              <a:rPr lang="en-US" altLang="ko-KR" sz="800" dirty="0" err="1"/>
              <a:t>Lanyue</a:t>
            </a:r>
            <a:r>
              <a:rPr lang="en-US" altLang="ko-KR" sz="800" dirty="0"/>
              <a:t>, et al. "</a:t>
            </a:r>
            <a:r>
              <a:rPr lang="en-US" altLang="ko-KR" sz="800" dirty="0" err="1"/>
              <a:t>Wisckey</a:t>
            </a:r>
            <a:r>
              <a:rPr lang="en-US" altLang="ko-KR" sz="800" dirty="0"/>
              <a:t>: Separating keys from values in </a:t>
            </a:r>
            <a:r>
              <a:rPr lang="en-US" altLang="ko-KR" sz="800" dirty="0" err="1"/>
              <a:t>ssd</a:t>
            </a:r>
            <a:r>
              <a:rPr lang="en-US" altLang="ko-KR" sz="800" dirty="0"/>
              <a:t>-conscious storage." </a:t>
            </a:r>
          </a:p>
          <a:p>
            <a:pPr algn="ctr"/>
            <a:r>
              <a:rPr lang="en-US" altLang="ko-KR" sz="800" i="1" dirty="0"/>
              <a:t>ACM Transactions On Storage (TOS) </a:t>
            </a:r>
            <a:r>
              <a:rPr lang="en-US" altLang="ko-KR" sz="800" dirty="0"/>
              <a:t>13.1 (2017): 1-28.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1029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0BB0A-209E-C765-3399-70940A5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9707A-E27E-EC70-50C1-E0EA5E4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C291B5-55C3-284A-66C9-DABB4A8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780575-8352-7533-12FD-B4C34DCE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18682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08B5CF2-B790-5409-9C02-A2997E021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798505" cy="513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disable_wal</a:t>
            </a:r>
            <a:r>
              <a:rPr lang="en-US" altLang="ko-KR" sz="1500" dirty="0">
                <a:solidFill>
                  <a:srgbClr val="FF0000"/>
                </a:solidFill>
              </a:rPr>
              <a:t>=$BOOL </a:t>
            </a:r>
            <a:r>
              <a:rPr lang="en-US" altLang="ko-KR" sz="1500" dirty="0"/>
              <a:t>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Enable or Disable WAL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3143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0782-8975-04F0-81D3-ABE53BEF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687746-E3FD-2D0F-D821-2C925A5B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277719-D7C7-1734-21AE-4908F213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01DF5-E216-B504-0D08-CA3BD3941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83120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21E4FC7-B56B-4DE9-6E86-B648B683B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--benchmarks=$FILL_TYPE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”</a:t>
            </a:r>
            <a:r>
              <a:rPr lang="en-US" altLang="ko-KR" sz="2400" dirty="0" err="1"/>
              <a:t>fillseq</a:t>
            </a:r>
            <a:r>
              <a:rPr lang="en-US" altLang="ko-KR" sz="2400" dirty="0"/>
              <a:t>” for performing sequential writes, “</a:t>
            </a:r>
            <a:r>
              <a:rPr lang="en-US" altLang="ko-KR" sz="2400" dirty="0" err="1"/>
              <a:t>fillrandom</a:t>
            </a:r>
            <a:r>
              <a:rPr lang="en-US" altLang="ko-KR" sz="2400" dirty="0"/>
              <a:t>” for random writes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4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9268-91C4-526D-2226-3B8CB1D1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19BD2B-0CF0-D02D-AC03-FB242E0E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4FA89E-D4BE-9945-62F1-080B83AC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69753-E5CF-11B0-05DA-C093EB906F47}"/>
              </a:ext>
            </a:extLst>
          </p:cNvPr>
          <p:cNvGrpSpPr/>
          <p:nvPr/>
        </p:nvGrpSpPr>
        <p:grpSpPr>
          <a:xfrm>
            <a:off x="180151" y="2072356"/>
            <a:ext cx="11831698" cy="4114789"/>
            <a:chOff x="180151" y="1048856"/>
            <a:chExt cx="11831698" cy="411478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936FEA0-EE04-B255-DAE4-F47D6ABD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12B265C-E428-EAD6-7FA1-EEE9FBA63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C4092-4054-239D-56DD-22492581E033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3993F-D5E0-CBFC-A67D-42F0774647C3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D9C21-CE59-B2A5-B538-A09331CB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88268"/>
              </p:ext>
            </p:extLst>
          </p:nvPr>
        </p:nvGraphicFramePr>
        <p:xfrm>
          <a:off x="6944976" y="173878"/>
          <a:ext cx="4217896" cy="158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48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2108948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</a:t>
                      </a:r>
                      <a:r>
                        <a:rPr lang="en-KR" sz="1400" dirty="0"/>
                        <a:t> | </a:t>
                      </a:r>
                      <a:r>
                        <a:rPr lang="en-KR" sz="1400" dirty="0">
                          <a:solidFill>
                            <a:srgbClr val="0070C0"/>
                          </a:solidFill>
                        </a:rPr>
                        <a:t>normal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chemeClr val="accent5"/>
                          </a:solidFill>
                        </a:rPr>
                        <a:t>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true |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$FILL_TYPE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”fillseq”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rgbClr val="FF0000"/>
                          </a:solidFill>
                        </a:rPr>
                        <a:t>“fillrandom”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A777-E859-20A6-60BC-6E60AD3D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1D835B-91AE-D862-B01D-6479DF1B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9A405B-E1A8-5F81-49A2-5FCDB1CA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EB250-25AD-8A80-FC91-54001FFB0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26" y="1180311"/>
            <a:ext cx="9991938" cy="11719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Regardless of sequential or random, write operations with WAL ON have higher average latency.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ED2DF-5578-8CB9-1A97-6F94F9FC836B}"/>
              </a:ext>
            </a:extLst>
          </p:cNvPr>
          <p:cNvGrpSpPr/>
          <p:nvPr/>
        </p:nvGrpSpPr>
        <p:grpSpPr>
          <a:xfrm>
            <a:off x="180151" y="2196079"/>
            <a:ext cx="11831698" cy="4114789"/>
            <a:chOff x="180151" y="1048856"/>
            <a:chExt cx="11831698" cy="411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AF194B-59D5-DD3B-FD18-D711F8A0A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E83D416-B523-1DE7-7E63-84EE080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C93940-75E1-9CA9-BAE1-2A65C9EB6B89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A3764-9BF3-7579-62D0-2BA61708745C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95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379A-E878-3237-136E-09F6190D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FEA80-335A-BE8D-BB05-70D34B8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BA891-96DA-D47E-31CE-7C03619A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4023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D1A56-23E3-B56B-803C-9BF8EE6D86AE}"/>
              </a:ext>
            </a:extLst>
          </p:cNvPr>
          <p:cNvSpPr txBox="1"/>
          <p:nvPr/>
        </p:nvSpPr>
        <p:spPr>
          <a:xfrm>
            <a:off x="285918" y="839274"/>
            <a:ext cx="8849117" cy="738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Anaysis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tool: 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(https://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github.com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finaldie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7428AB-40E2-CC68-9EA2-2D2ABAD0D2F7}"/>
              </a:ext>
            </a:extLst>
          </p:cNvPr>
          <p:cNvGrpSpPr/>
          <p:nvPr/>
        </p:nvGrpSpPr>
        <p:grpSpPr>
          <a:xfrm>
            <a:off x="2600589" y="1638873"/>
            <a:ext cx="6990821" cy="4935679"/>
            <a:chOff x="2977932" y="1443306"/>
            <a:chExt cx="6236136" cy="4600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60C41C-2C50-DF75-4400-3525CA19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932" y="1443306"/>
              <a:ext cx="6236136" cy="42354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C0C48-CEE9-9FC1-882A-E7D7C92523DC}"/>
                </a:ext>
              </a:extLst>
            </p:cNvPr>
            <p:cNvSpPr/>
            <p:nvPr/>
          </p:nvSpPr>
          <p:spPr>
            <a:xfrm>
              <a:off x="3198963" y="4043399"/>
              <a:ext cx="3578355" cy="388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B9B7E-8499-C0FF-256A-6CB9CFBA9B09}"/>
                </a:ext>
              </a:extLst>
            </p:cNvPr>
            <p:cNvSpPr txBox="1"/>
            <p:nvPr/>
          </p:nvSpPr>
          <p:spPr>
            <a:xfrm>
              <a:off x="5205894" y="5736079"/>
              <a:ext cx="17802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effectLst/>
                  <a:latin typeface="Helvetica Neue" panose="02000503000000020004" pitchFamily="2" charset="0"/>
                </a:rPr>
                <a:t>simple_example.cc</a:t>
              </a:r>
              <a:endParaRPr lang="en-US" sz="1400" dirty="0"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1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BF8B-ADF6-2CDF-20A3-05B2CC8A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88B7E5-414F-674C-569B-1D1537D4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A4FDB-A852-F816-7100-1ED23427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70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137FA-E094-1DB8-BAEA-B5C1B4C1359E}"/>
              </a:ext>
            </a:extLst>
          </p:cNvPr>
          <p:cNvSpPr txBox="1"/>
          <p:nvPr/>
        </p:nvSpPr>
        <p:spPr>
          <a:xfrm>
            <a:off x="273670" y="941908"/>
            <a:ext cx="8307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1CFF13-1378-1A05-2340-FF42E87D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7" y="1355543"/>
            <a:ext cx="10398566" cy="3058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85CF8B-DFCE-87B0-CC62-B2AAA80CB3BA}"/>
              </a:ext>
            </a:extLst>
          </p:cNvPr>
          <p:cNvGrpSpPr/>
          <p:nvPr/>
        </p:nvGrpSpPr>
        <p:grpSpPr>
          <a:xfrm>
            <a:off x="2055380" y="1817147"/>
            <a:ext cx="8081239" cy="4617701"/>
            <a:chOff x="2066808" y="1987342"/>
            <a:chExt cx="7716335" cy="43668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1993FA-EE13-A858-6400-68A1B25A1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8857" y="2080533"/>
              <a:ext cx="7374286" cy="37918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8C4E2-39D6-F533-9526-831843D46212}"/>
                </a:ext>
              </a:extLst>
            </p:cNvPr>
            <p:cNvSpPr txBox="1"/>
            <p:nvPr/>
          </p:nvSpPr>
          <p:spPr>
            <a:xfrm>
              <a:off x="3947831" y="6046388"/>
              <a:ext cx="42265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Ref: </a:t>
              </a:r>
              <a:r>
                <a:rPr lang="en-KR" sz="1400" dirty="0"/>
                <a:t>https://finaldie.com/learning/rocksdb_6_11_4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1501A-E63C-6801-41AA-B8C56B0092C4}"/>
                </a:ext>
              </a:extLst>
            </p:cNvPr>
            <p:cNvSpPr/>
            <p:nvPr/>
          </p:nvSpPr>
          <p:spPr>
            <a:xfrm>
              <a:off x="2467620" y="2067956"/>
              <a:ext cx="901745" cy="208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5A94B-113C-0CF1-FDC0-649C6D1EE16E}"/>
                </a:ext>
              </a:extLst>
            </p:cNvPr>
            <p:cNvSpPr/>
            <p:nvPr/>
          </p:nvSpPr>
          <p:spPr>
            <a:xfrm>
              <a:off x="2673626" y="4446494"/>
              <a:ext cx="6515198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86EDB5-F8A3-6CAB-A56A-A8A77BD4BF62}"/>
                </a:ext>
              </a:extLst>
            </p:cNvPr>
            <p:cNvSpPr/>
            <p:nvPr/>
          </p:nvSpPr>
          <p:spPr>
            <a:xfrm>
              <a:off x="2876233" y="5045944"/>
              <a:ext cx="6662213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778FD-E7F3-0083-6DD0-E440D40F7118}"/>
                </a:ext>
              </a:extLst>
            </p:cNvPr>
            <p:cNvSpPr txBox="1"/>
            <p:nvPr/>
          </p:nvSpPr>
          <p:spPr>
            <a:xfrm>
              <a:off x="2066808" y="1987342"/>
              <a:ext cx="495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B42DD3-FD6C-2DB6-BCC5-F139F5A403DE}"/>
                </a:ext>
              </a:extLst>
            </p:cNvPr>
            <p:cNvSpPr txBox="1"/>
            <p:nvPr/>
          </p:nvSpPr>
          <p:spPr>
            <a:xfrm>
              <a:off x="2283980" y="4425859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2.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A7B8-7F43-30D3-38C6-AD000BDD019C}"/>
                </a:ext>
              </a:extLst>
            </p:cNvPr>
            <p:cNvSpPr txBox="1"/>
            <p:nvPr/>
          </p:nvSpPr>
          <p:spPr>
            <a:xfrm>
              <a:off x="2467621" y="5029021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9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329" y="528172"/>
            <a:ext cx="5898777" cy="5882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What is WAL(Write Ahead Log)?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WAL Overhead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Hypothesis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Design and Experiment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and Discussion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Code-Level Analysis (ongoing)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References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3836398" cy="10925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Contents: WAL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4B934B-6C3C-7ADC-BB15-C5947C4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536710-A6C6-1229-BB1F-0194A122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1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Analysis(ongoing)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0EFEF-43D9-D30B-12C5-6D256821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7" y="1905041"/>
            <a:ext cx="11654986" cy="4137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F8562-16E4-0C3A-866E-1F533C76FEFD}"/>
              </a:ext>
            </a:extLst>
          </p:cNvPr>
          <p:cNvSpPr txBox="1"/>
          <p:nvPr/>
        </p:nvSpPr>
        <p:spPr>
          <a:xfrm>
            <a:off x="2692915" y="6042663"/>
            <a:ext cx="6933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Ref: https://</a:t>
            </a:r>
            <a:r>
              <a:rPr lang="en-US" sz="1200" dirty="0" err="1"/>
              <a:t>github.com</a:t>
            </a:r>
            <a:r>
              <a:rPr lang="en-US" sz="1200" dirty="0"/>
              <a:t>/DKU-</a:t>
            </a:r>
            <a:r>
              <a:rPr lang="en-US" sz="1200" dirty="0" err="1"/>
              <a:t>StarLab</a:t>
            </a:r>
            <a:r>
              <a:rPr lang="en-US" sz="1200" dirty="0"/>
              <a:t>/</a:t>
            </a:r>
            <a:r>
              <a:rPr lang="en-US" sz="1200" dirty="0" err="1"/>
              <a:t>leveldb</a:t>
            </a:r>
            <a:r>
              <a:rPr lang="en-US" sz="1200" dirty="0"/>
              <a:t>-study/blob/main/analysis </a:t>
            </a:r>
          </a:p>
          <a:p>
            <a:pPr algn="ctr"/>
            <a:r>
              <a:rPr lang="en-US" sz="1200" dirty="0"/>
              <a:t>[analysis]WAL,Manifest_week5.pdf</a:t>
            </a:r>
            <a:endParaRPr lang="en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2996A-93E4-AFCA-54E8-548F0E8F6FF3}"/>
              </a:ext>
            </a:extLst>
          </p:cNvPr>
          <p:cNvSpPr txBox="1"/>
          <p:nvPr/>
        </p:nvSpPr>
        <p:spPr>
          <a:xfrm>
            <a:off x="293891" y="869006"/>
            <a:ext cx="8325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EBF66-D36A-7D2D-0D21-9BB10FF4F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87" y="1289107"/>
            <a:ext cx="10477304" cy="3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C798-EC09-2029-F0E6-B8ECAA82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60264-CB31-40BE-A11E-CD967BF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F18D5-111B-D39E-D0E2-66155B9E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FB91-075F-1061-D014-4630A4BBC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10515599" cy="48164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b="1" dirty="0"/>
              <a:t> </a:t>
            </a:r>
            <a:r>
              <a:rPr lang="en-US" altLang="ko-KR" sz="3200" b="1"/>
              <a:t>Last weeks</a:t>
            </a:r>
            <a:endParaRPr lang="en-US" altLang="ko-KR" sz="3200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Learn how to use </a:t>
            </a:r>
            <a:r>
              <a:rPr lang="en-US" altLang="ko-KR" sz="2800" dirty="0" err="1"/>
              <a:t>db_bench</a:t>
            </a:r>
            <a:endParaRPr lang="en-US" altLang="ko-KR" sz="2800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Studied </a:t>
            </a:r>
            <a:r>
              <a:rPr lang="en-US" altLang="ko-KR" sz="2800" dirty="0" err="1"/>
              <a:t>RocksDB</a:t>
            </a:r>
            <a:r>
              <a:rPr lang="en-US" altLang="ko-KR" sz="2800" dirty="0"/>
              <a:t>’ key mechanisms, Compaction and WAL 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buFont typeface="Wingdings" pitchFamily="2" charset="2"/>
              <a:buChar char="v"/>
            </a:pPr>
            <a:r>
              <a:rPr lang="en-US" altLang="ko-KR" sz="3200" b="1" dirty="0"/>
              <a:t> This week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Code-Level Analysis(ongoing) 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Try to improve WAL overhead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Advanced experiments on WAL trade-off</a:t>
            </a:r>
          </a:p>
        </p:txBody>
      </p:sp>
    </p:spTree>
    <p:extLst>
      <p:ext uri="{BB962C8B-B14F-4D97-AF65-F5344CB8AC3E}">
        <p14:creationId xmlns:p14="http://schemas.microsoft.com/office/powerpoint/2010/main" val="124209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FDDC-8D74-CBB1-B484-0F41E221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601C7-C2C6-DE98-E5BB-C52A980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A08A09-2695-6142-94EA-23703FD3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CE10043-3A7B-C2AE-01D4-B798D733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[1] </a:t>
            </a:r>
            <a:r>
              <a:rPr lang="ko-KR" altLang="en-US" sz="1800" dirty="0" err="1">
                <a:solidFill>
                  <a:srgbClr val="FF0000"/>
                </a:solidFill>
              </a:rPr>
              <a:t>신호진</a:t>
            </a:r>
            <a:r>
              <a:rPr lang="en-US" altLang="ko-KR" sz="1800" dirty="0">
                <a:solidFill>
                  <a:srgbClr val="FF0000"/>
                </a:solidFill>
              </a:rPr>
              <a:t>, and </a:t>
            </a:r>
            <a:r>
              <a:rPr lang="ko-KR" altLang="en-US" sz="1800" dirty="0" err="1">
                <a:solidFill>
                  <a:srgbClr val="FF0000"/>
                </a:solidFill>
              </a:rPr>
              <a:t>최종무</a:t>
            </a:r>
            <a:r>
              <a:rPr lang="en-US" altLang="ko-KR" sz="1800" dirty="0">
                <a:solidFill>
                  <a:srgbClr val="FF0000"/>
                </a:solidFill>
              </a:rPr>
              <a:t>. "</a:t>
            </a:r>
            <a:r>
              <a:rPr lang="en-US" altLang="ko-KR" sz="1800" dirty="0" err="1">
                <a:solidFill>
                  <a:srgbClr val="FF0000"/>
                </a:solidFill>
              </a:rPr>
              <a:t>RocksDB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에서 집약과 </a:t>
            </a:r>
            <a:r>
              <a:rPr lang="en-US" altLang="ko-KR" sz="1800" dirty="0">
                <a:solidFill>
                  <a:srgbClr val="FF0000"/>
                </a:solidFill>
              </a:rPr>
              <a:t>WAL </a:t>
            </a:r>
            <a:r>
              <a:rPr lang="ko-KR" altLang="en-US" sz="1800" dirty="0">
                <a:solidFill>
                  <a:srgbClr val="FF0000"/>
                </a:solidFill>
              </a:rPr>
              <a:t>의 성능 특성 분석</a:t>
            </a:r>
            <a:r>
              <a:rPr lang="en-US" altLang="ko-KR" sz="1800" dirty="0">
                <a:solidFill>
                  <a:srgbClr val="FF0000"/>
                </a:solidFill>
              </a:rPr>
              <a:t>." </a:t>
            </a:r>
            <a:r>
              <a:rPr lang="ko-KR" altLang="en-US" sz="1800" dirty="0">
                <a:solidFill>
                  <a:srgbClr val="FF0000"/>
                </a:solidFill>
              </a:rPr>
              <a:t>한국정보과학회 학술발표논문집 </a:t>
            </a:r>
            <a:r>
              <a:rPr lang="en-US" altLang="ko-KR" sz="1800" dirty="0">
                <a:solidFill>
                  <a:srgbClr val="FF0000"/>
                </a:solidFill>
              </a:rPr>
              <a:t>(2021): 1470-1472.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[2] SSLAB at </a:t>
            </a:r>
            <a:r>
              <a:rPr lang="en-US" altLang="ko-KR" sz="1800" dirty="0" err="1"/>
              <a:t>DkU</a:t>
            </a:r>
            <a:r>
              <a:rPr lang="en-US" altLang="ko-KR" sz="1800" dirty="0"/>
              <a:t>. </a:t>
            </a:r>
            <a:r>
              <a:rPr lang="en-US" altLang="ko-KR" sz="1800" i="1" dirty="0" err="1"/>
              <a:t>LevelDB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sslab.dankook.ac.kr</a:t>
            </a:r>
            <a:r>
              <a:rPr lang="en-US" altLang="ko-KR" sz="1800" dirty="0"/>
              <a:t>/</a:t>
            </a:r>
            <a:r>
              <a:rPr lang="en-US" altLang="ko-KR" sz="1800" dirty="0" err="1"/>
              <a:t>leveldb</a:t>
            </a:r>
            <a:r>
              <a:rPr lang="en-US" altLang="ko-KR" sz="1800" dirty="0"/>
              <a:t>-wiki/.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[3] SSLAB at DKU. 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 GitHub Repository.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[4] </a:t>
            </a:r>
            <a:r>
              <a:rPr lang="en-US" altLang="ko-KR" sz="1800" dirty="0" err="1"/>
              <a:t>Finaldie</a:t>
            </a:r>
            <a:r>
              <a:rPr lang="en-US" altLang="ko-KR" sz="1800" dirty="0"/>
              <a:t>. </a:t>
            </a:r>
            <a:r>
              <a:rPr lang="en-US" altLang="ko-KR" sz="1800" i="1" dirty="0"/>
              <a:t>Learning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6.11.4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finaldie.com</a:t>
            </a:r>
            <a:r>
              <a:rPr lang="en-US" altLang="ko-KR" sz="1800" dirty="0"/>
              <a:t>/learning/rocksdb_6_11_4.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[5] Facebook.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rocksdb</a:t>
            </a:r>
            <a:r>
              <a:rPr lang="en-US" altLang="ko-KR" sz="1800" dirty="0"/>
              <a:t>/wiki.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[6] Lu, </a:t>
            </a:r>
            <a:r>
              <a:rPr lang="en-US" altLang="ko-KR" sz="1800" dirty="0" err="1"/>
              <a:t>Lanyue</a:t>
            </a:r>
            <a:r>
              <a:rPr lang="en-US" altLang="ko-KR" sz="1800" dirty="0"/>
              <a:t>, et al. "</a:t>
            </a:r>
            <a:r>
              <a:rPr lang="en-US" altLang="ko-KR" sz="1800" dirty="0" err="1"/>
              <a:t>Wisckey</a:t>
            </a:r>
            <a:r>
              <a:rPr lang="en-US" altLang="ko-KR" sz="1800" dirty="0"/>
              <a:t>: Separating keys from values in </a:t>
            </a:r>
            <a:r>
              <a:rPr lang="en-US" altLang="ko-KR" sz="1800" dirty="0" err="1"/>
              <a:t>ssd</a:t>
            </a:r>
            <a:r>
              <a:rPr lang="en-US" altLang="ko-KR" sz="1800" dirty="0"/>
              <a:t>-conscious storage." </a:t>
            </a:r>
            <a:r>
              <a:rPr lang="en-US" altLang="ko-KR" sz="1800" i="1" dirty="0"/>
              <a:t>ACM Transactions On Storage (TOS) </a:t>
            </a:r>
            <a:r>
              <a:rPr lang="en-US" altLang="ko-KR" sz="1800" dirty="0"/>
              <a:t>13.1 (2017): 1-28.</a:t>
            </a:r>
          </a:p>
        </p:txBody>
      </p:sp>
    </p:spTree>
    <p:extLst>
      <p:ext uri="{BB962C8B-B14F-4D97-AF65-F5344CB8AC3E}">
        <p14:creationId xmlns:p14="http://schemas.microsoft.com/office/powerpoint/2010/main" val="236893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2018588"/>
            <a:ext cx="10416988" cy="282082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Thank you</a:t>
            </a:r>
            <a:br>
              <a:rPr lang="en-US" altLang="ko-KR" sz="5000" b="1" dirty="0"/>
            </a:br>
            <a:r>
              <a:rPr lang="en-US" altLang="ko-KR" sz="5000" b="1" dirty="0"/>
              <a:t> </a:t>
            </a:r>
            <a:br>
              <a:rPr lang="en-US" altLang="ko-KR" sz="5000" b="1" dirty="0"/>
            </a:br>
            <a:r>
              <a:rPr lang="en-US" altLang="ko-KR" sz="5000" b="1" dirty="0" err="1"/>
              <a:t>QnA</a:t>
            </a:r>
            <a:r>
              <a:rPr lang="en-US" altLang="ko-KR" sz="5000" b="1" dirty="0"/>
              <a:t>?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DB1-6D22-0BBE-B47B-4155F2C8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B4BD0-C3CE-E416-FE83-6656AA4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9E701-7A7A-696F-D306-8871806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WAL(Write Ahead Log)?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1FBA6-F8EF-FDDA-D135-187A16F00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769304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 dirty="0">
                <a:effectLst/>
                <a:latin typeface="-apple-system"/>
              </a:rPr>
              <a:t> Journals or </a:t>
            </a:r>
            <a:r>
              <a:rPr lang="en-US" sz="23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Logs</a:t>
            </a:r>
            <a:r>
              <a:rPr lang="en-US" sz="2300" b="1" i="0" dirty="0">
                <a:effectLst/>
                <a:latin typeface="-apple-system"/>
              </a:rPr>
              <a:t>:</a:t>
            </a:r>
            <a:endParaRPr lang="en-US" sz="2300" b="1" dirty="0">
              <a:latin typeface="-apple-system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T</a:t>
            </a:r>
            <a:r>
              <a:rPr lang="en-US" sz="2300" b="0" i="0" dirty="0">
                <a:effectLst/>
                <a:latin typeface="-apple-system"/>
              </a:rPr>
              <a:t>he metadata that describes a data system's hist-</a:t>
            </a:r>
            <a:r>
              <a:rPr lang="en-US" sz="2300" b="0" i="0" dirty="0" err="1">
                <a:effectLst/>
                <a:latin typeface="-apple-system"/>
              </a:rPr>
              <a:t>ory</a:t>
            </a:r>
            <a:r>
              <a:rPr lang="en-US" sz="2300" b="0" i="0" dirty="0">
                <a:effectLst/>
                <a:latin typeface="-apple-system"/>
              </a:rPr>
              <a:t> of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Key to </a:t>
            </a:r>
            <a:r>
              <a:rPr lang="en-US" sz="2300" dirty="0" err="1">
                <a:latin typeface="-apple-system"/>
              </a:rPr>
              <a:t>RocksDB</a:t>
            </a:r>
            <a:r>
              <a:rPr lang="en-US" sz="2300" dirty="0">
                <a:latin typeface="-apple-system"/>
              </a:rPr>
              <a:t>’ integrity and recovery.</a:t>
            </a:r>
          </a:p>
          <a:p>
            <a:pPr marL="457200" lvl="1" indent="0">
              <a:buNone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</a:t>
            </a:r>
            <a:r>
              <a:rPr lang="en-US" sz="2300" b="1" i="0" dirty="0" err="1">
                <a:effectLst/>
                <a:latin typeface="-apple-system"/>
              </a:rPr>
              <a:t>RocksDB</a:t>
            </a:r>
            <a:r>
              <a:rPr lang="en-US" sz="2300" b="1" i="0" dirty="0">
                <a:effectLst/>
                <a:latin typeface="-apple-system"/>
              </a:rPr>
              <a:t> has </a:t>
            </a:r>
            <a:r>
              <a:rPr lang="en-US" sz="2300" b="1" i="0" u="sng" dirty="0">
                <a:solidFill>
                  <a:srgbClr val="FF0000"/>
                </a:solidFill>
                <a:effectLst/>
                <a:latin typeface="-apple-system"/>
              </a:rPr>
              <a:t>two types of journals</a:t>
            </a:r>
            <a:r>
              <a:rPr lang="en-US" sz="2300" b="1" i="0" dirty="0">
                <a:effectLst/>
                <a:latin typeface="-apple-system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Write Ahead Log (WAL)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MANIFEST</a:t>
            </a:r>
          </a:p>
          <a:p>
            <a:pPr marL="800100" lvl="1" indent="-342900">
              <a:buFont typeface="+mj-lt"/>
              <a:buAutoNum type="arabicPeriod"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WAL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in-m</a:t>
            </a:r>
            <a:r>
              <a:rPr lang="en-US" sz="2300" u="sng" dirty="0">
                <a:solidFill>
                  <a:srgbClr val="FF0000"/>
                </a:solidFill>
                <a:latin typeface="-apple-system"/>
              </a:rPr>
              <a:t>emory state updates</a:t>
            </a:r>
            <a:r>
              <a:rPr lang="en-US" sz="2300" dirty="0">
                <a:latin typeface="-apple-system"/>
              </a:rPr>
              <a:t>, </a:t>
            </a:r>
            <a:r>
              <a:rPr lang="en-US" sz="2300" b="0" i="0" dirty="0">
                <a:effectLst/>
                <a:latin typeface="-apple-system"/>
              </a:rPr>
              <a:t> while MANIFEST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on-disk state updates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AA9F3F-74A3-7ABF-7E29-8CDB037D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4" y="1135529"/>
            <a:ext cx="5005010" cy="48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BC8519-54CB-A316-31CF-B69C2578BEC8}"/>
              </a:ext>
            </a:extLst>
          </p:cNvPr>
          <p:cNvSpPr/>
          <p:nvPr/>
        </p:nvSpPr>
        <p:spPr>
          <a:xfrm>
            <a:off x="7136296" y="3091070"/>
            <a:ext cx="1550504" cy="10833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056218-544F-C27F-F553-FE63F177B128}"/>
              </a:ext>
            </a:extLst>
          </p:cNvPr>
          <p:cNvSpPr/>
          <p:nvPr/>
        </p:nvSpPr>
        <p:spPr>
          <a:xfrm>
            <a:off x="7822095" y="4594403"/>
            <a:ext cx="960381" cy="124980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97EA5-CF02-8F8C-A52A-A8703526854D}"/>
              </a:ext>
            </a:extLst>
          </p:cNvPr>
          <p:cNvSpPr txBox="1"/>
          <p:nvPr/>
        </p:nvSpPr>
        <p:spPr>
          <a:xfrm>
            <a:off x="7335445" y="5943029"/>
            <a:ext cx="4724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100" dirty="0"/>
              <a:t>Ref: https://github.com/facebook/rocksdb/wiki/RocksDB-Overview</a:t>
            </a:r>
          </a:p>
        </p:txBody>
      </p:sp>
    </p:spTree>
    <p:extLst>
      <p:ext uri="{BB962C8B-B14F-4D97-AF65-F5344CB8AC3E}">
        <p14:creationId xmlns:p14="http://schemas.microsoft.com/office/powerpoint/2010/main" val="2678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93543-4826-6813-57E3-B4237C5D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014BE-47F5-982F-E5E2-B5D95FF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3D13E-449A-8D5F-097A-9FFAC8D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669C1-999F-E6FA-793B-754E10540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634834" cy="2630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For example, a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instance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created with two column families ”default” and ”</a:t>
            </a:r>
            <a:r>
              <a:rPr lang="en-US" altLang="ko-KR" sz="2000" dirty="0" err="1"/>
              <a:t>new_cf</a:t>
            </a:r>
            <a:r>
              <a:rPr lang="en-US" altLang="ko-KR" sz="2000" dirty="0"/>
              <a:t>” (kind of logical </a:t>
            </a:r>
            <a:r>
              <a:rPr lang="en-US" altLang="ko-KR" sz="2000" dirty="0" err="1"/>
              <a:t>partion</a:t>
            </a:r>
            <a:r>
              <a:rPr lang="en-US" altLang="ko-KR" sz="2000" dirty="0"/>
              <a:t>).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Once the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opened, </a:t>
            </a:r>
            <a:r>
              <a:rPr lang="en-US" altLang="ko-KR" sz="2000" dirty="0">
                <a:solidFill>
                  <a:srgbClr val="FF0000"/>
                </a:solidFill>
              </a:rPr>
              <a:t>a new WAL will be created on disk</a:t>
            </a:r>
            <a:r>
              <a:rPr lang="en-US" altLang="ko-KR" sz="2000" dirty="0"/>
              <a:t> to persist all writes.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BCCCEF-5EB9-C46D-0B33-C12EE8F6769E}"/>
              </a:ext>
            </a:extLst>
          </p:cNvPr>
          <p:cNvGrpSpPr/>
          <p:nvPr/>
        </p:nvGrpSpPr>
        <p:grpSpPr>
          <a:xfrm>
            <a:off x="7198658" y="1135529"/>
            <a:ext cx="4473390" cy="4880958"/>
            <a:chOff x="3980329" y="1376321"/>
            <a:chExt cx="4473390" cy="48809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9E3B7A-688D-53EA-3C46-C60B6DC31DFA}"/>
                </a:ext>
              </a:extLst>
            </p:cNvPr>
            <p:cNvGrpSpPr/>
            <p:nvPr/>
          </p:nvGrpSpPr>
          <p:grpSpPr>
            <a:xfrm>
              <a:off x="3980329" y="1376321"/>
              <a:ext cx="4473390" cy="4880958"/>
              <a:chOff x="3173505" y="1815592"/>
              <a:chExt cx="4473390" cy="488095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558D40-2FA5-4464-72BD-F3C0CA0F22B1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CF3888-F574-00C3-B354-667CEACC4769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1EEC4E9-7A96-8797-09C0-BA7EF57CE9F5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76CBB6-AB1A-D5EB-3DDC-20F368481B32}"/>
                  </a:ext>
                </a:extLst>
              </p:cNvPr>
              <p:cNvGrpSpPr/>
              <p:nvPr/>
            </p:nvGrpSpPr>
            <p:grpSpPr>
              <a:xfrm>
                <a:off x="3989148" y="4661524"/>
                <a:ext cx="2867729" cy="2035026"/>
                <a:chOff x="3791132" y="2136409"/>
                <a:chExt cx="2867729" cy="203502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07F0DB0-DE91-82B9-731A-93CBE05265E6}"/>
                    </a:ext>
                  </a:extLst>
                </p:cNvPr>
                <p:cNvSpPr/>
                <p:nvPr/>
              </p:nvSpPr>
              <p:spPr>
                <a:xfrm>
                  <a:off x="3791132" y="2136409"/>
                  <a:ext cx="28677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08A6BA0-C70F-D8CB-4D80-E5E0998D2540}"/>
                    </a:ext>
                  </a:extLst>
                </p:cNvPr>
                <p:cNvSpPr txBox="1"/>
                <p:nvPr/>
              </p:nvSpPr>
              <p:spPr>
                <a:xfrm>
                  <a:off x="4628710" y="3771325"/>
                  <a:ext cx="1192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WAL File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9E46AA7-C083-3EAE-1319-05348EDBF8E2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2EADF3-2241-1926-F756-F41F6970D0B6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18FCD4-2C3A-15F8-5D2C-ACA409695B4A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C27752-7E6D-21E4-D357-4E304DBEDC9C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>
              <a:off x="4755777" y="3157916"/>
              <a:ext cx="1474060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F238AD-C96E-ECAF-F9CA-3E6BA90D343E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29837" y="3170555"/>
              <a:ext cx="1448435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F89BFD-7462-D8FD-1BC9-17A504ADEDD8}"/>
              </a:ext>
            </a:extLst>
          </p:cNvPr>
          <p:cNvSpPr txBox="1"/>
          <p:nvPr/>
        </p:nvSpPr>
        <p:spPr>
          <a:xfrm>
            <a:off x="-137570" y="4584718"/>
            <a:ext cx="863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FF0000"/>
                </a:solidFill>
              </a:rPr>
              <a:t>Key Point: </a:t>
            </a:r>
            <a:r>
              <a:rPr lang="en-US" altLang="ko-KR" sz="1900" dirty="0"/>
              <a:t>A single WAL captures write logs for all column families!</a:t>
            </a:r>
          </a:p>
        </p:txBody>
      </p:sp>
    </p:spTree>
    <p:extLst>
      <p:ext uri="{BB962C8B-B14F-4D97-AF65-F5344CB8AC3E}">
        <p14:creationId xmlns:p14="http://schemas.microsoft.com/office/powerpoint/2010/main" val="916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E6AE-6BBD-6999-1E51-5B272C4BA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28E40-10E6-2D10-FD8C-FAA418C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4E0A0D-13DE-5868-BB5E-5E7A5FF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44A32-8D71-639A-B6BF-F80DE11CA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6898167" cy="426516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3.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-&gt;Put(”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“key1”, “value1”);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“key2”, “value2”);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“key3”, “value3”);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“key4”, “value4”);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r>
              <a:rPr lang="en-US" altLang="ko-KR" sz="1900" dirty="0"/>
              <a:t>At this point the WAL should have recorded all writes. 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endParaRPr lang="en-US" altLang="ko-KR" sz="19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sz="2200" dirty="0"/>
              <a:t>Note that the WAL will stay open and keep recording future writes until its size reaches </a:t>
            </a:r>
            <a:r>
              <a:rPr lang="en-US" altLang="ko-KR" sz="2200" dirty="0">
                <a:solidFill>
                  <a:srgbClr val="FF0000"/>
                </a:solidFill>
              </a:rPr>
              <a:t>-</a:t>
            </a:r>
            <a:r>
              <a:rPr lang="en-US" altLang="ko-KR" sz="2200" dirty="0" err="1">
                <a:solidFill>
                  <a:srgbClr val="FF0000"/>
                </a:solidFill>
              </a:rPr>
              <a:t>max_total_wal_size</a:t>
            </a:r>
            <a:r>
              <a:rPr lang="en-US" altLang="ko-KR" sz="2200" dirty="0">
                <a:solidFill>
                  <a:srgbClr val="FF0000"/>
                </a:solidFill>
              </a:rPr>
              <a:t>.</a:t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32666-5670-7C72-0D70-2132945A3FF6}"/>
              </a:ext>
            </a:extLst>
          </p:cNvPr>
          <p:cNvGrpSpPr/>
          <p:nvPr/>
        </p:nvGrpSpPr>
        <p:grpSpPr>
          <a:xfrm>
            <a:off x="6657436" y="1135529"/>
            <a:ext cx="5588315" cy="5149524"/>
            <a:chOff x="3439107" y="1376321"/>
            <a:chExt cx="5588315" cy="51495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3BFBCC-14CD-654C-C2B9-9027AB017420}"/>
                </a:ext>
              </a:extLst>
            </p:cNvPr>
            <p:cNvGrpSpPr/>
            <p:nvPr/>
          </p:nvGrpSpPr>
          <p:grpSpPr>
            <a:xfrm>
              <a:off x="3439107" y="1376321"/>
              <a:ext cx="5588315" cy="5149524"/>
              <a:chOff x="2632283" y="1815592"/>
              <a:chExt cx="5588315" cy="51495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FB976E-CE3F-BC92-E7CD-3A7478B85040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8766E5C-8021-9791-854E-69A0CA9F790C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4DAA87-17DD-0E57-A359-80B762794CE9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333D290-4C55-6C58-959C-5245ABF9500A}"/>
                  </a:ext>
                </a:extLst>
              </p:cNvPr>
              <p:cNvGrpSpPr/>
              <p:nvPr/>
            </p:nvGrpSpPr>
            <p:grpSpPr>
              <a:xfrm>
                <a:off x="2632283" y="4661524"/>
                <a:ext cx="5588315" cy="2303592"/>
                <a:chOff x="2434267" y="2136409"/>
                <a:chExt cx="5588315" cy="230359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FB05F0D-D14A-AB42-5EAE-71CA7B977FB0}"/>
                    </a:ext>
                  </a:extLst>
                </p:cNvPr>
                <p:cNvSpPr/>
                <p:nvPr/>
              </p:nvSpPr>
              <p:spPr>
                <a:xfrm>
                  <a:off x="3870862" y="2136409"/>
                  <a:ext cx="2715126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7126D2-1A2D-DF15-6B56-9A87B320822F}"/>
                    </a:ext>
                  </a:extLst>
                </p:cNvPr>
                <p:cNvSpPr txBox="1"/>
                <p:nvPr/>
              </p:nvSpPr>
              <p:spPr>
                <a:xfrm>
                  <a:off x="2434267" y="3732115"/>
                  <a:ext cx="55883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sz="2000" dirty="0"/>
                    <a:t>WAL File(.log)</a:t>
                  </a:r>
                </a:p>
                <a:p>
                  <a:pPr algn="ctr"/>
                  <a:r>
                    <a:rPr lang="en-US" altLang="ko-KR" sz="1200" dirty="0"/>
                    <a:t>(default size: [sum of all </a:t>
                  </a:r>
                  <a:r>
                    <a:rPr lang="en-US" altLang="ko-KR" sz="1200" dirty="0" err="1"/>
                    <a:t>write_buffer_size</a:t>
                  </a:r>
                  <a:r>
                    <a:rPr lang="en-US" altLang="ko-KR" sz="1200" dirty="0"/>
                    <a:t> * </a:t>
                  </a:r>
                  <a:r>
                    <a:rPr lang="en-US" altLang="ko-KR" sz="1200" dirty="0" err="1"/>
                    <a:t>max_write_buffer_number</a:t>
                  </a:r>
                  <a:r>
                    <a:rPr lang="en-US" altLang="ko-KR" sz="1200" dirty="0"/>
                    <a:t>] * 4)</a:t>
                  </a:r>
                  <a:r>
                    <a:rPr lang="en-US" altLang="ko-KR" sz="2000" dirty="0"/>
                    <a:t> </a:t>
                  </a:r>
                  <a:endParaRPr lang="en-KR" sz="20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9AADC76-1351-348F-74D3-C8622B48A1F6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8990B81-73C0-BAA5-AD41-E556428B908E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FA7B80-E30C-C080-EF8C-27C7B68A4CFD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2F7DF-5F91-D9D7-8B94-6309812EBAF2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>
              <a:off x="4755777" y="3157916"/>
              <a:ext cx="1477488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FF3442-34B4-46B8-0F8B-8CC8F9F92BAD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33265" y="3170555"/>
              <a:ext cx="1445007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7BA614-C2E3-E26D-029E-3E1B93A64A47}"/>
              </a:ext>
            </a:extLst>
          </p:cNvPr>
          <p:cNvGrpSpPr/>
          <p:nvPr/>
        </p:nvGrpSpPr>
        <p:grpSpPr>
          <a:xfrm>
            <a:off x="8095357" y="3976170"/>
            <a:ext cx="2715126" cy="400110"/>
            <a:chOff x="8014301" y="3984558"/>
            <a:chExt cx="2715126" cy="40011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3E0FD1-DC7E-1EF8-1D5F-BD9C02061FE6}"/>
                </a:ext>
              </a:extLst>
            </p:cNvPr>
            <p:cNvGrpSpPr/>
            <p:nvPr/>
          </p:nvGrpSpPr>
          <p:grpSpPr>
            <a:xfrm>
              <a:off x="8919343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0F60DB-28CE-B310-DBBC-5CD031C6724A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F16B6C-0EF8-5F70-EF51-F90160679E2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Put(2)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7F53A7-409F-DC51-C23F-54B618D20B90}"/>
                </a:ext>
              </a:extLst>
            </p:cNvPr>
            <p:cNvGrpSpPr/>
            <p:nvPr/>
          </p:nvGrpSpPr>
          <p:grpSpPr>
            <a:xfrm>
              <a:off x="8014301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697AAD-A83E-30D5-57F6-DAC020722A0C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FF5064-E982-7A94-D99A-D82FE144D8A6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Put(1)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3E9ED6-460E-B73C-D2DF-6485A4B31E23}"/>
                </a:ext>
              </a:extLst>
            </p:cNvPr>
            <p:cNvGrpSpPr/>
            <p:nvPr/>
          </p:nvGrpSpPr>
          <p:grpSpPr>
            <a:xfrm>
              <a:off x="9824385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B44EFE-5476-AEB8-67F5-45FF0A7351A7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133084-BDC7-5E5A-441F-B0AAB8264C9A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Put(3)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5EE85C-C137-F7BB-0DE6-61D7115AC29A}"/>
              </a:ext>
            </a:extLst>
          </p:cNvPr>
          <p:cNvGrpSpPr/>
          <p:nvPr/>
        </p:nvGrpSpPr>
        <p:grpSpPr>
          <a:xfrm>
            <a:off x="8095357" y="4376968"/>
            <a:ext cx="905042" cy="400110"/>
            <a:chOff x="4007224" y="5456299"/>
            <a:chExt cx="905042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233548-4084-A0C3-4063-4ACCEA0D3A1C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7FC232-34AF-FBEC-C892-3A45AEFB8EED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Put(4)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B0B64-482D-850D-77E8-B5F36ABCB327}"/>
              </a:ext>
            </a:extLst>
          </p:cNvPr>
          <p:cNvGrpSpPr/>
          <p:nvPr/>
        </p:nvGrpSpPr>
        <p:grpSpPr>
          <a:xfrm>
            <a:off x="7280818" y="1557302"/>
            <a:ext cx="1353063" cy="400110"/>
            <a:chOff x="4070369" y="5437240"/>
            <a:chExt cx="1353063" cy="400110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E8EB7-AB01-15A8-1BEA-E712FBFE87E6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FCE96-F834-FCC3-E3E0-F184F0D8B9A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(”key2”, “value2”)</a:t>
              </a:r>
              <a:endParaRPr lang="en-KR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19E0FF-5756-C38B-C667-DB6484BCC819}"/>
              </a:ext>
            </a:extLst>
          </p:cNvPr>
          <p:cNvGrpSpPr/>
          <p:nvPr/>
        </p:nvGrpSpPr>
        <p:grpSpPr>
          <a:xfrm>
            <a:off x="7280818" y="2037158"/>
            <a:ext cx="1353063" cy="400110"/>
            <a:chOff x="4070369" y="5437240"/>
            <a:chExt cx="1353063" cy="4001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53B072-0354-9032-BAB5-B81D99B93362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D272F4-1DA8-6C4E-0D0E-373CBCB4152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(”key4”, “value4”)</a:t>
              </a:r>
              <a:endParaRPr lang="en-KR" sz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FBCFB7-6591-1C71-66FC-7940BA8420BA}"/>
              </a:ext>
            </a:extLst>
          </p:cNvPr>
          <p:cNvGrpSpPr/>
          <p:nvPr/>
        </p:nvGrpSpPr>
        <p:grpSpPr>
          <a:xfrm>
            <a:off x="10220068" y="1557302"/>
            <a:ext cx="1353063" cy="400110"/>
            <a:chOff x="4070369" y="5437240"/>
            <a:chExt cx="1353063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66B8AF-069D-0A7A-EEE6-356D6AAAFE94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7BE2E4-1FAB-8FBF-5DC7-531D5749E680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(”key1”, “value1”)</a:t>
              </a:r>
              <a:endParaRPr lang="en-KR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6AD8E-9CF2-4661-4690-355C7F3C1717}"/>
              </a:ext>
            </a:extLst>
          </p:cNvPr>
          <p:cNvGrpSpPr/>
          <p:nvPr/>
        </p:nvGrpSpPr>
        <p:grpSpPr>
          <a:xfrm>
            <a:off x="10220068" y="2037158"/>
            <a:ext cx="1353063" cy="400110"/>
            <a:chOff x="4070369" y="5437240"/>
            <a:chExt cx="1353063" cy="4001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815964-0EEA-646D-B011-E8836BBF5538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C493E2-6D85-CE4C-B5D1-025792B2FACE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(”key3”, “value3”)</a:t>
              </a:r>
              <a:endParaRPr lang="en-KR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653B3B-1E4C-61C0-5B8E-A553C119CEEB}"/>
              </a:ext>
            </a:extLst>
          </p:cNvPr>
          <p:cNvGrpSpPr/>
          <p:nvPr/>
        </p:nvGrpSpPr>
        <p:grpSpPr>
          <a:xfrm>
            <a:off x="10233772" y="239947"/>
            <a:ext cx="1373511" cy="307777"/>
            <a:chOff x="764771" y="4536770"/>
            <a:chExt cx="2276127" cy="547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7D71FE-62B3-75F0-2D44-A3FB72151679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45E9F8-7D97-9DDB-EF74-4FE985F868BF}"/>
                </a:ext>
              </a:extLst>
            </p:cNvPr>
            <p:cNvSpPr txBox="1"/>
            <p:nvPr/>
          </p:nvSpPr>
          <p:spPr>
            <a:xfrm>
              <a:off x="1321656" y="4536770"/>
              <a:ext cx="1719242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new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44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C01F-0C96-A5FF-AB6D-290CD4BE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2719F3-1C65-06E6-05B6-1DEAB65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55075F-B303-F4B8-7869-101E400B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D13F5-C922-59FD-A94D-E5E29C816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5512267" cy="5153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5.	</a:t>
            </a:r>
            <a:r>
              <a:rPr lang="en-US" altLang="ko-KR" sz="2000" dirty="0"/>
              <a:t>If user decides to </a:t>
            </a:r>
            <a:r>
              <a:rPr lang="en-US" altLang="ko-KR" sz="2000" dirty="0">
                <a:solidFill>
                  <a:srgbClr val="FF0000"/>
                </a:solidFill>
              </a:rPr>
              <a:t>flush the </a:t>
            </a:r>
            <a:r>
              <a:rPr lang="en-US" altLang="ko-KR" sz="2000" dirty="0" err="1">
                <a:solidFill>
                  <a:srgbClr val="FF0000"/>
                </a:solidFill>
              </a:rPr>
              <a:t>new_cf</a:t>
            </a:r>
            <a:r>
              <a:rPr lang="en-US" altLang="ko-KR" sz="2000" dirty="0"/>
              <a:t>, 	</a:t>
            </a:r>
            <a:r>
              <a:rPr lang="en-US" altLang="ko-KR" sz="2000" dirty="0" err="1"/>
              <a:t>new_cf’s</a:t>
            </a:r>
            <a:r>
              <a:rPr lang="en-US" altLang="ko-KR" sz="2000" dirty="0"/>
              <a:t> data(key1 and key3) is 	flushed to a new SST file.</a:t>
            </a:r>
          </a:p>
          <a:p>
            <a:pPr marL="914400" lvl="1" indent="-457200">
              <a:lnSpc>
                <a:spcPct val="110000"/>
              </a:lnSpc>
              <a:buAutoNum type="arabicPeriod" startAt="6"/>
            </a:pPr>
            <a:r>
              <a:rPr lang="en-US" altLang="ko-KR" sz="2000" dirty="0"/>
              <a:t>And then, </a:t>
            </a:r>
            <a:r>
              <a:rPr lang="en-US" altLang="ko-KR" sz="2000" dirty="0">
                <a:solidFill>
                  <a:srgbClr val="FF0000"/>
                </a:solidFill>
              </a:rPr>
              <a:t>a new WAL is created</a:t>
            </a:r>
            <a:r>
              <a:rPr lang="en-US" altLang="ko-KR" sz="2000" dirty="0"/>
              <a:t> and all future writes to all column families now go to the new WAL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000" dirty="0"/>
              <a:t>The older WAL will not accept new writes but the deletion may be delayed.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8DEC63-977D-4BC1-2135-A670F5BBBC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E14CDC-C5E1-047A-F7EC-5867BDE0E976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D02C698-94BF-29CC-26BA-B49B9520F85B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4EAF005-D4F1-3A22-A85C-DDFB9C60AE4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74DE3A-B558-3A45-586F-6F0C646A0ACD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113AFE1-0E1D-540A-E2E2-85EFA01E9ED6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013143-690B-2A1E-D790-6C9F98CA8EA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EAD9C0-41CB-40B9-F09F-F99F1E4DBF77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F255D96-325C-87DF-1352-B95D8C66660A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5CF7F67-29F7-A89B-747B-27497969BC2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9854380-D82A-B8E0-1788-04F6E056777C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D122F2-E8E5-01C6-8C6A-9C5BD51DEA7F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2A1DE0B-6ED7-2B07-6165-B9CC5355AE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F7E90-9C45-EF7E-D7ED-E64E89A110C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0DE87-6FA8-C841-47A2-E8DC0FBDA2C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18F6B-BF2C-D8D7-8440-C9061DB892BB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2062A-13AA-DFBC-2D27-F38913858C16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9D54FF-64CF-07C4-886E-CAFAB398BB7F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1FE565-63FD-CC3D-D9BA-C8B7C84CA1B8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8FE854-1FA5-6E9A-D578-4BFED1EA7B1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FFB875-C36A-6C7C-BDBA-85CC13ACDAE5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872FC-B0C6-A283-2855-78F0AF09E8F9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7FB54-5547-B52D-A727-0C3A501EC82C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83ADA2-210A-8898-03BE-DB5C21FB12AD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DD930F-4570-E5BF-0407-6578AA8B5AED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4215C-537A-FD31-591D-4F53AAD2764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2173E-E811-6D46-B3AB-5898306C5DC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26BA69-65B2-43D7-CADE-634D521CB2D0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01A07-0710-68D0-2156-1F69184F22D7}"/>
              </a:ext>
            </a:extLst>
          </p:cNvPr>
          <p:cNvSpPr/>
          <p:nvPr/>
        </p:nvSpPr>
        <p:spPr>
          <a:xfrm>
            <a:off x="731626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5A66C7-D0E5-3A07-F08F-84F51CC1A2EA}"/>
              </a:ext>
            </a:extLst>
          </p:cNvPr>
          <p:cNvSpPr txBox="1"/>
          <p:nvPr/>
        </p:nvSpPr>
        <p:spPr>
          <a:xfrm>
            <a:off x="728081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C8D3A-D882-8CC5-51D8-30F0E6214584}"/>
              </a:ext>
            </a:extLst>
          </p:cNvPr>
          <p:cNvSpPr/>
          <p:nvPr/>
        </p:nvSpPr>
        <p:spPr>
          <a:xfrm>
            <a:off x="731626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765A7-FC3E-BB24-B2AA-4EC332E69030}"/>
              </a:ext>
            </a:extLst>
          </p:cNvPr>
          <p:cNvSpPr txBox="1"/>
          <p:nvPr/>
        </p:nvSpPr>
        <p:spPr>
          <a:xfrm>
            <a:off x="728081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AE4DD6-0E03-262B-3339-89210F686D61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059224-1C5C-DDC7-5A58-83501F89141D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(”key1”, “value1”)</a:t>
            </a:r>
            <a:endParaRPr lang="en-KR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AE254F-955B-26DC-D99D-0F14AC44840D}"/>
              </a:ext>
            </a:extLst>
          </p:cNvPr>
          <p:cNvSpPr/>
          <p:nvPr/>
        </p:nvSpPr>
        <p:spPr>
          <a:xfrm>
            <a:off x="1025551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BC9567-34FE-16D2-6C4A-5B9C8D411134}"/>
              </a:ext>
            </a:extLst>
          </p:cNvPr>
          <p:cNvSpPr txBox="1"/>
          <p:nvPr/>
        </p:nvSpPr>
        <p:spPr>
          <a:xfrm>
            <a:off x="1022006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(”key3”, “value3”)</a:t>
            </a:r>
            <a:endParaRPr lang="en-KR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72AE29-2F48-2D0F-EC45-E19B6A2EE770}"/>
              </a:ext>
            </a:extLst>
          </p:cNvPr>
          <p:cNvCxnSpPr/>
          <p:nvPr/>
        </p:nvCxnSpPr>
        <p:spPr>
          <a:xfrm flipH="1">
            <a:off x="10255511" y="1557302"/>
            <a:ext cx="1317620" cy="879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B91F68-73E0-9736-47E4-FB257B71D79A}"/>
              </a:ext>
            </a:extLst>
          </p:cNvPr>
          <p:cNvSpPr txBox="1"/>
          <p:nvPr/>
        </p:nvSpPr>
        <p:spPr>
          <a:xfrm>
            <a:off x="10220067" y="2471282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D24A74-A828-D27B-481C-EA6F4EA2A778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7155749" y="2917125"/>
            <a:ext cx="818357" cy="959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15B1A-E188-3B3A-1002-AE3D0EE4286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155749" y="2929763"/>
            <a:ext cx="3740852" cy="947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Multiply 40">
            <a:extLst>
              <a:ext uri="{FF2B5EF4-FFF2-40B4-BE49-F238E27FC236}">
                <a16:creationId xmlns:a16="http://schemas.microsoft.com/office/drawing/2014/main" id="{DBBEEF0B-6E6D-AB75-3FF2-33E5BB9927AB}"/>
              </a:ext>
            </a:extLst>
          </p:cNvPr>
          <p:cNvSpPr/>
          <p:nvPr/>
        </p:nvSpPr>
        <p:spPr>
          <a:xfrm>
            <a:off x="7434900" y="3195037"/>
            <a:ext cx="328731" cy="3357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03A365BA-91C1-D23C-D597-CE558511CD59}"/>
              </a:ext>
            </a:extLst>
          </p:cNvPr>
          <p:cNvSpPr/>
          <p:nvPr/>
        </p:nvSpPr>
        <p:spPr>
          <a:xfrm>
            <a:off x="8450060" y="3351683"/>
            <a:ext cx="353615" cy="315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114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06AC-6504-0F12-940B-050D6E5D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9C3F0-35B9-71EF-4D2B-533E07D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80427-E787-2893-0F47-B8385D3E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AB79B-1B56-3FF9-AC2D-009B155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7.	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“key5”, “value5”);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-&gt;Put(“default”, “key6”, “value6”);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Because the older WAL </a:t>
            </a:r>
            <a:r>
              <a:rPr lang="en-US" altLang="ko-KR" sz="2400" dirty="0">
                <a:solidFill>
                  <a:srgbClr val="FF0000"/>
                </a:solidFill>
              </a:rPr>
              <a:t>still contains live data</a:t>
            </a:r>
            <a:r>
              <a:rPr lang="en-US" altLang="ko-KR" sz="2400" dirty="0"/>
              <a:t> for at least one column family (default), it cannot be deleted yet.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49508F-3685-5E14-7C11-B57FE8174A3E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711AF4-9592-9D3B-5C2B-EDF05A1B0CAC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124E21-A852-73C8-EDC5-34CCAB135BBA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DAC3A81-7A16-3D8D-06B9-A07AD461580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04B6AB-B8AC-670C-E335-16D4B35D3A5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>
                      <a:highlight>
                        <a:srgbClr val="FF0000"/>
                      </a:highlight>
                    </a:rPr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C9AC958-2D71-D926-D9D2-341DBC260FBE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3B81CA2-82B1-FD72-CB54-F2B882A1F5AA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8B8FEF-6553-8249-729D-95495A7D2FD8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E9B5236-7C59-D7D0-6FC4-97F95938BDBD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454BE4-7916-F612-A275-DA055935315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95AF1F8-E067-EE41-1C32-62773819BB53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B721DA-3CAC-5587-9EF0-45783EA7B96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CD6382-1D82-5EBA-9C13-DE05D4FFADFE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E2D84-02DE-143E-1993-85BD73C1BC14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0000"/>
                    </a:highlight>
                  </a:rPr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4FD2D90-064C-FCCB-B324-9505AB65F17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858303-ED01-8FF6-5E4D-792F33392A31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91B150-B80A-F72D-1BF8-D1A49253F342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B38BDC-D982-56A9-FBD7-379FC4AFEAC9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1A91C-5536-9088-DAB2-E4496EF08FD9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E8554-A1C1-1461-293E-2EC2F63D2B66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AD3290-737A-EACA-44C6-6C03773EBB04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8416A1-4D6F-1ECA-0352-D6DB44769F12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3D314-2607-E4E9-C72D-A640218E9EF7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8A4A0-5F30-FF0C-B649-154C42333B77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44A8F8-1FE1-0561-0C6E-172DF7371E46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D4033B-4CC1-0630-F8D9-6DCD0B37F33D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DC6B73-E2CC-EB9D-0C4A-B05A4D0C35A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3539E-6D38-3046-793F-301316B186FD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5C565-B84E-CC04-19DC-3FCF382C6EA7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3F8274-6F1C-A78E-9FD3-67EFD74ED536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1D64D4-DE20-839A-FE23-18C63CD5C89B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DA61B6-9E30-4CF1-4C0F-B79E95ACAF2A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4855-BA7B-C87E-AC57-E4E00FFF9C5F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3B3F57-E17A-EF0C-FB0F-22AEE00E1679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5879D-83F9-A4D4-D3B4-5F955F688C4F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1FC83-1CC3-B50E-1E6A-572C99F2409D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B4260C-0BD6-F59C-C4CA-E8D82C96FB09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190B5A-7009-B980-BAAA-F1C401101512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CE259C-74B0-8867-D2FF-7F520775117A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393D1F-FE96-231D-BD73-CBB0E1FCF68A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1FBC07-BC85-48E2-CC6D-BCAE94C1DBBE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52DDCF-64AD-4518-75DD-C3F3799CFE9C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Put(5)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497B50-6990-DC2D-7B98-5EF4D3B1B302}"/>
              </a:ext>
            </a:extLst>
          </p:cNvPr>
          <p:cNvGrpSpPr/>
          <p:nvPr/>
        </p:nvGrpSpPr>
        <p:grpSpPr>
          <a:xfrm>
            <a:off x="10233772" y="239947"/>
            <a:ext cx="1373511" cy="572934"/>
            <a:chOff x="10233772" y="239947"/>
            <a:chExt cx="1373511" cy="572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B5FCA94-EDA7-3030-8279-0321273D4F05}"/>
                </a:ext>
              </a:extLst>
            </p:cNvPr>
            <p:cNvGrpSpPr/>
            <p:nvPr/>
          </p:nvGrpSpPr>
          <p:grpSpPr>
            <a:xfrm>
              <a:off x="10233772" y="239947"/>
              <a:ext cx="1373511" cy="307777"/>
              <a:chOff x="764771" y="4536770"/>
              <a:chExt cx="2276127" cy="5472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3DF2545-A661-8C7D-A57D-21F837BAFFB4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529521-D3EE-2B2B-1CCB-2A9DAB90CE51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719242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new data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A97CBD-85F1-AD54-7F3A-0AF1C5959C56}"/>
                </a:ext>
              </a:extLst>
            </p:cNvPr>
            <p:cNvGrpSpPr/>
            <p:nvPr/>
          </p:nvGrpSpPr>
          <p:grpSpPr>
            <a:xfrm>
              <a:off x="10233772" y="505104"/>
              <a:ext cx="1314649" cy="307777"/>
              <a:chOff x="764771" y="4536770"/>
              <a:chExt cx="2178583" cy="5472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391A693-5386-57EF-6C15-B528A6EFE169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17CCF0-8EDB-0B89-EE8A-4704AC071E75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621698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live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9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8808-F087-19E3-9E82-9445F112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BDB11-2F9C-6C8A-0295-B8A1D2C1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484E74-BC19-5C1F-7C6E-EA48776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97927-C68D-15B1-60A0-C03661828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 err="1"/>
              <a:t>db</a:t>
            </a:r>
            <a:r>
              <a:rPr lang="en-US" altLang="ko-KR" sz="1900" dirty="0"/>
              <a:t>-&gt;Flush(“default”) or Auto Flush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/>
              <a:t>The older WAL will be archived and purged separately.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AF9B3-1751-A86A-2DFE-D041E16A90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E4217-312A-E2A9-3C7D-6EAB30EC63FA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04B0CED-E821-CC39-007E-FCF6B44C364C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3CC517C-68D8-0355-A49E-E140DEB68B4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3D0D3-8C63-6CEF-38F8-23DCF822E3B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66382A4-739F-85B0-E229-B0B814A2D3DF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7957F-6C6B-586B-0576-64773BA8100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EB36C0-4032-840B-9C9D-C2373B38033B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C833025-E980-D7FC-D476-E5368B06840F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E352552-34D8-882E-B00D-8A0B3CCFA11D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3A73E3-97ED-85F3-56D3-9541943DD3BA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DCA933-A069-3CD2-B012-842D531BFB5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ACB571F-7D24-78DC-B00E-DB65FA7947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7C67BE-284F-E03A-453A-40EFBC8753D5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BA6125D-0237-E0EC-3423-957C9BE1893F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D9900-5C37-6281-5CA4-9B6607962D6E}"/>
              </a:ext>
            </a:extLst>
          </p:cNvPr>
          <p:cNvSpPr txBox="1"/>
          <p:nvPr/>
        </p:nvSpPr>
        <p:spPr>
          <a:xfrm>
            <a:off x="8972620" y="5438721"/>
            <a:ext cx="32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  <a:p>
            <a:pPr algn="ctr"/>
            <a:r>
              <a:rPr lang="en-KR" sz="1600" dirty="0"/>
              <a:t>(may be immutable too)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9D82F8-0CD8-8650-3B9E-2FCDEF8BAD14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061B06-A356-8B61-7E62-7B75211D2753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CEA1D7-F0EE-8115-2D68-20AEDB72762C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EACA94-C923-46F8-ECB0-E940B84081B7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CCF425-4513-C07D-DBA4-842CD3BFA2A2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690EE5-7716-7743-1B23-4FD17DD55E85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88F1B-0F34-E1B5-54F5-09DB61CBB6D3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B511F7-665E-00BC-2B01-91716C043DE0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90F3DA-7244-D360-5523-E3E69AE0BC90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6C063-AC49-8349-844B-15510DA8284A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D79A4-2F10-91A3-D741-3FCFA6D20828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55420-408A-CBEA-6493-6EBCFDD90EB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6BDC3-BD15-36BC-C2F9-9147441F589A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01379-08BF-9123-2A56-4E74509B31DF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771F35-8CD2-A4CF-0482-8C6296FC5670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8B669-865C-655F-9CE6-AEDF0B5D86EB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E7108-96DF-1254-B976-53C5072794A6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DDD06-D2CE-3FD7-C47F-F824CF58DFA3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4444A-2207-6478-6462-9C290C1B1D5C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0D236-BCB7-A00E-A6E6-E90FB661B111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420229-480C-BD2C-6C4C-336FE37CF170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95889F-4F81-38E9-50DC-F02BF2DE2266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DC7CCC-227A-A817-4A87-189C88EFD125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33B53A-2ADC-97F5-FB45-EB3304327478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E13215-D770-5A5E-9A33-A0DAAF93BF10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F86F0E-FDC7-4EDE-089F-805CCA11B28B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0000"/>
                  </a:highlight>
                </a:rPr>
                <a:t>Put(5)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6E4638-B647-CA2E-126C-1077A8613E58}"/>
              </a:ext>
            </a:extLst>
          </p:cNvPr>
          <p:cNvCxnSpPr>
            <a:cxnSpLocks/>
          </p:cNvCxnSpPr>
          <p:nvPr/>
        </p:nvCxnSpPr>
        <p:spPr>
          <a:xfrm flipH="1">
            <a:off x="7333828" y="1511417"/>
            <a:ext cx="1290919" cy="1319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717232-2740-AC66-B510-13106A4DED95}"/>
              </a:ext>
            </a:extLst>
          </p:cNvPr>
          <p:cNvSpPr txBox="1"/>
          <p:nvPr/>
        </p:nvSpPr>
        <p:spPr>
          <a:xfrm>
            <a:off x="6823517" y="2893410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1. </a:t>
            </a:r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E6286-86AF-6854-1F7D-252F095E8FC3}"/>
              </a:ext>
            </a:extLst>
          </p:cNvPr>
          <p:cNvCxnSpPr>
            <a:cxnSpLocks/>
          </p:cNvCxnSpPr>
          <p:nvPr/>
        </p:nvCxnSpPr>
        <p:spPr>
          <a:xfrm flipH="1">
            <a:off x="5798061" y="3876150"/>
            <a:ext cx="2698703" cy="1595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70276-952E-57BE-03DC-C70C78C152CD}"/>
              </a:ext>
            </a:extLst>
          </p:cNvPr>
          <p:cNvSpPr txBox="1"/>
          <p:nvPr/>
        </p:nvSpPr>
        <p:spPr>
          <a:xfrm>
            <a:off x="7174743" y="4588690"/>
            <a:ext cx="1353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en-KR" sz="1400" b="1" dirty="0">
                <a:solidFill>
                  <a:srgbClr val="FF0000"/>
                </a:solidFill>
              </a:rPr>
              <a:t>ARCHIVED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DELETED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C7BBF7-A957-4E78-5B34-83C7724C92CC}"/>
              </a:ext>
            </a:extLst>
          </p:cNvPr>
          <p:cNvGrpSpPr/>
          <p:nvPr/>
        </p:nvGrpSpPr>
        <p:grpSpPr>
          <a:xfrm>
            <a:off x="10236836" y="348617"/>
            <a:ext cx="1356327" cy="307777"/>
            <a:chOff x="764771" y="4536770"/>
            <a:chExt cx="2247649" cy="5472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31CF0-6317-BE86-FD45-D7B21823830E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1990BB-4DA5-1816-3C77-0170268BD3E5}"/>
                </a:ext>
              </a:extLst>
            </p:cNvPr>
            <p:cNvSpPr txBox="1"/>
            <p:nvPr/>
          </p:nvSpPr>
          <p:spPr>
            <a:xfrm>
              <a:off x="1321656" y="4536770"/>
              <a:ext cx="1690764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Live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7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9192A-CBEE-5DF9-99AE-2701135B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409213-6796-9CCE-09BE-E111E655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F10631-FF0C-8AD9-389B-CB3FC4F2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C4307-7641-B44F-AD8A-28F415943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35529"/>
            <a:ext cx="11278551" cy="50321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b="1" dirty="0"/>
              <a:t>To summarize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created </a:t>
            </a:r>
            <a:r>
              <a:rPr lang="en-US" altLang="ko-KR" dirty="0"/>
              <a:t>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new DB is opened.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column family is flushed.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deleted</a:t>
            </a:r>
            <a:r>
              <a:rPr lang="en-US" altLang="ko-KR" dirty="0"/>
              <a:t> (or archived if archival is enabled) 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All data in the WAL have been persisted to SST files.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/>
              <a:t> So, why use WAL?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In the event of a failure, It can be used to </a:t>
            </a:r>
            <a:r>
              <a:rPr lang="en-US" altLang="ko-KR" dirty="0">
                <a:solidFill>
                  <a:srgbClr val="FF0000"/>
                </a:solidFill>
              </a:rPr>
              <a:t>completely recover the data in the </a:t>
            </a: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172136"/>
                </a:solidFill>
                <a:latin typeface="Inter"/>
              </a:rPr>
              <a:t>E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nsure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data integrity 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durability.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But,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rade-off </a:t>
            </a:r>
            <a:r>
              <a:rPr lang="en-US" dirty="0"/>
              <a:t>may occur between performance and reliability.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6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35095</TotalTime>
  <Words>2045</Words>
  <Application>Microsoft Macintosh PowerPoint</Application>
  <PresentationFormat>Widescreen</PresentationFormat>
  <Paragraphs>338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Inter</vt:lpstr>
      <vt:lpstr>맑은 고딕</vt:lpstr>
      <vt:lpstr>Arial</vt:lpstr>
      <vt:lpstr>Courier New</vt:lpstr>
      <vt:lpstr>Helvetica Neue</vt:lpstr>
      <vt:lpstr>Tahoma</vt:lpstr>
      <vt:lpstr>verdana</vt:lpstr>
      <vt:lpstr>Wingdings</vt:lpstr>
      <vt:lpstr>Office 테마</vt:lpstr>
      <vt:lpstr>WAL (Write Ahead Log)</vt:lpstr>
      <vt:lpstr>Contents: WAL</vt:lpstr>
      <vt:lpstr>What is WAL(Write Ahead Log)?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WAL Overhead</vt:lpstr>
      <vt:lpstr>Hypothesis</vt:lpstr>
      <vt:lpstr>Experimental Environment</vt:lpstr>
      <vt:lpstr>Design and Experiment</vt:lpstr>
      <vt:lpstr>Design and Experiment</vt:lpstr>
      <vt:lpstr>Design and Experiment</vt:lpstr>
      <vt:lpstr>Result and Discussion</vt:lpstr>
      <vt:lpstr>Result and Discussion</vt:lpstr>
      <vt:lpstr>Code-Level Analysis</vt:lpstr>
      <vt:lpstr>Code-Level Analysis</vt:lpstr>
      <vt:lpstr>Code-Level Analysis(ongoing)</vt:lpstr>
      <vt:lpstr>Summary</vt:lpstr>
      <vt:lpstr>References</vt:lpstr>
      <vt:lpstr>Thank you 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하경준</cp:lastModifiedBy>
  <cp:revision>4448</cp:revision>
  <cp:lastPrinted>2019-08-20T01:06:00Z</cp:lastPrinted>
  <dcterms:created xsi:type="dcterms:W3CDTF">2019-06-24T08:20:15Z</dcterms:created>
  <dcterms:modified xsi:type="dcterms:W3CDTF">2025-02-27T07:03:31Z</dcterms:modified>
</cp:coreProperties>
</file>