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23"/>
  </p:notesMasterIdLst>
  <p:sldIdLst>
    <p:sldId id="256" r:id="rId2"/>
    <p:sldId id="280" r:id="rId3"/>
    <p:sldId id="315" r:id="rId4"/>
    <p:sldId id="297" r:id="rId5"/>
    <p:sldId id="292" r:id="rId6"/>
    <p:sldId id="289" r:id="rId7"/>
    <p:sldId id="300" r:id="rId8"/>
    <p:sldId id="302" r:id="rId9"/>
    <p:sldId id="303" r:id="rId10"/>
    <p:sldId id="313" r:id="rId11"/>
    <p:sldId id="310" r:id="rId12"/>
    <p:sldId id="312" r:id="rId13"/>
    <p:sldId id="273" r:id="rId14"/>
    <p:sldId id="311" r:id="rId15"/>
    <p:sldId id="308" r:id="rId16"/>
    <p:sldId id="298" r:id="rId17"/>
    <p:sldId id="314" r:id="rId18"/>
    <p:sldId id="304" r:id="rId19"/>
    <p:sldId id="305" r:id="rId20"/>
    <p:sldId id="306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/>
    <p:restoredTop sz="94710"/>
  </p:normalViewPr>
  <p:slideViewPr>
    <p:cSldViewPr snapToGrid="0" snapToObjects="1">
      <p:cViewPr varScale="1">
        <p:scale>
          <a:sx n="86" d="100"/>
          <a:sy n="86" d="100"/>
        </p:scale>
        <p:origin x="24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F1177-D422-024E-97F6-F013EA6A57A7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F64-CACC-7640-A963-450563DDE6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964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github.com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wafflestudio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snutt-ev</a:t>
            </a:r>
            <a:r>
              <a:rPr kumimoji="1" lang="en-US" altLang="ko-Kore-KR" dirty="0"/>
              <a:t>/pull/2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3F64-CACC-7640-A963-450563DDE66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61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github.com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wafflestudio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snutt-ev</a:t>
            </a:r>
            <a:r>
              <a:rPr kumimoji="1" lang="en-US" altLang="ko-Kore-KR" dirty="0"/>
              <a:t>/pull/2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23F64-CACC-7640-A963-450563DDE66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6766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335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097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595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371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9333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6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10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122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181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3257B4-322F-3B4C-BC0D-1106689E62EF}" type="datetimeFigureOut">
              <a:rPr kumimoji="1" lang="ko-Kore-KR" altLang="en-US" smtClean="0"/>
              <a:t>2021. 11. 5.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AC88384-BB9A-7C49-8587-809543DC74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43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fflestudio/snutt-ev/pull/4/fi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B3266-6B94-A740-B37C-E510BDAFE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와플스튜디오</a:t>
            </a:r>
            <a:r>
              <a:rPr kumimoji="1" lang="ko-KR" altLang="en-US" dirty="0"/>
              <a:t> 세미나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3EEBD-1438-CC42-80B7-C1F2A8C15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스프링</a:t>
            </a:r>
            <a:r>
              <a:rPr kumimoji="1" lang="ko-KR" altLang="en-US" dirty="0"/>
              <a:t> 부트 세미나 </a:t>
            </a:r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2011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>
                <a:effectLst/>
              </a:rPr>
              <a:t>WebFlux</a:t>
            </a:r>
            <a:r>
              <a:rPr lang="en-US" altLang="ko-Kore-KR" dirty="0">
                <a:effectLst/>
              </a:rPr>
              <a:t> &amp; </a:t>
            </a:r>
            <a:r>
              <a:rPr lang="en-US" altLang="ko-Kore-KR" dirty="0" err="1">
                <a:effectLst/>
              </a:rPr>
              <a:t>netty</a:t>
            </a:r>
            <a:endParaRPr lang="en-US" altLang="ko-Kore-KR" dirty="0">
              <a:effectLst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2F40340C-1C9B-4349-9DE8-2C40F53B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02626" cy="3581400"/>
          </a:xfrm>
        </p:spPr>
        <p:txBody>
          <a:bodyPr/>
          <a:lstStyle/>
          <a:p>
            <a:r>
              <a:rPr lang="en-US" altLang="ko-KR" dirty="0"/>
              <a:t>Reactive </a:t>
            </a:r>
            <a:r>
              <a:rPr lang="ko-KR" altLang="en-US" dirty="0"/>
              <a:t>스타일의 개발을 도와준다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reactor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en-US" altLang="ko-KR" dirty="0"/>
              <a:t>reactive </a:t>
            </a:r>
            <a:r>
              <a:rPr lang="ko-KR" altLang="en-US" dirty="0"/>
              <a:t>스타일의 개발</a:t>
            </a:r>
            <a:endParaRPr lang="en-US" altLang="ko-KR" dirty="0"/>
          </a:p>
          <a:p>
            <a:r>
              <a:rPr lang="ko-KR" altLang="en-US" dirty="0"/>
              <a:t>메인 스레드인 </a:t>
            </a:r>
            <a:r>
              <a:rPr lang="en-US" altLang="ko-KR" dirty="0" err="1"/>
              <a:t>Eventloop</a:t>
            </a:r>
            <a:r>
              <a:rPr lang="ko-KR" altLang="en-US" dirty="0"/>
              <a:t>가 </a:t>
            </a:r>
            <a:r>
              <a:rPr lang="en-US" altLang="ko-KR" dirty="0" err="1"/>
              <a:t>cpu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 수만큼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713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</a:rPr>
              <a:t>Reactive Programming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88D2ACA-244E-FD48-9624-BB64ECE73288}"/>
              </a:ext>
            </a:extLst>
          </p:cNvPr>
          <p:cNvSpPr txBox="1">
            <a:spLocks/>
          </p:cNvSpPr>
          <p:nvPr/>
        </p:nvSpPr>
        <p:spPr>
          <a:xfrm>
            <a:off x="1371600" y="2076007"/>
            <a:ext cx="9601200" cy="177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ore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B1A35CC-4CA3-1748-9AF1-8CC1D6FA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Reactor</a:t>
            </a:r>
          </a:p>
          <a:p>
            <a:pPr lvl="1"/>
            <a:r>
              <a:rPr lang="ko-KR" altLang="en-US" dirty="0"/>
              <a:t>데이터 하나의 발행을 나타내는 </a:t>
            </a:r>
            <a:r>
              <a:rPr lang="en-US" altLang="ko-KR" dirty="0"/>
              <a:t>Mono</a:t>
            </a:r>
            <a:r>
              <a:rPr lang="ko-KR" altLang="en-US" dirty="0"/>
              <a:t>와 여러 개의 데이터를 받는 </a:t>
            </a:r>
            <a:r>
              <a:rPr lang="en-US" altLang="ko-KR" dirty="0"/>
              <a:t>Flux</a:t>
            </a:r>
            <a:r>
              <a:rPr lang="ko-KR" altLang="en-US" dirty="0"/>
              <a:t> 타입이 존재</a:t>
            </a:r>
            <a:endParaRPr lang="en-US" altLang="ko-KR" dirty="0"/>
          </a:p>
          <a:p>
            <a:pPr lvl="1"/>
            <a:r>
              <a:rPr lang="ko-KR" altLang="en-US" dirty="0"/>
              <a:t>데이터 흐름에 따라 동작</a:t>
            </a:r>
            <a:endParaRPr lang="en-US" altLang="ko-KR" dirty="0"/>
          </a:p>
          <a:p>
            <a:pPr lvl="1"/>
            <a:r>
              <a:rPr lang="ko-KR" altLang="en-US" dirty="0"/>
              <a:t>구독을 해야만 동작이 일어난다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ore-KR" dirty="0"/>
              <a:t>Spring</a:t>
            </a:r>
            <a:r>
              <a:rPr lang="ko-KR" altLang="en-US" dirty="0"/>
              <a:t>에서는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ko-KR" altLang="en-US" dirty="0" err="1"/>
              <a:t>구현시</a:t>
            </a:r>
            <a:r>
              <a:rPr lang="ko-KR" altLang="en-US" dirty="0"/>
              <a:t> 자동으로  구독이 일어난다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3305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</a:rPr>
              <a:t>MVC vs </a:t>
            </a:r>
            <a:r>
              <a:rPr lang="en-US" altLang="ko-Kore-KR" dirty="0" err="1">
                <a:effectLst/>
              </a:rPr>
              <a:t>Webflux</a:t>
            </a:r>
            <a:endParaRPr lang="en-US" altLang="ko-Kore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FF9C4-4095-E340-A039-A90D6BC1A34D}"/>
              </a:ext>
            </a:extLst>
          </p:cNvPr>
          <p:cNvSpPr txBox="1"/>
          <p:nvPr/>
        </p:nvSpPr>
        <p:spPr>
          <a:xfrm>
            <a:off x="3285460" y="598753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 err="1">
                <a:solidFill>
                  <a:srgbClr val="24292E"/>
                </a:solidFill>
                <a:effectLst/>
                <a:latin typeface="-apple-system"/>
              </a:rPr>
              <a:t>BlockHound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60779-F612-6A47-B22B-E074E2D2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그럼 항상 </a:t>
            </a:r>
            <a:r>
              <a:rPr lang="en-US" altLang="ko-KR" dirty="0" err="1"/>
              <a:t>webflux</a:t>
            </a:r>
            <a:r>
              <a:rPr lang="ko-KR" altLang="en-US" dirty="0"/>
              <a:t>가 좋을까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Reactive, non blocking </a:t>
            </a:r>
            <a:r>
              <a:rPr lang="ko-KR" altLang="en-US" dirty="0" err="1"/>
              <a:t>를</a:t>
            </a:r>
            <a:r>
              <a:rPr lang="ko-KR" altLang="en-US" dirty="0"/>
              <a:t> 위한 추가적인 비용이 존재</a:t>
            </a:r>
            <a:endParaRPr lang="en-US" altLang="ko-KR" dirty="0"/>
          </a:p>
          <a:p>
            <a:pPr lvl="2"/>
            <a:r>
              <a:rPr lang="en-US" altLang="ko-KR" dirty="0"/>
              <a:t>Non blocking</a:t>
            </a:r>
            <a:r>
              <a:rPr lang="ko-KR" altLang="en-US" dirty="0"/>
              <a:t>이 확실한 상황이어야 제대로 동작</a:t>
            </a:r>
            <a:endParaRPr lang="en-US" altLang="ko-KR" dirty="0"/>
          </a:p>
          <a:p>
            <a:pPr lvl="2"/>
            <a:r>
              <a:rPr lang="ko-KR" altLang="en-US" dirty="0"/>
              <a:t>학습 곡선이 높고 디버깅이 힘듦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8211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ko-Kore-KR" dirty="0">
              <a:effectLst/>
            </a:endParaRPr>
          </a:p>
        </p:txBody>
      </p:sp>
      <p:pic>
        <p:nvPicPr>
          <p:cNvPr id="9" name="내용 개체 틀 8" descr="테이블이(가) 표시된 사진&#10;&#10;자동 생성된 설명">
            <a:extLst>
              <a:ext uri="{FF2B5EF4-FFF2-40B4-BE49-F238E27FC236}">
                <a16:creationId xmlns:a16="http://schemas.microsoft.com/office/drawing/2014/main" id="{457A08B9-1857-C243-8666-6CD6F63CA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49" y="2286000"/>
            <a:ext cx="4247564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2F388-67A3-C945-A5D2-6B616FC67ACE}"/>
              </a:ext>
            </a:extLst>
          </p:cNvPr>
          <p:cNvSpPr txBox="1"/>
          <p:nvPr/>
        </p:nvSpPr>
        <p:spPr>
          <a:xfrm>
            <a:off x="1626781" y="6477000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https://m.blog.naver.com/joebak/222008524688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D54094BA-37CC-0A48-ACE3-FB84C44C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36" y="2286000"/>
            <a:ext cx="4247564" cy="36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7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ko-Kore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FF9C4-4095-E340-A039-A90D6BC1A34D}"/>
              </a:ext>
            </a:extLst>
          </p:cNvPr>
          <p:cNvSpPr txBox="1"/>
          <p:nvPr/>
        </p:nvSpPr>
        <p:spPr>
          <a:xfrm>
            <a:off x="3285460" y="598753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 err="1">
                <a:solidFill>
                  <a:srgbClr val="24292E"/>
                </a:solidFill>
                <a:effectLst/>
                <a:latin typeface="-apple-system"/>
              </a:rPr>
              <a:t>BlockHound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60779-F612-6A47-B22B-E074E2D2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 err="1"/>
              <a:t>BlockHound</a:t>
            </a:r>
            <a:r>
              <a:rPr lang="ko-KR" altLang="en-US" dirty="0"/>
              <a:t> </a:t>
            </a:r>
            <a:r>
              <a:rPr lang="ko-Kore-KR" altLang="en-US" dirty="0"/>
              <a:t>를</a:t>
            </a:r>
            <a:r>
              <a:rPr lang="ko-KR" altLang="en-US" dirty="0"/>
              <a:t> 이용해 </a:t>
            </a:r>
            <a:r>
              <a:rPr lang="en-US" altLang="ko-KR" dirty="0"/>
              <a:t>blocking </a:t>
            </a:r>
            <a:r>
              <a:rPr lang="ko-KR" altLang="en-US" dirty="0"/>
              <a:t>코드가 존재하는지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요즘은 </a:t>
            </a:r>
            <a:r>
              <a:rPr lang="en-US" altLang="ko-KR" dirty="0"/>
              <a:t>ide</a:t>
            </a:r>
            <a:r>
              <a:rPr lang="ko-KR" altLang="en-US" dirty="0"/>
              <a:t>단에서도 약간 지원해주는 듯 합니다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7393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9F98CE4A-48CE-D74B-B6CA-A6FBC9BE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09" y="730396"/>
            <a:ext cx="7092581" cy="539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DCAEF8A-42DB-D740-86DF-7CCE51AD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52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ko-Kore-K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C4739-EB69-5F46-BC5E-E3B302DF524B}"/>
              </a:ext>
            </a:extLst>
          </p:cNvPr>
          <p:cNvSpPr txBox="1"/>
          <p:nvPr/>
        </p:nvSpPr>
        <p:spPr>
          <a:xfrm>
            <a:off x="1158948" y="4229103"/>
            <a:ext cx="100690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@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PutMapping</a:t>
            </a:r>
            <a:r>
              <a:rPr lang="en-US" altLang="ko-Kore-KR" dirty="0"/>
              <a:t>(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"/</a:t>
            </a:r>
            <a:r>
              <a:rPr lang="en-US" altLang="ko-Kore-KR" dirty="0" err="1">
                <a:solidFill>
                  <a:srgbClr val="032F62"/>
                </a:solidFill>
                <a:effectLst/>
              </a:rPr>
              <a:t>api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/items/{id}"</a:t>
            </a:r>
            <a:r>
              <a:rPr lang="en-US" altLang="ko-Kore-KR" dirty="0"/>
              <a:t>) </a:t>
            </a:r>
            <a:endParaRPr lang="en-US" altLang="ko-Kore-KR" dirty="0">
              <a:solidFill>
                <a:srgbClr val="D73A49"/>
              </a:solidFill>
            </a:endParaRPr>
          </a:p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fun</a:t>
            </a:r>
            <a:r>
              <a:rPr lang="en-US" altLang="ko-Kore-KR" dirty="0"/>
              <a:t> </a:t>
            </a:r>
            <a:r>
              <a:rPr lang="en-US" altLang="ko-Kore-KR" dirty="0" err="1"/>
              <a:t>updateItem</a:t>
            </a:r>
            <a:r>
              <a:rPr lang="en-US" altLang="ko-Kore-KR" dirty="0"/>
              <a:t>(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@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RequestBody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Mono&lt;</a:t>
            </a:r>
            <a:r>
              <a:rPr lang="en-US" altLang="ko-Kore-KR" dirty="0">
                <a:solidFill>
                  <a:srgbClr val="24292E"/>
                </a:solidFill>
                <a:effectLst/>
              </a:rPr>
              <a:t>Item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&gt;</a:t>
            </a:r>
            <a:r>
              <a:rPr lang="en-US" altLang="ko-Kore-KR" dirty="0"/>
              <a:t> item,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@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PathVariable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24292E"/>
                </a:solidFill>
                <a:effectLst/>
              </a:rPr>
              <a:t>String</a:t>
            </a:r>
            <a:r>
              <a:rPr lang="en-US" altLang="ko-Kore-KR" dirty="0"/>
              <a:t> id): </a:t>
            </a:r>
            <a:r>
              <a:rPr lang="en-US" altLang="ko-Kore-KR" dirty="0">
                <a:solidFill>
                  <a:srgbClr val="D73A49"/>
                </a:solidFill>
              </a:rPr>
              <a:t>Mono&lt;</a:t>
            </a:r>
            <a:r>
              <a:rPr lang="en-US" altLang="ko-Kore-KR" dirty="0" err="1">
                <a:solidFill>
                  <a:srgbClr val="D73A49"/>
                </a:solidFill>
              </a:rPr>
              <a:t>ResponseEntity</a:t>
            </a:r>
            <a:r>
              <a:rPr lang="en-US" altLang="ko-Kore-KR" dirty="0">
                <a:solidFill>
                  <a:srgbClr val="D73A49"/>
                </a:solidFill>
              </a:rPr>
              <a:t>&lt;?&gt;&gt;</a:t>
            </a:r>
            <a:r>
              <a:rPr lang="en-US" altLang="ko-Kore-KR" dirty="0"/>
              <a:t> {</a:t>
            </a:r>
          </a:p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	return</a:t>
            </a:r>
            <a:r>
              <a:rPr lang="en-US" altLang="ko-Kore-KR" dirty="0"/>
              <a:t> item .map(content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-&gt;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new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24292E"/>
                </a:solidFill>
                <a:effectLst/>
              </a:rPr>
              <a:t>Item</a:t>
            </a:r>
            <a:r>
              <a:rPr lang="en-US" altLang="ko-Kore-KR" dirty="0"/>
              <a:t>(id, </a:t>
            </a:r>
            <a:r>
              <a:rPr lang="en-US" altLang="ko-Kore-KR" dirty="0" err="1"/>
              <a:t>content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getName</a:t>
            </a:r>
            <a:r>
              <a:rPr lang="en-US" altLang="ko-Kore-KR" dirty="0"/>
              <a:t>(), </a:t>
            </a:r>
            <a:r>
              <a:rPr lang="en-US" altLang="ko-Kore-KR" dirty="0" err="1"/>
              <a:t>content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getDescription</a:t>
            </a:r>
            <a:r>
              <a:rPr lang="en-US" altLang="ko-Kore-KR" dirty="0"/>
              <a:t>(), </a:t>
            </a:r>
            <a:r>
              <a:rPr lang="en-US" altLang="ko-Kore-KR" dirty="0" err="1"/>
              <a:t>content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getPrice</a:t>
            </a:r>
            <a:r>
              <a:rPr lang="en-US" altLang="ko-Kore-KR" dirty="0"/>
              <a:t>())) .</a:t>
            </a:r>
            <a:r>
              <a:rPr lang="en-US" altLang="ko-Kore-KR" dirty="0" err="1"/>
              <a:t>flatMap</a:t>
            </a:r>
            <a:r>
              <a:rPr lang="en-US" altLang="ko-Kore-KR" dirty="0"/>
              <a:t>(</a:t>
            </a:r>
            <a:r>
              <a:rPr lang="en-US" altLang="ko-Kore-KR" dirty="0" err="1">
                <a:solidFill>
                  <a:srgbClr val="005CC5"/>
                </a:solidFill>
                <a:effectLst/>
              </a:rPr>
              <a:t>this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repository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::</a:t>
            </a:r>
            <a:r>
              <a:rPr lang="en-US" altLang="ko-Kore-KR" dirty="0"/>
              <a:t>save) .map(</a:t>
            </a:r>
            <a:r>
              <a:rPr lang="en-US" altLang="ko-Kore-KR" dirty="0" err="1">
                <a:solidFill>
                  <a:srgbClr val="24292E"/>
                </a:solidFill>
                <a:effectLst/>
              </a:rPr>
              <a:t>ResponseEntity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::</a:t>
            </a:r>
            <a:r>
              <a:rPr lang="en-US" altLang="ko-Kore-KR" dirty="0"/>
              <a:t>ok); </a:t>
            </a:r>
          </a:p>
          <a:p>
            <a:r>
              <a:rPr lang="en-US" altLang="ko-Kore-KR" dirty="0"/>
              <a:t>}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3E780-D9E4-814B-AA5B-44DE2FC1E2E4}"/>
              </a:ext>
            </a:extLst>
          </p:cNvPr>
          <p:cNvSpPr txBox="1"/>
          <p:nvPr/>
        </p:nvSpPr>
        <p:spPr>
          <a:xfrm>
            <a:off x="1158948" y="2600237"/>
            <a:ext cx="9813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@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PostMapping</a:t>
            </a:r>
            <a:r>
              <a:rPr lang="en-US" altLang="ko-Kore-KR" dirty="0"/>
              <a:t>(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"/</a:t>
            </a:r>
            <a:r>
              <a:rPr lang="en-US" altLang="ko-Kore-KR" dirty="0" err="1">
                <a:solidFill>
                  <a:srgbClr val="032F62"/>
                </a:solidFill>
                <a:effectLst/>
              </a:rPr>
              <a:t>api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/items"</a:t>
            </a:r>
            <a:r>
              <a:rPr lang="en-US" altLang="ko-Kore-KR" dirty="0"/>
              <a:t>)</a:t>
            </a:r>
          </a:p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fun </a:t>
            </a:r>
            <a:r>
              <a:rPr lang="en-US" altLang="ko-Kore-KR" dirty="0" err="1"/>
              <a:t>addNewItem</a:t>
            </a:r>
            <a:r>
              <a:rPr lang="en-US" altLang="ko-Kore-KR" dirty="0"/>
              <a:t>(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@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RequestBody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Mono&lt;</a:t>
            </a:r>
            <a:r>
              <a:rPr lang="en-US" altLang="ko-Kore-KR" dirty="0">
                <a:solidFill>
                  <a:srgbClr val="24292E"/>
                </a:solidFill>
                <a:effectLst/>
              </a:rPr>
              <a:t>Item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&gt;</a:t>
            </a:r>
            <a:r>
              <a:rPr lang="en-US" altLang="ko-Kore-KR" dirty="0"/>
              <a:t> item): </a:t>
            </a:r>
            <a:r>
              <a:rPr lang="en-US" altLang="ko-Kore-KR" dirty="0">
                <a:solidFill>
                  <a:srgbClr val="D73A49"/>
                </a:solidFill>
              </a:rPr>
              <a:t>Mono&lt;</a:t>
            </a:r>
            <a:r>
              <a:rPr lang="en-US" altLang="ko-Kore-KR" dirty="0" err="1">
                <a:solidFill>
                  <a:srgbClr val="D73A49"/>
                </a:solidFill>
              </a:rPr>
              <a:t>ResponseEntity</a:t>
            </a:r>
            <a:r>
              <a:rPr lang="en-US" altLang="ko-Kore-KR" dirty="0">
                <a:solidFill>
                  <a:srgbClr val="D73A49"/>
                </a:solidFill>
              </a:rPr>
              <a:t>&lt;?&gt;&gt;</a:t>
            </a:r>
            <a:r>
              <a:rPr lang="en-US" altLang="ko-Kore-KR" dirty="0"/>
              <a:t>  {</a:t>
            </a:r>
          </a:p>
          <a:p>
            <a:r>
              <a:rPr lang="en-US" altLang="ko-Kore-KR" dirty="0">
                <a:solidFill>
                  <a:srgbClr val="D73A49"/>
                </a:solidFill>
                <a:effectLst/>
              </a:rPr>
              <a:t>	return</a:t>
            </a:r>
            <a:r>
              <a:rPr lang="en-US" altLang="ko-Kore-KR" dirty="0"/>
              <a:t> </a:t>
            </a:r>
            <a:r>
              <a:rPr lang="en-US" altLang="ko-Kore-KR" dirty="0" err="1"/>
              <a:t>item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flatmap</a:t>
            </a:r>
            <a:r>
              <a:rPr lang="en-US" altLang="ko-Kore-KR" dirty="0"/>
              <a:t>(s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-&gt;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005CC5"/>
                </a:solidFill>
                <a:effectLst/>
              </a:rPr>
              <a:t>this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repository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save</a:t>
            </a:r>
            <a:r>
              <a:rPr lang="en-US" altLang="ko-Kore-KR" dirty="0"/>
              <a:t>(s)) .map(</a:t>
            </a:r>
            <a:r>
              <a:rPr lang="en-US" altLang="ko-Kore-KR" dirty="0" err="1"/>
              <a:t>saveItem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-&gt;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24292E"/>
                </a:solidFill>
                <a:effectLst/>
              </a:rPr>
              <a:t>ResponseEntity</a:t>
            </a:r>
            <a:r>
              <a:rPr lang="en-US" altLang="ko-Kore-KR" dirty="0"/>
              <a:t> .created(</a:t>
            </a:r>
            <a:r>
              <a:rPr lang="en-US" altLang="ko-Kore-KR" dirty="0" err="1">
                <a:solidFill>
                  <a:srgbClr val="005CC5"/>
                </a:solidFill>
                <a:effectLst/>
              </a:rPr>
              <a:t>URI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create</a:t>
            </a:r>
            <a:r>
              <a:rPr lang="en-US" altLang="ko-Kore-KR" dirty="0"/>
              <a:t>(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"/</a:t>
            </a:r>
            <a:r>
              <a:rPr lang="en-US" altLang="ko-Kore-KR" dirty="0" err="1">
                <a:solidFill>
                  <a:srgbClr val="032F62"/>
                </a:solidFill>
                <a:effectLst/>
              </a:rPr>
              <a:t>api</a:t>
            </a:r>
            <a:r>
              <a:rPr lang="en-US" altLang="ko-Kore-KR" dirty="0">
                <a:solidFill>
                  <a:srgbClr val="032F62"/>
                </a:solidFill>
                <a:effectLst/>
              </a:rPr>
              <a:t>/items/"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D73A49"/>
                </a:solidFill>
                <a:effectLst/>
              </a:rPr>
              <a:t>+</a:t>
            </a:r>
            <a:r>
              <a:rPr lang="en-US" altLang="ko-Kore-KR" dirty="0"/>
              <a:t> </a:t>
            </a:r>
            <a:r>
              <a:rPr lang="en-US" altLang="ko-Kore-KR" dirty="0" err="1"/>
              <a:t>saveItem</a:t>
            </a:r>
            <a:r>
              <a:rPr lang="en-US" altLang="ko-Kore-KR" dirty="0" err="1">
                <a:solidFill>
                  <a:srgbClr val="D73A49"/>
                </a:solidFill>
                <a:effectLst/>
              </a:rPr>
              <a:t>.</a:t>
            </a:r>
            <a:r>
              <a:rPr lang="en-US" altLang="ko-Kore-KR" dirty="0" err="1"/>
              <a:t>getId</a:t>
            </a:r>
            <a:r>
              <a:rPr lang="en-US" altLang="ko-Kore-KR" dirty="0"/>
              <a:t>())) .body(</a:t>
            </a:r>
            <a:r>
              <a:rPr lang="en-US" altLang="ko-Kore-KR" dirty="0" err="1"/>
              <a:t>savedItem</a:t>
            </a:r>
            <a:r>
              <a:rPr lang="en-US" altLang="ko-Kore-KR" dirty="0"/>
              <a:t>));</a:t>
            </a:r>
          </a:p>
          <a:p>
            <a:r>
              <a:rPr lang="en-US" altLang="ko-Kore-KR" dirty="0"/>
              <a:t>}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0CC1D-B2CB-104A-8C0D-46BAF3D08299}"/>
              </a:ext>
            </a:extLst>
          </p:cNvPr>
          <p:cNvSpPr txBox="1"/>
          <p:nvPr/>
        </p:nvSpPr>
        <p:spPr>
          <a:xfrm>
            <a:off x="1371600" y="6172200"/>
            <a:ext cx="9856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https://docs.spring.io/spring-framework/docs/current/reference/html/web-reactive.html#webflux-ann-requestmapping</a:t>
            </a:r>
          </a:p>
        </p:txBody>
      </p:sp>
    </p:spTree>
    <p:extLst>
      <p:ext uri="{BB962C8B-B14F-4D97-AF65-F5344CB8AC3E}">
        <p14:creationId xmlns:p14="http://schemas.microsoft.com/office/powerpoint/2010/main" val="347616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ko-Kore-KR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BECD6-6D4A-754D-B4A6-AFCB00177AE2}"/>
              </a:ext>
            </a:extLst>
          </p:cNvPr>
          <p:cNvSpPr txBox="1"/>
          <p:nvPr/>
        </p:nvSpPr>
        <p:spPr>
          <a:xfrm>
            <a:off x="1371600" y="2601940"/>
            <a:ext cx="9713627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F0E68C"/>
                </a:solidFill>
                <a:effectLst/>
              </a:rPr>
              <a:t>interface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ReactivePersonRepository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0E68C"/>
                </a:solidFill>
                <a:effectLst/>
              </a:rPr>
              <a:t>extends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ReactiveSortingRepository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&lt;Person,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Long&gt;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{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Flux&lt;Person&gt;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findByFirstname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(1)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Flux&lt;Person&gt;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findByFirstname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(Publisher&lt;String&gt;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(2)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Flux&lt;Person&gt;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findByFirstnameOrderByLastname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,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Pageable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pageable);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(3)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Mono&lt;Person&gt;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findByFirstnameAndLastname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firstname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,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(4)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Mono&lt;Person&gt;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findFirstByLastname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(5)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@Query(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"SELECT * FROM person WHERE </a:t>
            </a:r>
            <a:r>
              <a:rPr lang="en-US" altLang="ko-Kore-KR" dirty="0" err="1">
                <a:solidFill>
                  <a:srgbClr val="EAB289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 = :</a:t>
            </a:r>
            <a:r>
              <a:rPr lang="en-US" altLang="ko-Kore-KR" dirty="0" err="1">
                <a:solidFill>
                  <a:srgbClr val="EAB289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"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Flux&lt;Person&gt;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findByLastname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(6)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@Query(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"SELECT </a:t>
            </a:r>
            <a:r>
              <a:rPr lang="en-US" altLang="ko-Kore-KR" dirty="0" err="1">
                <a:solidFill>
                  <a:srgbClr val="EAB289"/>
                </a:solidFill>
                <a:effectLst/>
              </a:rPr>
              <a:t>firstname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, </a:t>
            </a:r>
            <a:r>
              <a:rPr lang="en-US" altLang="ko-Kore-KR" dirty="0" err="1">
                <a:solidFill>
                  <a:srgbClr val="EAB289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 FROM person WHERE </a:t>
            </a:r>
            <a:r>
              <a:rPr lang="en-US" altLang="ko-Kore-KR" dirty="0" err="1">
                <a:solidFill>
                  <a:srgbClr val="EAB289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EAB289"/>
                </a:solidFill>
                <a:effectLst/>
              </a:rPr>
              <a:t> = $1"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</a:t>
            </a:r>
            <a:r>
              <a:rPr lang="en-US" altLang="ko-Kore-KR" dirty="0"/>
              <a:t> </a:t>
            </a:r>
          </a:p>
          <a:p>
            <a:r>
              <a:rPr lang="en-US" altLang="ko-Kore-KR" dirty="0">
                <a:solidFill>
                  <a:srgbClr val="FFFFFF"/>
                </a:solidFill>
                <a:effectLst/>
              </a:rPr>
              <a:t>Mono&lt;Person&gt;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findFirstByLastname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(String</a:t>
            </a:r>
            <a:r>
              <a:rPr lang="en-US" altLang="ko-Kore-KR" dirty="0"/>
              <a:t> </a:t>
            </a:r>
            <a:r>
              <a:rPr lang="en-US" altLang="ko-Kore-KR" dirty="0" err="1">
                <a:solidFill>
                  <a:srgbClr val="FFFFFF"/>
                </a:solidFill>
                <a:effectLst/>
              </a:rPr>
              <a:t>lastname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);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87CEEB"/>
                </a:solidFill>
                <a:effectLst/>
              </a:rPr>
              <a:t>// (7)</a:t>
            </a:r>
            <a:r>
              <a:rPr lang="en-US" altLang="ko-Kore-KR" dirty="0"/>
              <a:t> </a:t>
            </a:r>
            <a:r>
              <a:rPr lang="en-US" altLang="ko-Kore-KR" dirty="0">
                <a:solidFill>
                  <a:srgbClr val="FFFFFF"/>
                </a:solidFill>
                <a:effectLst/>
              </a:rPr>
              <a:t>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4965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pagination</a:t>
            </a:r>
            <a:endParaRPr lang="en-US" altLang="ko-Kore-KR" dirty="0">
              <a:effectLst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98A13-1361-314A-A91F-BB4D6E4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601199" cy="3581400"/>
          </a:xfrm>
        </p:spPr>
        <p:txBody>
          <a:bodyPr/>
          <a:lstStyle/>
          <a:p>
            <a:r>
              <a:rPr lang="ko-Kore-KR" altLang="en-US" dirty="0"/>
              <a:t>많은</a:t>
            </a:r>
            <a:r>
              <a:rPr lang="ko-KR" altLang="en-US" dirty="0"/>
              <a:t> 데이터를 한번에 전달하기에는 응답 속도가 너무 느려진다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 데이터를 여러 개의 페이지로 나누어서 전달해야한다</a:t>
            </a:r>
            <a:r>
              <a:rPr lang="en-US" altLang="ko-KR" dirty="0"/>
              <a:t>.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94464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pagination</a:t>
            </a:r>
            <a:endParaRPr lang="en-US" altLang="ko-Kore-KR" dirty="0">
              <a:effectLst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98A13-1361-314A-A91F-BB4D6E4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601199" cy="3581400"/>
          </a:xfrm>
        </p:spPr>
        <p:txBody>
          <a:bodyPr/>
          <a:lstStyle/>
          <a:p>
            <a:pPr lvl="1"/>
            <a:r>
              <a:rPr lang="en-US" altLang="ko-Kore-KR" dirty="0"/>
              <a:t>Offset </a:t>
            </a:r>
            <a:r>
              <a:rPr lang="ko-Kore-KR" altLang="en-US" dirty="0"/>
              <a:t>기반의</a:t>
            </a:r>
            <a:r>
              <a:rPr lang="ko-KR" altLang="en-US" dirty="0"/>
              <a:t> </a:t>
            </a:r>
            <a:r>
              <a:rPr lang="ko-KR" altLang="en-US" dirty="0" err="1"/>
              <a:t>페이지네이션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기반의 </a:t>
            </a:r>
            <a:r>
              <a:rPr lang="ko-KR" altLang="en-US" dirty="0" err="1"/>
              <a:t>페이지네이션</a:t>
            </a: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15DDFB-A2B4-6A40-BF24-69E383B1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429000"/>
            <a:ext cx="3771550" cy="291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18E7541-5FCF-A849-A032-5B376425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63" y="2141391"/>
            <a:ext cx="3478213" cy="41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ACDE3-7F8F-124D-BF62-485604C8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진행상황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Unit test : </a:t>
            </a:r>
            <a:r>
              <a:rPr kumimoji="1" lang="en-US" altLang="ko-KR" dirty="0">
                <a:hlinkClick r:id="rId3"/>
              </a:rPr>
              <a:t>https://github.com/wafflestudio/snutt-ev/pull/4/files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167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pagination</a:t>
            </a:r>
            <a:endParaRPr lang="en-US" altLang="ko-Kore-KR" dirty="0">
              <a:effectLst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98A13-1361-314A-A91F-BB4D6E4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9601199" cy="3581400"/>
          </a:xfrm>
        </p:spPr>
        <p:txBody>
          <a:bodyPr>
            <a:normAutofit/>
          </a:bodyPr>
          <a:lstStyle/>
          <a:p>
            <a:r>
              <a:rPr lang="ko-Kore-KR" altLang="en-US" dirty="0"/>
              <a:t>기본적인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en-US" altLang="ko-KR" dirty="0" err="1"/>
              <a:t>jpa</a:t>
            </a:r>
            <a:r>
              <a:rPr lang="en-US" altLang="ko-KR" dirty="0"/>
              <a:t> </a:t>
            </a:r>
            <a:r>
              <a:rPr lang="ko-KR" altLang="en-US" dirty="0"/>
              <a:t>의</a:t>
            </a:r>
            <a:r>
              <a:rPr lang="en-US" altLang="ko-KR" dirty="0"/>
              <a:t> pagination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Cursor pagination</a:t>
            </a:r>
            <a:r>
              <a:rPr lang="ko-KR" altLang="en-US" dirty="0"/>
              <a:t>을 위해서는 </a:t>
            </a:r>
            <a:r>
              <a:rPr lang="en-US" altLang="ko-KR" dirty="0"/>
              <a:t> </a:t>
            </a:r>
            <a:r>
              <a:rPr lang="en-US" altLang="ko-Kore-KR" i="1" dirty="0"/>
              <a:t>fun </a:t>
            </a:r>
            <a:r>
              <a:rPr lang="en-US" altLang="ko-Kore-KR" dirty="0" err="1"/>
              <a:t>findByIdOrderByIdDesc</a:t>
            </a:r>
            <a:r>
              <a:rPr lang="en-US" altLang="ko-Kore-KR" dirty="0"/>
              <a:t>(</a:t>
            </a:r>
            <a:r>
              <a:rPr lang="en-US" altLang="ko-Kore-KR" i="1" dirty="0"/>
              <a:t>id</a:t>
            </a:r>
            <a:r>
              <a:rPr lang="en-US" altLang="ko-Kore-KR" dirty="0"/>
              <a:t>: Long, </a:t>
            </a:r>
            <a:r>
              <a:rPr lang="en-US" altLang="ko-Kore-KR" i="1" dirty="0"/>
              <a:t>pageable</a:t>
            </a:r>
            <a:r>
              <a:rPr lang="en-US" altLang="ko-Kore-KR" dirty="0"/>
              <a:t>: </a:t>
            </a:r>
            <a:r>
              <a:rPr lang="en-US" altLang="ko-Kore-KR" i="1" dirty="0"/>
              <a:t>Pageable</a:t>
            </a:r>
            <a:r>
              <a:rPr lang="en-US" altLang="ko-Kore-KR" dirty="0"/>
              <a:t>) </a:t>
            </a:r>
            <a:r>
              <a:rPr lang="ko-KR" altLang="en-US" dirty="0"/>
              <a:t>와 같은 </a:t>
            </a:r>
            <a:r>
              <a:rPr lang="ko-KR" altLang="en-US" dirty="0" err="1"/>
              <a:t>메소드</a:t>
            </a:r>
            <a:r>
              <a:rPr lang="ko-KR" altLang="en-US" dirty="0"/>
              <a:t> 필요</a:t>
            </a:r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en-US" altLang="ko-Kore-KR" dirty="0"/>
          </a:p>
          <a:p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8A5DE-6A7F-C040-A744-0EA2F13E8E40}"/>
              </a:ext>
            </a:extLst>
          </p:cNvPr>
          <p:cNvSpPr txBox="1"/>
          <p:nvPr/>
        </p:nvSpPr>
        <p:spPr>
          <a:xfrm>
            <a:off x="1371599" y="2828835"/>
            <a:ext cx="9448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Courier New" panose="02070309020205020404" pitchFamily="49" charset="0"/>
              </a:rPr>
              <a:t>f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un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findByLastname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(String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, Pageable pageable</a:t>
            </a:r>
            <a:r>
              <a:rPr lang="en-US" altLang="ko-Kore-KR" dirty="0">
                <a:latin typeface="Courier New" panose="02070309020205020404" pitchFamily="49" charset="0"/>
              </a:rPr>
              <a:t>): Page&lt;User&gt; </a:t>
            </a:r>
          </a:p>
          <a:p>
            <a:r>
              <a:rPr lang="en-US" altLang="ko-Kore-KR" dirty="0">
                <a:latin typeface="Courier New" panose="02070309020205020404" pitchFamily="49" charset="0"/>
              </a:rPr>
              <a:t>f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un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findByLastname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(String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, Pageable pageable</a:t>
            </a:r>
            <a:r>
              <a:rPr lang="en-US" altLang="ko-Kore-KR" dirty="0">
                <a:latin typeface="Courier New" panose="02070309020205020404" pitchFamily="49" charset="0"/>
              </a:rPr>
              <a:t>): Slice&lt;User&gt;</a:t>
            </a:r>
          </a:p>
          <a:p>
            <a:r>
              <a:rPr lang="en-US" altLang="ko-Kore-KR" dirty="0">
                <a:latin typeface="Courier New" panose="02070309020205020404" pitchFamily="49" charset="0"/>
              </a:rPr>
              <a:t>f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un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findByLastname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(String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, Sort sort</a:t>
            </a:r>
            <a:r>
              <a:rPr lang="en-US" altLang="ko-Kore-KR" dirty="0">
                <a:latin typeface="Courier New" panose="02070309020205020404" pitchFamily="49" charset="0"/>
              </a:rPr>
              <a:t>): List&lt;User&gt;</a:t>
            </a:r>
          </a:p>
          <a:p>
            <a:r>
              <a:rPr lang="en-US" altLang="ko-Kore-KR" dirty="0">
                <a:latin typeface="Courier New" panose="02070309020205020404" pitchFamily="49" charset="0"/>
              </a:rPr>
              <a:t>f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un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findByLastname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(String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lastname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, Pageable pageable)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</a:t>
            </a:r>
            <a:r>
              <a:rPr lang="ko-KR" alt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ko-Kore-KR" dirty="0">
                <a:latin typeface="Courier New" panose="02070309020205020404" pitchFamily="49" charset="0"/>
              </a:rPr>
              <a:t>List&lt;User&gt;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D7946-4C2D-1540-9992-D83D09A06F98}"/>
              </a:ext>
            </a:extLst>
          </p:cNvPr>
          <p:cNvSpPr txBox="1"/>
          <p:nvPr/>
        </p:nvSpPr>
        <p:spPr>
          <a:xfrm>
            <a:off x="1219202" y="4202667"/>
            <a:ext cx="992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Courier New" panose="02070309020205020404" pitchFamily="49" charset="0"/>
              </a:rPr>
              <a:t>v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al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 users</a:t>
            </a:r>
            <a:r>
              <a:rPr lang="en-US" altLang="ko-KR" b="0" i="0" dirty="0">
                <a:effectLst/>
                <a:latin typeface="Courier New" panose="02070309020205020404" pitchFamily="49" charset="0"/>
              </a:rPr>
              <a:t>:</a:t>
            </a:r>
            <a:r>
              <a:rPr lang="en-US" altLang="ko-Kore-KR" dirty="0">
                <a:latin typeface="Courier New" panose="02070309020205020404" pitchFamily="49" charset="0"/>
              </a:rPr>
              <a:t> Page&lt;User&gt; 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= 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userRepository.findAll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altLang="ko-Kore-KR" b="0" i="0" dirty="0" err="1">
                <a:effectLst/>
                <a:latin typeface="Courier New" panose="02070309020205020404" pitchFamily="49" charset="0"/>
              </a:rPr>
              <a:t>PageRequest.of</a:t>
            </a:r>
            <a:r>
              <a:rPr lang="en-US" altLang="ko-Kore-KR" b="0" i="0" dirty="0">
                <a:effectLst/>
                <a:latin typeface="Courier New" panose="02070309020205020404" pitchFamily="49" charset="0"/>
              </a:rPr>
              <a:t>(1, 20));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436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추가 키워드</a:t>
            </a:r>
            <a:endParaRPr lang="ko-KR" altLang="en-US" dirty="0">
              <a:effectLst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ACDE3-7F8F-124D-BF62-485604C8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Reactive programming</a:t>
            </a:r>
          </a:p>
          <a:p>
            <a:r>
              <a:rPr lang="en-US" altLang="ko-Kore-KR" dirty="0"/>
              <a:t>MSA</a:t>
            </a:r>
          </a:p>
          <a:p>
            <a:r>
              <a:rPr lang="en-US" altLang="ko-Kore-KR" dirty="0"/>
              <a:t>Messaging queue</a:t>
            </a:r>
          </a:p>
          <a:p>
            <a:r>
              <a:rPr lang="en-US" altLang="ko-Kore-KR" dirty="0" err="1"/>
              <a:t>websocket</a:t>
            </a:r>
            <a:endParaRPr lang="en-US" altLang="ko-Kore-KR" dirty="0"/>
          </a:p>
          <a:p>
            <a:r>
              <a:rPr lang="en-US" altLang="ko-Kore-KR" dirty="0"/>
              <a:t>Security</a:t>
            </a:r>
          </a:p>
          <a:p>
            <a:r>
              <a:rPr lang="en-US" altLang="ko-Kore-KR" dirty="0" err="1"/>
              <a:t>coruoutine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1973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ACDE3-7F8F-124D-BF62-485604C8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성능 개선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성능의 측정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Tomcat</a:t>
            </a:r>
          </a:p>
          <a:p>
            <a:pPr lvl="1"/>
            <a:r>
              <a:rPr kumimoji="1" lang="en-US" altLang="ko-KR" dirty="0" err="1"/>
              <a:t>Webflux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캐시</a:t>
            </a:r>
            <a:endParaRPr kumimoji="1" lang="en-US" altLang="ko-KR" dirty="0"/>
          </a:p>
          <a:p>
            <a:r>
              <a:rPr kumimoji="1" lang="en-US" altLang="ko-KR" dirty="0"/>
              <a:t>pagination</a:t>
            </a:r>
          </a:p>
          <a:p>
            <a:r>
              <a:rPr kumimoji="1" lang="en-US" altLang="ko-KR" dirty="0"/>
              <a:t>Security +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61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성능</a:t>
            </a:r>
            <a:endParaRPr lang="en-US" altLang="ko-Kore-KR" dirty="0">
              <a:effectLst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37CF-57EC-094F-9F22-BA9416BC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66745" cy="415733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우리가 만든 서버의 성능은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ore-KR" dirty="0"/>
              <a:t>TPS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ore-KR" i="0" dirty="0"/>
              <a:t>Transactions Per Second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초 동안 처리할 수 있는 요청 개수</a:t>
            </a:r>
            <a:endParaRPr lang="en-US" altLang="ko-KR" dirty="0"/>
          </a:p>
          <a:p>
            <a:pPr lvl="1"/>
            <a:r>
              <a:rPr lang="ko-KR" altLang="en-US" dirty="0"/>
              <a:t>응답속도</a:t>
            </a:r>
            <a:endParaRPr lang="en-US" altLang="ko-KR" dirty="0"/>
          </a:p>
          <a:p>
            <a:r>
              <a:rPr lang="ko-KR" altLang="en-US" dirty="0"/>
              <a:t>성능에 영향을 줄 수 있는 요인 </a:t>
            </a:r>
            <a:r>
              <a:rPr lang="en-US" altLang="ko-KR" dirty="0"/>
              <a:t>(</a:t>
            </a:r>
            <a:r>
              <a:rPr lang="ko-KR" altLang="en-US" dirty="0"/>
              <a:t> 당연히 컴퓨팅 파워는 제외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 쿼리 </a:t>
            </a:r>
            <a:r>
              <a:rPr lang="en-US" altLang="ko-KR" dirty="0"/>
              <a:t>( index </a:t>
            </a:r>
            <a:r>
              <a:rPr lang="ko-KR" altLang="en-US" dirty="0"/>
              <a:t>유무</a:t>
            </a:r>
            <a:r>
              <a:rPr lang="en-US" altLang="ko-KR" dirty="0"/>
              <a:t>,</a:t>
            </a:r>
            <a:r>
              <a:rPr lang="ko-KR" altLang="en-US" dirty="0"/>
              <a:t> 쿼리 순서</a:t>
            </a:r>
            <a:r>
              <a:rPr lang="en-US" altLang="ko-KR" dirty="0"/>
              <a:t>-join</a:t>
            </a:r>
            <a:r>
              <a:rPr lang="ko-KR" altLang="en-US" dirty="0"/>
              <a:t>이 어떤 순서로 일어나는지 등등 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캐쉬의 유무</a:t>
            </a:r>
            <a:endParaRPr lang="en-US" altLang="ko-KR" dirty="0"/>
          </a:p>
          <a:p>
            <a:pPr lvl="2"/>
            <a:r>
              <a:rPr lang="ko-KR" altLang="en-US" dirty="0"/>
              <a:t>위 두가지는 이미 한차례 간략히 다룬 내용</a:t>
            </a:r>
            <a:endParaRPr lang="en-US" altLang="ko-KR" dirty="0"/>
          </a:p>
          <a:p>
            <a:pPr lvl="1"/>
            <a:r>
              <a:rPr lang="ko-KR" altLang="en-US" dirty="0"/>
              <a:t>스레드의 개수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하나의 요청에 </a:t>
            </a:r>
            <a:r>
              <a:rPr lang="en-US" altLang="ko-KR" dirty="0"/>
              <a:t>100ms</a:t>
            </a:r>
            <a:r>
              <a:rPr lang="ko-KR" altLang="en-US" dirty="0"/>
              <a:t> 가 소요되는 작업</a:t>
            </a:r>
            <a:endParaRPr lang="en-US" altLang="ko-KR" dirty="0"/>
          </a:p>
          <a:p>
            <a:pPr lvl="1"/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1375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dirty="0">
                <a:effectLst/>
              </a:rPr>
              <a:t>cache</a:t>
            </a:r>
            <a:endParaRPr lang="en-US" altLang="ko-Kore-KR" dirty="0">
              <a:effectLst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98A13-1361-314A-A91F-BB4D6E4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altLang="ko-KR" dirty="0" err="1"/>
              <a:t>HashTable</a:t>
            </a:r>
            <a:r>
              <a:rPr lang="ko-KR" altLang="en-US" dirty="0"/>
              <a:t> 구조 </a:t>
            </a:r>
            <a:r>
              <a:rPr lang="en-US" altLang="ko-KR" dirty="0"/>
              <a:t>O(1)</a:t>
            </a:r>
          </a:p>
          <a:p>
            <a:r>
              <a:rPr lang="en-US" altLang="ko-KR" dirty="0"/>
              <a:t>Spring data </a:t>
            </a:r>
            <a:r>
              <a:rPr lang="en-US" altLang="ko-KR" dirty="0" err="1"/>
              <a:t>redis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en-US" altLang="ko-KR" dirty="0"/>
              <a:t>Controller</a:t>
            </a:r>
            <a:r>
              <a:rPr lang="ko-KR" altLang="en-US" dirty="0"/>
              <a:t>와 </a:t>
            </a:r>
            <a:r>
              <a:rPr lang="en-US" altLang="ko-KR" dirty="0"/>
              <a:t>service </a:t>
            </a:r>
            <a:r>
              <a:rPr lang="ko-KR" altLang="en-US" dirty="0"/>
              <a:t>모두에 </a:t>
            </a:r>
            <a:r>
              <a:rPr lang="en-US" altLang="ko-KR" dirty="0"/>
              <a:t>caching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i="0" dirty="0"/>
              <a:t>프로젝트에 </a:t>
            </a:r>
            <a:r>
              <a:rPr lang="en-US" altLang="ko-Kore-KR" i="0" dirty="0"/>
              <a:t>@</a:t>
            </a:r>
            <a:r>
              <a:rPr lang="en-US" altLang="ko-Kore-KR" i="0" dirty="0" err="1"/>
              <a:t>EnableCaching</a:t>
            </a:r>
            <a:r>
              <a:rPr lang="en-US" altLang="ko-KR" i="0" dirty="0"/>
              <a:t>,</a:t>
            </a:r>
            <a:r>
              <a:rPr lang="ko-KR" altLang="en-US" i="0" dirty="0"/>
              <a:t> 각 </a:t>
            </a:r>
            <a:r>
              <a:rPr lang="ko-KR" altLang="en-US" i="0" dirty="0" err="1"/>
              <a:t>메소드에</a:t>
            </a:r>
            <a:r>
              <a:rPr lang="ko-KR" altLang="en-US" i="0" dirty="0"/>
              <a:t> </a:t>
            </a:r>
            <a:r>
              <a:rPr lang="en-US" altLang="ko-Kore-KR" i="0" dirty="0"/>
              <a:t>@Cacheable </a:t>
            </a:r>
            <a:r>
              <a:rPr lang="ko-KR" altLang="en-US" i="0" dirty="0"/>
              <a:t>이용해 사용가능</a:t>
            </a:r>
            <a:endParaRPr lang="en-US" altLang="ko-KR" i="0" dirty="0"/>
          </a:p>
          <a:p>
            <a:pPr lvl="1"/>
            <a:r>
              <a:rPr lang="en-US" altLang="ko-Kore-KR" i="0" dirty="0"/>
              <a:t>@Cacheable</a:t>
            </a:r>
            <a:r>
              <a:rPr lang="en-US" altLang="ko-KR" i="0" dirty="0"/>
              <a:t>(value=“example”, key = “#param1”)</a:t>
            </a:r>
            <a:r>
              <a:rPr lang="ko-KR" altLang="en-US" i="0" dirty="0"/>
              <a:t> 등으로 하나의 </a:t>
            </a:r>
            <a:r>
              <a:rPr lang="ko-KR" altLang="en-US" i="0" dirty="0" err="1"/>
              <a:t>메소드에서도</a:t>
            </a:r>
            <a:r>
              <a:rPr lang="ko-KR" altLang="en-US" i="0" dirty="0"/>
              <a:t> 여러 캐쉬 사용 가능</a:t>
            </a:r>
            <a:endParaRPr lang="en-US" altLang="ko-KR" i="0" dirty="0"/>
          </a:p>
          <a:p>
            <a:r>
              <a:rPr lang="ko-KR" altLang="en-US" dirty="0"/>
              <a:t>만약 캐쉬를 이용했을 때</a:t>
            </a:r>
            <a:endParaRPr lang="en-US" altLang="ko-KR" dirty="0"/>
          </a:p>
          <a:p>
            <a:pPr lvl="1"/>
            <a:r>
              <a:rPr lang="en-US" altLang="ko-KR" dirty="0"/>
              <a:t>100ms -&gt; 10ms</a:t>
            </a:r>
            <a:endParaRPr lang="en-US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79522-96EE-5640-B002-D22E1401472D}"/>
              </a:ext>
            </a:extLst>
          </p:cNvPr>
          <p:cNvSpPr txBox="1"/>
          <p:nvPr/>
        </p:nvSpPr>
        <p:spPr>
          <a:xfrm>
            <a:off x="1201479" y="6283842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https://www.baeldung.com/spring-boot-redis-cache</a:t>
            </a:r>
          </a:p>
        </p:txBody>
      </p:sp>
    </p:spTree>
    <p:extLst>
      <p:ext uri="{BB962C8B-B14F-4D97-AF65-F5344CB8AC3E}">
        <p14:creationId xmlns:p14="http://schemas.microsoft.com/office/powerpoint/2010/main" val="53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</a:rPr>
              <a:t>Tomcat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37CF-57EC-094F-9F22-BA9416BC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02626" cy="3581400"/>
          </a:xfrm>
        </p:spPr>
        <p:txBody>
          <a:bodyPr/>
          <a:lstStyle/>
          <a:p>
            <a:r>
              <a:rPr lang="ko-KR" altLang="en-US" dirty="0" err="1"/>
              <a:t>톰캣이란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endParaRPr lang="en-US" altLang="ko-KR" dirty="0"/>
          </a:p>
          <a:p>
            <a:pPr lvl="2"/>
            <a:r>
              <a:rPr lang="ko-KR" altLang="en-US" dirty="0"/>
              <a:t>네트워크 통신</a:t>
            </a:r>
            <a:endParaRPr lang="en-US" altLang="ko-KR" dirty="0"/>
          </a:p>
          <a:p>
            <a:pPr lvl="2"/>
            <a:r>
              <a:rPr lang="ko-KR" altLang="en-US" dirty="0"/>
              <a:t>스레드 기반 병렬처리</a:t>
            </a:r>
            <a:endParaRPr lang="en-US" altLang="ko-KR" dirty="0"/>
          </a:p>
          <a:p>
            <a:pPr lvl="2"/>
            <a:r>
              <a:rPr lang="en-US" altLang="ko-KR" dirty="0"/>
              <a:t>...</a:t>
            </a:r>
          </a:p>
          <a:p>
            <a:r>
              <a:rPr lang="ko-KR" altLang="en-US" dirty="0"/>
              <a:t>하나의 네트워크 요청에 대해 책임지는 스레드를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 반환</a:t>
            </a:r>
            <a:endParaRPr lang="en-US" altLang="ko-KR" dirty="0"/>
          </a:p>
          <a:p>
            <a:r>
              <a:rPr lang="ko-KR" altLang="en-US" dirty="0"/>
              <a:t>기본 최대 </a:t>
            </a:r>
            <a:r>
              <a:rPr lang="ko-KR" altLang="en-US" dirty="0" err="1"/>
              <a:t>스레드풀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8" name="Picture 4" descr="Embedded Tomcat Server Online Sale, UP TO 62% OFF">
            <a:extLst>
              <a:ext uri="{FF2B5EF4-FFF2-40B4-BE49-F238E27FC236}">
                <a16:creationId xmlns:a16="http://schemas.microsoft.com/office/drawing/2014/main" id="{CACFE6D2-4EB2-434C-AB11-E7C2D63B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6479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99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>
                <a:effectLst/>
              </a:rPr>
              <a:t>WebFlux</a:t>
            </a:r>
            <a:r>
              <a:rPr lang="en-US" altLang="ko-Kore-KR" dirty="0">
                <a:effectLst/>
              </a:rPr>
              <a:t> &amp; </a:t>
            </a:r>
            <a:r>
              <a:rPr lang="en-US" altLang="ko-Kore-KR" dirty="0" err="1">
                <a:effectLst/>
              </a:rPr>
              <a:t>netty</a:t>
            </a:r>
            <a:endParaRPr lang="en-US" altLang="ko-Kore-KR" dirty="0">
              <a:effectLst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2F40340C-1C9B-4349-9DE8-2C40F53B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02626" cy="3581400"/>
          </a:xfrm>
        </p:spPr>
        <p:txBody>
          <a:bodyPr/>
          <a:lstStyle/>
          <a:p>
            <a:r>
              <a:rPr lang="en-US" altLang="ko-KR" dirty="0"/>
              <a:t>Reactive </a:t>
            </a:r>
            <a:r>
              <a:rPr lang="ko-KR" altLang="en-US" dirty="0"/>
              <a:t>스타일의 개발을 도와준다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reactor</a:t>
            </a:r>
            <a:r>
              <a:rPr lang="ko-KR" altLang="en-US" dirty="0" err="1"/>
              <a:t>를</a:t>
            </a:r>
            <a:r>
              <a:rPr lang="ko-KR" altLang="en-US" dirty="0"/>
              <a:t> 통한 </a:t>
            </a:r>
            <a:r>
              <a:rPr lang="en-US" altLang="ko-KR" dirty="0"/>
              <a:t>reactive </a:t>
            </a:r>
            <a:r>
              <a:rPr lang="ko-KR" altLang="en-US" dirty="0"/>
              <a:t>스타일의 개발</a:t>
            </a:r>
            <a:endParaRPr lang="en-US" altLang="ko-KR" dirty="0"/>
          </a:p>
          <a:p>
            <a:r>
              <a:rPr lang="ko-KR" altLang="en-US" dirty="0"/>
              <a:t>메인 스레드인 </a:t>
            </a:r>
            <a:r>
              <a:rPr lang="en-US" altLang="ko-KR" dirty="0" err="1"/>
              <a:t>Eventloop</a:t>
            </a:r>
            <a:r>
              <a:rPr lang="ko-KR" altLang="en-US" dirty="0"/>
              <a:t>가 </a:t>
            </a:r>
            <a:r>
              <a:rPr lang="en-US" altLang="ko-KR" dirty="0" err="1"/>
              <a:t>cpu</a:t>
            </a:r>
            <a:r>
              <a:rPr lang="ko-KR" altLang="en-US" dirty="0"/>
              <a:t> </a:t>
            </a:r>
            <a:r>
              <a:rPr lang="en-US" altLang="ko-KR" dirty="0"/>
              <a:t>core</a:t>
            </a:r>
            <a:r>
              <a:rPr lang="ko-KR" altLang="en-US" dirty="0"/>
              <a:t> 수만큼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18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ko-Kore-KR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B473F-218F-7C4C-B3E2-25951B33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98" y="2577887"/>
            <a:ext cx="4743302" cy="299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1D193E9-36F2-F942-AC84-8BC93800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50" y="2565400"/>
            <a:ext cx="4196452" cy="301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43A1-D0AF-084D-BCCA-E22627B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피자가게 예시</a:t>
            </a:r>
            <a:endParaRPr lang="en-US" altLang="ko-Kore-KR" dirty="0">
              <a:effectLst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98A13-1361-314A-A91F-BB4D6E4F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29000"/>
            <a:ext cx="4724400" cy="2438400"/>
          </a:xfrm>
        </p:spPr>
        <p:txBody>
          <a:bodyPr/>
          <a:lstStyle/>
          <a:p>
            <a:r>
              <a:rPr lang="en-US" altLang="ko-KR" dirty="0" err="1"/>
              <a:t>mvc</a:t>
            </a:r>
            <a:r>
              <a:rPr lang="ko-KR" altLang="en-US" dirty="0"/>
              <a:t> 피자가게</a:t>
            </a:r>
            <a:endParaRPr lang="en-US" altLang="ko-KR" dirty="0"/>
          </a:p>
          <a:p>
            <a:pPr lvl="1"/>
            <a:r>
              <a:rPr lang="ko-KR" altLang="en-US" dirty="0"/>
              <a:t>오븐을 계속 체크해줘야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주문당</a:t>
            </a:r>
            <a:r>
              <a:rPr lang="ko-KR" altLang="en-US" dirty="0"/>
              <a:t> 한 사람이 담당</a:t>
            </a:r>
            <a:endParaRPr lang="en-US" altLang="ko-KR" dirty="0"/>
          </a:p>
          <a:p>
            <a:pPr lvl="1"/>
            <a:r>
              <a:rPr lang="ko-KR" altLang="en-US" dirty="0"/>
              <a:t>주문이 몰릴 경우에 많은 인원이 투입되어야 한다</a:t>
            </a:r>
            <a:r>
              <a:rPr lang="en-US" altLang="ko-KR" dirty="0"/>
              <a:t>.</a:t>
            </a:r>
          </a:p>
          <a:p>
            <a:pPr lvl="1"/>
            <a:endParaRPr lang="en-US" altLang="ko-Kore-KR" dirty="0"/>
          </a:p>
          <a:p>
            <a:endParaRPr lang="ko-Kore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983DB567-668A-A645-A28C-4E46D7691696}"/>
              </a:ext>
            </a:extLst>
          </p:cNvPr>
          <p:cNvSpPr txBox="1">
            <a:spLocks/>
          </p:cNvSpPr>
          <p:nvPr/>
        </p:nvSpPr>
        <p:spPr>
          <a:xfrm>
            <a:off x="6096000" y="3428998"/>
            <a:ext cx="4724400" cy="243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 err="1"/>
              <a:t>Webflux</a:t>
            </a:r>
            <a:r>
              <a:rPr lang="en-US" altLang="ko-Kore-KR" dirty="0"/>
              <a:t> </a:t>
            </a:r>
            <a:r>
              <a:rPr lang="ko-Kore-KR" altLang="en-US" dirty="0"/>
              <a:t>피자가게</a:t>
            </a:r>
            <a:endParaRPr lang="en-US" altLang="ko-Kore-KR" dirty="0"/>
          </a:p>
          <a:p>
            <a:pPr lvl="1"/>
            <a:r>
              <a:rPr lang="ko-Kore-KR" altLang="en-US" dirty="0"/>
              <a:t>오븐에</a:t>
            </a:r>
            <a:r>
              <a:rPr lang="ko-KR" altLang="en-US" dirty="0"/>
              <a:t> 타이머 기능 내장</a:t>
            </a:r>
            <a:endParaRPr lang="en-US" altLang="ko-KR" dirty="0"/>
          </a:p>
          <a:p>
            <a:pPr lvl="1"/>
            <a:r>
              <a:rPr lang="ko-KR" altLang="en-US" dirty="0"/>
              <a:t>여러 주문을 한 사람이 담당</a:t>
            </a:r>
            <a:endParaRPr lang="en-US" altLang="ko-Kore-KR" dirty="0"/>
          </a:p>
          <a:p>
            <a:endParaRPr lang="ko-Kore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88D2ACA-244E-FD48-9624-BB64ECE73288}"/>
              </a:ext>
            </a:extLst>
          </p:cNvPr>
          <p:cNvSpPr txBox="1">
            <a:spLocks/>
          </p:cNvSpPr>
          <p:nvPr/>
        </p:nvSpPr>
        <p:spPr>
          <a:xfrm>
            <a:off x="1371600" y="2076007"/>
            <a:ext cx="9601200" cy="1772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주방 크기가 작은 피자가게 </a:t>
            </a:r>
            <a:r>
              <a:rPr lang="en-US" altLang="ko-KR" dirty="0"/>
              <a:t>(</a:t>
            </a:r>
            <a:r>
              <a:rPr lang="ko-KR" altLang="en-US" dirty="0"/>
              <a:t>테이블 크기 </a:t>
            </a:r>
            <a:r>
              <a:rPr lang="en-US" altLang="ko-KR" dirty="0"/>
              <a:t>4)</a:t>
            </a:r>
          </a:p>
          <a:p>
            <a:r>
              <a:rPr lang="ko-KR" altLang="en-US" dirty="0"/>
              <a:t>손님이 갑자기 몰릴 경우 인원 할당을 어떻게 할 것인가</a:t>
            </a:r>
            <a:endParaRPr lang="en-US" altLang="ko-KR" dirty="0"/>
          </a:p>
          <a:p>
            <a:r>
              <a:rPr lang="ko-KR" altLang="en-US" dirty="0"/>
              <a:t>손님이 왔을 경우</a:t>
            </a:r>
            <a:r>
              <a:rPr lang="en-US" altLang="ko-KR" dirty="0"/>
              <a:t>:</a:t>
            </a:r>
            <a:r>
              <a:rPr lang="ko-KR" altLang="en-US" dirty="0"/>
              <a:t> 주문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토핑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오븐에 넣고 </a:t>
            </a:r>
            <a:r>
              <a:rPr lang="en-US" altLang="ko-KR" dirty="0"/>
              <a:t>9</a:t>
            </a:r>
            <a:r>
              <a:rPr lang="ko-KR" altLang="en-US" dirty="0"/>
              <a:t>분 </a:t>
            </a:r>
            <a:r>
              <a:rPr lang="en-US" altLang="ko-KR" dirty="0"/>
              <a:t>-&gt;</a:t>
            </a:r>
            <a:r>
              <a:rPr lang="ko-KR" altLang="en-US" dirty="0"/>
              <a:t> 결제와 전달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8579514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{1A2DB9ED-A799-374E-B3DF-5B07FA0FCFD1}tf10001072</Template>
  <TotalTime>2314</TotalTime>
  <Words>860</Words>
  <Application>Microsoft Macintosh PowerPoint</Application>
  <PresentationFormat>와이드스크린</PresentationFormat>
  <Paragraphs>130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Courier New</vt:lpstr>
      <vt:lpstr>Franklin Gothic Book</vt:lpstr>
      <vt:lpstr>자르기</vt:lpstr>
      <vt:lpstr>와플스튜디오 세미나</vt:lpstr>
      <vt:lpstr>과제</vt:lpstr>
      <vt:lpstr>목차</vt:lpstr>
      <vt:lpstr>성능</vt:lpstr>
      <vt:lpstr>cache</vt:lpstr>
      <vt:lpstr>Tomcat</vt:lpstr>
      <vt:lpstr>WebFlux &amp; netty</vt:lpstr>
      <vt:lpstr>PowerPoint 프레젠테이션</vt:lpstr>
      <vt:lpstr>피자가게 예시</vt:lpstr>
      <vt:lpstr>WebFlux &amp; netty</vt:lpstr>
      <vt:lpstr>Reactive Programming</vt:lpstr>
      <vt:lpstr>MVC vs Webflux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pagination</vt:lpstr>
      <vt:lpstr>pagination</vt:lpstr>
      <vt:lpstr>pagination</vt:lpstr>
      <vt:lpstr>추가 키워드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</dc:title>
  <dc:creator>최한결</dc:creator>
  <cp:lastModifiedBy>최한결</cp:lastModifiedBy>
  <cp:revision>61</cp:revision>
  <dcterms:created xsi:type="dcterms:W3CDTF">2021-09-10T13:05:28Z</dcterms:created>
  <dcterms:modified xsi:type="dcterms:W3CDTF">2021-11-06T06:07:27Z</dcterms:modified>
</cp:coreProperties>
</file>