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076" r:id="rId25"/>
    <p:sldId id="2077" r:id="rId26"/>
    <p:sldId id="540" r:id="rId27"/>
    <p:sldId id="2059" r:id="rId28"/>
    <p:sldId id="2057" r:id="rId29"/>
    <p:sldId id="2058" r:id="rId30"/>
    <p:sldId id="2074" r:id="rId31"/>
    <p:sldId id="2066" r:id="rId32"/>
    <p:sldId id="2068" r:id="rId33"/>
    <p:sldId id="2067" r:id="rId34"/>
    <p:sldId id="2064" r:id="rId35"/>
    <p:sldId id="2065" r:id="rId36"/>
    <p:sldId id="2078" r:id="rId37"/>
    <p:sldId id="2079" r:id="rId38"/>
    <p:sldId id="2080" r:id="rId39"/>
    <p:sldId id="2081" r:id="rId40"/>
    <p:sldId id="2082" r:id="rId41"/>
    <p:sldId id="2083" r:id="rId42"/>
    <p:sldId id="2084" r:id="rId43"/>
    <p:sldId id="2085" r:id="rId44"/>
    <p:sldId id="2086" r:id="rId45"/>
    <p:sldId id="2087" r:id="rId46"/>
    <p:sldId id="2088" r:id="rId47"/>
    <p:sldId id="2089" r:id="rId48"/>
    <p:sldId id="2090" r:id="rId49"/>
    <p:sldId id="2091" r:id="rId50"/>
    <p:sldId id="2092" r:id="rId51"/>
    <p:sldId id="2093" r:id="rId52"/>
    <p:sldId id="2094" r:id="rId53"/>
    <p:sldId id="2103" r:id="rId54"/>
    <p:sldId id="2095" r:id="rId55"/>
    <p:sldId id="2096" r:id="rId56"/>
    <p:sldId id="2097" r:id="rId57"/>
    <p:sldId id="2098" r:id="rId58"/>
    <p:sldId id="2099" r:id="rId59"/>
    <p:sldId id="2100" r:id="rId60"/>
    <p:sldId id="2101" r:id="rId61"/>
    <p:sldId id="2104" r:id="rId62"/>
    <p:sldId id="2105" r:id="rId63"/>
    <p:sldId id="2106" r:id="rId64"/>
    <p:sldId id="2107" r:id="rId65"/>
    <p:sldId id="2108" r:id="rId66"/>
    <p:sldId id="2109" r:id="rId67"/>
    <p:sldId id="2112" r:id="rId68"/>
    <p:sldId id="2111" r:id="rId69"/>
    <p:sldId id="2110" r:id="rId7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4CDB5A-F0AE-4FF6-A197-A9D1564579A5}" v="1" dt="2020-09-07T03:54:26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65" d="100"/>
          <a:sy n="65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B8621-002B-4C9A-92A8-10BD792CD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A8A35B-305C-462C-B872-19DBBEC8A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9B84B9-E4D1-4C2F-A6C3-ACF52D34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8F5C4E-D031-4959-9C33-5BCCC380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85B6AC-E899-4939-A7CB-62D90E7E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87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78E9B-0747-4EB6-A67F-FC17A0B00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4798C4-E0BB-4350-AC7D-7317C9AE9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58412-1BC1-409B-9185-70C9A087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3DD56-AC17-4BC6-A3EC-945D8471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29124-67AE-417E-8DF2-24D74265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52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1DB1F2-7885-40AA-9284-049CD380C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C530FE-D899-4414-9544-378F77B1C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8B8BE0-5AAB-4B4F-91B2-50DD45E42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6DB414-A4E0-4E00-A79C-7D8D566D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07266C-DAB9-46B3-A885-E80665CEC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540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Picture 2" descr="G:\Projects\newlecture\design\배포이미지\Home\Default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7" y="6452917"/>
            <a:ext cx="1882055" cy="33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795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Picture 2" descr="G:\Projects\newlecture\design\배포이미지\Home\Default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7" y="6452917"/>
            <a:ext cx="1882055" cy="33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026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Picture 2" descr="G:\Projects\newlecture\design\배포이미지\Home\Default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7" y="6452917"/>
            <a:ext cx="1882055" cy="33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923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Picture 2" descr="G:\Projects\newlecture\design\배포이미지\Home\Default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7" y="6452917"/>
            <a:ext cx="1882055" cy="33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077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239184" y="932723"/>
            <a:ext cx="11521016" cy="4754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133" b="1">
                <a:latin typeface="휴먼둥근헤드라인" pitchFamily="18" charset="-127"/>
                <a:ea typeface="휴먼둥근헤드라인" pitchFamily="18" charset="-127"/>
              </a:defRPr>
            </a:lvl1pPr>
            <a:lvl2pPr>
              <a:defRPr sz="2667" b="1">
                <a:latin typeface="휴먼둥근헤드라인" pitchFamily="18" charset="-127"/>
                <a:ea typeface="휴먼둥근헤드라인" pitchFamily="18" charset="-127"/>
              </a:defRPr>
            </a:lvl2pPr>
            <a:lvl3pPr>
              <a:defRPr sz="2667" b="1">
                <a:latin typeface="휴먼둥근헤드라인" pitchFamily="18" charset="-127"/>
                <a:ea typeface="휴먼둥근헤드라인" pitchFamily="18" charset="-127"/>
              </a:defRPr>
            </a:lvl3pPr>
            <a:lvl4pPr>
              <a:defRPr sz="2667" b="1">
                <a:latin typeface="휴먼둥근헤드라인" pitchFamily="18" charset="-127"/>
                <a:ea typeface="휴먼둥근헤드라인" pitchFamily="18" charset="-127"/>
              </a:defRPr>
            </a:lvl4pPr>
            <a:lvl5pPr>
              <a:defRPr sz="2667" b="1">
                <a:latin typeface="휴먼둥근헤드라인" pitchFamily="18" charset="-127"/>
                <a:ea typeface="휴먼둥근헤드라인" pitchFamily="18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5" name="Picture 2" descr="G:\Projects\newlecture\devDotNet\webMVC3\Content\Shared\Images\footer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" y="6407993"/>
            <a:ext cx="1913597" cy="39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753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Picture 2" descr="G:\Projects\newlecture\design\배포이미지\Home\Default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7" y="6452917"/>
            <a:ext cx="1882055" cy="33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970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Picture 2" descr="G:\Projects\newlecture\design\배포이미지\Home\Default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7" y="6452917"/>
            <a:ext cx="1882055" cy="33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88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239184" y="932723"/>
            <a:ext cx="11521016" cy="4754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133" b="1">
                <a:latin typeface="휴먼둥근헤드라인" pitchFamily="18" charset="-127"/>
                <a:ea typeface="휴먼둥근헤드라인" pitchFamily="18" charset="-127"/>
              </a:defRPr>
            </a:lvl1pPr>
            <a:lvl2pPr>
              <a:defRPr sz="2667" b="1">
                <a:latin typeface="휴먼둥근헤드라인" pitchFamily="18" charset="-127"/>
                <a:ea typeface="휴먼둥근헤드라인" pitchFamily="18" charset="-127"/>
              </a:defRPr>
            </a:lvl2pPr>
            <a:lvl3pPr>
              <a:defRPr sz="2667" b="1">
                <a:latin typeface="휴먼둥근헤드라인" pitchFamily="18" charset="-127"/>
                <a:ea typeface="휴먼둥근헤드라인" pitchFamily="18" charset="-127"/>
              </a:defRPr>
            </a:lvl3pPr>
            <a:lvl4pPr>
              <a:defRPr sz="2667" b="1">
                <a:latin typeface="휴먼둥근헤드라인" pitchFamily="18" charset="-127"/>
                <a:ea typeface="휴먼둥근헤드라인" pitchFamily="18" charset="-127"/>
              </a:defRPr>
            </a:lvl4pPr>
            <a:lvl5pPr>
              <a:defRPr sz="2667" b="1">
                <a:latin typeface="휴먼둥근헤드라인" pitchFamily="18" charset="-127"/>
                <a:ea typeface="휴먼둥근헤드라인" pitchFamily="18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5" name="Picture 2" descr="G:\Projects\newlecture\devDotNet\webMVC3\Content\Shared\Images\footer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" y="6407993"/>
            <a:ext cx="1913597" cy="39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48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81105-CE78-4DDA-BB2E-4D6FEDD85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F41CF-950E-4C7D-8314-99D0D273A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474EAB-AC2D-41EC-B8D4-C440B958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81E7CB-1686-471A-84E2-CEE49B58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7AAF8A-D026-4BDD-B06B-BA4E9147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6910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Picture 2" descr="G:\Projects\newlecture\design\배포이미지\Home\Default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7" y="6452917"/>
            <a:ext cx="1882055" cy="33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0029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Picture 2" descr="G:\Projects\newlecture\design\배포이미지\Home\Default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7" y="6452917"/>
            <a:ext cx="1882055" cy="33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18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79991-BAF3-40F3-9744-D97023EB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93F7CC-1F48-438A-BCEF-74FC5D5EC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B14F90-912D-40CC-8F91-2E95F8D9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D449EE-8E3F-4E5E-ADD9-086B9724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C8BC0F-B14E-4485-9A9B-7BE3489C4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72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E33B2-0DA6-4871-AD76-09AE2ED58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C1222-7C6E-4483-BF73-90B55E26F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DBE5C0-7214-43F4-A1C0-C49CD4E45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D7A222-8F47-4AC6-B006-F4BB94C6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C534CA-EF07-46EF-A984-48A0D994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D379B7-2474-4302-BE51-08719AB5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70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FE1A8-1003-4919-9829-2CD90CFC9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DB32E5-DF07-4D30-93C4-F4D5D4BAD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FB96B3-2D3C-4B29-9E11-7B2DFF149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EEE471-F44C-41E7-8B96-6F6729A3E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AA8E52-9255-4CC7-BEDD-E8C35FC80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CC8E12-4EE1-4059-B395-3711416D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201780-ECB4-4707-B3A9-CE847897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CBE7C2-4E5B-4126-942C-E3A44713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0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5FFB4-A2BB-4606-9C3F-C0103A91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16DC1C-A0D5-4847-878E-7B60F731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FF18AF-9D77-4755-B17E-C9286ADC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374763-C9C0-4F7A-AD55-9BE1CC989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25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170D40-096C-4E42-8723-68F0BF05C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4C9375-0CF4-4B30-B812-0A49EF61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1881F4-46F7-4CBE-B365-0E17C23E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89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E2DD9-4D7B-4D0F-984A-622016C4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3EF066-58EF-4CF3-81F7-C73D13D1F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3455A0-6D10-4EF7-BE95-457D31BF9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7CC265-3B78-4646-B4A1-4B8906670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9EEE1C-FAB5-4EF7-837F-98E14941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C47FD6-94E6-4E3B-ACBE-E6BDFCBD1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82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144B2-B0B6-4182-9686-5EB6D0008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08F5DC-8045-4E0B-9B89-B2F2C69BF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5329D1-6E1E-4BED-A8A2-AF32FB7D1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C705A-FCCA-4EDD-9B09-19FA99D8C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E1ABB9-123B-46B2-B915-52E5A215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431F7F-EEC5-4A91-90DB-D91ABC83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33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123813-EB9A-4790-8981-8B26AB0A3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56624F-0D62-4062-94E1-FB3435E28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6E4C2C-61B9-4805-A9A9-77BE90963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80990-D113-4584-9600-2100D9F8145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9015EA-0108-4824-A952-5F4D221AA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BBAA0E-3C78-4BA2-86D0-B6F57A403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2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6" r:id="rId17"/>
    <p:sldLayoutId id="2147483667" r:id="rId18"/>
    <p:sldLayoutId id="2147483669" r:id="rId19"/>
    <p:sldLayoutId id="2147483670" r:id="rId20"/>
    <p:sldLayoutId id="2147483671" r:id="rId2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hyperlink" Target="https://www.bodnara.co.kr/bbs/article.html?num=144680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dnara.co.kr/bbs/article.html?num=144680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-nd/3.0/" TargetMode="External"/><Relationship Id="rId3" Type="http://schemas.openxmlformats.org/officeDocument/2006/relationships/hyperlink" Target="https://www.bodnara.co.kr/bbs/article.html?num=144680" TargetMode="External"/><Relationship Id="rId7" Type="http://schemas.openxmlformats.org/officeDocument/2006/relationships/hyperlink" Target="https://it.donga.com/8351/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4.jpg"/><Relationship Id="rId5" Type="http://schemas.openxmlformats.org/officeDocument/2006/relationships/hyperlink" Target="https://pxhere.com/en/photo/448748" TargetMode="External"/><Relationship Id="rId4" Type="http://schemas.openxmlformats.org/officeDocument/2006/relationships/image" Target="../media/image23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dnara.co.kr/bbs/article.html?num=144680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dnara.co.kr/bbs/article.html?num=144680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1.xml"/><Relationship Id="rId5" Type="http://schemas.openxmlformats.org/officeDocument/2006/relationships/hyperlink" Target="http://it.donga.com/230/" TargetMode="External"/><Relationship Id="rId4" Type="http://schemas.openxmlformats.org/officeDocument/2006/relationships/image" Target="../media/image2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2885E5-57C6-47C4-A07D-7D3AB266F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264" y="1833550"/>
            <a:ext cx="4017498" cy="3967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E5B5BE-0713-4DC4-BBCB-13DEF098ECB3}"/>
              </a:ext>
            </a:extLst>
          </p:cNvPr>
          <p:cNvSpPr txBox="1"/>
          <p:nvPr/>
        </p:nvSpPr>
        <p:spPr>
          <a:xfrm>
            <a:off x="2931511" y="521124"/>
            <a:ext cx="63289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35</a:t>
            </a:r>
            <a:r>
              <a:rPr lang="ko-KR" altLang="en-US" sz="2800" dirty="0"/>
              <a:t>분에 </a:t>
            </a:r>
            <a:r>
              <a:rPr lang="en-US" altLang="ko-KR" sz="2800" dirty="0"/>
              <a:t>QR</a:t>
            </a:r>
            <a:r>
              <a:rPr lang="ko-KR" altLang="en-US" sz="2800" dirty="0"/>
              <a:t>을 닫고 수업을 시작합니다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출석 체크 부탁드립니다</a:t>
            </a:r>
            <a:r>
              <a:rPr lang="en-US" altLang="ko-KR" sz="2800" dirty="0"/>
              <a:t>.~~ ^^</a:t>
            </a:r>
          </a:p>
        </p:txBody>
      </p:sp>
    </p:spTree>
    <p:extLst>
      <p:ext uri="{BB962C8B-B14F-4D97-AF65-F5344CB8AC3E}">
        <p14:creationId xmlns:p14="http://schemas.microsoft.com/office/powerpoint/2010/main" val="235775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E9392F-EF53-4C5A-BD89-8085ADA2CF89}"/>
              </a:ext>
            </a:extLst>
          </p:cNvPr>
          <p:cNvSpPr/>
          <p:nvPr/>
        </p:nvSpPr>
        <p:spPr>
          <a:xfrm>
            <a:off x="1415845" y="825910"/>
            <a:ext cx="3077498" cy="3126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BF2EFF-0D15-495B-AA37-3799C0A9FA9B}"/>
              </a:ext>
            </a:extLst>
          </p:cNvPr>
          <p:cNvSpPr/>
          <p:nvPr/>
        </p:nvSpPr>
        <p:spPr>
          <a:xfrm>
            <a:off x="7811373" y="2330556"/>
            <a:ext cx="1421117" cy="2093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E2D5B1-DAA7-4F16-8BF1-7565C959B64B}"/>
              </a:ext>
            </a:extLst>
          </p:cNvPr>
          <p:cNvSpPr/>
          <p:nvPr/>
        </p:nvSpPr>
        <p:spPr>
          <a:xfrm>
            <a:off x="1873047" y="1297858"/>
            <a:ext cx="2300748" cy="707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컴퓨터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71F98B-4901-4FA9-BEDB-68F05A942562}"/>
              </a:ext>
            </a:extLst>
          </p:cNvPr>
          <p:cNvSpPr txBox="1"/>
          <p:nvPr/>
        </p:nvSpPr>
        <p:spPr>
          <a:xfrm>
            <a:off x="5206333" y="47932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계산하는 기계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CA83AD-6E7A-4E80-94AA-E5550BF036D0}"/>
              </a:ext>
            </a:extLst>
          </p:cNvPr>
          <p:cNvSpPr txBox="1"/>
          <p:nvPr/>
        </p:nvSpPr>
        <p:spPr>
          <a:xfrm>
            <a:off x="5206333" y="848656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프로그램을 이용하기 위한 도구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5CB1E6-E8BB-40B0-BF97-0235FADBF26A}"/>
              </a:ext>
            </a:extLst>
          </p:cNvPr>
          <p:cNvSpPr txBox="1"/>
          <p:nvPr/>
        </p:nvSpPr>
        <p:spPr>
          <a:xfrm>
            <a:off x="5206333" y="188904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계산하는 기계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6F1A70-DD75-4C19-ADC7-6FBBD5CE371A}"/>
              </a:ext>
            </a:extLst>
          </p:cNvPr>
          <p:cNvSpPr txBox="1"/>
          <p:nvPr/>
        </p:nvSpPr>
        <p:spPr>
          <a:xfrm>
            <a:off x="5206333" y="1519708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프로그램을 이용해서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4A3E44-FFB4-407D-B2F5-88E723F3CCFC}"/>
              </a:ext>
            </a:extLst>
          </p:cNvPr>
          <p:cNvSpPr txBox="1"/>
          <p:nvPr/>
        </p:nvSpPr>
        <p:spPr>
          <a:xfrm>
            <a:off x="1787554" y="20288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기억장치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CF47641-AA1C-4FE4-8B09-DC384D819722}"/>
              </a:ext>
            </a:extLst>
          </p:cNvPr>
          <p:cNvSpPr/>
          <p:nvPr/>
        </p:nvSpPr>
        <p:spPr>
          <a:xfrm>
            <a:off x="7698658" y="2515223"/>
            <a:ext cx="1651414" cy="91377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741C70EB-2267-4608-8EC8-BE857A8B05BA}"/>
              </a:ext>
            </a:extLst>
          </p:cNvPr>
          <p:cNvSpPr/>
          <p:nvPr/>
        </p:nvSpPr>
        <p:spPr>
          <a:xfrm>
            <a:off x="8200103" y="2330557"/>
            <a:ext cx="619432" cy="19907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09D932-7BA1-40F1-B266-3975EC4CAAD7}"/>
              </a:ext>
            </a:extLst>
          </p:cNvPr>
          <p:cNvSpPr txBox="1"/>
          <p:nvPr/>
        </p:nvSpPr>
        <p:spPr>
          <a:xfrm>
            <a:off x="2985441" y="20288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흐름제어기</a:t>
            </a:r>
          </a:p>
        </p:txBody>
      </p:sp>
      <p:sp>
        <p:nvSpPr>
          <p:cNvPr id="14" name="더하기 기호 13">
            <a:extLst>
              <a:ext uri="{FF2B5EF4-FFF2-40B4-BE49-F238E27FC236}">
                <a16:creationId xmlns:a16="http://schemas.microsoft.com/office/drawing/2014/main" id="{7DBA2BC8-9C54-43B4-BFB9-8F3CDD23BBEA}"/>
              </a:ext>
            </a:extLst>
          </p:cNvPr>
          <p:cNvSpPr/>
          <p:nvPr/>
        </p:nvSpPr>
        <p:spPr>
          <a:xfrm>
            <a:off x="2639961" y="2515223"/>
            <a:ext cx="653829" cy="55399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3C1DF9-9B84-4DF4-A225-B4307355F4F7}"/>
              </a:ext>
            </a:extLst>
          </p:cNvPr>
          <p:cNvSpPr txBox="1"/>
          <p:nvPr/>
        </p:nvSpPr>
        <p:spPr>
          <a:xfrm>
            <a:off x="2539153" y="3141251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입</a:t>
            </a:r>
            <a:r>
              <a:rPr lang="en-US" altLang="ko-KR" dirty="0"/>
              <a:t>/</a:t>
            </a:r>
            <a:r>
              <a:rPr lang="ko-KR" altLang="en-US" dirty="0"/>
              <a:t>출력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5F99EE-FB48-4873-B329-AFB0CC37A890}"/>
              </a:ext>
            </a:extLst>
          </p:cNvPr>
          <p:cNvSpPr txBox="1"/>
          <p:nvPr/>
        </p:nvSpPr>
        <p:spPr>
          <a:xfrm>
            <a:off x="2985441" y="235896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산술연산기</a:t>
            </a:r>
          </a:p>
        </p:txBody>
      </p:sp>
    </p:spTree>
    <p:extLst>
      <p:ext uri="{BB962C8B-B14F-4D97-AF65-F5344CB8AC3E}">
        <p14:creationId xmlns:p14="http://schemas.microsoft.com/office/powerpoint/2010/main" val="835347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04840A51-9B8B-4CF4-B3D4-0B51B74A6671}"/>
              </a:ext>
            </a:extLst>
          </p:cNvPr>
          <p:cNvSpPr/>
          <p:nvPr/>
        </p:nvSpPr>
        <p:spPr>
          <a:xfrm>
            <a:off x="796408" y="671052"/>
            <a:ext cx="5855110" cy="4380270"/>
          </a:xfrm>
          <a:prstGeom prst="roundRect">
            <a:avLst>
              <a:gd name="adj" fmla="val 5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6CAF153-13D0-4DCB-BA54-8AB4BA44AEB7}"/>
              </a:ext>
            </a:extLst>
          </p:cNvPr>
          <p:cNvSpPr/>
          <p:nvPr/>
        </p:nvSpPr>
        <p:spPr>
          <a:xfrm>
            <a:off x="1253604" y="1187245"/>
            <a:ext cx="2603090" cy="2470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DFBB9C-D2AE-4356-B16A-C7B6AB58A393}"/>
              </a:ext>
            </a:extLst>
          </p:cNvPr>
          <p:cNvSpPr/>
          <p:nvPr/>
        </p:nvSpPr>
        <p:spPr>
          <a:xfrm>
            <a:off x="7108717" y="781665"/>
            <a:ext cx="2462981" cy="7964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메인메모리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2FCEE3-2675-4161-B2B2-319ED0C65934}"/>
              </a:ext>
            </a:extLst>
          </p:cNvPr>
          <p:cNvSpPr/>
          <p:nvPr/>
        </p:nvSpPr>
        <p:spPr>
          <a:xfrm>
            <a:off x="7108717" y="1578078"/>
            <a:ext cx="2462981" cy="162232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프로그램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8BA672-4F51-4FFD-80EB-1A2C91EF4F7C}"/>
              </a:ext>
            </a:extLst>
          </p:cNvPr>
          <p:cNvSpPr/>
          <p:nvPr/>
        </p:nvSpPr>
        <p:spPr>
          <a:xfrm>
            <a:off x="7108717" y="3200400"/>
            <a:ext cx="2462981" cy="1622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계산된 결과</a:t>
            </a:r>
            <a:endParaRPr lang="en-US" altLang="ko-KR" dirty="0"/>
          </a:p>
          <a:p>
            <a:pPr algn="ctr"/>
            <a:r>
              <a:rPr lang="ko-KR" altLang="en-US" dirty="0"/>
              <a:t>계산에 필요한 값</a:t>
            </a: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66372710-98F1-4ED1-9472-B91D5891215A}"/>
              </a:ext>
            </a:extLst>
          </p:cNvPr>
          <p:cNvSpPr/>
          <p:nvPr/>
        </p:nvSpPr>
        <p:spPr>
          <a:xfrm>
            <a:off x="1592816" y="1378975"/>
            <a:ext cx="2005781" cy="12388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ALU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DDD3095-E01D-4A52-B455-062D222B4941}"/>
              </a:ext>
            </a:extLst>
          </p:cNvPr>
          <p:cNvSpPr/>
          <p:nvPr/>
        </p:nvSpPr>
        <p:spPr>
          <a:xfrm>
            <a:off x="4793216" y="1187245"/>
            <a:ext cx="1253613" cy="1017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CU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F2ECEE-1574-4203-9B83-A7CDD7AC90FF}"/>
              </a:ext>
            </a:extLst>
          </p:cNvPr>
          <p:cNvSpPr txBox="1"/>
          <p:nvPr/>
        </p:nvSpPr>
        <p:spPr>
          <a:xfrm>
            <a:off x="7182460" y="1789074"/>
            <a:ext cx="45977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1. 1 1 0  0 0 1 1</a:t>
            </a:r>
          </a:p>
          <a:p>
            <a:r>
              <a:rPr lang="en-US" altLang="ko-KR" dirty="0"/>
              <a:t>2. 1 0 1  0 1 0 0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왼쪽방의 값과 오른쪽 방의 값을 더한다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그 결과를 옮긴다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E50746F-AB58-4E17-9698-6988A42B33B1}"/>
              </a:ext>
            </a:extLst>
          </p:cNvPr>
          <p:cNvSpPr/>
          <p:nvPr/>
        </p:nvSpPr>
        <p:spPr>
          <a:xfrm>
            <a:off x="7182460" y="3347884"/>
            <a:ext cx="442451" cy="442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8632327-CE66-499F-8439-D76A2E0EFE2E}"/>
              </a:ext>
            </a:extLst>
          </p:cNvPr>
          <p:cNvSpPr/>
          <p:nvPr/>
        </p:nvSpPr>
        <p:spPr>
          <a:xfrm>
            <a:off x="7698654" y="3347884"/>
            <a:ext cx="442451" cy="442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65E767D-B510-4A95-97B7-5122905B17FC}"/>
              </a:ext>
            </a:extLst>
          </p:cNvPr>
          <p:cNvSpPr/>
          <p:nvPr/>
        </p:nvSpPr>
        <p:spPr>
          <a:xfrm>
            <a:off x="8192725" y="3347884"/>
            <a:ext cx="442451" cy="442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AA6307D-E6E8-4E38-AFFB-724354A626E1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6046829" y="1696065"/>
            <a:ext cx="1135631" cy="25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975472-AC83-4400-97B1-37D91EBB731B}"/>
              </a:ext>
            </a:extLst>
          </p:cNvPr>
          <p:cNvSpPr/>
          <p:nvPr/>
        </p:nvSpPr>
        <p:spPr>
          <a:xfrm>
            <a:off x="7182460" y="1769807"/>
            <a:ext cx="2241755" cy="353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024C94C-FD0C-4A6C-8CF3-A95DAAFA048C}"/>
              </a:ext>
            </a:extLst>
          </p:cNvPr>
          <p:cNvSpPr/>
          <p:nvPr/>
        </p:nvSpPr>
        <p:spPr>
          <a:xfrm>
            <a:off x="2020520" y="1806678"/>
            <a:ext cx="383458" cy="334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5E5DFE-999F-434E-BAF1-CF735FCC69B5}"/>
              </a:ext>
            </a:extLst>
          </p:cNvPr>
          <p:cNvSpPr/>
          <p:nvPr/>
        </p:nvSpPr>
        <p:spPr>
          <a:xfrm>
            <a:off x="2747510" y="1783127"/>
            <a:ext cx="383458" cy="334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AFAC78E1-1718-4E9E-9AED-9711602C6621}"/>
              </a:ext>
            </a:extLst>
          </p:cNvPr>
          <p:cNvSpPr/>
          <p:nvPr/>
        </p:nvSpPr>
        <p:spPr>
          <a:xfrm>
            <a:off x="2294629" y="2569075"/>
            <a:ext cx="604684" cy="958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7683243-3621-4C9F-8D09-42D30374C204}"/>
              </a:ext>
            </a:extLst>
          </p:cNvPr>
          <p:cNvSpPr/>
          <p:nvPr/>
        </p:nvSpPr>
        <p:spPr>
          <a:xfrm>
            <a:off x="7182459" y="3937819"/>
            <a:ext cx="442451" cy="442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CB6842-8E55-4B7A-A65F-1BE923347660}"/>
              </a:ext>
            </a:extLst>
          </p:cNvPr>
          <p:cNvSpPr/>
          <p:nvPr/>
        </p:nvSpPr>
        <p:spPr>
          <a:xfrm>
            <a:off x="3797068" y="2617838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43A941-10DE-4517-A7C5-69B4D5DB25D1}"/>
              </a:ext>
            </a:extLst>
          </p:cNvPr>
          <p:cNvSpPr/>
          <p:nvPr/>
        </p:nvSpPr>
        <p:spPr>
          <a:xfrm>
            <a:off x="3797068" y="3049919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2AEDD01-6E3D-42AD-9A3D-278A9A1C4C94}"/>
              </a:ext>
            </a:extLst>
          </p:cNvPr>
          <p:cNvSpPr/>
          <p:nvPr/>
        </p:nvSpPr>
        <p:spPr>
          <a:xfrm>
            <a:off x="3797068" y="3527721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7A40EB8-5A92-459C-B306-34564EF3EFC9}"/>
              </a:ext>
            </a:extLst>
          </p:cNvPr>
          <p:cNvSpPr/>
          <p:nvPr/>
        </p:nvSpPr>
        <p:spPr>
          <a:xfrm rot="5400000">
            <a:off x="3431307" y="3819739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F0C43D1-DFD4-4098-B181-8CA27B7282FA}"/>
              </a:ext>
            </a:extLst>
          </p:cNvPr>
          <p:cNvSpPr/>
          <p:nvPr/>
        </p:nvSpPr>
        <p:spPr>
          <a:xfrm rot="5400000">
            <a:off x="3146242" y="3819742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B065CC6-53C5-4B54-9F69-A4932647E7EC}"/>
              </a:ext>
            </a:extLst>
          </p:cNvPr>
          <p:cNvSpPr/>
          <p:nvPr/>
        </p:nvSpPr>
        <p:spPr>
          <a:xfrm rot="5400000">
            <a:off x="2843262" y="3819743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64469E-3921-46CF-ACFF-D24FA10936F1}"/>
              </a:ext>
            </a:extLst>
          </p:cNvPr>
          <p:cNvSpPr txBox="1"/>
          <p:nvPr/>
        </p:nvSpPr>
        <p:spPr>
          <a:xfrm>
            <a:off x="4335384" y="2440615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DC5CC2-9EF5-403A-BB3C-3575EECAEAC6}"/>
              </a:ext>
            </a:extLst>
          </p:cNvPr>
          <p:cNvSpPr txBox="1"/>
          <p:nvPr/>
        </p:nvSpPr>
        <p:spPr>
          <a:xfrm>
            <a:off x="4335384" y="2849190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31337E-0E24-4EC4-9640-B877AB1F8235}"/>
              </a:ext>
            </a:extLst>
          </p:cNvPr>
          <p:cNvSpPr txBox="1"/>
          <p:nvPr/>
        </p:nvSpPr>
        <p:spPr>
          <a:xfrm>
            <a:off x="4335384" y="3388774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97926A-FE76-4D9D-A534-A89BD5DBA42C}"/>
              </a:ext>
            </a:extLst>
          </p:cNvPr>
          <p:cNvSpPr txBox="1"/>
          <p:nvPr/>
        </p:nvSpPr>
        <p:spPr>
          <a:xfrm>
            <a:off x="4650012" y="2430787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CAC469-388D-4DB1-8068-5087719FCB54}"/>
              </a:ext>
            </a:extLst>
          </p:cNvPr>
          <p:cNvSpPr txBox="1"/>
          <p:nvPr/>
        </p:nvSpPr>
        <p:spPr>
          <a:xfrm>
            <a:off x="4650012" y="2839362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196844F-4246-4C73-B250-97A6E1D19397}"/>
              </a:ext>
            </a:extLst>
          </p:cNvPr>
          <p:cNvSpPr txBox="1"/>
          <p:nvPr/>
        </p:nvSpPr>
        <p:spPr>
          <a:xfrm>
            <a:off x="4650012" y="3378946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079956A4-6A98-4936-9CF9-D4CAD7F2ABDC}"/>
              </a:ext>
            </a:extLst>
          </p:cNvPr>
          <p:cNvSpPr/>
          <p:nvPr/>
        </p:nvSpPr>
        <p:spPr>
          <a:xfrm>
            <a:off x="1856810" y="4275370"/>
            <a:ext cx="442451" cy="442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B0D895F-8D2D-4248-9264-4F3519A2B625}"/>
              </a:ext>
            </a:extLst>
          </p:cNvPr>
          <p:cNvSpPr txBox="1"/>
          <p:nvPr/>
        </p:nvSpPr>
        <p:spPr>
          <a:xfrm>
            <a:off x="2553705" y="4202978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0   0   1  1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A5AE03E-5A5F-4920-A350-ACD0C2C5F4DC}"/>
              </a:ext>
            </a:extLst>
          </p:cNvPr>
          <p:cNvSpPr/>
          <p:nvPr/>
        </p:nvSpPr>
        <p:spPr>
          <a:xfrm rot="5400000">
            <a:off x="2445231" y="3819744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88914A-AE6E-4E85-9B0C-68FABF5C5996}"/>
              </a:ext>
            </a:extLst>
          </p:cNvPr>
          <p:cNvSpPr txBox="1"/>
          <p:nvPr/>
        </p:nvSpPr>
        <p:spPr>
          <a:xfrm>
            <a:off x="4037442" y="5279922"/>
            <a:ext cx="45977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1. 3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왼쪽 방에 옮긴다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2. 4</a:t>
            </a:r>
            <a:r>
              <a:rPr lang="ko-KR" altLang="en-US" dirty="0"/>
              <a:t>를 오른쪽 방에 옮긴다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왼쪽방의 값과 오른쪽 방의 값을 더한다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그 결과를 옮긴다</a:t>
            </a:r>
          </a:p>
        </p:txBody>
      </p:sp>
    </p:spTree>
    <p:extLst>
      <p:ext uri="{BB962C8B-B14F-4D97-AF65-F5344CB8AC3E}">
        <p14:creationId xmlns:p14="http://schemas.microsoft.com/office/powerpoint/2010/main" val="1287669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EE7227F-63C8-4E53-A3B8-4B4597D95440}"/>
              </a:ext>
            </a:extLst>
          </p:cNvPr>
          <p:cNvSpPr/>
          <p:nvPr/>
        </p:nvSpPr>
        <p:spPr>
          <a:xfrm>
            <a:off x="3995233" y="3408325"/>
            <a:ext cx="8052619" cy="2949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7BCCD3-56F6-4874-9804-2B828B24524A}"/>
              </a:ext>
            </a:extLst>
          </p:cNvPr>
          <p:cNvSpPr txBox="1"/>
          <p:nvPr/>
        </p:nvSpPr>
        <p:spPr>
          <a:xfrm>
            <a:off x="8213267" y="4238754"/>
            <a:ext cx="3598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1. 1  10  0 0 1 1</a:t>
            </a:r>
          </a:p>
          <a:p>
            <a:r>
              <a:rPr lang="en-US" altLang="ko-KR" dirty="0"/>
              <a:t>2. 1  01  0 1 0 0</a:t>
            </a:r>
          </a:p>
          <a:p>
            <a:r>
              <a:rPr lang="en-US" altLang="ko-KR" dirty="0"/>
              <a:t>3. 1101001 1010101 1010101</a:t>
            </a:r>
          </a:p>
          <a:p>
            <a:r>
              <a:rPr lang="en-US" altLang="ko-KR" dirty="0"/>
              <a:t>4. 110110 1101101 110101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ACFC7-F794-4EA1-8B8C-A523B8DD174A}"/>
              </a:ext>
            </a:extLst>
          </p:cNvPr>
          <p:cNvSpPr txBox="1"/>
          <p:nvPr/>
        </p:nvSpPr>
        <p:spPr>
          <a:xfrm>
            <a:off x="1101119" y="4503204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3+4</a:t>
            </a:r>
            <a:endParaRPr lang="ko-KR" alt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132C07-7BC4-4499-8E96-E1D8C8A5585B}"/>
              </a:ext>
            </a:extLst>
          </p:cNvPr>
          <p:cNvSpPr txBox="1"/>
          <p:nvPr/>
        </p:nvSpPr>
        <p:spPr>
          <a:xfrm>
            <a:off x="4650769" y="4238754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MOV AX 3</a:t>
            </a:r>
          </a:p>
          <a:p>
            <a:r>
              <a:rPr lang="en-US" altLang="ko-KR" dirty="0"/>
              <a:t>2. MOV BX 4</a:t>
            </a:r>
          </a:p>
          <a:p>
            <a:r>
              <a:rPr lang="en-US" altLang="ko-KR" dirty="0"/>
              <a:t>3. ADD AX BX</a:t>
            </a:r>
          </a:p>
          <a:p>
            <a:r>
              <a:rPr lang="en-US" altLang="ko-KR" dirty="0"/>
              <a:t>4. MOV [1004]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F716084E-DAE9-4E70-B528-6617BF24842C}"/>
              </a:ext>
            </a:extLst>
          </p:cNvPr>
          <p:cNvSpPr/>
          <p:nvPr/>
        </p:nvSpPr>
        <p:spPr>
          <a:xfrm>
            <a:off x="6590948" y="4308625"/>
            <a:ext cx="1622318" cy="1060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번역기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어셈블러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&quot;허용 안 됨&quot; 기호 12">
            <a:extLst>
              <a:ext uri="{FF2B5EF4-FFF2-40B4-BE49-F238E27FC236}">
                <a16:creationId xmlns:a16="http://schemas.microsoft.com/office/drawing/2014/main" id="{12B8A6F1-7752-4736-A31E-3B13329E5F03}"/>
              </a:ext>
            </a:extLst>
          </p:cNvPr>
          <p:cNvSpPr/>
          <p:nvPr/>
        </p:nvSpPr>
        <p:spPr>
          <a:xfrm>
            <a:off x="9482218" y="4111449"/>
            <a:ext cx="1454284" cy="147000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AD33728-ADAA-459B-85EF-D4C1B61B007F}"/>
              </a:ext>
            </a:extLst>
          </p:cNvPr>
          <p:cNvSpPr/>
          <p:nvPr/>
        </p:nvSpPr>
        <p:spPr>
          <a:xfrm>
            <a:off x="5545389" y="299188"/>
            <a:ext cx="2603090" cy="2470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30F34DE2-2975-4102-B1FF-E5B3C5A102AB}"/>
              </a:ext>
            </a:extLst>
          </p:cNvPr>
          <p:cNvSpPr/>
          <p:nvPr/>
        </p:nvSpPr>
        <p:spPr>
          <a:xfrm>
            <a:off x="5884601" y="490918"/>
            <a:ext cx="2005781" cy="12388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ALU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CE0B937-1BBC-4917-8467-08F6F075D4B8}"/>
              </a:ext>
            </a:extLst>
          </p:cNvPr>
          <p:cNvSpPr/>
          <p:nvPr/>
        </p:nvSpPr>
        <p:spPr>
          <a:xfrm>
            <a:off x="6312305" y="918621"/>
            <a:ext cx="383458" cy="334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F642F4-EE3F-4345-9556-75EA5D927E99}"/>
              </a:ext>
            </a:extLst>
          </p:cNvPr>
          <p:cNvSpPr/>
          <p:nvPr/>
        </p:nvSpPr>
        <p:spPr>
          <a:xfrm>
            <a:off x="7039295" y="895070"/>
            <a:ext cx="383458" cy="334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4D2BEF60-AD68-4FEF-81F7-750C98F7FECE}"/>
              </a:ext>
            </a:extLst>
          </p:cNvPr>
          <p:cNvSpPr/>
          <p:nvPr/>
        </p:nvSpPr>
        <p:spPr>
          <a:xfrm>
            <a:off x="6586414" y="1681018"/>
            <a:ext cx="604684" cy="958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14D4139-3245-4209-907C-C1691F790305}"/>
              </a:ext>
            </a:extLst>
          </p:cNvPr>
          <p:cNvSpPr/>
          <p:nvPr/>
        </p:nvSpPr>
        <p:spPr>
          <a:xfrm>
            <a:off x="8088853" y="1729781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BA6678C-04FD-44CF-AD24-706762CE7617}"/>
              </a:ext>
            </a:extLst>
          </p:cNvPr>
          <p:cNvSpPr/>
          <p:nvPr/>
        </p:nvSpPr>
        <p:spPr>
          <a:xfrm>
            <a:off x="8088853" y="2161862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2FA68AB-E613-4CB9-9228-A5EEFA5A1BF4}"/>
              </a:ext>
            </a:extLst>
          </p:cNvPr>
          <p:cNvSpPr/>
          <p:nvPr/>
        </p:nvSpPr>
        <p:spPr>
          <a:xfrm>
            <a:off x="8088853" y="2639664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DF12E97-4E01-4AB6-AED4-48EFDBC88064}"/>
              </a:ext>
            </a:extLst>
          </p:cNvPr>
          <p:cNvSpPr/>
          <p:nvPr/>
        </p:nvSpPr>
        <p:spPr>
          <a:xfrm rot="5400000">
            <a:off x="7723092" y="2931682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756D69A-F948-4DE4-BAB1-DD230638E2A3}"/>
              </a:ext>
            </a:extLst>
          </p:cNvPr>
          <p:cNvSpPr/>
          <p:nvPr/>
        </p:nvSpPr>
        <p:spPr>
          <a:xfrm rot="5400000">
            <a:off x="7438027" y="2931685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32FDE5F-D047-4AE8-BCB1-ED4852E8993E}"/>
              </a:ext>
            </a:extLst>
          </p:cNvPr>
          <p:cNvSpPr/>
          <p:nvPr/>
        </p:nvSpPr>
        <p:spPr>
          <a:xfrm rot="5400000">
            <a:off x="7135047" y="2931686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79977A-359D-4C2D-890A-7EC2420179E7}"/>
              </a:ext>
            </a:extLst>
          </p:cNvPr>
          <p:cNvSpPr txBox="1"/>
          <p:nvPr/>
        </p:nvSpPr>
        <p:spPr>
          <a:xfrm>
            <a:off x="8627169" y="1552558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40EB5-C88C-49A8-A1C2-63964E946161}"/>
              </a:ext>
            </a:extLst>
          </p:cNvPr>
          <p:cNvSpPr txBox="1"/>
          <p:nvPr/>
        </p:nvSpPr>
        <p:spPr>
          <a:xfrm>
            <a:off x="8627169" y="1961133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C36FB6-CFBC-492A-BE61-C8A6C4D73858}"/>
              </a:ext>
            </a:extLst>
          </p:cNvPr>
          <p:cNvSpPr txBox="1"/>
          <p:nvPr/>
        </p:nvSpPr>
        <p:spPr>
          <a:xfrm>
            <a:off x="8627169" y="2500717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431D76-5037-479D-9403-9B11F91EEA94}"/>
              </a:ext>
            </a:extLst>
          </p:cNvPr>
          <p:cNvSpPr txBox="1"/>
          <p:nvPr/>
        </p:nvSpPr>
        <p:spPr>
          <a:xfrm>
            <a:off x="8941797" y="1542730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9A01C5-353C-46D9-BF40-9720C0394E7F}"/>
              </a:ext>
            </a:extLst>
          </p:cNvPr>
          <p:cNvSpPr txBox="1"/>
          <p:nvPr/>
        </p:nvSpPr>
        <p:spPr>
          <a:xfrm>
            <a:off x="8941797" y="1951305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EBA33D-071B-4CAD-B9B2-D12AB7E6BB51}"/>
              </a:ext>
            </a:extLst>
          </p:cNvPr>
          <p:cNvSpPr txBox="1"/>
          <p:nvPr/>
        </p:nvSpPr>
        <p:spPr>
          <a:xfrm>
            <a:off x="8941797" y="2490889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DD232C-F180-4E17-A0E2-8E5751A5E7C1}"/>
              </a:ext>
            </a:extLst>
          </p:cNvPr>
          <p:cNvSpPr txBox="1"/>
          <p:nvPr/>
        </p:nvSpPr>
        <p:spPr>
          <a:xfrm>
            <a:off x="8251810" y="2934580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0   0   1  1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935D1AA-75D6-43DC-B63A-F98C8EB5F11A}"/>
              </a:ext>
            </a:extLst>
          </p:cNvPr>
          <p:cNvSpPr/>
          <p:nvPr/>
        </p:nvSpPr>
        <p:spPr>
          <a:xfrm rot="5400000">
            <a:off x="6737016" y="2931687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B7C957-E77C-4494-9832-635B37D89FAF}"/>
              </a:ext>
            </a:extLst>
          </p:cNvPr>
          <p:cNvSpPr txBox="1"/>
          <p:nvPr/>
        </p:nvSpPr>
        <p:spPr>
          <a:xfrm>
            <a:off x="1332574" y="1043331"/>
            <a:ext cx="3598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b="1" dirty="0"/>
              <a:t>1  10  0 0 1 1</a:t>
            </a:r>
          </a:p>
          <a:p>
            <a:r>
              <a:rPr lang="en-US" altLang="ko-KR" dirty="0"/>
              <a:t>2. 1  01  0 1 0 0</a:t>
            </a:r>
          </a:p>
          <a:p>
            <a:r>
              <a:rPr lang="en-US" altLang="ko-KR" dirty="0"/>
              <a:t>3. 1101001 1010101 1010101</a:t>
            </a:r>
          </a:p>
          <a:p>
            <a:r>
              <a:rPr lang="en-US" altLang="ko-KR" dirty="0"/>
              <a:t>4. 110110 1101101 110101</a:t>
            </a:r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6032B373-90D3-4FFE-B59F-EE585E9D564B}"/>
              </a:ext>
            </a:extLst>
          </p:cNvPr>
          <p:cNvSpPr/>
          <p:nvPr/>
        </p:nvSpPr>
        <p:spPr>
          <a:xfrm>
            <a:off x="4097505" y="5460543"/>
            <a:ext cx="3563962" cy="703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의사코드</a:t>
            </a:r>
            <a:r>
              <a:rPr lang="en-US" altLang="ko-KR" dirty="0"/>
              <a:t>, </a:t>
            </a:r>
            <a:r>
              <a:rPr lang="ko-KR" altLang="en-US" dirty="0"/>
              <a:t>기능</a:t>
            </a:r>
            <a:r>
              <a:rPr lang="en-US" altLang="ko-KR" dirty="0"/>
              <a:t>(</a:t>
            </a:r>
            <a:r>
              <a:rPr lang="ko-KR" altLang="en-US" dirty="0"/>
              <a:t>어셈블리</a:t>
            </a:r>
            <a:r>
              <a:rPr lang="en-US" altLang="ko-KR" dirty="0"/>
              <a:t>)</a:t>
            </a:r>
            <a:r>
              <a:rPr lang="ko-KR" altLang="en-US" dirty="0"/>
              <a:t>코드</a:t>
            </a:r>
            <a:r>
              <a:rPr lang="en-US" altLang="ko-KR" dirty="0"/>
              <a:t>, </a:t>
            </a:r>
          </a:p>
          <a:p>
            <a:pPr algn="ctr"/>
            <a:r>
              <a:rPr lang="en-US" altLang="ko-KR" dirty="0"/>
              <a:t>2</a:t>
            </a:r>
            <a:r>
              <a:rPr lang="ko-KR" altLang="en-US" dirty="0"/>
              <a:t>세대 코드</a:t>
            </a:r>
            <a:r>
              <a:rPr lang="en-US" altLang="ko-KR" dirty="0"/>
              <a:t>, </a:t>
            </a:r>
            <a:r>
              <a:rPr lang="ko-KR" altLang="en-US" dirty="0"/>
              <a:t>저급언어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5B0C2DDC-F612-4962-94AD-D0DB4F5F871B}"/>
              </a:ext>
            </a:extLst>
          </p:cNvPr>
          <p:cNvSpPr/>
          <p:nvPr/>
        </p:nvSpPr>
        <p:spPr>
          <a:xfrm>
            <a:off x="8154694" y="5460543"/>
            <a:ext cx="3893158" cy="703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이진</a:t>
            </a:r>
            <a:r>
              <a:rPr lang="en-US" altLang="ko-KR" dirty="0"/>
              <a:t>)</a:t>
            </a:r>
            <a:r>
              <a:rPr lang="ko-KR" altLang="en-US" dirty="0"/>
              <a:t>숫자코드</a:t>
            </a:r>
            <a:r>
              <a:rPr lang="en-US" altLang="ko-KR" dirty="0"/>
              <a:t>, </a:t>
            </a:r>
            <a:r>
              <a:rPr lang="ko-KR" altLang="en-US" dirty="0"/>
              <a:t>실행코드</a:t>
            </a:r>
            <a:r>
              <a:rPr lang="en-US" altLang="ko-KR" dirty="0"/>
              <a:t>, </a:t>
            </a:r>
          </a:p>
          <a:p>
            <a:pPr algn="ctr"/>
            <a:r>
              <a:rPr lang="en-US" altLang="ko-KR" dirty="0"/>
              <a:t>1</a:t>
            </a:r>
            <a:r>
              <a:rPr lang="ko-KR" altLang="en-US" dirty="0"/>
              <a:t>세대 코드</a:t>
            </a:r>
            <a:r>
              <a:rPr lang="en-US" altLang="ko-KR" dirty="0"/>
              <a:t>, </a:t>
            </a:r>
            <a:r>
              <a:rPr lang="ko-KR" altLang="en-US" dirty="0"/>
              <a:t>기계어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9AE52724-47D3-4FA1-A792-6F62025F58F4}"/>
              </a:ext>
            </a:extLst>
          </p:cNvPr>
          <p:cNvSpPr/>
          <p:nvPr/>
        </p:nvSpPr>
        <p:spPr>
          <a:xfrm>
            <a:off x="3995234" y="3310620"/>
            <a:ext cx="8052618" cy="703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장치코드</a:t>
            </a:r>
            <a:r>
              <a:rPr lang="en-US" altLang="ko-KR" dirty="0"/>
              <a:t>(</a:t>
            </a:r>
            <a:r>
              <a:rPr lang="ko-KR" altLang="en-US" dirty="0"/>
              <a:t>물리코드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0D5A4217-97C4-4779-8044-5CC88DD13C85}"/>
              </a:ext>
            </a:extLst>
          </p:cNvPr>
          <p:cNvSpPr/>
          <p:nvPr/>
        </p:nvSpPr>
        <p:spPr>
          <a:xfrm>
            <a:off x="2709680" y="4308625"/>
            <a:ext cx="1626933" cy="106058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번역기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컴파일러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5CCEBFBA-83D0-4150-A7F4-86463824A4AD}"/>
              </a:ext>
            </a:extLst>
          </p:cNvPr>
          <p:cNvSpPr/>
          <p:nvPr/>
        </p:nvSpPr>
        <p:spPr>
          <a:xfrm>
            <a:off x="0" y="3310620"/>
            <a:ext cx="3598610" cy="703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논리코드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AB4C986-0A64-4A28-8B7A-74AA65B39C65}"/>
              </a:ext>
            </a:extLst>
          </p:cNvPr>
          <p:cNvSpPr txBox="1"/>
          <p:nvPr/>
        </p:nvSpPr>
        <p:spPr>
          <a:xfrm>
            <a:off x="2355321" y="5152236"/>
            <a:ext cx="1720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C </a:t>
            </a:r>
            <a:r>
              <a:rPr lang="ko-KR" altLang="en-US" sz="2400" dirty="0"/>
              <a:t>컴파일러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C20B59F-1197-43B3-B1FA-35CEA8D50D4C}"/>
              </a:ext>
            </a:extLst>
          </p:cNvPr>
          <p:cNvSpPr txBox="1"/>
          <p:nvPr/>
        </p:nvSpPr>
        <p:spPr>
          <a:xfrm>
            <a:off x="2195928" y="5664090"/>
            <a:ext cx="2096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Java </a:t>
            </a:r>
            <a:r>
              <a:rPr lang="ko-KR" altLang="en-US" sz="2400" dirty="0"/>
              <a:t>컴파일러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23DF18-B39A-40BB-9D73-ECE36DF85240}"/>
              </a:ext>
            </a:extLst>
          </p:cNvPr>
          <p:cNvSpPr txBox="1"/>
          <p:nvPr/>
        </p:nvSpPr>
        <p:spPr>
          <a:xfrm>
            <a:off x="-98663" y="5664090"/>
            <a:ext cx="1480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Java </a:t>
            </a:r>
            <a:r>
              <a:rPr lang="ko-KR" altLang="en-US" sz="2400" dirty="0"/>
              <a:t>언어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5066D557-8F8A-4B90-9F74-B7C8CEB55947}"/>
              </a:ext>
            </a:extLst>
          </p:cNvPr>
          <p:cNvSpPr/>
          <p:nvPr/>
        </p:nvSpPr>
        <p:spPr>
          <a:xfrm>
            <a:off x="-3295" y="5460543"/>
            <a:ext cx="3563962" cy="703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의사코드</a:t>
            </a:r>
            <a:r>
              <a:rPr lang="en-US" altLang="ko-KR" dirty="0"/>
              <a:t>, </a:t>
            </a:r>
          </a:p>
          <a:p>
            <a:pPr algn="ctr"/>
            <a:r>
              <a:rPr lang="en-US" altLang="ko-KR" dirty="0"/>
              <a:t>3</a:t>
            </a:r>
            <a:r>
              <a:rPr lang="ko-KR" altLang="en-US" dirty="0"/>
              <a:t>세대 코드</a:t>
            </a:r>
            <a:r>
              <a:rPr lang="en-US" altLang="ko-KR" dirty="0"/>
              <a:t>, </a:t>
            </a:r>
            <a:r>
              <a:rPr lang="ko-KR" altLang="en-US" dirty="0"/>
              <a:t>고급언어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C757EAB0-765D-4A74-A10D-0A24A82F6590}"/>
              </a:ext>
            </a:extLst>
          </p:cNvPr>
          <p:cNvSpPr/>
          <p:nvPr/>
        </p:nvSpPr>
        <p:spPr>
          <a:xfrm>
            <a:off x="2538852" y="3247725"/>
            <a:ext cx="1968589" cy="106058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실행기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인터프리터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121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5EA88-DFE5-4816-9E28-BAB4B8E54037}"/>
              </a:ext>
            </a:extLst>
          </p:cNvPr>
          <p:cNvSpPr txBox="1"/>
          <p:nvPr/>
        </p:nvSpPr>
        <p:spPr>
          <a:xfrm>
            <a:off x="5830834" y="4023510"/>
            <a:ext cx="2096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Java </a:t>
            </a:r>
            <a:r>
              <a:rPr lang="ko-KR" altLang="en-US" sz="2400" dirty="0"/>
              <a:t>컴파일러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4615EC-BF52-45D6-A420-6CB267BB2975}"/>
              </a:ext>
            </a:extLst>
          </p:cNvPr>
          <p:cNvSpPr txBox="1"/>
          <p:nvPr/>
        </p:nvSpPr>
        <p:spPr>
          <a:xfrm>
            <a:off x="3536243" y="4023510"/>
            <a:ext cx="1480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Java </a:t>
            </a:r>
            <a:r>
              <a:rPr lang="ko-KR" altLang="en-US" sz="2400" dirty="0"/>
              <a:t>언어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E8AED-0AAF-4CF3-923B-A8CBCA94B90C}"/>
              </a:ext>
            </a:extLst>
          </p:cNvPr>
          <p:cNvSpPr txBox="1"/>
          <p:nvPr/>
        </p:nvSpPr>
        <p:spPr>
          <a:xfrm>
            <a:off x="6138610" y="4526621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연산자</a:t>
            </a:r>
            <a:endParaRPr lang="en-US" altLang="ko-KR" sz="2400" dirty="0"/>
          </a:p>
          <a:p>
            <a:r>
              <a:rPr lang="ko-KR" altLang="en-US" sz="2400" dirty="0"/>
              <a:t>제어구조</a:t>
            </a:r>
            <a:endParaRPr lang="en-US" altLang="ko-KR" sz="2400" dirty="0"/>
          </a:p>
          <a:p>
            <a:r>
              <a:rPr lang="ko-KR" altLang="en-US" sz="2400" dirty="0"/>
              <a:t>변수</a:t>
            </a:r>
            <a:endParaRPr lang="en-US" altLang="ko-KR" sz="2400" dirty="0"/>
          </a:p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9211D1-7EB4-42FF-BA01-C071C5B03907}"/>
              </a:ext>
            </a:extLst>
          </p:cNvPr>
          <p:cNvSpPr/>
          <p:nvPr/>
        </p:nvSpPr>
        <p:spPr>
          <a:xfrm>
            <a:off x="2771012" y="1072211"/>
            <a:ext cx="1530462" cy="471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자동차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6A187A60-C402-4682-BF10-94C92C26DFCE}"/>
              </a:ext>
            </a:extLst>
          </p:cNvPr>
          <p:cNvSpPr/>
          <p:nvPr/>
        </p:nvSpPr>
        <p:spPr>
          <a:xfrm>
            <a:off x="1443657" y="1544159"/>
            <a:ext cx="2654710" cy="3716594"/>
          </a:xfrm>
          <a:custGeom>
            <a:avLst/>
            <a:gdLst>
              <a:gd name="connsiteX0" fmla="*/ 2330245 w 2654710"/>
              <a:gd name="connsiteY0" fmla="*/ 0 h 3716594"/>
              <a:gd name="connsiteX1" fmla="*/ 2153265 w 2654710"/>
              <a:gd name="connsiteY1" fmla="*/ 88491 h 3716594"/>
              <a:gd name="connsiteX2" fmla="*/ 2109019 w 2654710"/>
              <a:gd name="connsiteY2" fmla="*/ 117988 h 3716594"/>
              <a:gd name="connsiteX3" fmla="*/ 2035277 w 2654710"/>
              <a:gd name="connsiteY3" fmla="*/ 147484 h 3716594"/>
              <a:gd name="connsiteX4" fmla="*/ 1887794 w 2654710"/>
              <a:gd name="connsiteY4" fmla="*/ 191730 h 3716594"/>
              <a:gd name="connsiteX5" fmla="*/ 1843548 w 2654710"/>
              <a:gd name="connsiteY5" fmla="*/ 206478 h 3716594"/>
              <a:gd name="connsiteX6" fmla="*/ 1740310 w 2654710"/>
              <a:gd name="connsiteY6" fmla="*/ 294968 h 3716594"/>
              <a:gd name="connsiteX7" fmla="*/ 1696065 w 2654710"/>
              <a:gd name="connsiteY7" fmla="*/ 339213 h 3716594"/>
              <a:gd name="connsiteX8" fmla="*/ 1622323 w 2654710"/>
              <a:gd name="connsiteY8" fmla="*/ 383459 h 3716594"/>
              <a:gd name="connsiteX9" fmla="*/ 1578077 w 2654710"/>
              <a:gd name="connsiteY9" fmla="*/ 412955 h 3716594"/>
              <a:gd name="connsiteX10" fmla="*/ 1563329 w 2654710"/>
              <a:gd name="connsiteY10" fmla="*/ 457200 h 3716594"/>
              <a:gd name="connsiteX11" fmla="*/ 1519084 w 2654710"/>
              <a:gd name="connsiteY11" fmla="*/ 545691 h 3716594"/>
              <a:gd name="connsiteX12" fmla="*/ 1533832 w 2654710"/>
              <a:gd name="connsiteY12" fmla="*/ 678426 h 3716594"/>
              <a:gd name="connsiteX13" fmla="*/ 2212258 w 2654710"/>
              <a:gd name="connsiteY13" fmla="*/ 663678 h 3716594"/>
              <a:gd name="connsiteX14" fmla="*/ 2521974 w 2654710"/>
              <a:gd name="connsiteY14" fmla="*/ 663678 h 3716594"/>
              <a:gd name="connsiteX15" fmla="*/ 2625213 w 2654710"/>
              <a:gd name="connsiteY15" fmla="*/ 737420 h 3716594"/>
              <a:gd name="connsiteX16" fmla="*/ 2654710 w 2654710"/>
              <a:gd name="connsiteY16" fmla="*/ 825910 h 3716594"/>
              <a:gd name="connsiteX17" fmla="*/ 2639961 w 2654710"/>
              <a:gd name="connsiteY17" fmla="*/ 988142 h 3716594"/>
              <a:gd name="connsiteX18" fmla="*/ 2625213 w 2654710"/>
              <a:gd name="connsiteY18" fmla="*/ 1032388 h 3716594"/>
              <a:gd name="connsiteX19" fmla="*/ 2610465 w 2654710"/>
              <a:gd name="connsiteY19" fmla="*/ 1120878 h 3716594"/>
              <a:gd name="connsiteX20" fmla="*/ 2448232 w 2654710"/>
              <a:gd name="connsiteY20" fmla="*/ 1179871 h 3716594"/>
              <a:gd name="connsiteX21" fmla="*/ 1873045 w 2654710"/>
              <a:gd name="connsiteY21" fmla="*/ 1150375 h 3716594"/>
              <a:gd name="connsiteX22" fmla="*/ 1828800 w 2654710"/>
              <a:gd name="connsiteY22" fmla="*/ 1135626 h 3716594"/>
              <a:gd name="connsiteX23" fmla="*/ 1725561 w 2654710"/>
              <a:gd name="connsiteY23" fmla="*/ 1194620 h 3716594"/>
              <a:gd name="connsiteX24" fmla="*/ 1592826 w 2654710"/>
              <a:gd name="connsiteY24" fmla="*/ 1283110 h 3716594"/>
              <a:gd name="connsiteX25" fmla="*/ 1430594 w 2654710"/>
              <a:gd name="connsiteY25" fmla="*/ 1371600 h 3716594"/>
              <a:gd name="connsiteX26" fmla="*/ 1297858 w 2654710"/>
              <a:gd name="connsiteY26" fmla="*/ 1474839 h 3716594"/>
              <a:gd name="connsiteX27" fmla="*/ 1238865 w 2654710"/>
              <a:gd name="connsiteY27" fmla="*/ 1769807 h 3716594"/>
              <a:gd name="connsiteX28" fmla="*/ 1224116 w 2654710"/>
              <a:gd name="connsiteY28" fmla="*/ 1814052 h 3716594"/>
              <a:gd name="connsiteX29" fmla="*/ 1209368 w 2654710"/>
              <a:gd name="connsiteY29" fmla="*/ 1887794 h 3716594"/>
              <a:gd name="connsiteX30" fmla="*/ 1076632 w 2654710"/>
              <a:gd name="connsiteY30" fmla="*/ 1858297 h 3716594"/>
              <a:gd name="connsiteX31" fmla="*/ 1002890 w 2654710"/>
              <a:gd name="connsiteY31" fmla="*/ 1843549 h 3716594"/>
              <a:gd name="connsiteX32" fmla="*/ 663677 w 2654710"/>
              <a:gd name="connsiteY32" fmla="*/ 1873046 h 3716594"/>
              <a:gd name="connsiteX33" fmla="*/ 604684 w 2654710"/>
              <a:gd name="connsiteY33" fmla="*/ 1917291 h 3716594"/>
              <a:gd name="connsiteX34" fmla="*/ 324465 w 2654710"/>
              <a:gd name="connsiteY34" fmla="*/ 2094271 h 3716594"/>
              <a:gd name="connsiteX35" fmla="*/ 280219 w 2654710"/>
              <a:gd name="connsiteY35" fmla="*/ 2153265 h 3716594"/>
              <a:gd name="connsiteX36" fmla="*/ 265471 w 2654710"/>
              <a:gd name="connsiteY36" fmla="*/ 2197510 h 3716594"/>
              <a:gd name="connsiteX37" fmla="*/ 250723 w 2654710"/>
              <a:gd name="connsiteY37" fmla="*/ 2256504 h 3716594"/>
              <a:gd name="connsiteX38" fmla="*/ 162232 w 2654710"/>
              <a:gd name="connsiteY38" fmla="*/ 2271252 h 3716594"/>
              <a:gd name="connsiteX39" fmla="*/ 147484 w 2654710"/>
              <a:gd name="connsiteY39" fmla="*/ 2330246 h 3716594"/>
              <a:gd name="connsiteX40" fmla="*/ 191729 w 2654710"/>
              <a:gd name="connsiteY40" fmla="*/ 2536723 h 3716594"/>
              <a:gd name="connsiteX41" fmla="*/ 265471 w 2654710"/>
              <a:gd name="connsiteY41" fmla="*/ 2610465 h 3716594"/>
              <a:gd name="connsiteX42" fmla="*/ 398207 w 2654710"/>
              <a:gd name="connsiteY42" fmla="*/ 2698955 h 3716594"/>
              <a:gd name="connsiteX43" fmla="*/ 560439 w 2654710"/>
              <a:gd name="connsiteY43" fmla="*/ 2802194 h 3716594"/>
              <a:gd name="connsiteX44" fmla="*/ 678426 w 2654710"/>
              <a:gd name="connsiteY44" fmla="*/ 2831691 h 3716594"/>
              <a:gd name="connsiteX45" fmla="*/ 737419 w 2654710"/>
              <a:gd name="connsiteY45" fmla="*/ 2861188 h 3716594"/>
              <a:gd name="connsiteX46" fmla="*/ 884903 w 2654710"/>
              <a:gd name="connsiteY46" fmla="*/ 2905433 h 3716594"/>
              <a:gd name="connsiteX47" fmla="*/ 870155 w 2654710"/>
              <a:gd name="connsiteY47" fmla="*/ 3008671 h 3716594"/>
              <a:gd name="connsiteX48" fmla="*/ 796413 w 2654710"/>
              <a:gd name="connsiteY48" fmla="*/ 3126659 h 3716594"/>
              <a:gd name="connsiteX49" fmla="*/ 722671 w 2654710"/>
              <a:gd name="connsiteY49" fmla="*/ 3170904 h 3716594"/>
              <a:gd name="connsiteX50" fmla="*/ 634181 w 2654710"/>
              <a:gd name="connsiteY50" fmla="*/ 3215149 h 3716594"/>
              <a:gd name="connsiteX51" fmla="*/ 560439 w 2654710"/>
              <a:gd name="connsiteY51" fmla="*/ 3229897 h 3716594"/>
              <a:gd name="connsiteX52" fmla="*/ 486697 w 2654710"/>
              <a:gd name="connsiteY52" fmla="*/ 3259394 h 3716594"/>
              <a:gd name="connsiteX53" fmla="*/ 398207 w 2654710"/>
              <a:gd name="connsiteY53" fmla="*/ 3274142 h 3716594"/>
              <a:gd name="connsiteX54" fmla="*/ 309716 w 2654710"/>
              <a:gd name="connsiteY54" fmla="*/ 3318388 h 3716594"/>
              <a:gd name="connsiteX55" fmla="*/ 147484 w 2654710"/>
              <a:gd name="connsiteY55" fmla="*/ 3362633 h 3716594"/>
              <a:gd name="connsiteX56" fmla="*/ 103239 w 2654710"/>
              <a:gd name="connsiteY56" fmla="*/ 3392130 h 3716594"/>
              <a:gd name="connsiteX57" fmla="*/ 44245 w 2654710"/>
              <a:gd name="connsiteY57" fmla="*/ 3421626 h 3716594"/>
              <a:gd name="connsiteX58" fmla="*/ 0 w 2654710"/>
              <a:gd name="connsiteY58" fmla="*/ 3583859 h 3716594"/>
              <a:gd name="connsiteX59" fmla="*/ 14748 w 2654710"/>
              <a:gd name="connsiteY59" fmla="*/ 3716594 h 3716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654710" h="3716594">
                <a:moveTo>
                  <a:pt x="2330245" y="0"/>
                </a:moveTo>
                <a:cubicBezTo>
                  <a:pt x="2271252" y="29497"/>
                  <a:pt x="2208144" y="51905"/>
                  <a:pt x="2153265" y="88491"/>
                </a:cubicBezTo>
                <a:cubicBezTo>
                  <a:pt x="2138516" y="98323"/>
                  <a:pt x="2124873" y="110061"/>
                  <a:pt x="2109019" y="117988"/>
                </a:cubicBezTo>
                <a:cubicBezTo>
                  <a:pt x="2085340" y="129827"/>
                  <a:pt x="2060065" y="138188"/>
                  <a:pt x="2035277" y="147484"/>
                </a:cubicBezTo>
                <a:cubicBezTo>
                  <a:pt x="1990731" y="164189"/>
                  <a:pt x="1928509" y="179516"/>
                  <a:pt x="1887794" y="191730"/>
                </a:cubicBezTo>
                <a:cubicBezTo>
                  <a:pt x="1872903" y="196197"/>
                  <a:pt x="1858297" y="201562"/>
                  <a:pt x="1843548" y="206478"/>
                </a:cubicBezTo>
                <a:cubicBezTo>
                  <a:pt x="1733760" y="316266"/>
                  <a:pt x="1872748" y="181449"/>
                  <a:pt x="1740310" y="294968"/>
                </a:cubicBezTo>
                <a:cubicBezTo>
                  <a:pt x="1724474" y="308542"/>
                  <a:pt x="1712751" y="326699"/>
                  <a:pt x="1696065" y="339213"/>
                </a:cubicBezTo>
                <a:cubicBezTo>
                  <a:pt x="1673132" y="356413"/>
                  <a:pt x="1646632" y="368266"/>
                  <a:pt x="1622323" y="383459"/>
                </a:cubicBezTo>
                <a:cubicBezTo>
                  <a:pt x="1607292" y="392853"/>
                  <a:pt x="1592826" y="403123"/>
                  <a:pt x="1578077" y="412955"/>
                </a:cubicBezTo>
                <a:cubicBezTo>
                  <a:pt x="1573161" y="427703"/>
                  <a:pt x="1569643" y="442994"/>
                  <a:pt x="1563329" y="457200"/>
                </a:cubicBezTo>
                <a:cubicBezTo>
                  <a:pt x="1549935" y="487336"/>
                  <a:pt x="1523443" y="513002"/>
                  <a:pt x="1519084" y="545691"/>
                </a:cubicBezTo>
                <a:cubicBezTo>
                  <a:pt x="1513200" y="589818"/>
                  <a:pt x="1528916" y="634181"/>
                  <a:pt x="1533832" y="678426"/>
                </a:cubicBezTo>
                <a:lnTo>
                  <a:pt x="2212258" y="663678"/>
                </a:lnTo>
                <a:cubicBezTo>
                  <a:pt x="2506120" y="653717"/>
                  <a:pt x="2301666" y="636140"/>
                  <a:pt x="2521974" y="663678"/>
                </a:cubicBezTo>
                <a:cubicBezTo>
                  <a:pt x="2573041" y="680700"/>
                  <a:pt x="2590219" y="679097"/>
                  <a:pt x="2625213" y="737420"/>
                </a:cubicBezTo>
                <a:cubicBezTo>
                  <a:pt x="2641210" y="764081"/>
                  <a:pt x="2654710" y="825910"/>
                  <a:pt x="2654710" y="825910"/>
                </a:cubicBezTo>
                <a:cubicBezTo>
                  <a:pt x="2649794" y="879987"/>
                  <a:pt x="2647640" y="934387"/>
                  <a:pt x="2639961" y="988142"/>
                </a:cubicBezTo>
                <a:cubicBezTo>
                  <a:pt x="2637762" y="1003532"/>
                  <a:pt x="2628585" y="1017212"/>
                  <a:pt x="2625213" y="1032388"/>
                </a:cubicBezTo>
                <a:cubicBezTo>
                  <a:pt x="2618726" y="1061579"/>
                  <a:pt x="2630332" y="1098528"/>
                  <a:pt x="2610465" y="1120878"/>
                </a:cubicBezTo>
                <a:cubicBezTo>
                  <a:pt x="2585593" y="1148859"/>
                  <a:pt x="2491034" y="1169171"/>
                  <a:pt x="2448232" y="1179871"/>
                </a:cubicBezTo>
                <a:cubicBezTo>
                  <a:pt x="2178396" y="1172162"/>
                  <a:pt x="2067639" y="1205973"/>
                  <a:pt x="1873045" y="1150375"/>
                </a:cubicBezTo>
                <a:cubicBezTo>
                  <a:pt x="1858097" y="1146104"/>
                  <a:pt x="1843548" y="1140542"/>
                  <a:pt x="1828800" y="1135626"/>
                </a:cubicBezTo>
                <a:cubicBezTo>
                  <a:pt x="1794387" y="1155291"/>
                  <a:pt x="1759172" y="1173613"/>
                  <a:pt x="1725561" y="1194620"/>
                </a:cubicBezTo>
                <a:cubicBezTo>
                  <a:pt x="1680468" y="1222803"/>
                  <a:pt x="1638424" y="1255751"/>
                  <a:pt x="1592826" y="1283110"/>
                </a:cubicBezTo>
                <a:cubicBezTo>
                  <a:pt x="1540005" y="1314802"/>
                  <a:pt x="1482241" y="1338029"/>
                  <a:pt x="1430594" y="1371600"/>
                </a:cubicBezTo>
                <a:cubicBezTo>
                  <a:pt x="1383597" y="1402148"/>
                  <a:pt x="1297858" y="1474839"/>
                  <a:pt x="1297858" y="1474839"/>
                </a:cubicBezTo>
                <a:cubicBezTo>
                  <a:pt x="1229473" y="1611610"/>
                  <a:pt x="1283483" y="1487227"/>
                  <a:pt x="1238865" y="1769807"/>
                </a:cubicBezTo>
                <a:cubicBezTo>
                  <a:pt x="1236440" y="1785163"/>
                  <a:pt x="1227887" y="1798970"/>
                  <a:pt x="1224116" y="1814052"/>
                </a:cubicBezTo>
                <a:cubicBezTo>
                  <a:pt x="1218036" y="1838371"/>
                  <a:pt x="1214284" y="1863213"/>
                  <a:pt x="1209368" y="1887794"/>
                </a:cubicBezTo>
                <a:cubicBezTo>
                  <a:pt x="986961" y="1843314"/>
                  <a:pt x="1264085" y="1899953"/>
                  <a:pt x="1076632" y="1858297"/>
                </a:cubicBezTo>
                <a:cubicBezTo>
                  <a:pt x="1052161" y="1852859"/>
                  <a:pt x="1027471" y="1848465"/>
                  <a:pt x="1002890" y="1843549"/>
                </a:cubicBezTo>
                <a:cubicBezTo>
                  <a:pt x="889819" y="1853381"/>
                  <a:pt x="775277" y="1852379"/>
                  <a:pt x="663677" y="1873046"/>
                </a:cubicBezTo>
                <a:cubicBezTo>
                  <a:pt x="639507" y="1877522"/>
                  <a:pt x="625658" y="1904473"/>
                  <a:pt x="604684" y="1917291"/>
                </a:cubicBezTo>
                <a:cubicBezTo>
                  <a:pt x="522689" y="1967399"/>
                  <a:pt x="399821" y="2018916"/>
                  <a:pt x="324465" y="2094271"/>
                </a:cubicBezTo>
                <a:cubicBezTo>
                  <a:pt x="307084" y="2111652"/>
                  <a:pt x="294968" y="2133600"/>
                  <a:pt x="280219" y="2153265"/>
                </a:cubicBezTo>
                <a:cubicBezTo>
                  <a:pt x="275303" y="2168013"/>
                  <a:pt x="269742" y="2182562"/>
                  <a:pt x="265471" y="2197510"/>
                </a:cubicBezTo>
                <a:cubicBezTo>
                  <a:pt x="259903" y="2217000"/>
                  <a:pt x="267217" y="2244722"/>
                  <a:pt x="250723" y="2256504"/>
                </a:cubicBezTo>
                <a:cubicBezTo>
                  <a:pt x="226389" y="2273885"/>
                  <a:pt x="191729" y="2266336"/>
                  <a:pt x="162232" y="2271252"/>
                </a:cubicBezTo>
                <a:cubicBezTo>
                  <a:pt x="157316" y="2290917"/>
                  <a:pt x="145246" y="2310100"/>
                  <a:pt x="147484" y="2330246"/>
                </a:cubicBezTo>
                <a:cubicBezTo>
                  <a:pt x="155257" y="2400204"/>
                  <a:pt x="164414" y="2471851"/>
                  <a:pt x="191729" y="2536723"/>
                </a:cubicBezTo>
                <a:cubicBezTo>
                  <a:pt x="205219" y="2568761"/>
                  <a:pt x="239632" y="2587210"/>
                  <a:pt x="265471" y="2610465"/>
                </a:cubicBezTo>
                <a:cubicBezTo>
                  <a:pt x="333655" y="2671831"/>
                  <a:pt x="326930" y="2663318"/>
                  <a:pt x="398207" y="2698955"/>
                </a:cubicBezTo>
                <a:cubicBezTo>
                  <a:pt x="451939" y="2752687"/>
                  <a:pt x="469345" y="2779420"/>
                  <a:pt x="560439" y="2802194"/>
                </a:cubicBezTo>
                <a:cubicBezTo>
                  <a:pt x="599768" y="2812026"/>
                  <a:pt x="642167" y="2813561"/>
                  <a:pt x="678426" y="2831691"/>
                </a:cubicBezTo>
                <a:cubicBezTo>
                  <a:pt x="698090" y="2841523"/>
                  <a:pt x="717006" y="2853023"/>
                  <a:pt x="737419" y="2861188"/>
                </a:cubicBezTo>
                <a:cubicBezTo>
                  <a:pt x="797253" y="2885121"/>
                  <a:pt x="826964" y="2890947"/>
                  <a:pt x="884903" y="2905433"/>
                </a:cubicBezTo>
                <a:cubicBezTo>
                  <a:pt x="879987" y="2939846"/>
                  <a:pt x="879301" y="2975134"/>
                  <a:pt x="870155" y="3008671"/>
                </a:cubicBezTo>
                <a:cubicBezTo>
                  <a:pt x="862273" y="3037572"/>
                  <a:pt x="817393" y="3108301"/>
                  <a:pt x="796413" y="3126659"/>
                </a:cubicBezTo>
                <a:cubicBezTo>
                  <a:pt x="774840" y="3145536"/>
                  <a:pt x="747837" y="3157177"/>
                  <a:pt x="722671" y="3170904"/>
                </a:cubicBezTo>
                <a:cubicBezTo>
                  <a:pt x="693720" y="3186696"/>
                  <a:pt x="665174" y="3203879"/>
                  <a:pt x="634181" y="3215149"/>
                </a:cubicBezTo>
                <a:cubicBezTo>
                  <a:pt x="610623" y="3223716"/>
                  <a:pt x="585020" y="3224981"/>
                  <a:pt x="560439" y="3229897"/>
                </a:cubicBezTo>
                <a:cubicBezTo>
                  <a:pt x="535858" y="3239729"/>
                  <a:pt x="512238" y="3252428"/>
                  <a:pt x="486697" y="3259394"/>
                </a:cubicBezTo>
                <a:cubicBezTo>
                  <a:pt x="457847" y="3267262"/>
                  <a:pt x="426576" y="3264686"/>
                  <a:pt x="398207" y="3274142"/>
                </a:cubicBezTo>
                <a:cubicBezTo>
                  <a:pt x="366921" y="3284571"/>
                  <a:pt x="340709" y="3307118"/>
                  <a:pt x="309716" y="3318388"/>
                </a:cubicBezTo>
                <a:cubicBezTo>
                  <a:pt x="118875" y="3387785"/>
                  <a:pt x="367181" y="3264989"/>
                  <a:pt x="147484" y="3362633"/>
                </a:cubicBezTo>
                <a:cubicBezTo>
                  <a:pt x="131286" y="3369832"/>
                  <a:pt x="118629" y="3383336"/>
                  <a:pt x="103239" y="3392130"/>
                </a:cubicBezTo>
                <a:cubicBezTo>
                  <a:pt x="84150" y="3403038"/>
                  <a:pt x="63910" y="3411794"/>
                  <a:pt x="44245" y="3421626"/>
                </a:cubicBezTo>
                <a:cubicBezTo>
                  <a:pt x="10977" y="3554695"/>
                  <a:pt x="27567" y="3501154"/>
                  <a:pt x="0" y="3583859"/>
                </a:cubicBezTo>
                <a:cubicBezTo>
                  <a:pt x="16138" y="3696831"/>
                  <a:pt x="14748" y="3652335"/>
                  <a:pt x="14748" y="3716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병합 12">
            <a:extLst>
              <a:ext uri="{FF2B5EF4-FFF2-40B4-BE49-F238E27FC236}">
                <a16:creationId xmlns:a16="http://schemas.microsoft.com/office/drawing/2014/main" id="{5E448142-5DFD-4696-8A77-70EC3326A62C}"/>
              </a:ext>
            </a:extLst>
          </p:cNvPr>
          <p:cNvSpPr/>
          <p:nvPr/>
        </p:nvSpPr>
        <p:spPr>
          <a:xfrm>
            <a:off x="3055569" y="1643565"/>
            <a:ext cx="439082" cy="46166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ECB9F4E5-EF6E-401B-A2CB-615AD2866A7A}"/>
              </a:ext>
            </a:extLst>
          </p:cNvPr>
          <p:cNvSpPr/>
          <p:nvPr/>
        </p:nvSpPr>
        <p:spPr>
          <a:xfrm>
            <a:off x="9682815" y="1072211"/>
            <a:ext cx="422482" cy="2614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B7FCE2-E3DD-4FDB-85E7-5FEB0A167E8B}"/>
              </a:ext>
            </a:extLst>
          </p:cNvPr>
          <p:cNvSpPr txBox="1"/>
          <p:nvPr/>
        </p:nvSpPr>
        <p:spPr>
          <a:xfrm>
            <a:off x="8392562" y="1619253"/>
            <a:ext cx="3799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핸들 시계방향 </a:t>
            </a:r>
            <a:r>
              <a:rPr lang="en-US" altLang="ko-KR" dirty="0"/>
              <a:t>2</a:t>
            </a:r>
            <a:r>
              <a:rPr lang="ko-KR" altLang="en-US" dirty="0"/>
              <a:t>도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속도 몇으로 반시계 방향으로 </a:t>
            </a:r>
            <a:r>
              <a:rPr lang="en-US" altLang="ko-KR" dirty="0"/>
              <a:t>…</a:t>
            </a:r>
          </a:p>
          <a:p>
            <a:pPr marL="342900" indent="-342900">
              <a:buAutoNum type="arabicPeriod"/>
            </a:pP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0AF358-5B44-4EA9-AA57-F62C644DB61B}"/>
              </a:ext>
            </a:extLst>
          </p:cNvPr>
          <p:cNvSpPr/>
          <p:nvPr/>
        </p:nvSpPr>
        <p:spPr>
          <a:xfrm>
            <a:off x="5975475" y="1072211"/>
            <a:ext cx="1530462" cy="471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사람</a:t>
            </a:r>
          </a:p>
        </p:txBody>
      </p:sp>
      <p:sp>
        <p:nvSpPr>
          <p:cNvPr id="17" name="화살표: 왼쪽/오른쪽 16">
            <a:extLst>
              <a:ext uri="{FF2B5EF4-FFF2-40B4-BE49-F238E27FC236}">
                <a16:creationId xmlns:a16="http://schemas.microsoft.com/office/drawing/2014/main" id="{1033E5A3-F2F8-42C2-98E9-00B25B01EA67}"/>
              </a:ext>
            </a:extLst>
          </p:cNvPr>
          <p:cNvSpPr/>
          <p:nvPr/>
        </p:nvSpPr>
        <p:spPr>
          <a:xfrm>
            <a:off x="7801897" y="1072211"/>
            <a:ext cx="1158518" cy="4616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왼쪽/오른쪽 17">
            <a:extLst>
              <a:ext uri="{FF2B5EF4-FFF2-40B4-BE49-F238E27FC236}">
                <a16:creationId xmlns:a16="http://schemas.microsoft.com/office/drawing/2014/main" id="{A8EA5DCC-B262-45A5-A767-C5FADE10ED5C}"/>
              </a:ext>
            </a:extLst>
          </p:cNvPr>
          <p:cNvSpPr/>
          <p:nvPr/>
        </p:nvSpPr>
        <p:spPr>
          <a:xfrm>
            <a:off x="4597434" y="1072211"/>
            <a:ext cx="1158518" cy="4616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37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588ABC-D227-4EF8-8DE0-3157E65A4793}"/>
              </a:ext>
            </a:extLst>
          </p:cNvPr>
          <p:cNvSpPr txBox="1"/>
          <p:nvPr/>
        </p:nvSpPr>
        <p:spPr>
          <a:xfrm>
            <a:off x="1401097" y="13863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945C5-11B0-431A-8E53-04D19E224571}"/>
              </a:ext>
            </a:extLst>
          </p:cNvPr>
          <p:cNvSpPr txBox="1"/>
          <p:nvPr/>
        </p:nvSpPr>
        <p:spPr>
          <a:xfrm>
            <a:off x="2920181" y="23744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B9C360-D85A-459E-A7E1-8D57E3E30907}"/>
              </a:ext>
            </a:extLst>
          </p:cNvPr>
          <p:cNvSpPr txBox="1"/>
          <p:nvPr/>
        </p:nvSpPr>
        <p:spPr>
          <a:xfrm>
            <a:off x="2123244" y="23597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5705C9-C9E5-4BD9-9BA8-40E84B2AFC49}"/>
              </a:ext>
            </a:extLst>
          </p:cNvPr>
          <p:cNvSpPr txBox="1"/>
          <p:nvPr/>
        </p:nvSpPr>
        <p:spPr>
          <a:xfrm>
            <a:off x="3077436" y="1386348"/>
            <a:ext cx="628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void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884B94-960D-4C2E-AFEE-D5210D3C24A4}"/>
              </a:ext>
            </a:extLst>
          </p:cNvPr>
          <p:cNvSpPr txBox="1"/>
          <p:nvPr/>
        </p:nvSpPr>
        <p:spPr>
          <a:xfrm>
            <a:off x="1121084" y="253028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{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CF1862-9A7D-4063-BFCC-0F393E76330A}"/>
              </a:ext>
            </a:extLst>
          </p:cNvPr>
          <p:cNvSpPr txBox="1"/>
          <p:nvPr/>
        </p:nvSpPr>
        <p:spPr>
          <a:xfrm>
            <a:off x="4154068" y="3244334"/>
            <a:ext cx="64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kor1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F2F93FD-0118-4334-AEAA-9FE6EF72BAFE}"/>
              </a:ext>
            </a:extLst>
          </p:cNvPr>
          <p:cNvSpPr/>
          <p:nvPr/>
        </p:nvSpPr>
        <p:spPr>
          <a:xfrm>
            <a:off x="4939861" y="3244334"/>
            <a:ext cx="115613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56191FD-2676-4A41-950C-337CD4A2600B}"/>
              </a:ext>
            </a:extLst>
          </p:cNvPr>
          <p:cNvSpPr/>
          <p:nvPr/>
        </p:nvSpPr>
        <p:spPr>
          <a:xfrm rot="19252189">
            <a:off x="4765477" y="2697884"/>
            <a:ext cx="115613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2E33A23-6BD0-4EB3-B04F-7A68E89A6F36}"/>
              </a:ext>
            </a:extLst>
          </p:cNvPr>
          <p:cNvSpPr/>
          <p:nvPr/>
        </p:nvSpPr>
        <p:spPr>
          <a:xfrm rot="1938508">
            <a:off x="4840188" y="3750541"/>
            <a:ext cx="115613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6040D9-DEF5-40E1-8B42-09B416296421}"/>
              </a:ext>
            </a:extLst>
          </p:cNvPr>
          <p:cNvSpPr txBox="1"/>
          <p:nvPr/>
        </p:nvSpPr>
        <p:spPr>
          <a:xfrm>
            <a:off x="5761118" y="21381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EAFCFE-3EFC-4C61-94E9-73AC06CB81D7}"/>
              </a:ext>
            </a:extLst>
          </p:cNvPr>
          <p:cNvSpPr txBox="1"/>
          <p:nvPr/>
        </p:nvSpPr>
        <p:spPr>
          <a:xfrm>
            <a:off x="6154718" y="32059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자료형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4A5F18-2A7F-4FF9-B405-F1AB1BF13F32}"/>
              </a:ext>
            </a:extLst>
          </p:cNvPr>
          <p:cNvSpPr txBox="1"/>
          <p:nvPr/>
        </p:nvSpPr>
        <p:spPr>
          <a:xfrm>
            <a:off x="5908503" y="41011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3B79D68-FFA6-4926-B8C7-17466AED43A3}"/>
              </a:ext>
            </a:extLst>
          </p:cNvPr>
          <p:cNvSpPr/>
          <p:nvPr/>
        </p:nvSpPr>
        <p:spPr>
          <a:xfrm rot="19252189">
            <a:off x="6349060" y="1571013"/>
            <a:ext cx="115613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0AF1B765-D8C0-4D9B-8D84-B1C9F7F86576}"/>
              </a:ext>
            </a:extLst>
          </p:cNvPr>
          <p:cNvSpPr/>
          <p:nvPr/>
        </p:nvSpPr>
        <p:spPr>
          <a:xfrm rot="18562436">
            <a:off x="6107495" y="1307690"/>
            <a:ext cx="115613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F39E7E6-F27C-44D4-8462-7C2C96C15A10}"/>
              </a:ext>
            </a:extLst>
          </p:cNvPr>
          <p:cNvSpPr/>
          <p:nvPr/>
        </p:nvSpPr>
        <p:spPr>
          <a:xfrm rot="21008199">
            <a:off x="6523576" y="1982159"/>
            <a:ext cx="115613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904DDF-1141-40B1-8ED0-CFFE720719D3}"/>
              </a:ext>
            </a:extLst>
          </p:cNvPr>
          <p:cNvSpPr txBox="1"/>
          <p:nvPr/>
        </p:nvSpPr>
        <p:spPr>
          <a:xfrm>
            <a:off x="7056473" y="6910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정수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F1215A-3C86-43E6-B335-92432EF9DB68}"/>
              </a:ext>
            </a:extLst>
          </p:cNvPr>
          <p:cNvSpPr txBox="1"/>
          <p:nvPr/>
        </p:nvSpPr>
        <p:spPr>
          <a:xfrm>
            <a:off x="7375848" y="11722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실수</a:t>
            </a:r>
          </a:p>
        </p:txBody>
      </p:sp>
    </p:spTree>
    <p:extLst>
      <p:ext uri="{BB962C8B-B14F-4D97-AF65-F5344CB8AC3E}">
        <p14:creationId xmlns:p14="http://schemas.microsoft.com/office/powerpoint/2010/main" val="1942853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2885E5-57C6-47C4-A07D-7D3AB266F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264" y="1833550"/>
            <a:ext cx="4017498" cy="3967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E5B5BE-0713-4DC4-BBCB-13DEF098ECB3}"/>
              </a:ext>
            </a:extLst>
          </p:cNvPr>
          <p:cNvSpPr txBox="1"/>
          <p:nvPr/>
        </p:nvSpPr>
        <p:spPr>
          <a:xfrm>
            <a:off x="3475731" y="521124"/>
            <a:ext cx="52405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오늘도 고생 많으셨습니다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퇴실 체크 부탁드립니다</a:t>
            </a:r>
            <a:r>
              <a:rPr lang="en-US" altLang="ko-KR" sz="2800" dirty="0"/>
              <a:t>.~~ ^^</a:t>
            </a:r>
          </a:p>
        </p:txBody>
      </p:sp>
    </p:spTree>
    <p:extLst>
      <p:ext uri="{BB962C8B-B14F-4D97-AF65-F5344CB8AC3E}">
        <p14:creationId xmlns:p14="http://schemas.microsoft.com/office/powerpoint/2010/main" val="4027640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E49EE9-786F-4493-AEBF-BEDB355C056F}"/>
              </a:ext>
            </a:extLst>
          </p:cNvPr>
          <p:cNvSpPr txBox="1"/>
          <p:nvPr/>
        </p:nvSpPr>
        <p:spPr>
          <a:xfrm>
            <a:off x="1159618" y="44245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 선언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5D2EB-F08F-4AAD-BDA3-43155B0AC663}"/>
              </a:ext>
            </a:extLst>
          </p:cNvPr>
          <p:cNvSpPr txBox="1"/>
          <p:nvPr/>
        </p:nvSpPr>
        <p:spPr>
          <a:xfrm>
            <a:off x="1053019" y="1474839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한정사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 err="1"/>
              <a:t>변수명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EC860A5D-3FAE-40E6-8500-A5B59AA976FE}"/>
              </a:ext>
            </a:extLst>
          </p:cNvPr>
          <p:cNvSpPr/>
          <p:nvPr/>
        </p:nvSpPr>
        <p:spPr>
          <a:xfrm>
            <a:off x="1782854" y="811784"/>
            <a:ext cx="486696" cy="6630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603538-FE8D-4F32-9823-9BA0F79A0B37}"/>
              </a:ext>
            </a:extLst>
          </p:cNvPr>
          <p:cNvSpPr txBox="1"/>
          <p:nvPr/>
        </p:nvSpPr>
        <p:spPr>
          <a:xfrm>
            <a:off x="7533510" y="605307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데이터의 크기의</a:t>
            </a:r>
            <a:r>
              <a:rPr lang="en-US" altLang="ko-KR" b="1" dirty="0"/>
              <a:t> </a:t>
            </a:r>
            <a:r>
              <a:rPr lang="ko-KR" altLang="en-US" b="1" dirty="0"/>
              <a:t>용어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A071B7-0953-426F-997A-01D9A86A2691}"/>
              </a:ext>
            </a:extLst>
          </p:cNvPr>
          <p:cNvSpPr txBox="1"/>
          <p:nvPr/>
        </p:nvSpPr>
        <p:spPr>
          <a:xfrm>
            <a:off x="2047733" y="2122523"/>
            <a:ext cx="123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byte kor1;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DF1D3-3A58-4301-8606-EE3C377D4215}"/>
              </a:ext>
            </a:extLst>
          </p:cNvPr>
          <p:cNvSpPr txBox="1"/>
          <p:nvPr/>
        </p:nvSpPr>
        <p:spPr>
          <a:xfrm>
            <a:off x="5951026" y="1753190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 Kbyte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25EA8D-EBBF-45B4-90D1-EC4702040DDF}"/>
              </a:ext>
            </a:extLst>
          </p:cNvPr>
          <p:cNvSpPr txBox="1"/>
          <p:nvPr/>
        </p:nvSpPr>
        <p:spPr>
          <a:xfrm>
            <a:off x="5951026" y="2429125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비트</a:t>
            </a:r>
            <a:r>
              <a:rPr lang="en-US" altLang="ko-KR" dirty="0"/>
              <a:t>(bit)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7C2F54-9FC1-4EA0-8804-A3BF20417241}"/>
              </a:ext>
            </a:extLst>
          </p:cNvPr>
          <p:cNvSpPr txBox="1"/>
          <p:nvPr/>
        </p:nvSpPr>
        <p:spPr>
          <a:xfrm>
            <a:off x="5951026" y="3105060"/>
            <a:ext cx="182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바이트</a:t>
            </a:r>
            <a:r>
              <a:rPr lang="en-US" altLang="ko-KR" dirty="0"/>
              <a:t>(byte : B)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20B2A6-F179-4325-BE7E-8F07C7BDBC48}"/>
              </a:ext>
            </a:extLst>
          </p:cNvPr>
          <p:cNvSpPr txBox="1"/>
          <p:nvPr/>
        </p:nvSpPr>
        <p:spPr>
          <a:xfrm>
            <a:off x="5951026" y="3760429"/>
            <a:ext cx="1312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워드</a:t>
            </a:r>
            <a:r>
              <a:rPr lang="en-US" altLang="ko-KR" dirty="0"/>
              <a:t>(word)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B5BC92-F1E7-4F48-8A19-C7DFF058ED79}"/>
              </a:ext>
            </a:extLst>
          </p:cNvPr>
          <p:cNvSpPr txBox="1"/>
          <p:nvPr/>
        </p:nvSpPr>
        <p:spPr>
          <a:xfrm>
            <a:off x="5951026" y="4415798"/>
            <a:ext cx="258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더블워드</a:t>
            </a:r>
            <a:r>
              <a:rPr lang="en-US" altLang="ko-KR" dirty="0"/>
              <a:t>(double word)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517DA4-263B-458B-98A2-5A5C5D76C564}"/>
              </a:ext>
            </a:extLst>
          </p:cNvPr>
          <p:cNvSpPr txBox="1"/>
          <p:nvPr/>
        </p:nvSpPr>
        <p:spPr>
          <a:xfrm>
            <a:off x="5951026" y="605495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 / M / G / 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6C1AF8-D955-42D4-A904-23780929515F}"/>
              </a:ext>
            </a:extLst>
          </p:cNvPr>
          <p:cNvSpPr txBox="1"/>
          <p:nvPr/>
        </p:nvSpPr>
        <p:spPr>
          <a:xfrm>
            <a:off x="11690452" y="24291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751C98-23F6-44FF-A5D1-469635DD4CE2}"/>
              </a:ext>
            </a:extLst>
          </p:cNvPr>
          <p:cNvSpPr txBox="1"/>
          <p:nvPr/>
        </p:nvSpPr>
        <p:spPr>
          <a:xfrm>
            <a:off x="10983529" y="305966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0 0 0 0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C5BC69-9743-49E8-AA68-1622BCEA8080}"/>
              </a:ext>
            </a:extLst>
          </p:cNvPr>
          <p:cNvSpPr/>
          <p:nvPr/>
        </p:nvSpPr>
        <p:spPr>
          <a:xfrm>
            <a:off x="11724672" y="3059668"/>
            <a:ext cx="27708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A6CCD0-0BB1-4361-B0AA-257E093D5A6C}"/>
              </a:ext>
            </a:extLst>
          </p:cNvPr>
          <p:cNvSpPr txBox="1"/>
          <p:nvPr/>
        </p:nvSpPr>
        <p:spPr>
          <a:xfrm>
            <a:off x="9965302" y="305966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0 0 0 0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B3ACBC7-E479-4B98-BAEC-32F058563C4A}"/>
              </a:ext>
            </a:extLst>
          </p:cNvPr>
          <p:cNvSpPr/>
          <p:nvPr/>
        </p:nvSpPr>
        <p:spPr>
          <a:xfrm>
            <a:off x="10706445" y="3059668"/>
            <a:ext cx="27708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4D94A8-0865-43F6-84E8-A638EC84B031}"/>
              </a:ext>
            </a:extLst>
          </p:cNvPr>
          <p:cNvSpPr txBox="1"/>
          <p:nvPr/>
        </p:nvSpPr>
        <p:spPr>
          <a:xfrm>
            <a:off x="10983529" y="375305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0 0 0 0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7A26B1-D847-4701-9FE0-B869BD71B3AE}"/>
              </a:ext>
            </a:extLst>
          </p:cNvPr>
          <p:cNvSpPr/>
          <p:nvPr/>
        </p:nvSpPr>
        <p:spPr>
          <a:xfrm>
            <a:off x="11724672" y="3753055"/>
            <a:ext cx="27708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CB3339-FDF5-440D-A929-CBBFD409B811}"/>
              </a:ext>
            </a:extLst>
          </p:cNvPr>
          <p:cNvSpPr txBox="1"/>
          <p:nvPr/>
        </p:nvSpPr>
        <p:spPr>
          <a:xfrm>
            <a:off x="9965302" y="375305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0 0 0 0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28732D-00DB-42FF-8960-0765E2B905F1}"/>
              </a:ext>
            </a:extLst>
          </p:cNvPr>
          <p:cNvSpPr/>
          <p:nvPr/>
        </p:nvSpPr>
        <p:spPr>
          <a:xfrm>
            <a:off x="10706445" y="3753055"/>
            <a:ext cx="27708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A70C0F-BBCF-4E38-B77C-EE9589A57889}"/>
              </a:ext>
            </a:extLst>
          </p:cNvPr>
          <p:cNvSpPr txBox="1"/>
          <p:nvPr/>
        </p:nvSpPr>
        <p:spPr>
          <a:xfrm>
            <a:off x="9022807" y="375305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0 0 0 0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928BAEF-E87C-4A03-BBFA-E6E8A0618CC6}"/>
              </a:ext>
            </a:extLst>
          </p:cNvPr>
          <p:cNvSpPr/>
          <p:nvPr/>
        </p:nvSpPr>
        <p:spPr>
          <a:xfrm>
            <a:off x="9763950" y="3753055"/>
            <a:ext cx="27708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B09512-BB1A-4641-B445-9AC2968DD648}"/>
              </a:ext>
            </a:extLst>
          </p:cNvPr>
          <p:cNvSpPr txBox="1"/>
          <p:nvPr/>
        </p:nvSpPr>
        <p:spPr>
          <a:xfrm>
            <a:off x="8004580" y="375305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0 0 0 0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623B813-CDA5-4488-9648-D4E796471570}"/>
              </a:ext>
            </a:extLst>
          </p:cNvPr>
          <p:cNvSpPr/>
          <p:nvPr/>
        </p:nvSpPr>
        <p:spPr>
          <a:xfrm>
            <a:off x="8745723" y="3753055"/>
            <a:ext cx="27708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FEB17D-2E96-49D8-A585-AD9F2A5F2F21}"/>
              </a:ext>
            </a:extLst>
          </p:cNvPr>
          <p:cNvSpPr txBox="1"/>
          <p:nvPr/>
        </p:nvSpPr>
        <p:spPr>
          <a:xfrm>
            <a:off x="5951026" y="5235374"/>
            <a:ext cx="2842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1kbyte -&gt; 1KB -&gt; 1024B 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33F3D4-0D11-4D98-B269-DE771211E4D7}"/>
              </a:ext>
            </a:extLst>
          </p:cNvPr>
          <p:cNvSpPr txBox="1"/>
          <p:nvPr/>
        </p:nvSpPr>
        <p:spPr>
          <a:xfrm>
            <a:off x="5951026" y="5604706"/>
            <a:ext cx="4978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1Mbyte -&gt; 1MB -&gt; 1024 KB -&gt; 1024*1024 B </a:t>
            </a:r>
            <a:endParaRPr lang="ko-KR" altLang="en-US" dirty="0"/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5DE131AE-8A71-47D7-AD0A-49432DBB13E6}"/>
              </a:ext>
            </a:extLst>
          </p:cNvPr>
          <p:cNvSpPr/>
          <p:nvPr/>
        </p:nvSpPr>
        <p:spPr>
          <a:xfrm>
            <a:off x="1262945" y="1937856"/>
            <a:ext cx="486696" cy="6630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36EFCC-198D-4153-AF8D-6474C07E8BD0}"/>
              </a:ext>
            </a:extLst>
          </p:cNvPr>
          <p:cNvSpPr txBox="1"/>
          <p:nvPr/>
        </p:nvSpPr>
        <p:spPr>
          <a:xfrm>
            <a:off x="1680646" y="286648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정수 </a:t>
            </a:r>
            <a:r>
              <a:rPr lang="ko-KR" altLang="en-US" dirty="0" err="1"/>
              <a:t>한정사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403111-1BD2-40CA-9F09-F4C7AE09D2F7}"/>
              </a:ext>
            </a:extLst>
          </p:cNvPr>
          <p:cNvSpPr txBox="1"/>
          <p:nvPr/>
        </p:nvSpPr>
        <p:spPr>
          <a:xfrm>
            <a:off x="1680646" y="405260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실수 </a:t>
            </a:r>
            <a:r>
              <a:rPr lang="ko-KR" altLang="en-US" dirty="0" err="1"/>
              <a:t>한정사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4340D5-E864-479A-B596-58DC85147DCF}"/>
              </a:ext>
            </a:extLst>
          </p:cNvPr>
          <p:cNvSpPr txBox="1"/>
          <p:nvPr/>
        </p:nvSpPr>
        <p:spPr>
          <a:xfrm>
            <a:off x="1680646" y="505684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문자 </a:t>
            </a:r>
            <a:r>
              <a:rPr lang="ko-KR" altLang="en-US" dirty="0" err="1"/>
              <a:t>한정사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E649C5-00B8-40E5-8EF7-DC91D125E58A}"/>
              </a:ext>
            </a:extLst>
          </p:cNvPr>
          <p:cNvSpPr txBox="1"/>
          <p:nvPr/>
        </p:nvSpPr>
        <p:spPr>
          <a:xfrm>
            <a:off x="1680646" y="597247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논리값 </a:t>
            </a:r>
            <a:r>
              <a:rPr lang="ko-KR" altLang="en-US" dirty="0" err="1"/>
              <a:t>한정사</a:t>
            </a:r>
            <a:endParaRPr lang="ko-KR" altLang="en-US" dirty="0"/>
          </a:p>
        </p:txBody>
      </p:sp>
      <p:sp>
        <p:nvSpPr>
          <p:cNvPr id="37" name="왼쪽 중괄호 36">
            <a:extLst>
              <a:ext uri="{FF2B5EF4-FFF2-40B4-BE49-F238E27FC236}">
                <a16:creationId xmlns:a16="http://schemas.microsoft.com/office/drawing/2014/main" id="{6082962E-2960-44F8-B2F2-B5743D481C27}"/>
              </a:ext>
            </a:extLst>
          </p:cNvPr>
          <p:cNvSpPr/>
          <p:nvPr/>
        </p:nvSpPr>
        <p:spPr>
          <a:xfrm>
            <a:off x="1178625" y="3059668"/>
            <a:ext cx="502021" cy="3282138"/>
          </a:xfrm>
          <a:prstGeom prst="leftBrace">
            <a:avLst>
              <a:gd name="adj1" fmla="val 7296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8DCB2E-05BB-4031-8CDC-9C411CDF5B3C}"/>
              </a:ext>
            </a:extLst>
          </p:cNvPr>
          <p:cNvSpPr txBox="1"/>
          <p:nvPr/>
        </p:nvSpPr>
        <p:spPr>
          <a:xfrm>
            <a:off x="-64410" y="4464939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값의 종류</a:t>
            </a:r>
            <a:endParaRPr lang="en-US" altLang="ko-KR" dirty="0"/>
          </a:p>
          <a:p>
            <a:r>
              <a:rPr lang="ko-KR" altLang="en-US" dirty="0"/>
              <a:t>에 따른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5CF344-AFFF-463C-9611-4C0F8157DFE4}"/>
              </a:ext>
            </a:extLst>
          </p:cNvPr>
          <p:cNvSpPr txBox="1"/>
          <p:nvPr/>
        </p:nvSpPr>
        <p:spPr>
          <a:xfrm>
            <a:off x="1936111" y="3318077"/>
            <a:ext cx="2906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1byte, 2byte, 4byte, 8byte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57E3FC-5E52-4C65-8C07-F5DF8C73B099}"/>
              </a:ext>
            </a:extLst>
          </p:cNvPr>
          <p:cNvSpPr txBox="1"/>
          <p:nvPr/>
        </p:nvSpPr>
        <p:spPr>
          <a:xfrm>
            <a:off x="1936111" y="4444286"/>
            <a:ext cx="147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4byte, 8byte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908E57-B937-41DE-B175-D75BB509CCA3}"/>
              </a:ext>
            </a:extLst>
          </p:cNvPr>
          <p:cNvSpPr txBox="1"/>
          <p:nvPr/>
        </p:nvSpPr>
        <p:spPr>
          <a:xfrm>
            <a:off x="1936111" y="5448528"/>
            <a:ext cx="76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2byte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243E5D-C27D-48DC-BBC7-592E91A80653}"/>
              </a:ext>
            </a:extLst>
          </p:cNvPr>
          <p:cNvSpPr txBox="1"/>
          <p:nvPr/>
        </p:nvSpPr>
        <p:spPr>
          <a:xfrm>
            <a:off x="1936111" y="6364159"/>
            <a:ext cx="744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?byte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F65936-65EA-4BE4-9AF6-CEF9264E72B4}"/>
              </a:ext>
            </a:extLst>
          </p:cNvPr>
          <p:cNvSpPr txBox="1"/>
          <p:nvPr/>
        </p:nvSpPr>
        <p:spPr>
          <a:xfrm>
            <a:off x="1936111" y="3613707"/>
            <a:ext cx="290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byte, short, </a:t>
            </a:r>
            <a:r>
              <a:rPr lang="en-US" altLang="ko-KR" b="1" dirty="0">
                <a:solidFill>
                  <a:srgbClr val="FF0000"/>
                </a:solidFill>
              </a:rPr>
              <a:t>int</a:t>
            </a:r>
            <a:r>
              <a:rPr lang="en-US" altLang="ko-KR" dirty="0"/>
              <a:t>, long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0D7AD69-3986-4DD5-BF89-74988D44AAEB}"/>
              </a:ext>
            </a:extLst>
          </p:cNvPr>
          <p:cNvSpPr/>
          <p:nvPr/>
        </p:nvSpPr>
        <p:spPr>
          <a:xfrm>
            <a:off x="2506353" y="2122522"/>
            <a:ext cx="771460" cy="4209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95792E10-ED0B-407B-9171-5F1B00F1036A}"/>
              </a:ext>
            </a:extLst>
          </p:cNvPr>
          <p:cNvSpPr/>
          <p:nvPr/>
        </p:nvSpPr>
        <p:spPr>
          <a:xfrm>
            <a:off x="3332060" y="2122522"/>
            <a:ext cx="70246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51E496-FFA2-4D59-9FAF-AA27BFC3C2AC}"/>
              </a:ext>
            </a:extLst>
          </p:cNvPr>
          <p:cNvSpPr txBox="1"/>
          <p:nvPr/>
        </p:nvSpPr>
        <p:spPr>
          <a:xfrm>
            <a:off x="4034525" y="21149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변수명명법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6F5F93-7C30-4BAB-8D56-B7C122DC3247}"/>
              </a:ext>
            </a:extLst>
          </p:cNvPr>
          <p:cNvSpPr txBox="1"/>
          <p:nvPr/>
        </p:nvSpPr>
        <p:spPr>
          <a:xfrm>
            <a:off x="1936111" y="4687511"/>
            <a:ext cx="290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float, </a:t>
            </a:r>
            <a:r>
              <a:rPr lang="en-US" altLang="ko-KR" b="1" dirty="0">
                <a:solidFill>
                  <a:srgbClr val="FF0000"/>
                </a:solidFill>
              </a:rPr>
              <a:t>double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4357B29-3CF8-457A-8BD4-D13FE892FB13}"/>
              </a:ext>
            </a:extLst>
          </p:cNvPr>
          <p:cNvSpPr/>
          <p:nvPr/>
        </p:nvSpPr>
        <p:spPr>
          <a:xfrm>
            <a:off x="2999386" y="3596880"/>
            <a:ext cx="771460" cy="4209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65023C1B-6FD3-45F5-9634-264F97F04DF6}"/>
              </a:ext>
            </a:extLst>
          </p:cNvPr>
          <p:cNvSpPr/>
          <p:nvPr/>
        </p:nvSpPr>
        <p:spPr>
          <a:xfrm rot="3246288">
            <a:off x="3449555" y="4036120"/>
            <a:ext cx="70246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21638F-0C52-4FE8-B4B9-33EFDDABDA75}"/>
              </a:ext>
            </a:extLst>
          </p:cNvPr>
          <p:cNvSpPr txBox="1"/>
          <p:nvPr/>
        </p:nvSpPr>
        <p:spPr>
          <a:xfrm>
            <a:off x="3770846" y="463673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값의 표현식</a:t>
            </a:r>
          </a:p>
        </p:txBody>
      </p:sp>
    </p:spTree>
    <p:extLst>
      <p:ext uri="{BB962C8B-B14F-4D97-AF65-F5344CB8AC3E}">
        <p14:creationId xmlns:p14="http://schemas.microsoft.com/office/powerpoint/2010/main" val="340306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CDDE30-BD54-4CA7-ADA0-8E2A4D53C044}"/>
              </a:ext>
            </a:extLst>
          </p:cNvPr>
          <p:cNvSpPr txBox="1"/>
          <p:nvPr/>
        </p:nvSpPr>
        <p:spPr>
          <a:xfrm>
            <a:off x="973393" y="648929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비트 수에 따른 값의 크기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35FF3E-F3CC-43AD-8669-EE4B589FB574}"/>
              </a:ext>
            </a:extLst>
          </p:cNvPr>
          <p:cNvSpPr txBox="1"/>
          <p:nvPr/>
        </p:nvSpPr>
        <p:spPr>
          <a:xfrm>
            <a:off x="1819790" y="1401097"/>
            <a:ext cx="31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8DAD08-E474-4C41-BC82-FB5D262EB9EB}"/>
              </a:ext>
            </a:extLst>
          </p:cNvPr>
          <p:cNvSpPr txBox="1"/>
          <p:nvPr/>
        </p:nvSpPr>
        <p:spPr>
          <a:xfrm>
            <a:off x="1611400" y="1783933"/>
            <a:ext cx="519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0 0</a:t>
            </a:r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452CD68-7C93-43A8-A570-015F0C677834}"/>
              </a:ext>
            </a:extLst>
          </p:cNvPr>
          <p:cNvSpPr/>
          <p:nvPr/>
        </p:nvSpPr>
        <p:spPr>
          <a:xfrm>
            <a:off x="2324947" y="1387593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0C040-7512-4F25-BEC7-40C03E56CFE0}"/>
              </a:ext>
            </a:extLst>
          </p:cNvPr>
          <p:cNvSpPr txBox="1"/>
          <p:nvPr/>
        </p:nvSpPr>
        <p:spPr>
          <a:xfrm>
            <a:off x="2717965" y="140109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0-1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1E12AA6-49DF-4C55-916C-47641744B940}"/>
              </a:ext>
            </a:extLst>
          </p:cNvPr>
          <p:cNvSpPr/>
          <p:nvPr/>
        </p:nvSpPr>
        <p:spPr>
          <a:xfrm>
            <a:off x="2324947" y="1756925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4331CF-151F-44E4-872E-E4AA1FC7F0AF}"/>
              </a:ext>
            </a:extLst>
          </p:cNvPr>
          <p:cNvSpPr txBox="1"/>
          <p:nvPr/>
        </p:nvSpPr>
        <p:spPr>
          <a:xfrm>
            <a:off x="2786940" y="3497932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0 0 0 0 0 0 0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8CCD71-A3DB-407C-951C-7B20C0955C78}"/>
              </a:ext>
            </a:extLst>
          </p:cNvPr>
          <p:cNvSpPr txBox="1"/>
          <p:nvPr/>
        </p:nvSpPr>
        <p:spPr>
          <a:xfrm>
            <a:off x="2717965" y="179868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0-3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2C37F5-EC39-4387-B5F0-E5152BFB3119}"/>
              </a:ext>
            </a:extLst>
          </p:cNvPr>
          <p:cNvSpPr txBox="1"/>
          <p:nvPr/>
        </p:nvSpPr>
        <p:spPr>
          <a:xfrm>
            <a:off x="6340363" y="122287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0 0 0 1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6C40EA-7657-4490-A00C-17F0CF68E2AE}"/>
              </a:ext>
            </a:extLst>
          </p:cNvPr>
          <p:cNvSpPr txBox="1"/>
          <p:nvPr/>
        </p:nvSpPr>
        <p:spPr>
          <a:xfrm>
            <a:off x="6087089" y="64892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진법 변환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E39724-9ED9-49D7-81ED-9EC6166D5291}"/>
              </a:ext>
            </a:extLst>
          </p:cNvPr>
          <p:cNvSpPr txBox="1"/>
          <p:nvPr/>
        </p:nvSpPr>
        <p:spPr>
          <a:xfrm>
            <a:off x="6340363" y="159220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0 0 1 0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5137B8-1654-4BBC-BD9C-F4A98F7A555D}"/>
              </a:ext>
            </a:extLst>
          </p:cNvPr>
          <p:cNvSpPr txBox="1"/>
          <p:nvPr/>
        </p:nvSpPr>
        <p:spPr>
          <a:xfrm>
            <a:off x="6340363" y="196153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0 1 0 0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5CBB97-A4E2-4439-9506-48F98AC44A3A}"/>
              </a:ext>
            </a:extLst>
          </p:cNvPr>
          <p:cNvSpPr txBox="1"/>
          <p:nvPr/>
        </p:nvSpPr>
        <p:spPr>
          <a:xfrm>
            <a:off x="6340363" y="2330868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1 0 0 0</a:t>
            </a:r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A044571-9E6C-466E-AAD5-5953464E2F0A}"/>
              </a:ext>
            </a:extLst>
          </p:cNvPr>
          <p:cNvSpPr/>
          <p:nvPr/>
        </p:nvSpPr>
        <p:spPr>
          <a:xfrm>
            <a:off x="7276838" y="1226605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8279C72-291B-4CF0-A944-015252F198F5}"/>
              </a:ext>
            </a:extLst>
          </p:cNvPr>
          <p:cNvSpPr/>
          <p:nvPr/>
        </p:nvSpPr>
        <p:spPr>
          <a:xfrm>
            <a:off x="7276838" y="1595937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DD68295D-42F3-41F6-B718-8F717DF3C8E0}"/>
              </a:ext>
            </a:extLst>
          </p:cNvPr>
          <p:cNvSpPr/>
          <p:nvPr/>
        </p:nvSpPr>
        <p:spPr>
          <a:xfrm>
            <a:off x="7276838" y="1965269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026D374-76DB-4B88-8245-6CE160AE156C}"/>
              </a:ext>
            </a:extLst>
          </p:cNvPr>
          <p:cNvSpPr/>
          <p:nvPr/>
        </p:nvSpPr>
        <p:spPr>
          <a:xfrm>
            <a:off x="7276838" y="2327135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971885-20DB-4B7B-A8FC-B91B4E0878D3}"/>
              </a:ext>
            </a:extLst>
          </p:cNvPr>
          <p:cNvSpPr txBox="1"/>
          <p:nvPr/>
        </p:nvSpPr>
        <p:spPr>
          <a:xfrm>
            <a:off x="8394688" y="1222872"/>
            <a:ext cx="31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518A7B-26FB-4619-88B4-2BBD336F6942}"/>
              </a:ext>
            </a:extLst>
          </p:cNvPr>
          <p:cNvSpPr txBox="1"/>
          <p:nvPr/>
        </p:nvSpPr>
        <p:spPr>
          <a:xfrm>
            <a:off x="8394688" y="1592204"/>
            <a:ext cx="31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6157EA-5FCD-47B6-BBF0-C3EBB33A3ACA}"/>
              </a:ext>
            </a:extLst>
          </p:cNvPr>
          <p:cNvSpPr txBox="1"/>
          <p:nvPr/>
        </p:nvSpPr>
        <p:spPr>
          <a:xfrm>
            <a:off x="8394688" y="1961536"/>
            <a:ext cx="31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AE3DB3-E56E-4F3A-96B2-B77467A7EF3C}"/>
              </a:ext>
            </a:extLst>
          </p:cNvPr>
          <p:cNvSpPr txBox="1"/>
          <p:nvPr/>
        </p:nvSpPr>
        <p:spPr>
          <a:xfrm>
            <a:off x="8394687" y="23271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0E9C3D-564B-4C16-BEB7-495090B846D2}"/>
              </a:ext>
            </a:extLst>
          </p:cNvPr>
          <p:cNvSpPr txBox="1"/>
          <p:nvPr/>
        </p:nvSpPr>
        <p:spPr>
          <a:xfrm>
            <a:off x="6131973" y="2723073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1 0 0 0 0</a:t>
            </a:r>
            <a:endParaRPr lang="ko-KR" altLang="en-US" dirty="0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E53B7F40-A05E-4D1F-9E3D-F5C6E19970CD}"/>
              </a:ext>
            </a:extLst>
          </p:cNvPr>
          <p:cNvSpPr/>
          <p:nvPr/>
        </p:nvSpPr>
        <p:spPr>
          <a:xfrm>
            <a:off x="7276838" y="2719340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ACC7CF-302A-42E9-B508-7CA6CA092309}"/>
              </a:ext>
            </a:extLst>
          </p:cNvPr>
          <p:cNvSpPr txBox="1"/>
          <p:nvPr/>
        </p:nvSpPr>
        <p:spPr>
          <a:xfrm>
            <a:off x="8268051" y="269646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16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D8E351-4E4D-46B1-B1FF-6E13B30200F5}"/>
              </a:ext>
            </a:extLst>
          </p:cNvPr>
          <p:cNvSpPr txBox="1"/>
          <p:nvPr/>
        </p:nvSpPr>
        <p:spPr>
          <a:xfrm>
            <a:off x="5923582" y="3132333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1 0 0 0 0 0</a:t>
            </a:r>
            <a:endParaRPr lang="ko-KR" altLang="en-US" dirty="0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7C15F6C9-E02E-4118-8F73-AA81E098EB51}"/>
              </a:ext>
            </a:extLst>
          </p:cNvPr>
          <p:cNvSpPr/>
          <p:nvPr/>
        </p:nvSpPr>
        <p:spPr>
          <a:xfrm>
            <a:off x="7276838" y="3128600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15791D-0604-42B2-849A-6FF0047FCA1D}"/>
              </a:ext>
            </a:extLst>
          </p:cNvPr>
          <p:cNvSpPr txBox="1"/>
          <p:nvPr/>
        </p:nvSpPr>
        <p:spPr>
          <a:xfrm>
            <a:off x="8268051" y="310572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3782A9-0107-4B7A-8182-0D59A3210CA2}"/>
              </a:ext>
            </a:extLst>
          </p:cNvPr>
          <p:cNvSpPr txBox="1"/>
          <p:nvPr/>
        </p:nvSpPr>
        <p:spPr>
          <a:xfrm>
            <a:off x="5923582" y="4038274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1 0 0 0 0 1</a:t>
            </a:r>
            <a:endParaRPr lang="ko-KR" altLang="en-US" dirty="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A8D3CD31-785B-4039-9232-20F4FE3769DA}"/>
              </a:ext>
            </a:extLst>
          </p:cNvPr>
          <p:cNvSpPr/>
          <p:nvPr/>
        </p:nvSpPr>
        <p:spPr>
          <a:xfrm>
            <a:off x="7276838" y="4034541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0A6B2F-CED3-4404-8712-C5C6CAB04FA9}"/>
              </a:ext>
            </a:extLst>
          </p:cNvPr>
          <p:cNvSpPr txBox="1"/>
          <p:nvPr/>
        </p:nvSpPr>
        <p:spPr>
          <a:xfrm>
            <a:off x="8175717" y="4044753"/>
            <a:ext cx="4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33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EAAE4F5-7D2B-4412-BF82-6A9FAA09D775}"/>
              </a:ext>
            </a:extLst>
          </p:cNvPr>
          <p:cNvSpPr/>
          <p:nvPr/>
        </p:nvSpPr>
        <p:spPr>
          <a:xfrm>
            <a:off x="5294671" y="1018261"/>
            <a:ext cx="4179364" cy="268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더하기 기호 35">
            <a:extLst>
              <a:ext uri="{FF2B5EF4-FFF2-40B4-BE49-F238E27FC236}">
                <a16:creationId xmlns:a16="http://schemas.microsoft.com/office/drawing/2014/main" id="{5CBD986A-0E67-4594-B753-C30F76FD2628}"/>
              </a:ext>
            </a:extLst>
          </p:cNvPr>
          <p:cNvSpPr/>
          <p:nvPr/>
        </p:nvSpPr>
        <p:spPr>
          <a:xfrm>
            <a:off x="6696787" y="4411339"/>
            <a:ext cx="316784" cy="35056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403636-7D83-4F3D-8AFA-9E2C505C019A}"/>
              </a:ext>
            </a:extLst>
          </p:cNvPr>
          <p:cNvSpPr txBox="1"/>
          <p:nvPr/>
        </p:nvSpPr>
        <p:spPr>
          <a:xfrm>
            <a:off x="5973607" y="4411339"/>
            <a:ext cx="4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B9C292-4948-48F5-81A9-D74F6AAF30C7}"/>
              </a:ext>
            </a:extLst>
          </p:cNvPr>
          <p:cNvSpPr txBox="1"/>
          <p:nvPr/>
        </p:nvSpPr>
        <p:spPr>
          <a:xfrm>
            <a:off x="7057868" y="4411339"/>
            <a:ext cx="4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77E330-B9B4-4DC8-B05D-8085F6AE47C0}"/>
              </a:ext>
            </a:extLst>
          </p:cNvPr>
          <p:cNvSpPr txBox="1"/>
          <p:nvPr/>
        </p:nvSpPr>
        <p:spPr>
          <a:xfrm>
            <a:off x="5923582" y="4931667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0 1 0 0 1 1</a:t>
            </a:r>
            <a:endParaRPr lang="ko-KR" altLang="en-US" dirty="0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AC13A019-5EA0-4656-A866-ADDF740A5717}"/>
              </a:ext>
            </a:extLst>
          </p:cNvPr>
          <p:cNvSpPr/>
          <p:nvPr/>
        </p:nvSpPr>
        <p:spPr>
          <a:xfrm>
            <a:off x="7276838" y="4927934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ED284D-3391-4758-B646-278DCF11B420}"/>
              </a:ext>
            </a:extLst>
          </p:cNvPr>
          <p:cNvSpPr txBox="1"/>
          <p:nvPr/>
        </p:nvSpPr>
        <p:spPr>
          <a:xfrm>
            <a:off x="8175717" y="4938146"/>
            <a:ext cx="4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19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673C98-E5FE-4963-A9EE-030186F0E8F2}"/>
              </a:ext>
            </a:extLst>
          </p:cNvPr>
          <p:cNvSpPr txBox="1"/>
          <p:nvPr/>
        </p:nvSpPr>
        <p:spPr>
          <a:xfrm>
            <a:off x="5970251" y="5655073"/>
            <a:ext cx="4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24</a:t>
            </a:r>
            <a:endParaRPr lang="ko-KR" altLang="en-US" dirty="0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EEE176E8-0A05-4F32-BF96-A2F7EA0A0228}"/>
              </a:ext>
            </a:extLst>
          </p:cNvPr>
          <p:cNvSpPr/>
          <p:nvPr/>
        </p:nvSpPr>
        <p:spPr>
          <a:xfrm>
            <a:off x="6486598" y="5668464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DC61CA-8142-4066-AABC-EC47F1C557B5}"/>
              </a:ext>
            </a:extLst>
          </p:cNvPr>
          <p:cNvSpPr txBox="1"/>
          <p:nvPr/>
        </p:nvSpPr>
        <p:spPr>
          <a:xfrm>
            <a:off x="6994977" y="5668464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0 1 1 0 0 0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021C6E-A8E2-4CA2-84FA-6FA1C914C6F5}"/>
              </a:ext>
            </a:extLst>
          </p:cNvPr>
          <p:cNvSpPr txBox="1"/>
          <p:nvPr/>
        </p:nvSpPr>
        <p:spPr>
          <a:xfrm>
            <a:off x="5970251" y="6149637"/>
            <a:ext cx="4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27</a:t>
            </a:r>
            <a:endParaRPr lang="ko-KR" altLang="en-US" dirty="0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4BAC1B6D-4AF3-4975-B592-4A526894D730}"/>
              </a:ext>
            </a:extLst>
          </p:cNvPr>
          <p:cNvSpPr/>
          <p:nvPr/>
        </p:nvSpPr>
        <p:spPr>
          <a:xfrm>
            <a:off x="6486598" y="6163028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CFF02A-58FC-4A53-9848-183ABA5CC082}"/>
              </a:ext>
            </a:extLst>
          </p:cNvPr>
          <p:cNvSpPr txBox="1"/>
          <p:nvPr/>
        </p:nvSpPr>
        <p:spPr>
          <a:xfrm>
            <a:off x="6994977" y="6163028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0 1 1 0 1 1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2733B3B-1F7D-4768-8BF4-30A55B142C60}"/>
              </a:ext>
            </a:extLst>
          </p:cNvPr>
          <p:cNvSpPr txBox="1"/>
          <p:nvPr/>
        </p:nvSpPr>
        <p:spPr>
          <a:xfrm>
            <a:off x="1379259" y="349793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51BE9E2D-5F38-4E00-9DA2-ED275F3FE327}"/>
              </a:ext>
            </a:extLst>
          </p:cNvPr>
          <p:cNvSpPr/>
          <p:nvPr/>
        </p:nvSpPr>
        <p:spPr>
          <a:xfrm>
            <a:off x="2195029" y="3482797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9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D19957-05F7-41D9-B01F-31B94895EF10}"/>
              </a:ext>
            </a:extLst>
          </p:cNvPr>
          <p:cNvSpPr txBox="1"/>
          <p:nvPr/>
        </p:nvSpPr>
        <p:spPr>
          <a:xfrm>
            <a:off x="804628" y="581086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/>
              <a:t>변수명</a:t>
            </a:r>
            <a:r>
              <a:rPr lang="ko-KR" altLang="en-US" sz="3200" dirty="0"/>
              <a:t> 명하는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BF6D41-5D88-4B84-8EF0-F02CE30485A0}"/>
              </a:ext>
            </a:extLst>
          </p:cNvPr>
          <p:cNvSpPr txBox="1"/>
          <p:nvPr/>
        </p:nvSpPr>
        <p:spPr>
          <a:xfrm>
            <a:off x="1519084" y="1563329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한글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58DB-6B15-4F90-AA2A-49E17533449F}"/>
              </a:ext>
            </a:extLst>
          </p:cNvPr>
          <p:cNvSpPr txBox="1"/>
          <p:nvPr/>
        </p:nvSpPr>
        <p:spPr>
          <a:xfrm>
            <a:off x="1519084" y="2145463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filesize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8" name="순서도: 추출 7">
            <a:extLst>
              <a:ext uri="{FF2B5EF4-FFF2-40B4-BE49-F238E27FC236}">
                <a16:creationId xmlns:a16="http://schemas.microsoft.com/office/drawing/2014/main" id="{56FD2154-3F24-4927-918F-3F38B90D15C9}"/>
              </a:ext>
            </a:extLst>
          </p:cNvPr>
          <p:cNvSpPr/>
          <p:nvPr/>
        </p:nvSpPr>
        <p:spPr>
          <a:xfrm>
            <a:off x="2043426" y="1563328"/>
            <a:ext cx="524343" cy="369333"/>
          </a:xfrm>
          <a:prstGeom prst="flowChartExtra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추출 8">
            <a:extLst>
              <a:ext uri="{FF2B5EF4-FFF2-40B4-BE49-F238E27FC236}">
                <a16:creationId xmlns:a16="http://schemas.microsoft.com/office/drawing/2014/main" id="{5E23B80A-0758-45F1-B445-3202B52890FE}"/>
              </a:ext>
            </a:extLst>
          </p:cNvPr>
          <p:cNvSpPr/>
          <p:nvPr/>
        </p:nvSpPr>
        <p:spPr>
          <a:xfrm>
            <a:off x="2043426" y="2145462"/>
            <a:ext cx="524343" cy="369333"/>
          </a:xfrm>
          <a:prstGeom prst="flowChartExtra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E7583-9EB3-4F6B-8283-DFBFC4EC6116}"/>
              </a:ext>
            </a:extLst>
          </p:cNvPr>
          <p:cNvSpPr txBox="1"/>
          <p:nvPr/>
        </p:nvSpPr>
        <p:spPr>
          <a:xfrm>
            <a:off x="3326149" y="2145463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file size;</a:t>
            </a:r>
            <a:endParaRPr lang="ko-KR" altLang="en-US" dirty="0"/>
          </a:p>
        </p:txBody>
      </p:sp>
      <p:sp>
        <p:nvSpPr>
          <p:cNvPr id="11" name="&quot;허용 안 됨&quot; 기호 10">
            <a:extLst>
              <a:ext uri="{FF2B5EF4-FFF2-40B4-BE49-F238E27FC236}">
                <a16:creationId xmlns:a16="http://schemas.microsoft.com/office/drawing/2014/main" id="{4C7E81CC-9773-4D1D-AED9-23BAB75428E8}"/>
              </a:ext>
            </a:extLst>
          </p:cNvPr>
          <p:cNvSpPr/>
          <p:nvPr/>
        </p:nvSpPr>
        <p:spPr>
          <a:xfrm>
            <a:off x="3819832" y="2067956"/>
            <a:ext cx="524343" cy="524343"/>
          </a:xfrm>
          <a:prstGeom prst="noSmoking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0E853A-4044-4C66-A22C-64CA7D08114F}"/>
              </a:ext>
            </a:extLst>
          </p:cNvPr>
          <p:cNvSpPr txBox="1"/>
          <p:nvPr/>
        </p:nvSpPr>
        <p:spPr>
          <a:xfrm>
            <a:off x="5162960" y="2145463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file_size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C6C37E-8D45-42A2-8693-1349E3ED82D8}"/>
              </a:ext>
            </a:extLst>
          </p:cNvPr>
          <p:cNvSpPr txBox="1"/>
          <p:nvPr/>
        </p:nvSpPr>
        <p:spPr>
          <a:xfrm>
            <a:off x="7015801" y="2145463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fileSize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BE8B615-7D13-42AA-B125-681FD51A0529}"/>
              </a:ext>
            </a:extLst>
          </p:cNvPr>
          <p:cNvSpPr/>
          <p:nvPr/>
        </p:nvSpPr>
        <p:spPr>
          <a:xfrm>
            <a:off x="7536426" y="2067956"/>
            <a:ext cx="524343" cy="5243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5E1EE1-DFF6-4A67-8171-760BD477EBCA}"/>
              </a:ext>
            </a:extLst>
          </p:cNvPr>
          <p:cNvSpPr txBox="1"/>
          <p:nvPr/>
        </p:nvSpPr>
        <p:spPr>
          <a:xfrm>
            <a:off x="1519084" y="2727597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FileSize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16" name="순서도: 추출 15">
            <a:extLst>
              <a:ext uri="{FF2B5EF4-FFF2-40B4-BE49-F238E27FC236}">
                <a16:creationId xmlns:a16="http://schemas.microsoft.com/office/drawing/2014/main" id="{E2752EF4-00E2-439A-91E1-A1B37B4B0999}"/>
              </a:ext>
            </a:extLst>
          </p:cNvPr>
          <p:cNvSpPr/>
          <p:nvPr/>
        </p:nvSpPr>
        <p:spPr>
          <a:xfrm>
            <a:off x="2043426" y="2719794"/>
            <a:ext cx="524343" cy="369333"/>
          </a:xfrm>
          <a:prstGeom prst="flowChartExtra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3B0BD1-7B9B-4FEB-9FBD-2C1BC7346569}"/>
              </a:ext>
            </a:extLst>
          </p:cNvPr>
          <p:cNvSpPr txBox="1"/>
          <p:nvPr/>
        </p:nvSpPr>
        <p:spPr>
          <a:xfrm>
            <a:off x="3340575" y="2727597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fileSize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48F44-F9A2-42BB-B6EA-B16ADA33172A}"/>
              </a:ext>
            </a:extLst>
          </p:cNvPr>
          <p:cNvSpPr txBox="1"/>
          <p:nvPr/>
        </p:nvSpPr>
        <p:spPr>
          <a:xfrm>
            <a:off x="1519084" y="337734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size;</a:t>
            </a:r>
            <a:endParaRPr lang="ko-KR" altLang="en-US" dirty="0"/>
          </a:p>
        </p:txBody>
      </p:sp>
      <p:sp>
        <p:nvSpPr>
          <p:cNvPr id="19" name="순서도: 추출 18">
            <a:extLst>
              <a:ext uri="{FF2B5EF4-FFF2-40B4-BE49-F238E27FC236}">
                <a16:creationId xmlns:a16="http://schemas.microsoft.com/office/drawing/2014/main" id="{3554C3FA-CAC3-4467-B8CB-801045F09622}"/>
              </a:ext>
            </a:extLst>
          </p:cNvPr>
          <p:cNvSpPr/>
          <p:nvPr/>
        </p:nvSpPr>
        <p:spPr>
          <a:xfrm>
            <a:off x="1931937" y="3355603"/>
            <a:ext cx="524343" cy="369333"/>
          </a:xfrm>
          <a:prstGeom prst="flowChartExtra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BFB325-BB47-4C90-A955-1107FB96EC96}"/>
              </a:ext>
            </a:extLst>
          </p:cNvPr>
          <p:cNvSpPr txBox="1"/>
          <p:nvPr/>
        </p:nvSpPr>
        <p:spPr>
          <a:xfrm>
            <a:off x="3370832" y="33917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파일크기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4C0BD9-5BC1-4040-A234-05512D237B36}"/>
              </a:ext>
            </a:extLst>
          </p:cNvPr>
          <p:cNvSpPr txBox="1"/>
          <p:nvPr/>
        </p:nvSpPr>
        <p:spPr>
          <a:xfrm>
            <a:off x="5055147" y="33917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문자열크기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656C0C-5E0E-4C1E-BD7C-8777E34B844F}"/>
              </a:ext>
            </a:extLst>
          </p:cNvPr>
          <p:cNvSpPr txBox="1"/>
          <p:nvPr/>
        </p:nvSpPr>
        <p:spPr>
          <a:xfrm>
            <a:off x="6867012" y="33917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방크기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60D313-787D-429F-A524-168AA6BDAB3C}"/>
              </a:ext>
            </a:extLst>
          </p:cNvPr>
          <p:cNvSpPr txBox="1"/>
          <p:nvPr/>
        </p:nvSpPr>
        <p:spPr>
          <a:xfrm>
            <a:off x="1519084" y="4012253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a;</a:t>
            </a:r>
            <a:endParaRPr lang="ko-KR" altLang="en-US" dirty="0"/>
          </a:p>
        </p:txBody>
      </p:sp>
      <p:sp>
        <p:nvSpPr>
          <p:cNvPr id="24" name="순서도: 추출 23">
            <a:extLst>
              <a:ext uri="{FF2B5EF4-FFF2-40B4-BE49-F238E27FC236}">
                <a16:creationId xmlns:a16="http://schemas.microsoft.com/office/drawing/2014/main" id="{41CE4A96-828E-48E2-9928-F799BF00E067}"/>
              </a:ext>
            </a:extLst>
          </p:cNvPr>
          <p:cNvSpPr/>
          <p:nvPr/>
        </p:nvSpPr>
        <p:spPr>
          <a:xfrm>
            <a:off x="1781254" y="3977204"/>
            <a:ext cx="524343" cy="369333"/>
          </a:xfrm>
          <a:prstGeom prst="flowChartExtra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F9D065-CF2E-4022-8DD0-3F8E6087F637}"/>
              </a:ext>
            </a:extLst>
          </p:cNvPr>
          <p:cNvSpPr txBox="1"/>
          <p:nvPr/>
        </p:nvSpPr>
        <p:spPr>
          <a:xfrm>
            <a:off x="1519084" y="465866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_</a:t>
            </a:r>
            <a:r>
              <a:rPr lang="en-US" altLang="ko-KR" dirty="0" err="1"/>
              <a:t>fileSize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26" name="&quot;허용 안 됨&quot; 기호 25">
            <a:extLst>
              <a:ext uri="{FF2B5EF4-FFF2-40B4-BE49-F238E27FC236}">
                <a16:creationId xmlns:a16="http://schemas.microsoft.com/office/drawing/2014/main" id="{8CBA7553-B8ED-4213-BAB1-F22FBBACD1F1}"/>
              </a:ext>
            </a:extLst>
          </p:cNvPr>
          <p:cNvSpPr/>
          <p:nvPr/>
        </p:nvSpPr>
        <p:spPr>
          <a:xfrm>
            <a:off x="2158363" y="4581159"/>
            <a:ext cx="524343" cy="524343"/>
          </a:xfrm>
          <a:prstGeom prst="noSmoking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36F81B-87CE-420D-80E4-22088886DFC2}"/>
              </a:ext>
            </a:extLst>
          </p:cNvPr>
          <p:cNvSpPr txBox="1"/>
          <p:nvPr/>
        </p:nvSpPr>
        <p:spPr>
          <a:xfrm>
            <a:off x="1519084" y="538258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file-Size;</a:t>
            </a:r>
            <a:endParaRPr lang="ko-KR" altLang="en-US" dirty="0"/>
          </a:p>
        </p:txBody>
      </p:sp>
      <p:sp>
        <p:nvSpPr>
          <p:cNvPr id="28" name="&quot;허용 안 됨&quot; 기호 27">
            <a:extLst>
              <a:ext uri="{FF2B5EF4-FFF2-40B4-BE49-F238E27FC236}">
                <a16:creationId xmlns:a16="http://schemas.microsoft.com/office/drawing/2014/main" id="{94FD3281-64F4-4AA9-9D61-9E656ACCB5BD}"/>
              </a:ext>
            </a:extLst>
          </p:cNvPr>
          <p:cNvSpPr/>
          <p:nvPr/>
        </p:nvSpPr>
        <p:spPr>
          <a:xfrm>
            <a:off x="2048504" y="5306424"/>
            <a:ext cx="524343" cy="524343"/>
          </a:xfrm>
          <a:prstGeom prst="noSmoking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4D7628-D865-497F-91E5-2B51B99EA1D4}"/>
              </a:ext>
            </a:extLst>
          </p:cNvPr>
          <p:cNvSpPr txBox="1"/>
          <p:nvPr/>
        </p:nvSpPr>
        <p:spPr>
          <a:xfrm>
            <a:off x="3306913" y="5382582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file*^^*;</a:t>
            </a:r>
            <a:endParaRPr lang="ko-KR" altLang="en-US" dirty="0"/>
          </a:p>
        </p:txBody>
      </p:sp>
      <p:sp>
        <p:nvSpPr>
          <p:cNvPr id="30" name="&quot;허용 안 됨&quot; 기호 29">
            <a:extLst>
              <a:ext uri="{FF2B5EF4-FFF2-40B4-BE49-F238E27FC236}">
                <a16:creationId xmlns:a16="http://schemas.microsoft.com/office/drawing/2014/main" id="{75415792-BE69-4F73-BE56-338367F84779}"/>
              </a:ext>
            </a:extLst>
          </p:cNvPr>
          <p:cNvSpPr/>
          <p:nvPr/>
        </p:nvSpPr>
        <p:spPr>
          <a:xfrm>
            <a:off x="3819831" y="5306424"/>
            <a:ext cx="524343" cy="524343"/>
          </a:xfrm>
          <a:prstGeom prst="noSmoking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851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D19957-05F7-41D9-B01F-31B94895EF10}"/>
              </a:ext>
            </a:extLst>
          </p:cNvPr>
          <p:cNvSpPr txBox="1"/>
          <p:nvPr/>
        </p:nvSpPr>
        <p:spPr>
          <a:xfrm>
            <a:off x="804628" y="581086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값의</a:t>
            </a:r>
            <a:r>
              <a:rPr lang="en-US" altLang="ko-KR" sz="3200" dirty="0"/>
              <a:t> </a:t>
            </a:r>
            <a:r>
              <a:rPr lang="ko-KR" altLang="en-US" sz="3200" dirty="0"/>
              <a:t>표현식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2D5CD-34E8-48ED-9DDF-4E40A8084F6B}"/>
              </a:ext>
            </a:extLst>
          </p:cNvPr>
          <p:cNvSpPr txBox="1"/>
          <p:nvPr/>
        </p:nvSpPr>
        <p:spPr>
          <a:xfrm>
            <a:off x="1150373" y="159282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403</a:t>
            </a:r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6DA3242-650A-4592-8C9C-C6B7A5831A3D}"/>
              </a:ext>
            </a:extLst>
          </p:cNvPr>
          <p:cNvSpPr/>
          <p:nvPr/>
        </p:nvSpPr>
        <p:spPr>
          <a:xfrm>
            <a:off x="1818190" y="1592826"/>
            <a:ext cx="5645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C59BBB-099B-4130-8C36-A21A5FF4973E}"/>
              </a:ext>
            </a:extLst>
          </p:cNvPr>
          <p:cNvSpPr txBox="1"/>
          <p:nvPr/>
        </p:nvSpPr>
        <p:spPr>
          <a:xfrm>
            <a:off x="2486007" y="159282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C406D5-1AE8-4C24-97A0-99D0E9D8D7E5}"/>
              </a:ext>
            </a:extLst>
          </p:cNvPr>
          <p:cNvSpPr txBox="1"/>
          <p:nvPr/>
        </p:nvSpPr>
        <p:spPr>
          <a:xfrm>
            <a:off x="1150373" y="2389123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403</a:t>
            </a:r>
            <a:r>
              <a:rPr lang="en-US" altLang="ko-KR" dirty="0">
                <a:solidFill>
                  <a:srgbClr val="FF0000"/>
                </a:solidFill>
              </a:rPr>
              <a:t>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80476064-9FF7-4D6D-A23E-ADC303532743}"/>
              </a:ext>
            </a:extLst>
          </p:cNvPr>
          <p:cNvSpPr/>
          <p:nvPr/>
        </p:nvSpPr>
        <p:spPr>
          <a:xfrm>
            <a:off x="1818190" y="2382060"/>
            <a:ext cx="5645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8992FE-EE96-4F08-8F9D-ED9110D5DAEC}"/>
              </a:ext>
            </a:extLst>
          </p:cNvPr>
          <p:cNvSpPr txBox="1"/>
          <p:nvPr/>
        </p:nvSpPr>
        <p:spPr>
          <a:xfrm>
            <a:off x="2486007" y="238912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long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C4879E-55B1-40E3-8999-453916DDCE0D}"/>
              </a:ext>
            </a:extLst>
          </p:cNvPr>
          <p:cNvSpPr txBox="1"/>
          <p:nvPr/>
        </p:nvSpPr>
        <p:spPr>
          <a:xfrm>
            <a:off x="521487" y="2963689"/>
            <a:ext cx="124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(short)403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EA7076C5-3126-4C36-B5E7-4E0A7C13F7E8}"/>
              </a:ext>
            </a:extLst>
          </p:cNvPr>
          <p:cNvSpPr/>
          <p:nvPr/>
        </p:nvSpPr>
        <p:spPr>
          <a:xfrm>
            <a:off x="1818190" y="2956626"/>
            <a:ext cx="5645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85DAC9-E304-46BC-995B-9A28CF369A7C}"/>
              </a:ext>
            </a:extLst>
          </p:cNvPr>
          <p:cNvSpPr txBox="1"/>
          <p:nvPr/>
        </p:nvSpPr>
        <p:spPr>
          <a:xfrm>
            <a:off x="2486007" y="2963689"/>
            <a:ext cx="724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short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644E26-8811-4853-878D-3C66D90B4FDD}"/>
              </a:ext>
            </a:extLst>
          </p:cNvPr>
          <p:cNvSpPr txBox="1"/>
          <p:nvPr/>
        </p:nvSpPr>
        <p:spPr>
          <a:xfrm>
            <a:off x="606895" y="3463544"/>
            <a:ext cx="115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(byte)403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15D67724-A59B-49AF-9EDA-A17B3DD6ED15}"/>
              </a:ext>
            </a:extLst>
          </p:cNvPr>
          <p:cNvSpPr/>
          <p:nvPr/>
        </p:nvSpPr>
        <p:spPr>
          <a:xfrm>
            <a:off x="1818190" y="3456481"/>
            <a:ext cx="5645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997C61-AD96-478C-BA86-537DC20404C8}"/>
              </a:ext>
            </a:extLst>
          </p:cNvPr>
          <p:cNvSpPr txBox="1"/>
          <p:nvPr/>
        </p:nvSpPr>
        <p:spPr>
          <a:xfrm>
            <a:off x="2486007" y="3463544"/>
            <a:ext cx="63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byte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15B4F7-3456-4D07-95BE-BF951D28A4F2}"/>
              </a:ext>
            </a:extLst>
          </p:cNvPr>
          <p:cNvSpPr txBox="1"/>
          <p:nvPr/>
        </p:nvSpPr>
        <p:spPr>
          <a:xfrm>
            <a:off x="4359052" y="1592826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 x = 403;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6FE6FDA-9773-4894-89F2-4D8E326795EB}"/>
              </a:ext>
            </a:extLst>
          </p:cNvPr>
          <p:cNvSpPr txBox="1"/>
          <p:nvPr/>
        </p:nvSpPr>
        <p:spPr>
          <a:xfrm>
            <a:off x="4359052" y="2353186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long x = 403L;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BBFCA4-AA93-48F0-B052-A6CC3FE103E4}"/>
              </a:ext>
            </a:extLst>
          </p:cNvPr>
          <p:cNvSpPr txBox="1"/>
          <p:nvPr/>
        </p:nvSpPr>
        <p:spPr>
          <a:xfrm>
            <a:off x="4359052" y="2956626"/>
            <a:ext cx="208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 x = (short)403;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5D2379E-3D8A-4E4D-AA9E-C3FAE0A30AE1}"/>
              </a:ext>
            </a:extLst>
          </p:cNvPr>
          <p:cNvSpPr txBox="1"/>
          <p:nvPr/>
        </p:nvSpPr>
        <p:spPr>
          <a:xfrm>
            <a:off x="1150373" y="4769203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4.45</a:t>
            </a:r>
            <a:endParaRPr lang="ko-KR" altLang="en-US" dirty="0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21F2459E-44D1-4972-8FB6-C781BCB33F9E}"/>
              </a:ext>
            </a:extLst>
          </p:cNvPr>
          <p:cNvSpPr/>
          <p:nvPr/>
        </p:nvSpPr>
        <p:spPr>
          <a:xfrm>
            <a:off x="1818190" y="4769203"/>
            <a:ext cx="5645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461594-A16D-4023-9370-CFBEFA0B32C8}"/>
              </a:ext>
            </a:extLst>
          </p:cNvPr>
          <p:cNvSpPr txBox="1"/>
          <p:nvPr/>
        </p:nvSpPr>
        <p:spPr>
          <a:xfrm>
            <a:off x="2486007" y="4769203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double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53E7B2-3034-42DD-A85D-4C2CDF5341EA}"/>
              </a:ext>
            </a:extLst>
          </p:cNvPr>
          <p:cNvSpPr txBox="1"/>
          <p:nvPr/>
        </p:nvSpPr>
        <p:spPr>
          <a:xfrm>
            <a:off x="1076633" y="544762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4.45</a:t>
            </a:r>
            <a:r>
              <a:rPr lang="en-US" altLang="ko-KR" dirty="0">
                <a:solidFill>
                  <a:srgbClr val="FF0000"/>
                </a:solidFill>
              </a:rPr>
              <a:t>F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C375C95E-BDA0-41F6-ABE2-22C7F16C32B8}"/>
              </a:ext>
            </a:extLst>
          </p:cNvPr>
          <p:cNvSpPr/>
          <p:nvPr/>
        </p:nvSpPr>
        <p:spPr>
          <a:xfrm>
            <a:off x="1818190" y="5447629"/>
            <a:ext cx="5645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979429-5C77-4D28-9C2C-EE914B9A7077}"/>
              </a:ext>
            </a:extLst>
          </p:cNvPr>
          <p:cNvSpPr txBox="1"/>
          <p:nvPr/>
        </p:nvSpPr>
        <p:spPr>
          <a:xfrm>
            <a:off x="2486007" y="5447629"/>
            <a:ext cx="649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float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322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87B887-CFA9-4148-8A11-6743B4F3FCAB}"/>
              </a:ext>
            </a:extLst>
          </p:cNvPr>
          <p:cNvSpPr txBox="1"/>
          <p:nvPr/>
        </p:nvSpPr>
        <p:spPr>
          <a:xfrm>
            <a:off x="464949" y="48044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미니 프로젝트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CE360-D0ED-41BE-9CB3-9A80F99159E8}"/>
              </a:ext>
            </a:extLst>
          </p:cNvPr>
          <p:cNvSpPr txBox="1"/>
          <p:nvPr/>
        </p:nvSpPr>
        <p:spPr>
          <a:xfrm>
            <a:off x="1007390" y="1084881"/>
            <a:ext cx="6954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프로그래밍 </a:t>
            </a:r>
            <a:r>
              <a:rPr lang="en-US" altLang="ko-KR" dirty="0"/>
              <a:t>-&gt; </a:t>
            </a:r>
            <a:r>
              <a:rPr lang="ko-KR" altLang="en-US" dirty="0"/>
              <a:t>연습</a:t>
            </a:r>
            <a:r>
              <a:rPr lang="en-US" altLang="ko-KR" dirty="0"/>
              <a:t>(</a:t>
            </a:r>
            <a:r>
              <a:rPr lang="ko-KR" altLang="en-US" dirty="0"/>
              <a:t>자바언어 </a:t>
            </a:r>
            <a:r>
              <a:rPr lang="en-US" altLang="ko-KR" dirty="0"/>
              <a:t>-&gt; </a:t>
            </a:r>
            <a:r>
              <a:rPr lang="ko-KR" altLang="en-US" dirty="0"/>
              <a:t>객체지향</a:t>
            </a:r>
            <a:r>
              <a:rPr lang="en-US" altLang="ko-KR" dirty="0"/>
              <a:t>-&gt;</a:t>
            </a:r>
            <a:r>
              <a:rPr lang="ko-KR" altLang="en-US" dirty="0" err="1"/>
              <a:t>콜렉션</a:t>
            </a:r>
            <a:r>
              <a:rPr lang="en-US" altLang="ko-KR" dirty="0"/>
              <a:t>-&gt;</a:t>
            </a:r>
            <a:r>
              <a:rPr lang="ko-KR" altLang="en-US" dirty="0"/>
              <a:t>스트림 </a:t>
            </a:r>
            <a:r>
              <a:rPr lang="en-US" altLang="ko-KR" dirty="0"/>
              <a:t>API)</a:t>
            </a:r>
          </a:p>
          <a:p>
            <a:r>
              <a:rPr lang="en-US" altLang="ko-KR" dirty="0"/>
              <a:t>-&gt; UML -&gt; </a:t>
            </a:r>
            <a:r>
              <a:rPr lang="ko-KR" altLang="en-US" dirty="0"/>
              <a:t>알고리즘 </a:t>
            </a:r>
            <a:r>
              <a:rPr lang="en-US" altLang="ko-KR" dirty="0"/>
              <a:t>-&gt; GUI(AWT) -&gt; </a:t>
            </a:r>
            <a:r>
              <a:rPr lang="ko-KR" altLang="en-US" dirty="0"/>
              <a:t>게임 프로젝트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56066D-75C8-4FF5-92E2-D99F8F92CE0E}"/>
              </a:ext>
            </a:extLst>
          </p:cNvPr>
          <p:cNvSpPr txBox="1"/>
          <p:nvPr/>
        </p:nvSpPr>
        <p:spPr>
          <a:xfrm>
            <a:off x="464949" y="242797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웹 프로젝트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2A8960-C9FB-413A-A38A-BBF07ADB4505}"/>
              </a:ext>
            </a:extLst>
          </p:cNvPr>
          <p:cNvSpPr txBox="1"/>
          <p:nvPr/>
        </p:nvSpPr>
        <p:spPr>
          <a:xfrm>
            <a:off x="1007390" y="3032411"/>
            <a:ext cx="270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서블릿</a:t>
            </a:r>
            <a:r>
              <a:rPr lang="en-US" altLang="ko-KR" dirty="0"/>
              <a:t>-&gt;JSP-&gt;MVC-&gt;….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6D5FAA-74EC-469D-8780-2AE6785566ED}"/>
              </a:ext>
            </a:extLst>
          </p:cNvPr>
          <p:cNvSpPr txBox="1"/>
          <p:nvPr/>
        </p:nvSpPr>
        <p:spPr>
          <a:xfrm>
            <a:off x="1007390" y="3494076"/>
            <a:ext cx="4085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자바스크립트</a:t>
            </a:r>
            <a:r>
              <a:rPr lang="en-US" altLang="ko-KR" dirty="0"/>
              <a:t>-&gt;DOM-&gt;OOJS-AJAX-&gt;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8092E2-DABA-436F-AA0A-54B895CDA76D}"/>
              </a:ext>
            </a:extLst>
          </p:cNvPr>
          <p:cNvSpPr txBox="1"/>
          <p:nvPr/>
        </p:nvSpPr>
        <p:spPr>
          <a:xfrm>
            <a:off x="6167083" y="3032411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HTML/CSS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8FB33C3-52C6-432D-AAEC-F53E9BFDBB25}"/>
              </a:ext>
            </a:extLst>
          </p:cNvPr>
          <p:cNvSpPr/>
          <p:nvPr/>
        </p:nvSpPr>
        <p:spPr>
          <a:xfrm>
            <a:off x="2816942" y="2103825"/>
            <a:ext cx="5660262" cy="220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WEB, Internet, MVC,</a:t>
            </a:r>
            <a:r>
              <a:rPr lang="ko-KR" altLang="en-US" dirty="0"/>
              <a:t> </a:t>
            </a:r>
            <a:r>
              <a:rPr lang="en-US" altLang="ko-KR" dirty="0"/>
              <a:t>DAO,</a:t>
            </a:r>
            <a:r>
              <a:rPr lang="ko-KR" alt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B6E199-0EE4-418D-8E55-AE9613B56613}"/>
              </a:ext>
            </a:extLst>
          </p:cNvPr>
          <p:cNvSpPr txBox="1"/>
          <p:nvPr/>
        </p:nvSpPr>
        <p:spPr>
          <a:xfrm>
            <a:off x="464949" y="4930493"/>
            <a:ext cx="15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웹 프로젝트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       </a:t>
            </a:r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BA9C3DBD-A652-49D2-851F-2D7551ECE489}"/>
              </a:ext>
            </a:extLst>
          </p:cNvPr>
          <p:cNvSpPr/>
          <p:nvPr/>
        </p:nvSpPr>
        <p:spPr>
          <a:xfrm>
            <a:off x="4188542" y="480448"/>
            <a:ext cx="1547218" cy="4991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460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339E4F-3F89-4FF4-B3E2-1EFF10035A99}"/>
              </a:ext>
            </a:extLst>
          </p:cNvPr>
          <p:cNvSpPr txBox="1"/>
          <p:nvPr/>
        </p:nvSpPr>
        <p:spPr>
          <a:xfrm>
            <a:off x="804628" y="581086"/>
            <a:ext cx="6362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/>
              <a:t>도스용</a:t>
            </a:r>
            <a:r>
              <a:rPr lang="en-US" altLang="ko-KR" sz="3200" dirty="0"/>
              <a:t> </a:t>
            </a:r>
            <a:r>
              <a:rPr lang="ko-KR" altLang="en-US" sz="3200" dirty="0"/>
              <a:t>프로그램을 실행하는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C1304-19C8-44CF-B3A8-461F1E9D3841}"/>
              </a:ext>
            </a:extLst>
          </p:cNvPr>
          <p:cNvSpPr txBox="1"/>
          <p:nvPr/>
        </p:nvSpPr>
        <p:spPr>
          <a:xfrm>
            <a:off x="804628" y="1607574"/>
            <a:ext cx="815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Shell : </a:t>
            </a:r>
            <a:r>
              <a:rPr lang="ko-KR" altLang="en-US" dirty="0"/>
              <a:t>사용자가 응용프로그램을 실행할 수 있게 해주는 사용자용 인터페이스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72B98-7E3B-468D-93AF-84049D002FD8}"/>
              </a:ext>
            </a:extLst>
          </p:cNvPr>
          <p:cNvSpPr txBox="1"/>
          <p:nvPr/>
        </p:nvSpPr>
        <p:spPr>
          <a:xfrm>
            <a:off x="645242" y="2233953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도스에서는 </a:t>
            </a:r>
            <a:r>
              <a:rPr lang="ko-KR" altLang="en-US" dirty="0" err="1"/>
              <a:t>도스쉘</a:t>
            </a:r>
            <a:r>
              <a:rPr lang="en-US" altLang="ko-KR" dirty="0"/>
              <a:t>(C:\Work)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en-US" altLang="ko-KR" dirty="0" err="1"/>
              <a:t>aaa</a:t>
            </a:r>
            <a:r>
              <a:rPr lang="ko-KR" altLang="en-US" dirty="0"/>
              <a:t> 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F3A299AB-B719-4DC3-9049-186105D8A24D}"/>
              </a:ext>
            </a:extLst>
          </p:cNvPr>
          <p:cNvSpPr/>
          <p:nvPr/>
        </p:nvSpPr>
        <p:spPr>
          <a:xfrm>
            <a:off x="4100052" y="2580968"/>
            <a:ext cx="427703" cy="634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CECC85-23DA-4594-9A2B-56391E1AE815}"/>
              </a:ext>
            </a:extLst>
          </p:cNvPr>
          <p:cNvSpPr txBox="1"/>
          <p:nvPr/>
        </p:nvSpPr>
        <p:spPr>
          <a:xfrm>
            <a:off x="3196713" y="3244334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1. </a:t>
            </a:r>
            <a:r>
              <a:rPr lang="en-US" altLang="ko-KR" dirty="0" err="1"/>
              <a:t>aaa</a:t>
            </a:r>
            <a:r>
              <a:rPr lang="ko-KR" altLang="en-US" dirty="0"/>
              <a:t> 가 도스 내부 명령어에 있나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8C3BE2-CC59-40D1-864B-B485F3CE8676}"/>
              </a:ext>
            </a:extLst>
          </p:cNvPr>
          <p:cNvSpPr txBox="1"/>
          <p:nvPr/>
        </p:nvSpPr>
        <p:spPr>
          <a:xfrm>
            <a:off x="3196713" y="3671531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2. </a:t>
            </a:r>
            <a:r>
              <a:rPr lang="en-US" altLang="ko-KR" dirty="0" err="1"/>
              <a:t>aaa</a:t>
            </a:r>
            <a:r>
              <a:rPr lang="en-US" altLang="ko-KR" dirty="0"/>
              <a:t> </a:t>
            </a:r>
            <a:r>
              <a:rPr lang="ko-KR" altLang="en-US" dirty="0"/>
              <a:t>가 현재 디렉토리에 있는 실행파일인가</a:t>
            </a:r>
            <a:r>
              <a:rPr lang="en-US" altLang="ko-KR" dirty="0"/>
              <a:t>?  aaa.exe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D74C82-F93C-470B-8D63-129FC321BAC2}"/>
              </a:ext>
            </a:extLst>
          </p:cNvPr>
          <p:cNvSpPr txBox="1"/>
          <p:nvPr/>
        </p:nvSpPr>
        <p:spPr>
          <a:xfrm>
            <a:off x="3196713" y="4098728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3. </a:t>
            </a:r>
            <a:r>
              <a:rPr lang="en-US" altLang="ko-KR" dirty="0" err="1"/>
              <a:t>aaa</a:t>
            </a:r>
            <a:r>
              <a:rPr lang="ko-KR" altLang="en-US" dirty="0"/>
              <a:t> 가 </a:t>
            </a:r>
            <a:r>
              <a:rPr lang="en-US" altLang="ko-KR" dirty="0"/>
              <a:t>path </a:t>
            </a:r>
            <a:r>
              <a:rPr lang="ko-KR" altLang="en-US" dirty="0"/>
              <a:t>환경 변수에 있는 디렉토리에 있나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192906-CC71-4C00-AD09-0123CEEBBC6F}"/>
              </a:ext>
            </a:extLst>
          </p:cNvPr>
          <p:cNvSpPr/>
          <p:nvPr/>
        </p:nvSpPr>
        <p:spPr>
          <a:xfrm>
            <a:off x="3038168" y="4040863"/>
            <a:ext cx="6098458" cy="441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2A90882E-5545-4CEA-97F1-0599589C8FBB}"/>
              </a:ext>
            </a:extLst>
          </p:cNvPr>
          <p:cNvSpPr/>
          <p:nvPr/>
        </p:nvSpPr>
        <p:spPr>
          <a:xfrm>
            <a:off x="5073446" y="4410195"/>
            <a:ext cx="427703" cy="634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86B4CB-D836-48F7-B169-D61657534EBC}"/>
              </a:ext>
            </a:extLst>
          </p:cNvPr>
          <p:cNvSpPr txBox="1"/>
          <p:nvPr/>
        </p:nvSpPr>
        <p:spPr>
          <a:xfrm>
            <a:off x="2232256" y="5027673"/>
            <a:ext cx="8377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시작 버튼을 오른쪽 마우스 버튼으로 클릭합니다</a:t>
            </a:r>
            <a:r>
              <a:rPr lang="en-US" altLang="ko-KR" dirty="0"/>
              <a:t>. &gt; </a:t>
            </a:r>
            <a:r>
              <a:rPr lang="ko-KR" altLang="en-US" dirty="0"/>
              <a:t>시스템 </a:t>
            </a:r>
            <a:r>
              <a:rPr lang="en-US" altLang="ko-KR" dirty="0"/>
              <a:t>&gt; </a:t>
            </a:r>
            <a:r>
              <a:rPr lang="ko-KR" altLang="en-US" dirty="0"/>
              <a:t>시스템 정보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343833B-4D94-477C-943C-6CCAE75D3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6412" y="5430085"/>
            <a:ext cx="1838582" cy="11145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6680CF5-E044-463F-A881-2C665A327459}"/>
              </a:ext>
            </a:extLst>
          </p:cNvPr>
          <p:cNvSpPr txBox="1"/>
          <p:nvPr/>
        </p:nvSpPr>
        <p:spPr>
          <a:xfrm>
            <a:off x="2232256" y="5468183"/>
            <a:ext cx="8377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윈도우 탐색기 </a:t>
            </a:r>
            <a:r>
              <a:rPr lang="en-US" altLang="ko-KR" dirty="0"/>
              <a:t>&gt; </a:t>
            </a:r>
            <a:r>
              <a:rPr lang="ko-KR" altLang="en-US" dirty="0"/>
              <a:t>내컴퓨터를 마우스 오른쪽 버튼 누르기</a:t>
            </a:r>
            <a:r>
              <a:rPr lang="en-US" altLang="ko-KR" dirty="0"/>
              <a:t>&gt;</a:t>
            </a:r>
            <a:r>
              <a:rPr lang="ko-KR" altLang="en-US" dirty="0"/>
              <a:t>속성</a:t>
            </a:r>
          </a:p>
        </p:txBody>
      </p:sp>
    </p:spTree>
    <p:extLst>
      <p:ext uri="{BB962C8B-B14F-4D97-AF65-F5344CB8AC3E}">
        <p14:creationId xmlns:p14="http://schemas.microsoft.com/office/powerpoint/2010/main" val="2831809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61EBCA-15D5-4ED5-B5DB-BEE59E67A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88" y="1424335"/>
            <a:ext cx="7028995" cy="46739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8AF2FD-78EE-41EA-8A6A-7252CC9C7F79}"/>
              </a:ext>
            </a:extLst>
          </p:cNvPr>
          <p:cNvSpPr txBox="1"/>
          <p:nvPr/>
        </p:nvSpPr>
        <p:spPr>
          <a:xfrm>
            <a:off x="804628" y="581086"/>
            <a:ext cx="7471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자바 컴파일 된 결과물을 실행하는 방법</a:t>
            </a:r>
          </a:p>
        </p:txBody>
      </p: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F78252DD-519C-41CD-833D-FF375292A54B}"/>
              </a:ext>
            </a:extLst>
          </p:cNvPr>
          <p:cNvSpPr/>
          <p:nvPr/>
        </p:nvSpPr>
        <p:spPr>
          <a:xfrm>
            <a:off x="3721510" y="5042832"/>
            <a:ext cx="2374490" cy="781665"/>
          </a:xfrm>
          <a:prstGeom prst="wedgeRoundRectCallout">
            <a:avLst>
              <a:gd name="adj1" fmla="val -81384"/>
              <a:gd name="adj2" fmla="val 77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실행된 것 맞아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BA7951C6-8500-4CCB-961C-B7F7E191B16B}"/>
              </a:ext>
            </a:extLst>
          </p:cNvPr>
          <p:cNvSpPr/>
          <p:nvPr/>
        </p:nvSpPr>
        <p:spPr>
          <a:xfrm>
            <a:off x="1646904" y="3716594"/>
            <a:ext cx="4449096" cy="1197001"/>
          </a:xfrm>
          <a:prstGeom prst="wedgeRoundRectCallout">
            <a:avLst>
              <a:gd name="adj1" fmla="val -22148"/>
              <a:gd name="adj2" fmla="val 679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실행 파일이면 그냥 실행하는 것 아닌가</a:t>
            </a:r>
            <a:r>
              <a:rPr lang="en-US" altLang="ko-KR" dirty="0"/>
              <a:t>? </a:t>
            </a:r>
            <a:r>
              <a:rPr lang="ko-KR" altLang="en-US" dirty="0"/>
              <a:t>왜 </a:t>
            </a:r>
            <a:r>
              <a:rPr lang="en-US" altLang="ko-KR" dirty="0"/>
              <a:t>java</a:t>
            </a:r>
            <a:r>
              <a:rPr lang="ko-KR" altLang="en-US" dirty="0"/>
              <a:t>를 통해서 실행하지</a:t>
            </a:r>
            <a:r>
              <a:rPr lang="en-US" altLang="ko-KR" dirty="0"/>
              <a:t>? Java</a:t>
            </a:r>
            <a:r>
              <a:rPr lang="ko-KR" altLang="en-US" dirty="0"/>
              <a:t>는 무슨 </a:t>
            </a:r>
            <a:r>
              <a:rPr lang="ko-KR" altLang="en-US" dirty="0" err="1"/>
              <a:t>도구지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916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E9582C54-1D23-4019-AE1C-D4CD5F9F4B89}"/>
              </a:ext>
            </a:extLst>
          </p:cNvPr>
          <p:cNvSpPr/>
          <p:nvPr/>
        </p:nvSpPr>
        <p:spPr>
          <a:xfrm>
            <a:off x="1170039" y="544574"/>
            <a:ext cx="2374490" cy="781665"/>
          </a:xfrm>
          <a:prstGeom prst="wedgeRoundRectCallout">
            <a:avLst>
              <a:gd name="adj1" fmla="val -81384"/>
              <a:gd name="adj2" fmla="val 77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실행된 것 맞아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B8261-E82A-4113-9464-8549C242BF42}"/>
              </a:ext>
            </a:extLst>
          </p:cNvPr>
          <p:cNvSpPr txBox="1"/>
          <p:nvPr/>
        </p:nvSpPr>
        <p:spPr>
          <a:xfrm>
            <a:off x="925462" y="2551837"/>
            <a:ext cx="60984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       kor1=50;</a:t>
            </a:r>
          </a:p>
          <a:p>
            <a:r>
              <a:rPr lang="ko-KR" altLang="en-US" dirty="0"/>
              <a:t>        kor2=60;</a:t>
            </a:r>
          </a:p>
          <a:p>
            <a:r>
              <a:rPr lang="ko-KR" altLang="en-US" dirty="0"/>
              <a:t>        kor3=80;</a:t>
            </a:r>
          </a:p>
          <a:p>
            <a:r>
              <a:rPr lang="ko-KR" altLang="en-US" dirty="0"/>
              <a:t> 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total</a:t>
            </a:r>
            <a:r>
              <a:rPr lang="ko-KR" altLang="en-US" dirty="0"/>
              <a:t> = kor1 + kor2 + kor3;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avg</a:t>
            </a:r>
            <a:r>
              <a:rPr lang="ko-KR" altLang="en-US" dirty="0"/>
              <a:t> = </a:t>
            </a:r>
            <a:r>
              <a:rPr lang="ko-KR" altLang="en-US" dirty="0" err="1"/>
              <a:t>total</a:t>
            </a:r>
            <a:r>
              <a:rPr lang="ko-KR" altLang="en-US" dirty="0"/>
              <a:t> / 3;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C1CFC5E7-5CBB-425D-B14D-8164A0852EB6}"/>
              </a:ext>
            </a:extLst>
          </p:cNvPr>
          <p:cNvSpPr/>
          <p:nvPr/>
        </p:nvSpPr>
        <p:spPr>
          <a:xfrm>
            <a:off x="1533832" y="1326239"/>
            <a:ext cx="1194620" cy="1033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1C67B522-139C-4E7F-9DBB-BB6590F7A685}"/>
              </a:ext>
            </a:extLst>
          </p:cNvPr>
          <p:cNvSpPr/>
          <p:nvPr/>
        </p:nvSpPr>
        <p:spPr>
          <a:xfrm>
            <a:off x="1533832" y="4691845"/>
            <a:ext cx="1194620" cy="1033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만약에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8476E8-AD47-4BE9-94D5-5693D3FE199C}"/>
              </a:ext>
            </a:extLst>
          </p:cNvPr>
          <p:cNvSpPr txBox="1"/>
          <p:nvPr/>
        </p:nvSpPr>
        <p:spPr>
          <a:xfrm>
            <a:off x="2728452" y="4885430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계산된 결과를 화면에 출력 또는 파일로 출력하기를 원한다면 해당 장치를 이용하기 위한 </a:t>
            </a:r>
            <a:r>
              <a:rPr lang="en-US" altLang="ko-KR" b="1" dirty="0">
                <a:solidFill>
                  <a:srgbClr val="FF0000"/>
                </a:solidFill>
              </a:rPr>
              <a:t>API</a:t>
            </a:r>
            <a:r>
              <a:rPr lang="ko-KR" altLang="en-US" dirty="0"/>
              <a:t>를 이용하는 코드를 넣어 주시기 바랍니다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CD756F-1205-4844-874C-AFC18A998D0B}"/>
              </a:ext>
            </a:extLst>
          </p:cNvPr>
          <p:cNvSpPr txBox="1"/>
          <p:nvPr/>
        </p:nvSpPr>
        <p:spPr>
          <a:xfrm>
            <a:off x="1533832" y="5803918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System.out.printf</a:t>
            </a:r>
            <a:r>
              <a:rPr lang="en-US" altLang="ko-KR" dirty="0"/>
              <a:t>(“total is %d\n”);</a:t>
            </a:r>
          </a:p>
          <a:p>
            <a:r>
              <a:rPr lang="en-US" altLang="ko-KR" dirty="0" err="1"/>
              <a:t>System.out.printf</a:t>
            </a:r>
            <a:r>
              <a:rPr lang="en-US" altLang="ko-KR" dirty="0"/>
              <a:t>(“avg is %f\n”);</a:t>
            </a:r>
          </a:p>
        </p:txBody>
      </p:sp>
      <p:sp>
        <p:nvSpPr>
          <p:cNvPr id="12" name="화살표: 아래로 구부러짐 11">
            <a:extLst>
              <a:ext uri="{FF2B5EF4-FFF2-40B4-BE49-F238E27FC236}">
                <a16:creationId xmlns:a16="http://schemas.microsoft.com/office/drawing/2014/main" id="{D11ECB03-F7BE-4FE0-8B5C-26F395FAF8DE}"/>
              </a:ext>
            </a:extLst>
          </p:cNvPr>
          <p:cNvSpPr/>
          <p:nvPr/>
        </p:nvSpPr>
        <p:spPr>
          <a:xfrm rot="16614360">
            <a:off x="359544" y="4960744"/>
            <a:ext cx="1696064" cy="57926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2AB0C91-5579-4DCE-AB7C-622C2116A0FE}"/>
              </a:ext>
            </a:extLst>
          </p:cNvPr>
          <p:cNvSpPr/>
          <p:nvPr/>
        </p:nvSpPr>
        <p:spPr>
          <a:xfrm>
            <a:off x="1533832" y="4306163"/>
            <a:ext cx="3465871" cy="3181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4A735E-91E3-4837-92B5-352E83209E3F}"/>
              </a:ext>
            </a:extLst>
          </p:cNvPr>
          <p:cNvSpPr txBox="1"/>
          <p:nvPr/>
        </p:nvSpPr>
        <p:spPr>
          <a:xfrm>
            <a:off x="2728452" y="1465287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맞습니다</a:t>
            </a:r>
            <a:r>
              <a:rPr lang="en-US" altLang="ko-KR" dirty="0"/>
              <a:t>. </a:t>
            </a:r>
            <a:r>
              <a:rPr lang="ko-KR" altLang="en-US" dirty="0"/>
              <a:t>아주 잘 실행된 겁니다</a:t>
            </a:r>
            <a:r>
              <a:rPr lang="en-US" altLang="ko-KR" dirty="0"/>
              <a:t>. : </a:t>
            </a:r>
            <a:r>
              <a:rPr lang="ko-KR" altLang="en-US" dirty="0"/>
              <a:t>화면에 출력되는 것이 없는 이유는 프로그램 코드에 출력하라는 코드를 넣은 적이 없기 때문입니다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F2220B0-5406-4814-B0AB-A8D8C0651A8F}"/>
              </a:ext>
            </a:extLst>
          </p:cNvPr>
          <p:cNvSpPr/>
          <p:nvPr/>
        </p:nvSpPr>
        <p:spPr>
          <a:xfrm>
            <a:off x="6096000" y="5088194"/>
            <a:ext cx="732503" cy="4435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E2D67698-B73E-4C65-A35E-6EEE445E8CEB}"/>
              </a:ext>
            </a:extLst>
          </p:cNvPr>
          <p:cNvSpPr/>
          <p:nvPr/>
        </p:nvSpPr>
        <p:spPr>
          <a:xfrm>
            <a:off x="5864941" y="5523702"/>
            <a:ext cx="1194620" cy="1033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뒤에서</a:t>
            </a:r>
          </a:p>
        </p:txBody>
      </p:sp>
    </p:spTree>
    <p:extLst>
      <p:ext uri="{BB962C8B-B14F-4D97-AF65-F5344CB8AC3E}">
        <p14:creationId xmlns:p14="http://schemas.microsoft.com/office/powerpoint/2010/main" val="616015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9412A6-8B60-4FF0-B9BF-83075CC578C5}"/>
              </a:ext>
            </a:extLst>
          </p:cNvPr>
          <p:cNvSpPr txBox="1"/>
          <p:nvPr/>
        </p:nvSpPr>
        <p:spPr>
          <a:xfrm>
            <a:off x="804628" y="212376"/>
            <a:ext cx="8026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자바 클래스 파일 실행 방법과 트러블 슈팅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15F230-A859-4DC3-9F14-7FD45F19FC62}"/>
              </a:ext>
            </a:extLst>
          </p:cNvPr>
          <p:cNvSpPr txBox="1"/>
          <p:nvPr/>
        </p:nvSpPr>
        <p:spPr>
          <a:xfrm>
            <a:off x="661633" y="1401096"/>
            <a:ext cx="228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</a:t>
            </a:r>
            <a:r>
              <a:rPr lang="en-US" altLang="ko-KR" dirty="0" err="1"/>
              <a:t>javac</a:t>
            </a:r>
            <a:r>
              <a:rPr lang="en-US" altLang="ko-KR" dirty="0"/>
              <a:t> Program.java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F966E3-68FE-4F38-8473-D97B29F27F2E}"/>
              </a:ext>
            </a:extLst>
          </p:cNvPr>
          <p:cNvSpPr txBox="1"/>
          <p:nvPr/>
        </p:nvSpPr>
        <p:spPr>
          <a:xfrm>
            <a:off x="661633" y="91445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컴파일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9CF60F82-F469-4E05-90EA-EC6F99C44D17}"/>
              </a:ext>
            </a:extLst>
          </p:cNvPr>
          <p:cNvSpPr/>
          <p:nvPr/>
        </p:nvSpPr>
        <p:spPr>
          <a:xfrm>
            <a:off x="1664524" y="1770428"/>
            <a:ext cx="604684" cy="603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15A083-AF58-4952-B390-4A28C1FDAC49}"/>
              </a:ext>
            </a:extLst>
          </p:cNvPr>
          <p:cNvSpPr txBox="1"/>
          <p:nvPr/>
        </p:nvSpPr>
        <p:spPr>
          <a:xfrm>
            <a:off x="1275776" y="2433250"/>
            <a:ext cx="1654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Program</a:t>
            </a:r>
            <a:r>
              <a:rPr lang="en-US" altLang="ko-KR" b="1" dirty="0" err="1">
                <a:solidFill>
                  <a:srgbClr val="FF0000"/>
                </a:solidFill>
              </a:rPr>
              <a:t>.class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638C32B-629D-4E45-B6FF-72C439C2E242}"/>
              </a:ext>
            </a:extLst>
          </p:cNvPr>
          <p:cNvSpPr/>
          <p:nvPr/>
        </p:nvSpPr>
        <p:spPr>
          <a:xfrm>
            <a:off x="2951619" y="1401096"/>
            <a:ext cx="60468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7F646-BAE1-4FB4-B7FE-7F89EB36FADE}"/>
              </a:ext>
            </a:extLst>
          </p:cNvPr>
          <p:cNvSpPr txBox="1"/>
          <p:nvPr/>
        </p:nvSpPr>
        <p:spPr>
          <a:xfrm>
            <a:off x="3556303" y="14010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03FF66D-E53A-4B91-9E84-C5DB83BE1177}"/>
              </a:ext>
            </a:extLst>
          </p:cNvPr>
          <p:cNvSpPr/>
          <p:nvPr/>
        </p:nvSpPr>
        <p:spPr>
          <a:xfrm>
            <a:off x="2951619" y="2447998"/>
            <a:ext cx="60468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8C67BE-DD24-4EC8-91D7-9B7E336BEEBB}"/>
              </a:ext>
            </a:extLst>
          </p:cNvPr>
          <p:cNvSpPr txBox="1"/>
          <p:nvPr/>
        </p:nvSpPr>
        <p:spPr>
          <a:xfrm>
            <a:off x="3556303" y="2447998"/>
            <a:ext cx="8635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실행</a:t>
            </a:r>
            <a:r>
              <a:rPr lang="en-US" altLang="ko-KR" dirty="0"/>
              <a:t>?</a:t>
            </a:r>
            <a:r>
              <a:rPr lang="ko-KR" altLang="en-US" dirty="0"/>
              <a:t>코드라면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물리코드</a:t>
            </a:r>
            <a:r>
              <a:rPr lang="en-US" altLang="ko-KR" dirty="0"/>
              <a:t>, </a:t>
            </a:r>
            <a:r>
              <a:rPr lang="ko-KR" altLang="en-US" dirty="0"/>
              <a:t>특정 </a:t>
            </a:r>
            <a:r>
              <a:rPr lang="en-US" altLang="ko-KR" dirty="0"/>
              <a:t>CPU</a:t>
            </a:r>
            <a:r>
              <a:rPr lang="ko-KR" altLang="en-US" dirty="0"/>
              <a:t>에서 동작하도록 </a:t>
            </a:r>
            <a:r>
              <a:rPr lang="en-US" altLang="ko-KR" dirty="0"/>
              <a:t>CPU</a:t>
            </a:r>
            <a:r>
              <a:rPr lang="ko-KR" altLang="en-US" dirty="0"/>
              <a:t>의 기능</a:t>
            </a:r>
            <a:r>
              <a:rPr lang="en-US" altLang="ko-KR" dirty="0"/>
              <a:t>(</a:t>
            </a:r>
            <a:r>
              <a:rPr lang="ko-KR" altLang="en-US" dirty="0"/>
              <a:t>어셈블리</a:t>
            </a:r>
            <a:r>
              <a:rPr lang="en-US" altLang="ko-KR" dirty="0"/>
              <a:t>) </a:t>
            </a:r>
            <a:r>
              <a:rPr lang="ko-KR" altLang="en-US" dirty="0"/>
              <a:t>코드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BFEC45-2CFC-46BB-9BCB-03636A599E6E}"/>
              </a:ext>
            </a:extLst>
          </p:cNvPr>
          <p:cNvSpPr txBox="1"/>
          <p:nvPr/>
        </p:nvSpPr>
        <p:spPr>
          <a:xfrm>
            <a:off x="2340906" y="18877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컴파일</a:t>
            </a: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77F9C237-C95F-46D4-A3A5-EB70A64696EE}"/>
              </a:ext>
            </a:extLst>
          </p:cNvPr>
          <p:cNvSpPr/>
          <p:nvPr/>
        </p:nvSpPr>
        <p:spPr>
          <a:xfrm>
            <a:off x="3858645" y="2824956"/>
            <a:ext cx="604684" cy="603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B5A526-1293-4F36-AC99-3D5557015545}"/>
              </a:ext>
            </a:extLst>
          </p:cNvPr>
          <p:cNvSpPr txBox="1"/>
          <p:nvPr/>
        </p:nvSpPr>
        <p:spPr>
          <a:xfrm>
            <a:off x="4488229" y="2824956"/>
            <a:ext cx="321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중간</a:t>
            </a:r>
            <a:r>
              <a:rPr lang="en-US" altLang="ko-KR" dirty="0"/>
              <a:t>(Intermediate Language)</a:t>
            </a:r>
            <a:endParaRPr lang="ko-KR" altLang="en-US" dirty="0"/>
          </a:p>
        </p:txBody>
      </p:sp>
      <p:sp>
        <p:nvSpPr>
          <p:cNvPr id="18" name="말풍선: 모서리가 둥근 사각형 17">
            <a:hlinkClick r:id="rId2" action="ppaction://hlinksldjump"/>
            <a:extLst>
              <a:ext uri="{FF2B5EF4-FFF2-40B4-BE49-F238E27FC236}">
                <a16:creationId xmlns:a16="http://schemas.microsoft.com/office/drawing/2014/main" id="{9D10557D-08B8-4524-A569-E213C487ED63}"/>
              </a:ext>
            </a:extLst>
          </p:cNvPr>
          <p:cNvSpPr/>
          <p:nvPr/>
        </p:nvSpPr>
        <p:spPr>
          <a:xfrm>
            <a:off x="7846141" y="3060290"/>
            <a:ext cx="2787445" cy="774290"/>
          </a:xfrm>
          <a:prstGeom prst="wedgeRoundRectCallout">
            <a:avLst>
              <a:gd name="adj1" fmla="val -59890"/>
              <a:gd name="adj2" fmla="val -479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Write Once Run Anywhere-&gt;p.25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C04DBF2-6831-4DDD-A045-667F9F743EB4}"/>
              </a:ext>
            </a:extLst>
          </p:cNvPr>
          <p:cNvSpPr/>
          <p:nvPr/>
        </p:nvSpPr>
        <p:spPr>
          <a:xfrm>
            <a:off x="3682575" y="3566207"/>
            <a:ext cx="805654" cy="805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r>
              <a:rPr lang="ko-KR" altLang="en-US" dirty="0"/>
              <a:t>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3A130C-A627-4043-B019-01DA0E95E822}"/>
              </a:ext>
            </a:extLst>
          </p:cNvPr>
          <p:cNvSpPr txBox="1"/>
          <p:nvPr/>
        </p:nvSpPr>
        <p:spPr>
          <a:xfrm>
            <a:off x="4488229" y="377585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문제점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7CF435-D1DE-433A-B46C-648518349A07}"/>
              </a:ext>
            </a:extLst>
          </p:cNvPr>
          <p:cNvSpPr txBox="1"/>
          <p:nvPr/>
        </p:nvSpPr>
        <p:spPr>
          <a:xfrm>
            <a:off x="1275776" y="4354839"/>
            <a:ext cx="237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 err="1"/>
              <a:t>javac</a:t>
            </a:r>
            <a:r>
              <a:rPr lang="en-US" altLang="ko-KR" dirty="0"/>
              <a:t> Program.java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8F6B95-E165-432D-9B90-C7CE7F321503}"/>
              </a:ext>
            </a:extLst>
          </p:cNvPr>
          <p:cNvSpPr txBox="1"/>
          <p:nvPr/>
        </p:nvSpPr>
        <p:spPr>
          <a:xfrm>
            <a:off x="1275776" y="4764715"/>
            <a:ext cx="1807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java Program</a:t>
            </a:r>
            <a:endParaRPr lang="ko-KR" altLang="en-US" dirty="0"/>
          </a:p>
        </p:txBody>
      </p:sp>
      <p:sp>
        <p:nvSpPr>
          <p:cNvPr id="23" name="오른쪽 대괄호 22">
            <a:extLst>
              <a:ext uri="{FF2B5EF4-FFF2-40B4-BE49-F238E27FC236}">
                <a16:creationId xmlns:a16="http://schemas.microsoft.com/office/drawing/2014/main" id="{8A2C8023-67F6-45AD-A5F3-15DB0CAA5D17}"/>
              </a:ext>
            </a:extLst>
          </p:cNvPr>
          <p:cNvSpPr/>
          <p:nvPr/>
        </p:nvSpPr>
        <p:spPr>
          <a:xfrm>
            <a:off x="3679746" y="4354839"/>
            <a:ext cx="214498" cy="779208"/>
          </a:xfrm>
          <a:prstGeom prst="rightBracket">
            <a:avLst>
              <a:gd name="adj" fmla="val 583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22C6D133-BFB6-4A1A-B215-7FA73C1E1B0D}"/>
              </a:ext>
            </a:extLst>
          </p:cNvPr>
          <p:cNvSpPr/>
          <p:nvPr/>
        </p:nvSpPr>
        <p:spPr>
          <a:xfrm>
            <a:off x="3897501" y="4581511"/>
            <a:ext cx="60468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0EDF04-E4D1-439E-A047-242F7E7AFE19}"/>
              </a:ext>
            </a:extLst>
          </p:cNvPr>
          <p:cNvSpPr txBox="1"/>
          <p:nvPr/>
        </p:nvSpPr>
        <p:spPr>
          <a:xfrm>
            <a:off x="4664299" y="4354839"/>
            <a:ext cx="474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…bin&gt;</a:t>
            </a:r>
            <a:r>
              <a:rPr lang="ko-KR" altLang="en-US" dirty="0"/>
              <a:t> </a:t>
            </a:r>
            <a:r>
              <a:rPr lang="en-US" altLang="ko-KR" dirty="0" err="1"/>
              <a:t>javac</a:t>
            </a:r>
            <a:r>
              <a:rPr lang="en-US" altLang="ko-KR" dirty="0"/>
              <a:t> ..\..\Workspace\Program.java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C560E3-C804-4B5E-87DB-E4FBBB0E83A4}"/>
              </a:ext>
            </a:extLst>
          </p:cNvPr>
          <p:cNvSpPr txBox="1"/>
          <p:nvPr/>
        </p:nvSpPr>
        <p:spPr>
          <a:xfrm>
            <a:off x="4664299" y="4765489"/>
            <a:ext cx="4337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…bin&gt;</a:t>
            </a:r>
            <a:r>
              <a:rPr lang="ko-KR" altLang="en-US" dirty="0"/>
              <a:t> </a:t>
            </a:r>
            <a:r>
              <a:rPr lang="en-US" altLang="ko-KR" dirty="0"/>
              <a:t>java ..\..\Workspace\Program</a:t>
            </a:r>
            <a:endParaRPr lang="ko-KR" altLang="en-US" dirty="0"/>
          </a:p>
        </p:txBody>
      </p:sp>
      <p:sp>
        <p:nvSpPr>
          <p:cNvPr id="27" name="오른쪽 대괄호 26">
            <a:extLst>
              <a:ext uri="{FF2B5EF4-FFF2-40B4-BE49-F238E27FC236}">
                <a16:creationId xmlns:a16="http://schemas.microsoft.com/office/drawing/2014/main" id="{B9B89A66-B6B5-4D24-B693-DBA12AEF1ABF}"/>
              </a:ext>
            </a:extLst>
          </p:cNvPr>
          <p:cNvSpPr/>
          <p:nvPr/>
        </p:nvSpPr>
        <p:spPr>
          <a:xfrm>
            <a:off x="9251342" y="4354839"/>
            <a:ext cx="214498" cy="779208"/>
          </a:xfrm>
          <a:prstGeom prst="rightBracket">
            <a:avLst>
              <a:gd name="adj" fmla="val 583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CE7B4913-BE60-4CF4-A613-A8CB618FA89A}"/>
              </a:ext>
            </a:extLst>
          </p:cNvPr>
          <p:cNvSpPr/>
          <p:nvPr/>
        </p:nvSpPr>
        <p:spPr>
          <a:xfrm>
            <a:off x="9469097" y="4581511"/>
            <a:ext cx="60468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B35B0D3-385A-4737-A5EB-84B1647AF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9433" y="5214902"/>
            <a:ext cx="13194520" cy="215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03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0E01DC-93FF-4E97-8E28-40E12D375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25" y="229035"/>
            <a:ext cx="13194520" cy="21593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000A7A-9D19-4B97-8E62-F007E150229D}"/>
              </a:ext>
            </a:extLst>
          </p:cNvPr>
          <p:cNvSpPr txBox="1"/>
          <p:nvPr/>
        </p:nvSpPr>
        <p:spPr>
          <a:xfrm>
            <a:off x="309715" y="3429000"/>
            <a:ext cx="432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…bin&gt;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java</a:t>
            </a:r>
            <a:r>
              <a:rPr lang="en-US" altLang="ko-KR" dirty="0"/>
              <a:t> ..\..\Workspace\Program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10345DA-1DE6-4558-80FD-32F0898C4D14}"/>
              </a:ext>
            </a:extLst>
          </p:cNvPr>
          <p:cNvCxnSpPr/>
          <p:nvPr/>
        </p:nvCxnSpPr>
        <p:spPr>
          <a:xfrm>
            <a:off x="1563329" y="3798332"/>
            <a:ext cx="2846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7FF43626-D4F4-42CF-A01F-2196FF055C99}"/>
              </a:ext>
            </a:extLst>
          </p:cNvPr>
          <p:cNvSpPr/>
          <p:nvPr/>
        </p:nvSpPr>
        <p:spPr>
          <a:xfrm>
            <a:off x="3475187" y="3885191"/>
            <a:ext cx="604684" cy="603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94F4088D-7FCA-4DBD-BE38-DB524009A73C}"/>
              </a:ext>
            </a:extLst>
          </p:cNvPr>
          <p:cNvSpPr/>
          <p:nvPr/>
        </p:nvSpPr>
        <p:spPr>
          <a:xfrm>
            <a:off x="4409767" y="3798332"/>
            <a:ext cx="3702364" cy="690803"/>
          </a:xfrm>
          <a:prstGeom prst="wedgeRoundRectCallout">
            <a:avLst>
              <a:gd name="adj1" fmla="val -60297"/>
              <a:gd name="adj2" fmla="val -15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>??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노</a:t>
            </a:r>
            <a:endParaRPr lang="en-US" altLang="ko-KR" dirty="0"/>
          </a:p>
          <a:p>
            <a:pPr algn="ctr"/>
            <a:r>
              <a:rPr lang="ko-KR" altLang="en-US" dirty="0"/>
              <a:t>자바 실행파일임</a:t>
            </a:r>
            <a:r>
              <a:rPr lang="en-US" altLang="ko-KR" dirty="0"/>
              <a:t>.</a:t>
            </a: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614686B1-ACA3-4E07-9360-2B8A0002D4C9}"/>
              </a:ext>
            </a:extLst>
          </p:cNvPr>
          <p:cNvSpPr/>
          <p:nvPr/>
        </p:nvSpPr>
        <p:spPr>
          <a:xfrm>
            <a:off x="1122819" y="3885192"/>
            <a:ext cx="440510" cy="6039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C28E82E5-0893-452C-BE96-F628F636F7FE}"/>
              </a:ext>
            </a:extLst>
          </p:cNvPr>
          <p:cNvSpPr/>
          <p:nvPr/>
        </p:nvSpPr>
        <p:spPr>
          <a:xfrm>
            <a:off x="1343074" y="2563768"/>
            <a:ext cx="2035277" cy="690803"/>
          </a:xfrm>
          <a:prstGeom prst="wedgeRoundRectCallout">
            <a:avLst>
              <a:gd name="adj1" fmla="val -45657"/>
              <a:gd name="adj2" fmla="val 795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 녀석은 실행 파일을 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4F57C3-F06B-4BF9-8C69-6B9114BE0461}"/>
              </a:ext>
            </a:extLst>
          </p:cNvPr>
          <p:cNvSpPr txBox="1"/>
          <p:nvPr/>
        </p:nvSpPr>
        <p:spPr>
          <a:xfrm>
            <a:off x="309715" y="4575993"/>
            <a:ext cx="959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java</a:t>
            </a:r>
            <a:r>
              <a:rPr lang="en-US" altLang="ko-KR" dirty="0"/>
              <a:t> 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입력되는 문자열은 경로가 포함되든 말든 그건 무조건 실행파일 명으로만 인식한다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2A4587-FF75-412D-AF83-8A36645B7930}"/>
              </a:ext>
            </a:extLst>
          </p:cNvPr>
          <p:cNvSpPr txBox="1"/>
          <p:nvPr/>
        </p:nvSpPr>
        <p:spPr>
          <a:xfrm>
            <a:off x="309715" y="5615654"/>
            <a:ext cx="233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…bin&gt;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java</a:t>
            </a:r>
            <a:r>
              <a:rPr lang="en-US" altLang="ko-KR" dirty="0"/>
              <a:t> Program</a:t>
            </a:r>
            <a:endParaRPr lang="ko-KR" altLang="en-US" dirty="0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E1358FF4-D61C-47D7-9B9C-D4625A272B3B}"/>
              </a:ext>
            </a:extLst>
          </p:cNvPr>
          <p:cNvSpPr/>
          <p:nvPr/>
        </p:nvSpPr>
        <p:spPr>
          <a:xfrm>
            <a:off x="1122819" y="4945325"/>
            <a:ext cx="440510" cy="6039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89254045-3F3F-4991-98E8-4E3E96B94D35}"/>
              </a:ext>
            </a:extLst>
          </p:cNvPr>
          <p:cNvSpPr/>
          <p:nvPr/>
        </p:nvSpPr>
        <p:spPr>
          <a:xfrm rot="16200000">
            <a:off x="2841849" y="5448483"/>
            <a:ext cx="369333" cy="7036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1D7641-6388-49AF-8704-95C1744A5723}"/>
              </a:ext>
            </a:extLst>
          </p:cNvPr>
          <p:cNvSpPr txBox="1"/>
          <p:nvPr/>
        </p:nvSpPr>
        <p:spPr>
          <a:xfrm>
            <a:off x="3408125" y="5615654"/>
            <a:ext cx="6781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java</a:t>
            </a:r>
            <a:r>
              <a:rPr lang="en-US" altLang="ko-KR" dirty="0"/>
              <a:t> </a:t>
            </a:r>
            <a:r>
              <a:rPr lang="ko-KR" altLang="en-US" dirty="0"/>
              <a:t>는</a:t>
            </a:r>
            <a:r>
              <a:rPr lang="en-US" altLang="ko-KR" dirty="0"/>
              <a:t> Program </a:t>
            </a:r>
            <a:r>
              <a:rPr lang="ko-KR" altLang="en-US" dirty="0"/>
              <a:t>클래스</a:t>
            </a:r>
            <a:r>
              <a:rPr lang="en-US" altLang="ko-KR" dirty="0"/>
              <a:t> </a:t>
            </a:r>
            <a:r>
              <a:rPr lang="ko-KR" altLang="en-US" dirty="0"/>
              <a:t>파일을 현재 디렉토리에서 찾아보거나 </a:t>
            </a:r>
            <a:endParaRPr lang="en-US" altLang="ko-KR" dirty="0"/>
          </a:p>
          <a:p>
            <a:r>
              <a:rPr lang="ko-KR" altLang="en-US" dirty="0"/>
              <a:t>아니면 클래스</a:t>
            </a:r>
            <a:r>
              <a:rPr lang="en-US" altLang="ko-KR" dirty="0"/>
              <a:t>path </a:t>
            </a:r>
            <a:r>
              <a:rPr lang="ko-KR" altLang="en-US" dirty="0"/>
              <a:t>에서 찾는다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4EEF68-050B-4296-A624-536308CF52B8}"/>
              </a:ext>
            </a:extLst>
          </p:cNvPr>
          <p:cNvSpPr txBox="1"/>
          <p:nvPr/>
        </p:nvSpPr>
        <p:spPr>
          <a:xfrm>
            <a:off x="309715" y="6261985"/>
            <a:ext cx="472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…bin&gt;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java</a:t>
            </a:r>
            <a:r>
              <a:rPr lang="en-US" altLang="ko-KR" dirty="0"/>
              <a:t> –cp “..\..\Workspace” Program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8EA6A4-775F-4339-8D97-CCC78642FF57}"/>
              </a:ext>
            </a:extLst>
          </p:cNvPr>
          <p:cNvSpPr txBox="1"/>
          <p:nvPr/>
        </p:nvSpPr>
        <p:spPr>
          <a:xfrm>
            <a:off x="7159648" y="6205589"/>
            <a:ext cx="502252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%</a:t>
            </a:r>
            <a:r>
              <a:rPr lang="ko-KR" altLang="en-US" dirty="0"/>
              <a:t>번역 없이 소스코드를 바로 실행할 수도 있음</a:t>
            </a:r>
            <a:endParaRPr lang="en-US" altLang="ko-KR" dirty="0"/>
          </a:p>
          <a:p>
            <a:r>
              <a:rPr lang="en-US" altLang="ko-KR" dirty="0"/>
              <a:t> …bin&gt;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java </a:t>
            </a:r>
            <a:r>
              <a:rPr lang="en-US" altLang="ko-KR" dirty="0"/>
              <a:t>..\..\Workspace\Program</a:t>
            </a:r>
            <a:r>
              <a:rPr lang="en-US" altLang="ko-KR" dirty="0">
                <a:solidFill>
                  <a:srgbClr val="FF0000"/>
                </a:solidFill>
              </a:rPr>
              <a:t>.java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755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B75E9-31BE-441F-82F5-3B4CB36C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</a:t>
            </a:r>
            <a:r>
              <a:rPr lang="en-US" altLang="ko-KR" dirty="0"/>
              <a:t> </a:t>
            </a:r>
            <a:r>
              <a:rPr lang="ko-KR" altLang="en-US" dirty="0"/>
              <a:t>탄생 배경</a:t>
            </a:r>
          </a:p>
        </p:txBody>
      </p:sp>
    </p:spTree>
    <p:extLst>
      <p:ext uri="{BB962C8B-B14F-4D97-AF65-F5344CB8AC3E}">
        <p14:creationId xmlns:p14="http://schemas.microsoft.com/office/powerpoint/2010/main" val="2019359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Green Project(Stealth Project)</a:t>
            </a:r>
            <a:endParaRPr lang="ko-KR" altLang="en-US"/>
          </a:p>
        </p:txBody>
      </p:sp>
      <p:pic>
        <p:nvPicPr>
          <p:cNvPr id="3" name="Picture 5" descr="C:\Users\Administrator\AppData\Local\Microsoft\Windows\Temporary Internet Files\Content.IE5\GMJMJ14B\MP900431033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37" y="3371882"/>
            <a:ext cx="3728268" cy="248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C:\Users\Administrator\AppData\Local\Microsoft\Windows\Temporary Internet Files\Content.IE5\RJ3HZE8Y\MC90042885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669" y="1288498"/>
            <a:ext cx="2680828" cy="436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43873" y="3371823"/>
            <a:ext cx="2789803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67" b="1">
                <a:solidFill>
                  <a:schemeClr val="bg1"/>
                </a:solidFill>
              </a:rPr>
              <a:t>Digital TV</a:t>
            </a:r>
            <a:endParaRPr lang="ko-KR" altLang="en-US" sz="4267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08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팀</a:t>
            </a:r>
          </a:p>
        </p:txBody>
      </p:sp>
      <p:pic>
        <p:nvPicPr>
          <p:cNvPr id="3" name="Picture 10" descr="http://4.bp.blogspot.com/-yMF3N45x5qM/TdO9d8fJNyI/AAAAAAAAAB0/KSFTyAKUDno/s1600/294949916_b3e4e00ea2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140" y="901226"/>
            <a:ext cx="8523097" cy="50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5950807" y="1843647"/>
            <a:ext cx="1082013" cy="108201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타원 4"/>
          <p:cNvSpPr/>
          <p:nvPr/>
        </p:nvSpPr>
        <p:spPr>
          <a:xfrm>
            <a:off x="7030211" y="1796819"/>
            <a:ext cx="1082013" cy="108201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직사각형 5"/>
          <p:cNvSpPr/>
          <p:nvPr/>
        </p:nvSpPr>
        <p:spPr>
          <a:xfrm>
            <a:off x="2225553" y="5925278"/>
            <a:ext cx="6585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</a:rPr>
              <a:t>Patrick </a:t>
            </a:r>
            <a:r>
              <a:rPr lang="en-US" altLang="ko-KR" sz="2400" err="1">
                <a:solidFill>
                  <a:schemeClr val="bg1"/>
                </a:solidFill>
              </a:rPr>
              <a:t>Naughton</a:t>
            </a:r>
            <a:r>
              <a:rPr lang="en-US" altLang="ko-KR" sz="2400">
                <a:solidFill>
                  <a:schemeClr val="bg1"/>
                </a:solidFill>
              </a:rPr>
              <a:t>, James Gosling</a:t>
            </a:r>
            <a:endParaRPr lang="ko-KR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44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자바는 </a:t>
            </a:r>
            <a:r>
              <a:rPr lang="en-US" altLang="ko-KR"/>
              <a:t>C++</a:t>
            </a:r>
            <a:r>
              <a:rPr lang="ko-KR" altLang="en-US"/>
              <a:t>언어에서</a:t>
            </a:r>
            <a:r>
              <a:rPr lang="en-US" altLang="ko-KR"/>
              <a:t> </a:t>
            </a:r>
            <a:r>
              <a:rPr lang="ko-KR" altLang="en-US"/>
              <a:t>파생된 언어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1529" y="1028733"/>
            <a:ext cx="1475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Fortran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(1954</a:t>
            </a:r>
            <a:r>
              <a:rPr lang="ko-KR" altLang="en-US" sz="1600">
                <a:solidFill>
                  <a:schemeClr val="bg1"/>
                </a:solidFill>
              </a:rPr>
              <a:t>년 </a:t>
            </a:r>
            <a:r>
              <a:rPr lang="en-US" altLang="ko-KR" sz="1600">
                <a:solidFill>
                  <a:schemeClr val="bg1"/>
                </a:solidFill>
              </a:rPr>
              <a:t>11</a:t>
            </a:r>
            <a:r>
              <a:rPr lang="ko-KR" altLang="en-US" sz="1600">
                <a:solidFill>
                  <a:schemeClr val="bg1"/>
                </a:solidFill>
              </a:rPr>
              <a:t>월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1599964" y="1124744"/>
            <a:ext cx="960107" cy="2880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60071" y="1028733"/>
            <a:ext cx="1439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err="1">
                <a:solidFill>
                  <a:schemeClr val="bg1"/>
                </a:solidFill>
              </a:rPr>
              <a:t>Algol</a:t>
            </a:r>
            <a:r>
              <a:rPr lang="en-US" altLang="ko-KR" sz="2400" b="1">
                <a:solidFill>
                  <a:schemeClr val="bg1"/>
                </a:solidFill>
              </a:rPr>
              <a:t> 58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(1958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04667" y="1028733"/>
            <a:ext cx="970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CPL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(1963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3983765" y="1124744"/>
            <a:ext cx="960107" cy="2880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01685" y="1028733"/>
            <a:ext cx="13612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BCPL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(1967</a:t>
            </a:r>
            <a:r>
              <a:rPr lang="ko-KR" altLang="en-US" sz="1600">
                <a:solidFill>
                  <a:schemeClr val="bg1"/>
                </a:solidFill>
              </a:rPr>
              <a:t>년 </a:t>
            </a:r>
            <a:r>
              <a:rPr lang="en-US" altLang="ko-KR" sz="1600">
                <a:solidFill>
                  <a:schemeClr val="bg1"/>
                </a:solidFill>
              </a:rPr>
              <a:t>1</a:t>
            </a:r>
            <a:r>
              <a:rPr lang="ko-KR" altLang="en-US" sz="1600">
                <a:solidFill>
                  <a:schemeClr val="bg1"/>
                </a:solidFill>
              </a:rPr>
              <a:t>월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5807968" y="1124744"/>
            <a:ext cx="960107" cy="2880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535" y="2372883"/>
            <a:ext cx="970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B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(1969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29779" y="2372883"/>
            <a:ext cx="970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(1971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1440497" y="2503871"/>
            <a:ext cx="960107" cy="2880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3396437" y="2503871"/>
            <a:ext cx="960107" cy="2880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26617" y="2372883"/>
            <a:ext cx="19704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C with Class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(1980</a:t>
            </a:r>
            <a:r>
              <a:rPr lang="ko-KR" altLang="en-US" sz="1600">
                <a:solidFill>
                  <a:schemeClr val="bg1"/>
                </a:solidFill>
              </a:rPr>
              <a:t>년 </a:t>
            </a:r>
            <a:r>
              <a:rPr lang="en-US" altLang="ko-KR" sz="1600">
                <a:solidFill>
                  <a:schemeClr val="bg1"/>
                </a:solidFill>
              </a:rPr>
              <a:t>4</a:t>
            </a:r>
            <a:r>
              <a:rPr lang="ko-KR" altLang="en-US" sz="1600">
                <a:solidFill>
                  <a:schemeClr val="bg1"/>
                </a:solidFill>
              </a:rPr>
              <a:t>월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76694" y="2372883"/>
            <a:ext cx="1939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C++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(1983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6642799" y="2503871"/>
            <a:ext cx="960107" cy="2880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88709" y="4226507"/>
            <a:ext cx="18821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Objective-C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(1983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1" name="굽은 화살표 20"/>
          <p:cNvSpPr/>
          <p:nvPr/>
        </p:nvSpPr>
        <p:spPr>
          <a:xfrm>
            <a:off x="8208236" y="1508787"/>
            <a:ext cx="1583521" cy="672075"/>
          </a:xfrm>
          <a:prstGeom prst="ben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22" name="굽은 화살표 21"/>
          <p:cNvSpPr/>
          <p:nvPr/>
        </p:nvSpPr>
        <p:spPr>
          <a:xfrm flipV="1">
            <a:off x="8208236" y="3098476"/>
            <a:ext cx="1583521" cy="672075"/>
          </a:xfrm>
          <a:prstGeom prst="ben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744405" y="1346187"/>
            <a:ext cx="1536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Java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(1995</a:t>
            </a:r>
            <a:r>
              <a:rPr lang="ko-KR" altLang="en-US" sz="1600">
                <a:solidFill>
                  <a:schemeClr val="bg1"/>
                </a:solidFill>
              </a:rPr>
              <a:t>년 </a:t>
            </a:r>
            <a:r>
              <a:rPr lang="en-US" altLang="ko-KR" sz="1600">
                <a:solidFill>
                  <a:schemeClr val="bg1"/>
                </a:solidFill>
              </a:rPr>
              <a:t>5</a:t>
            </a:r>
            <a:r>
              <a:rPr lang="ko-KR" altLang="en-US" sz="1600">
                <a:solidFill>
                  <a:schemeClr val="bg1"/>
                </a:solidFill>
              </a:rPr>
              <a:t>월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8831649" y="5478519"/>
            <a:ext cx="960107" cy="28803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648395" y="5253203"/>
            <a:ext cx="1920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err="1">
                <a:solidFill>
                  <a:schemeClr val="bg1"/>
                </a:solidFill>
              </a:rPr>
              <a:t>Javascript</a:t>
            </a:r>
            <a:endParaRPr lang="en-US" altLang="ko-KR" sz="2400" b="1">
              <a:solidFill>
                <a:schemeClr val="bg1"/>
              </a:solidFill>
            </a:endParaRP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(1995</a:t>
            </a:r>
            <a:r>
              <a:rPr lang="ko-KR" altLang="en-US" sz="1600">
                <a:solidFill>
                  <a:schemeClr val="bg1"/>
                </a:solidFill>
              </a:rPr>
              <a:t>년 </a:t>
            </a:r>
            <a:r>
              <a:rPr lang="en-US" altLang="ko-KR" sz="1600">
                <a:solidFill>
                  <a:schemeClr val="bg1"/>
                </a:solidFill>
              </a:rPr>
              <a:t>12</a:t>
            </a:r>
            <a:r>
              <a:rPr lang="ko-KR" altLang="en-US" sz="1600">
                <a:solidFill>
                  <a:schemeClr val="bg1"/>
                </a:solidFill>
              </a:rPr>
              <a:t>월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9311704" y="1844825"/>
            <a:ext cx="1104776" cy="3633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9648395" y="1124744"/>
            <a:ext cx="1920213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373392" y="2084851"/>
            <a:ext cx="1920213" cy="115212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33" name="굽은 화살표 32"/>
          <p:cNvSpPr/>
          <p:nvPr/>
        </p:nvSpPr>
        <p:spPr>
          <a:xfrm flipV="1">
            <a:off x="2915648" y="3127897"/>
            <a:ext cx="4696803" cy="1552360"/>
          </a:xfrm>
          <a:prstGeom prst="bentArrow">
            <a:avLst>
              <a:gd name="adj1" fmla="val 10651"/>
              <a:gd name="adj2" fmla="val 8764"/>
              <a:gd name="adj3" fmla="val 14427"/>
              <a:gd name="adj4" fmla="val 15808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64086" y="5282624"/>
            <a:ext cx="1920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err="1">
                <a:solidFill>
                  <a:schemeClr val="bg1"/>
                </a:solidFill>
              </a:rPr>
              <a:t>LiveScript</a:t>
            </a:r>
            <a:endParaRPr lang="en-US" altLang="ko-KR" sz="2400" b="1">
              <a:solidFill>
                <a:schemeClr val="bg1"/>
              </a:solidFill>
            </a:endParaRP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(1995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6048649" y="5507940"/>
            <a:ext cx="960107" cy="28803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16468" y="5282624"/>
            <a:ext cx="1920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err="1">
                <a:solidFill>
                  <a:schemeClr val="bg1"/>
                </a:solidFill>
              </a:rPr>
              <a:t>Cmm</a:t>
            </a:r>
            <a:endParaRPr lang="en-US" altLang="ko-KR" sz="2400" b="1">
              <a:solidFill>
                <a:schemeClr val="bg1"/>
              </a:solidFill>
            </a:endParaRP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(1992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963878" y="2071823"/>
            <a:ext cx="1920213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38" name="오른쪽 화살표 37"/>
          <p:cNvSpPr/>
          <p:nvPr/>
        </p:nvSpPr>
        <p:spPr>
          <a:xfrm>
            <a:off x="9638303" y="4400133"/>
            <a:ext cx="1546263" cy="28803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132366" y="4226507"/>
            <a:ext cx="10791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Swift</a:t>
            </a:r>
          </a:p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(2014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40" name="오른쪽 화살표 39"/>
          <p:cNvSpPr/>
          <p:nvPr/>
        </p:nvSpPr>
        <p:spPr>
          <a:xfrm>
            <a:off x="8822106" y="2509361"/>
            <a:ext cx="2162911" cy="33970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896535" y="2321004"/>
            <a:ext cx="1536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Go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(2009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0608501" y="3661671"/>
            <a:ext cx="576064" cy="73846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552384" y="3266400"/>
            <a:ext cx="1920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C#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(2000</a:t>
            </a:r>
            <a:r>
              <a:rPr lang="ko-KR" altLang="en-US" sz="1600">
                <a:solidFill>
                  <a:schemeClr val="bg1"/>
                </a:solidFill>
              </a:rPr>
              <a:t>년 </a:t>
            </a:r>
            <a:r>
              <a:rPr lang="en-US" altLang="ko-KR" sz="1600">
                <a:solidFill>
                  <a:schemeClr val="bg1"/>
                </a:solidFill>
              </a:rPr>
              <a:t>6</a:t>
            </a:r>
            <a:r>
              <a:rPr lang="ko-KR" altLang="en-US" sz="1600">
                <a:solidFill>
                  <a:schemeClr val="bg1"/>
                </a:solidFill>
              </a:rPr>
              <a:t>월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10873114" y="4654921"/>
            <a:ext cx="350020" cy="68814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39" idx="1"/>
          </p:cNvCxnSpPr>
          <p:nvPr/>
        </p:nvCxnSpPr>
        <p:spPr>
          <a:xfrm flipV="1">
            <a:off x="10475000" y="4642006"/>
            <a:ext cx="657366" cy="20698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10465141" y="4229955"/>
            <a:ext cx="724201" cy="24392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11259178" y="4030902"/>
            <a:ext cx="405441" cy="33914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7892BEB-A48B-4AA5-92B5-7490EB149418}"/>
              </a:ext>
            </a:extLst>
          </p:cNvPr>
          <p:cNvSpPr/>
          <p:nvPr/>
        </p:nvSpPr>
        <p:spPr>
          <a:xfrm>
            <a:off x="5418190" y="1360154"/>
            <a:ext cx="2390437" cy="1110751"/>
          </a:xfrm>
          <a:prstGeom prst="wedgeRoundRectCallout">
            <a:avLst>
              <a:gd name="adj1" fmla="val 70093"/>
              <a:gd name="adj2" fmla="val 34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33"/>
              <a:t>어떤 부분이 </a:t>
            </a:r>
            <a:endParaRPr lang="en-US" altLang="ko-KR" sz="2133"/>
          </a:p>
          <a:p>
            <a:pPr algn="ctr"/>
            <a:r>
              <a:rPr lang="ko-KR" altLang="en-US" sz="2133"/>
              <a:t>달라졌을까</a:t>
            </a:r>
            <a:r>
              <a:rPr lang="en-US" altLang="ko-KR" sz="2133"/>
              <a:t>?</a:t>
            </a:r>
            <a:endParaRPr lang="ko-KR" altLang="en-US" sz="2133"/>
          </a:p>
        </p:txBody>
      </p:sp>
    </p:spTree>
    <p:extLst>
      <p:ext uri="{BB962C8B-B14F-4D97-AF65-F5344CB8AC3E}">
        <p14:creationId xmlns:p14="http://schemas.microsoft.com/office/powerpoint/2010/main" val="393834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4" fill="hold" grpId="0" nodeType="click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2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3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 animBg="1"/>
          <p:bldP spid="32" grpId="0" animBg="1"/>
          <p:bldP spid="37" grpId="0" animBg="1"/>
          <p:bldP spid="1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 animBg="1"/>
          <p:bldP spid="32" grpId="0" animBg="1"/>
          <p:bldP spid="37" grpId="0" animBg="1"/>
          <p:bldP spid="17" grpId="0" animBg="1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823DA-D06B-4873-A020-C6D45E83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C/C++ </a:t>
            </a:r>
            <a:r>
              <a:rPr lang="ko-KR" altLang="en-US"/>
              <a:t>언어가 가지는 문제점들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27D84-7D77-46A4-B4CE-43888ED8590E}"/>
              </a:ext>
            </a:extLst>
          </p:cNvPr>
          <p:cNvSpPr txBox="1"/>
          <p:nvPr/>
        </p:nvSpPr>
        <p:spPr>
          <a:xfrm>
            <a:off x="431371" y="112474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</a:rPr>
              <a:t>객체 생성과 제거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3DE4FF-003C-4E24-991C-7DC564B6E0AD}"/>
              </a:ext>
            </a:extLst>
          </p:cNvPr>
          <p:cNvSpPr txBox="1"/>
          <p:nvPr/>
        </p:nvSpPr>
        <p:spPr>
          <a:xfrm>
            <a:off x="431371" y="2465564"/>
            <a:ext cx="358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이차 이상의 포인터 문제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A47A49-3A97-477B-A13B-3F9F93C04FEC}"/>
              </a:ext>
            </a:extLst>
          </p:cNvPr>
          <p:cNvSpPr txBox="1"/>
          <p:nvPr/>
        </p:nvSpPr>
        <p:spPr>
          <a:xfrm>
            <a:off x="431371" y="1779424"/>
            <a:ext cx="3480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참조변수와 포인터 변수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BB5E62-A690-4BEC-9E6F-557AB41DC147}"/>
              </a:ext>
            </a:extLst>
          </p:cNvPr>
          <p:cNvSpPr txBox="1"/>
          <p:nvPr/>
        </p:nvSpPr>
        <p:spPr>
          <a:xfrm>
            <a:off x="431371" y="3072577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</a:rPr>
              <a:t>데이터 구조를 정의하는 두 가지 방법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C105C0-05A3-4CEB-9AC0-27B88A90C443}"/>
              </a:ext>
            </a:extLst>
          </p:cNvPr>
          <p:cNvSpPr txBox="1"/>
          <p:nvPr/>
        </p:nvSpPr>
        <p:spPr>
          <a:xfrm>
            <a:off x="431372" y="3679590"/>
            <a:ext cx="3038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함수지향</a:t>
            </a:r>
            <a:r>
              <a:rPr lang="en-US" altLang="ko-KR" sz="2400"/>
              <a:t>?</a:t>
            </a:r>
            <a:r>
              <a:rPr lang="ko-KR" altLang="en-US" sz="2400"/>
              <a:t> 객체지향</a:t>
            </a:r>
            <a:r>
              <a:rPr lang="en-US" altLang="ko-KR" sz="2400"/>
              <a:t>?</a:t>
            </a:r>
            <a:endParaRPr lang="ko-KR" alt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C936C-5ABB-4C49-A86E-0266463AB700}"/>
              </a:ext>
            </a:extLst>
          </p:cNvPr>
          <p:cNvSpPr txBox="1"/>
          <p:nvPr/>
        </p:nvSpPr>
        <p:spPr>
          <a:xfrm>
            <a:off x="431371" y="4286604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컬렉션의 부재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D1A3D3-673F-40A4-BD8F-B9EC7B0AC078}"/>
              </a:ext>
            </a:extLst>
          </p:cNvPr>
          <p:cNvSpPr txBox="1"/>
          <p:nvPr/>
        </p:nvSpPr>
        <p:spPr>
          <a:xfrm>
            <a:off x="431372" y="4912294"/>
            <a:ext cx="5128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</a:rPr>
              <a:t>글로벌한 문자 데이터처리의 복잡성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6F993E-01B4-4BEE-AF13-48CECF6CC5C5}"/>
              </a:ext>
            </a:extLst>
          </p:cNvPr>
          <p:cNvSpPr txBox="1"/>
          <p:nvPr/>
        </p:nvSpPr>
        <p:spPr>
          <a:xfrm>
            <a:off x="431371" y="5537985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….</a:t>
            </a:r>
            <a:endParaRPr lang="ko-KR" altLang="en-US" sz="24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E7A1E93-D68C-4E45-82A2-A24FF2E375D3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88481" y="1355578"/>
            <a:ext cx="5760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A171E58-C684-4048-85E9-4CE30291977F}"/>
              </a:ext>
            </a:extLst>
          </p:cNvPr>
          <p:cNvSpPr txBox="1"/>
          <p:nvPr/>
        </p:nvSpPr>
        <p:spPr>
          <a:xfrm>
            <a:off x="8748775" y="1124745"/>
            <a:ext cx="280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/>
              <a:t>delete</a:t>
            </a:r>
            <a:r>
              <a:rPr lang="ko-KR" altLang="en-US" sz="2400"/>
              <a:t> 키워드 제거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408456E-9456-4B30-B74E-10598FFDCC86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271798" y="1983589"/>
            <a:ext cx="4413498" cy="15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E1BC4C4-4509-4F8E-A4D9-567310DABE94}"/>
              </a:ext>
            </a:extLst>
          </p:cNvPr>
          <p:cNvSpPr txBox="1"/>
          <p:nvPr/>
        </p:nvSpPr>
        <p:spPr>
          <a:xfrm>
            <a:off x="8685296" y="1752756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/>
              <a:t>객체의 포인터 제거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BC1DB5B-32D1-43EB-8F9E-073BD7E9763E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>
            <a:off x="4020815" y="2696397"/>
            <a:ext cx="4972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9A66047-2513-4706-A0BD-13B50B3B3AF3}"/>
              </a:ext>
            </a:extLst>
          </p:cNvPr>
          <p:cNvSpPr txBox="1"/>
          <p:nvPr/>
        </p:nvSpPr>
        <p:spPr>
          <a:xfrm>
            <a:off x="8993073" y="2465564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/>
              <a:t>모든 포인터 제거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144AEC4-C470-42EB-A005-601EEA8E0890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5777706" y="3303410"/>
            <a:ext cx="3053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7B02D5E-767A-4AFC-A714-7252B2B70765}"/>
              </a:ext>
            </a:extLst>
          </p:cNvPr>
          <p:cNvSpPr txBox="1"/>
          <p:nvPr/>
        </p:nvSpPr>
        <p:spPr>
          <a:xfrm>
            <a:off x="8831170" y="3072577"/>
            <a:ext cx="2719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/>
              <a:t>struct </a:t>
            </a:r>
            <a:r>
              <a:rPr lang="ko-KR" altLang="en-US" sz="2400"/>
              <a:t>키워드 제거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C50E055-0758-4D38-A706-7E86C41FD066}"/>
              </a:ext>
            </a:extLst>
          </p:cNvPr>
          <p:cNvCxnSpPr>
            <a:cxnSpLocks/>
            <a:stCxn id="12" idx="3"/>
            <a:endCxn id="28" idx="1"/>
          </p:cNvCxnSpPr>
          <p:nvPr/>
        </p:nvCxnSpPr>
        <p:spPr>
          <a:xfrm>
            <a:off x="3469383" y="3910423"/>
            <a:ext cx="2952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A00EFC2-C654-4CE4-A9F9-1905CF529AF6}"/>
              </a:ext>
            </a:extLst>
          </p:cNvPr>
          <p:cNvSpPr txBox="1"/>
          <p:nvPr/>
        </p:nvSpPr>
        <p:spPr>
          <a:xfrm>
            <a:off x="6421856" y="3679590"/>
            <a:ext cx="5128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>
                <a:solidFill>
                  <a:schemeClr val="bg1"/>
                </a:solidFill>
              </a:rPr>
              <a:t>함수는 메소드로만 사용하도록 제약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53DE90F-E372-4470-B57A-032CCF4B416D}"/>
              </a:ext>
            </a:extLst>
          </p:cNvPr>
          <p:cNvCxnSpPr>
            <a:cxnSpLocks/>
            <a:stCxn id="13" idx="3"/>
            <a:endCxn id="30" idx="1"/>
          </p:cNvCxnSpPr>
          <p:nvPr/>
        </p:nvCxnSpPr>
        <p:spPr>
          <a:xfrm flipV="1">
            <a:off x="2571701" y="4517435"/>
            <a:ext cx="580581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2A81751-204F-4966-8967-7FC078634731}"/>
              </a:ext>
            </a:extLst>
          </p:cNvPr>
          <p:cNvSpPr txBox="1"/>
          <p:nvPr/>
        </p:nvSpPr>
        <p:spPr>
          <a:xfrm>
            <a:off x="8377520" y="4286602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/>
              <a:t>언어에 컬렉션을 포함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D1E341A-565C-4EBB-996A-B184F721F4C8}"/>
              </a:ext>
            </a:extLst>
          </p:cNvPr>
          <p:cNvCxnSpPr>
            <a:cxnSpLocks/>
          </p:cNvCxnSpPr>
          <p:nvPr/>
        </p:nvCxnSpPr>
        <p:spPr>
          <a:xfrm>
            <a:off x="5519937" y="5170172"/>
            <a:ext cx="1471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6AD8743-D8E8-40F1-8388-6D8A2553B5D1}"/>
              </a:ext>
            </a:extLst>
          </p:cNvPr>
          <p:cNvSpPr txBox="1"/>
          <p:nvPr/>
        </p:nvSpPr>
        <p:spPr>
          <a:xfrm>
            <a:off x="6928405" y="4923952"/>
            <a:ext cx="4621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>
                <a:solidFill>
                  <a:schemeClr val="bg1"/>
                </a:solidFill>
              </a:rPr>
              <a:t>다양한 인코딩 문자열 기능 개선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3786B67-3FF8-4568-99CF-525305AE77A6}"/>
              </a:ext>
            </a:extLst>
          </p:cNvPr>
          <p:cNvCxnSpPr>
            <a:cxnSpLocks/>
          </p:cNvCxnSpPr>
          <p:nvPr/>
        </p:nvCxnSpPr>
        <p:spPr>
          <a:xfrm>
            <a:off x="5519937" y="5807521"/>
            <a:ext cx="1471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4A0982C-1A37-4636-82B0-B6B92CE40F23}"/>
              </a:ext>
            </a:extLst>
          </p:cNvPr>
          <p:cNvSpPr txBox="1"/>
          <p:nvPr/>
        </p:nvSpPr>
        <p:spPr>
          <a:xfrm>
            <a:off x="10522338" y="5561301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/>
              <a:t>…</a:t>
            </a:r>
            <a:r>
              <a:rPr lang="ko-KR" altLang="en-US" sz="2400"/>
              <a:t>제거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80B3B3C-1296-497D-98FA-804FCD3097EF}"/>
              </a:ext>
            </a:extLst>
          </p:cNvPr>
          <p:cNvSpPr/>
          <p:nvPr/>
        </p:nvSpPr>
        <p:spPr>
          <a:xfrm>
            <a:off x="10673051" y="932724"/>
            <a:ext cx="877132" cy="5265921"/>
          </a:xfrm>
          <a:prstGeom prst="round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D78A939-E921-4382-B6F8-E6D1E0F17A21}"/>
              </a:ext>
            </a:extLst>
          </p:cNvPr>
          <p:cNvSpPr/>
          <p:nvPr/>
        </p:nvSpPr>
        <p:spPr>
          <a:xfrm>
            <a:off x="3514302" y="1787793"/>
            <a:ext cx="5445385" cy="3140857"/>
          </a:xfrm>
          <a:prstGeom prst="roundRect">
            <a:avLst/>
          </a:prstGeom>
          <a:solidFill>
            <a:schemeClr val="tx2">
              <a:lumMod val="50000"/>
              <a:alpha val="6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자바언어의 특징</a:t>
            </a:r>
            <a:endParaRPr lang="en-US" altLang="ko-KR" sz="3200" b="1"/>
          </a:p>
          <a:p>
            <a:pPr algn="ctr"/>
            <a:endParaRPr lang="en-US" altLang="ko-KR" sz="2400"/>
          </a:p>
          <a:p>
            <a:pPr algn="ctr"/>
            <a:r>
              <a:rPr lang="en-US" altLang="ko-KR" sz="2400"/>
              <a:t>-</a:t>
            </a:r>
            <a:r>
              <a:rPr lang="ko-KR" altLang="en-US" sz="2400"/>
              <a:t>간결성</a:t>
            </a:r>
            <a:endParaRPr lang="en-US" altLang="ko-KR" sz="2400"/>
          </a:p>
          <a:p>
            <a:pPr algn="ctr"/>
            <a:r>
              <a:rPr lang="en-US" altLang="ko-KR" sz="2400"/>
              <a:t>-</a:t>
            </a:r>
            <a:r>
              <a:rPr lang="ko-KR" altLang="en-US" sz="2400"/>
              <a:t>언어에 컬렉션 포함</a:t>
            </a:r>
            <a:endParaRPr lang="en-US" altLang="ko-KR" sz="2400"/>
          </a:p>
          <a:p>
            <a:pPr algn="ctr"/>
            <a:r>
              <a:rPr lang="en-US" altLang="ko-KR" sz="2400"/>
              <a:t>-</a:t>
            </a:r>
            <a:r>
              <a:rPr lang="ko-KR" altLang="en-US" sz="2400" b="1">
                <a:solidFill>
                  <a:srgbClr val="FFFF00"/>
                </a:solidFill>
              </a:rPr>
              <a:t>완전한</a:t>
            </a:r>
            <a:r>
              <a:rPr lang="ko-KR" altLang="en-US" sz="2400"/>
              <a:t> 객체지향 언어</a:t>
            </a:r>
          </a:p>
        </p:txBody>
      </p:sp>
    </p:spTree>
    <p:extLst>
      <p:ext uri="{BB962C8B-B14F-4D97-AF65-F5344CB8AC3E}">
        <p14:creationId xmlns:p14="http://schemas.microsoft.com/office/powerpoint/2010/main" val="177041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7" fill="hold">
                          <p:stCondLst>
                            <p:cond delay="indefinite"/>
                          </p:stCondLst>
                          <p:childTnLst>
                            <p:par>
                              <p:cTn id="1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9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1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2" fill="hold">
                          <p:stCondLst>
                            <p:cond delay="indefinite"/>
                          </p:stCondLst>
                          <p:childTnLst>
                            <p:par>
                              <p:cTn id="1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4" presetID="2" presetClass="entr" presetSubtype="4" fill="hold" grpId="0" nodeType="clickEffect" p14:presetBounceEnd="37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7333">
                                          <p:cBhvr additive="base">
                                            <p:cTn id="116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7333">
                                          <p:cBhvr additive="base">
                                            <p:cTn id="117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6" grpId="0"/>
          <p:bldP spid="10" grpId="0"/>
          <p:bldP spid="11" grpId="0"/>
          <p:bldP spid="12" grpId="0"/>
          <p:bldP spid="13" grpId="0"/>
          <p:bldP spid="14" grpId="0"/>
          <p:bldP spid="15" grpId="0"/>
          <p:bldP spid="18" grpId="0"/>
          <p:bldP spid="22" grpId="0"/>
          <p:bldP spid="24" grpId="0"/>
          <p:bldP spid="26" grpId="0"/>
          <p:bldP spid="28" grpId="0"/>
          <p:bldP spid="30" grpId="0"/>
          <p:bldP spid="32" grpId="0"/>
          <p:bldP spid="42" grpId="0"/>
          <p:bldP spid="43" grpId="0" animBg="1"/>
          <p:bldP spid="3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7" fill="hold">
                          <p:stCondLst>
                            <p:cond delay="indefinite"/>
                          </p:stCondLst>
                          <p:childTnLst>
                            <p:par>
                              <p:cTn id="1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9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1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2" fill="hold">
                          <p:stCondLst>
                            <p:cond delay="indefinite"/>
                          </p:stCondLst>
                          <p:childTnLst>
                            <p:par>
                              <p:cTn id="1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4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6" grpId="0"/>
          <p:bldP spid="10" grpId="0"/>
          <p:bldP spid="11" grpId="0"/>
          <p:bldP spid="12" grpId="0"/>
          <p:bldP spid="13" grpId="0"/>
          <p:bldP spid="14" grpId="0"/>
          <p:bldP spid="15" grpId="0"/>
          <p:bldP spid="18" grpId="0"/>
          <p:bldP spid="22" grpId="0"/>
          <p:bldP spid="24" grpId="0"/>
          <p:bldP spid="26" grpId="0"/>
          <p:bldP spid="28" grpId="0"/>
          <p:bldP spid="30" grpId="0"/>
          <p:bldP spid="32" grpId="0"/>
          <p:bldP spid="42" grpId="0"/>
          <p:bldP spid="43" grpId="0" animBg="1"/>
          <p:bldP spid="33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4CEE3-0236-4B6A-98C6-1696D13F7034}"/>
              </a:ext>
            </a:extLst>
          </p:cNvPr>
          <p:cNvSpPr txBox="1"/>
          <p:nvPr/>
        </p:nvSpPr>
        <p:spPr>
          <a:xfrm>
            <a:off x="530942" y="899652"/>
            <a:ext cx="39581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나이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사는 곳 </a:t>
            </a:r>
            <a:r>
              <a:rPr lang="en-US" altLang="ko-KR" dirty="0"/>
              <a:t>: </a:t>
            </a:r>
          </a:p>
          <a:p>
            <a:r>
              <a:rPr lang="ko-KR" altLang="en-US" b="1" dirty="0"/>
              <a:t>자기에 대한 소개를 하고 싶은 내용 </a:t>
            </a:r>
            <a:r>
              <a:rPr lang="en-US" altLang="ko-KR" b="1" dirty="0"/>
              <a:t>:</a:t>
            </a:r>
          </a:p>
          <a:p>
            <a:r>
              <a:rPr lang="ko-KR" altLang="en-US" b="1" dirty="0"/>
              <a:t>경험이나 실력 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무엇을 하고 싶은 지 </a:t>
            </a:r>
            <a:r>
              <a:rPr lang="en-US" altLang="ko-KR" dirty="0"/>
              <a:t>: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951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소개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914400" y="2393546"/>
            <a:ext cx="10363200" cy="943785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800" kern="120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  <a:cs typeface="+mj-cs"/>
              </a:defRPr>
            </a:lvl1pPr>
          </a:lstStyle>
          <a:p>
            <a:pPr algn="ctr"/>
            <a:r>
              <a:rPr lang="ko-KR" altLang="en-US" sz="5333">
                <a:solidFill>
                  <a:schemeClr val="tx1"/>
                </a:solidFill>
              </a:rPr>
              <a:t>자바 플랫폼의 특징</a:t>
            </a:r>
          </a:p>
        </p:txBody>
      </p:sp>
    </p:spTree>
    <p:extLst>
      <p:ext uri="{BB962C8B-B14F-4D97-AF65-F5344CB8AC3E}">
        <p14:creationId xmlns:p14="http://schemas.microsoft.com/office/powerpoint/2010/main" val="307814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새로운</a:t>
            </a:r>
            <a:r>
              <a:rPr lang="en-US" altLang="ko-KR"/>
              <a:t> WORA API</a:t>
            </a:r>
            <a:r>
              <a:rPr lang="ko-KR" altLang="en-US"/>
              <a:t>의 탄생 </a:t>
            </a:r>
            <a:r>
              <a:rPr lang="en-US" altLang="ko-KR"/>
              <a:t>- </a:t>
            </a:r>
            <a:r>
              <a:rPr lang="en-US" altLang="ko-KR" b="1"/>
              <a:t>platform independent</a:t>
            </a:r>
            <a:endParaRPr lang="ko-KR" altLang="en-US"/>
          </a:p>
        </p:txBody>
      </p:sp>
      <p:grpSp>
        <p:nvGrpSpPr>
          <p:cNvPr id="257" name="그룹 256"/>
          <p:cNvGrpSpPr/>
          <p:nvPr/>
        </p:nvGrpSpPr>
        <p:grpSpPr>
          <a:xfrm>
            <a:off x="5009386" y="1608359"/>
            <a:ext cx="2019621" cy="2019620"/>
            <a:chOff x="2771800" y="823544"/>
            <a:chExt cx="3888432" cy="3888432"/>
          </a:xfrm>
        </p:grpSpPr>
        <p:pic>
          <p:nvPicPr>
            <p:cNvPr id="258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2051" y="1890496"/>
              <a:ext cx="1368152" cy="15978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9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606229" y="2293373"/>
              <a:ext cx="3155679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0" name="타원 259"/>
            <p:cNvSpPr/>
            <p:nvPr/>
          </p:nvSpPr>
          <p:spPr>
            <a:xfrm>
              <a:off x="2771800" y="823544"/>
              <a:ext cx="3888432" cy="38884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61" name="모서리가 접힌 도형 260"/>
            <p:cNvSpPr/>
            <p:nvPr/>
          </p:nvSpPr>
          <p:spPr>
            <a:xfrm>
              <a:off x="4868520" y="2308773"/>
              <a:ext cx="1394078" cy="1949601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rgbClr val="0070C0"/>
                  </a:solidFill>
                </a:rPr>
                <a:t>입력</a:t>
              </a:r>
              <a:endParaRPr lang="en-US" altLang="ko-KR" sz="1600" b="1">
                <a:solidFill>
                  <a:srgbClr val="0070C0"/>
                </a:solidFill>
              </a:endParaRPr>
            </a:p>
            <a:p>
              <a:pPr algn="ctr"/>
              <a:r>
                <a:rPr lang="ko-KR" altLang="en-US" sz="1600"/>
                <a:t>계산</a:t>
              </a:r>
              <a:endParaRPr lang="en-US" altLang="ko-KR" sz="1600"/>
            </a:p>
            <a:p>
              <a:pPr algn="ctr"/>
              <a:r>
                <a:rPr lang="ko-KR" altLang="en-US" sz="1600" b="1">
                  <a:solidFill>
                    <a:srgbClr val="0070C0"/>
                  </a:solidFill>
                </a:rPr>
                <a:t>출력</a:t>
              </a:r>
            </a:p>
          </p:txBody>
        </p:sp>
      </p:grpSp>
      <p:sp>
        <p:nvSpPr>
          <p:cNvPr id="262" name="모서리가 둥근 직사각형 261"/>
          <p:cNvSpPr/>
          <p:nvPr/>
        </p:nvSpPr>
        <p:spPr>
          <a:xfrm>
            <a:off x="5146974" y="4728591"/>
            <a:ext cx="1786775" cy="5246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 </a:t>
            </a:r>
            <a:r>
              <a:rPr lang="ko-KR" altLang="en-US" sz="1600"/>
              <a:t>운영체제</a:t>
            </a:r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2593782" y="4728591"/>
            <a:ext cx="1786775" cy="5246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 </a:t>
            </a:r>
            <a:r>
              <a:rPr lang="ko-KR" altLang="en-US" sz="1600"/>
              <a:t>운영체제</a:t>
            </a:r>
          </a:p>
        </p:txBody>
      </p:sp>
      <p:sp>
        <p:nvSpPr>
          <p:cNvPr id="265" name="모서리가 둥근 직사각형 264"/>
          <p:cNvSpPr/>
          <p:nvPr/>
        </p:nvSpPr>
        <p:spPr>
          <a:xfrm>
            <a:off x="7712835" y="4728591"/>
            <a:ext cx="1786775" cy="52461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 </a:t>
            </a:r>
            <a:r>
              <a:rPr lang="ko-KR" altLang="en-US" sz="1600"/>
              <a:t>운영체제</a:t>
            </a:r>
          </a:p>
        </p:txBody>
      </p:sp>
      <p:sp>
        <p:nvSpPr>
          <p:cNvPr id="271" name="TextBox 270"/>
          <p:cNvSpPr txBox="1"/>
          <p:nvPr/>
        </p:nvSpPr>
        <p:spPr>
          <a:xfrm>
            <a:off x="5667407" y="4321482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B API</a:t>
            </a:r>
            <a:endParaRPr lang="ko-KR" altLang="en-US" sz="1600" b="1"/>
          </a:p>
        </p:txBody>
      </p:sp>
      <p:sp>
        <p:nvSpPr>
          <p:cNvPr id="274" name="TextBox 273"/>
          <p:cNvSpPr txBox="1"/>
          <p:nvPr/>
        </p:nvSpPr>
        <p:spPr>
          <a:xfrm>
            <a:off x="8222049" y="4321482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C API</a:t>
            </a:r>
            <a:endParaRPr lang="ko-KR" altLang="en-US" sz="1600" b="1"/>
          </a:p>
        </p:txBody>
      </p:sp>
      <p:sp>
        <p:nvSpPr>
          <p:cNvPr id="277" name="TextBox 276"/>
          <p:cNvSpPr txBox="1"/>
          <p:nvPr/>
        </p:nvSpPr>
        <p:spPr>
          <a:xfrm>
            <a:off x="3114214" y="4321482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A API</a:t>
            </a:r>
            <a:endParaRPr lang="ko-KR" altLang="en-US" sz="1600" b="1"/>
          </a:p>
        </p:txBody>
      </p:sp>
      <p:sp>
        <p:nvSpPr>
          <p:cNvPr id="382" name="모서리가 접힌 도형 381"/>
          <p:cNvSpPr/>
          <p:nvPr/>
        </p:nvSpPr>
        <p:spPr>
          <a:xfrm>
            <a:off x="6583223" y="2067395"/>
            <a:ext cx="1538411" cy="721343"/>
          </a:xfrm>
          <a:prstGeom prst="foldedCorner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자바 코드</a:t>
            </a:r>
          </a:p>
        </p:txBody>
      </p:sp>
      <p:sp>
        <p:nvSpPr>
          <p:cNvPr id="130" name="굽은 화살표 277">
            <a:extLst>
              <a:ext uri="{FF2B5EF4-FFF2-40B4-BE49-F238E27FC236}">
                <a16:creationId xmlns:a16="http://schemas.microsoft.com/office/drawing/2014/main" id="{BD702ECA-7B4C-4C93-9060-EB9987ABD495}"/>
              </a:ext>
            </a:extLst>
          </p:cNvPr>
          <p:cNvSpPr/>
          <p:nvPr/>
        </p:nvSpPr>
        <p:spPr>
          <a:xfrm rot="5400000">
            <a:off x="7195847" y="2449875"/>
            <a:ext cx="1366947" cy="2239352"/>
          </a:xfrm>
          <a:prstGeom prst="ben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31" name="굽은 화살표 278">
            <a:extLst>
              <a:ext uri="{FF2B5EF4-FFF2-40B4-BE49-F238E27FC236}">
                <a16:creationId xmlns:a16="http://schemas.microsoft.com/office/drawing/2014/main" id="{921C2513-32E7-4342-88E4-FFD57561E74E}"/>
              </a:ext>
            </a:extLst>
          </p:cNvPr>
          <p:cNvSpPr/>
          <p:nvPr/>
        </p:nvSpPr>
        <p:spPr>
          <a:xfrm rot="16200000" flipH="1">
            <a:off x="3972937" y="2064722"/>
            <a:ext cx="1366945" cy="3009661"/>
          </a:xfrm>
          <a:prstGeom prst="ben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32" name="왼쪽/오른쪽 화살표 268">
            <a:extLst>
              <a:ext uri="{FF2B5EF4-FFF2-40B4-BE49-F238E27FC236}">
                <a16:creationId xmlns:a16="http://schemas.microsoft.com/office/drawing/2014/main" id="{E05854A0-E516-435F-8966-0D181E7DE2B1}"/>
              </a:ext>
            </a:extLst>
          </p:cNvPr>
          <p:cNvSpPr/>
          <p:nvPr/>
        </p:nvSpPr>
        <p:spPr>
          <a:xfrm rot="16200000">
            <a:off x="5503459" y="3363461"/>
            <a:ext cx="1128535" cy="650583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06526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새로운</a:t>
            </a:r>
            <a:r>
              <a:rPr lang="en-US" altLang="ko-KR"/>
              <a:t> WORA API</a:t>
            </a:r>
            <a:r>
              <a:rPr lang="ko-KR" altLang="en-US"/>
              <a:t>의 탄생 </a:t>
            </a:r>
            <a:r>
              <a:rPr lang="en-US" altLang="ko-KR"/>
              <a:t>- </a:t>
            </a:r>
            <a:r>
              <a:rPr lang="en-US" altLang="ko-KR" b="1"/>
              <a:t>platform independent</a:t>
            </a:r>
            <a:endParaRPr lang="ko-KR" altLang="en-US"/>
          </a:p>
        </p:txBody>
      </p:sp>
      <p:grpSp>
        <p:nvGrpSpPr>
          <p:cNvPr id="257" name="그룹 256"/>
          <p:cNvGrpSpPr/>
          <p:nvPr/>
        </p:nvGrpSpPr>
        <p:grpSpPr>
          <a:xfrm>
            <a:off x="5009386" y="1608359"/>
            <a:ext cx="2019621" cy="2019620"/>
            <a:chOff x="2771800" y="823544"/>
            <a:chExt cx="3888432" cy="3888432"/>
          </a:xfrm>
        </p:grpSpPr>
        <p:pic>
          <p:nvPicPr>
            <p:cNvPr id="258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2051" y="1890496"/>
              <a:ext cx="1368152" cy="15978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9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606229" y="2293373"/>
              <a:ext cx="3155679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0" name="타원 259"/>
            <p:cNvSpPr/>
            <p:nvPr/>
          </p:nvSpPr>
          <p:spPr>
            <a:xfrm>
              <a:off x="2771800" y="823544"/>
              <a:ext cx="3888432" cy="38884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61" name="모서리가 접힌 도형 260"/>
            <p:cNvSpPr/>
            <p:nvPr/>
          </p:nvSpPr>
          <p:spPr>
            <a:xfrm>
              <a:off x="4989495" y="2617770"/>
              <a:ext cx="1152128" cy="1331603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rgbClr val="0070C0"/>
                  </a:solidFill>
                </a:rPr>
                <a:t>입력</a:t>
              </a:r>
              <a:endParaRPr lang="en-US" altLang="ko-KR" sz="1600" b="1">
                <a:solidFill>
                  <a:srgbClr val="0070C0"/>
                </a:solidFill>
              </a:endParaRPr>
            </a:p>
            <a:p>
              <a:pPr algn="ctr"/>
              <a:r>
                <a:rPr lang="ko-KR" altLang="en-US" sz="1600"/>
                <a:t>계산</a:t>
              </a:r>
              <a:endParaRPr lang="en-US" altLang="ko-KR" sz="1600"/>
            </a:p>
            <a:p>
              <a:pPr algn="ctr"/>
              <a:r>
                <a:rPr lang="ko-KR" altLang="en-US" sz="1600" b="1">
                  <a:solidFill>
                    <a:srgbClr val="0070C0"/>
                  </a:solidFill>
                </a:rPr>
                <a:t>출력</a:t>
              </a:r>
            </a:p>
          </p:txBody>
        </p:sp>
      </p:grpSp>
      <p:sp>
        <p:nvSpPr>
          <p:cNvPr id="268" name="모서리가 둥근 직사각형 267"/>
          <p:cNvSpPr/>
          <p:nvPr/>
        </p:nvSpPr>
        <p:spPr>
          <a:xfrm>
            <a:off x="5146974" y="3706810"/>
            <a:ext cx="1786775" cy="52461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자바 플랫폼</a:t>
            </a:r>
          </a:p>
        </p:txBody>
      </p:sp>
      <p:sp>
        <p:nvSpPr>
          <p:cNvPr id="269" name="왼쪽/오른쪽 화살표 268"/>
          <p:cNvSpPr/>
          <p:nvPr/>
        </p:nvSpPr>
        <p:spPr>
          <a:xfrm rot="16200000">
            <a:off x="5704004" y="3307264"/>
            <a:ext cx="693441" cy="327883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70" name="아래쪽 화살표 269"/>
          <p:cNvSpPr/>
          <p:nvPr/>
        </p:nvSpPr>
        <p:spPr>
          <a:xfrm>
            <a:off x="5865825" y="4253021"/>
            <a:ext cx="417475" cy="65267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72" name="모서리가 둥근 직사각형 271"/>
          <p:cNvSpPr/>
          <p:nvPr/>
        </p:nvSpPr>
        <p:spPr>
          <a:xfrm>
            <a:off x="7701615" y="3706810"/>
            <a:ext cx="1786775" cy="52461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자바 플랫폼</a:t>
            </a:r>
          </a:p>
        </p:txBody>
      </p:sp>
      <p:sp>
        <p:nvSpPr>
          <p:cNvPr id="273" name="아래쪽 화살표 272"/>
          <p:cNvSpPr/>
          <p:nvPr/>
        </p:nvSpPr>
        <p:spPr>
          <a:xfrm>
            <a:off x="8420467" y="4253021"/>
            <a:ext cx="417475" cy="652676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76" name="아래쪽 화살표 275"/>
          <p:cNvSpPr/>
          <p:nvPr/>
        </p:nvSpPr>
        <p:spPr>
          <a:xfrm>
            <a:off x="3312631" y="4211722"/>
            <a:ext cx="417475" cy="65267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8" name="굽은 화살표 277"/>
          <p:cNvSpPr/>
          <p:nvPr/>
        </p:nvSpPr>
        <p:spPr>
          <a:xfrm rot="5400000">
            <a:off x="7391617" y="2254103"/>
            <a:ext cx="819608" cy="2083555"/>
          </a:xfrm>
          <a:prstGeom prst="ben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79" name="굽은 화살표 278"/>
          <p:cNvSpPr/>
          <p:nvPr/>
        </p:nvSpPr>
        <p:spPr>
          <a:xfrm rot="16200000" flipH="1">
            <a:off x="4323013" y="1867459"/>
            <a:ext cx="819608" cy="2856845"/>
          </a:xfrm>
          <a:prstGeom prst="ben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3709104" y="3124484"/>
            <a:ext cx="981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java API</a:t>
            </a:r>
            <a:endParaRPr lang="ko-KR" altLang="en-US" sz="1600" b="1"/>
          </a:p>
        </p:txBody>
      </p:sp>
      <p:sp>
        <p:nvSpPr>
          <p:cNvPr id="281" name="TextBox 280"/>
          <p:cNvSpPr txBox="1"/>
          <p:nvPr/>
        </p:nvSpPr>
        <p:spPr>
          <a:xfrm>
            <a:off x="6574848" y="3124484"/>
            <a:ext cx="981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java API</a:t>
            </a:r>
            <a:endParaRPr lang="ko-KR" altLang="en-US" sz="1600" b="1"/>
          </a:p>
        </p:txBody>
      </p:sp>
      <p:sp>
        <p:nvSpPr>
          <p:cNvPr id="282" name="TextBox 281"/>
          <p:cNvSpPr txBox="1"/>
          <p:nvPr/>
        </p:nvSpPr>
        <p:spPr>
          <a:xfrm>
            <a:off x="8772996" y="3124484"/>
            <a:ext cx="981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java API</a:t>
            </a:r>
            <a:endParaRPr lang="ko-KR" altLang="en-US" sz="1600" b="1"/>
          </a:p>
        </p:txBody>
      </p:sp>
      <p:sp>
        <p:nvSpPr>
          <p:cNvPr id="382" name="모서리가 접힌 도형 381"/>
          <p:cNvSpPr/>
          <p:nvPr/>
        </p:nvSpPr>
        <p:spPr>
          <a:xfrm>
            <a:off x="6583223" y="2067395"/>
            <a:ext cx="1538411" cy="721343"/>
          </a:xfrm>
          <a:prstGeom prst="foldedCorner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자바 코드</a:t>
            </a:r>
          </a:p>
        </p:txBody>
      </p:sp>
      <p:sp>
        <p:nvSpPr>
          <p:cNvPr id="383" name="모서리가 둥근 직사각형 382"/>
          <p:cNvSpPr/>
          <p:nvPr/>
        </p:nvSpPr>
        <p:spPr>
          <a:xfrm>
            <a:off x="2463573" y="3621021"/>
            <a:ext cx="7264855" cy="72481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5" name="모서리가 둥근 직사각형 274"/>
          <p:cNvSpPr/>
          <p:nvPr/>
        </p:nvSpPr>
        <p:spPr>
          <a:xfrm>
            <a:off x="2593781" y="3706810"/>
            <a:ext cx="1786775" cy="52461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자바 플랫폼</a:t>
            </a:r>
          </a:p>
        </p:txBody>
      </p:sp>
      <p:sp>
        <p:nvSpPr>
          <p:cNvPr id="34" name="모서리가 둥근 직사각형 261">
            <a:extLst>
              <a:ext uri="{FF2B5EF4-FFF2-40B4-BE49-F238E27FC236}">
                <a16:creationId xmlns:a16="http://schemas.microsoft.com/office/drawing/2014/main" id="{7917C775-E763-4FE5-AA5C-4DC81A06C40D}"/>
              </a:ext>
            </a:extLst>
          </p:cNvPr>
          <p:cNvSpPr/>
          <p:nvPr/>
        </p:nvSpPr>
        <p:spPr>
          <a:xfrm>
            <a:off x="5146974" y="5305335"/>
            <a:ext cx="1786775" cy="5246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 </a:t>
            </a:r>
            <a:r>
              <a:rPr lang="ko-KR" altLang="en-US" sz="1600"/>
              <a:t>운영체제</a:t>
            </a:r>
          </a:p>
        </p:txBody>
      </p:sp>
      <p:sp>
        <p:nvSpPr>
          <p:cNvPr id="35" name="모서리가 둥근 직사각형 263">
            <a:extLst>
              <a:ext uri="{FF2B5EF4-FFF2-40B4-BE49-F238E27FC236}">
                <a16:creationId xmlns:a16="http://schemas.microsoft.com/office/drawing/2014/main" id="{E55A076A-ACBB-4320-B907-704F41C63DD8}"/>
              </a:ext>
            </a:extLst>
          </p:cNvPr>
          <p:cNvSpPr/>
          <p:nvPr/>
        </p:nvSpPr>
        <p:spPr>
          <a:xfrm>
            <a:off x="2593782" y="5305335"/>
            <a:ext cx="1786775" cy="5246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 </a:t>
            </a:r>
            <a:r>
              <a:rPr lang="ko-KR" altLang="en-US" sz="1600"/>
              <a:t>운영체제</a:t>
            </a:r>
          </a:p>
        </p:txBody>
      </p:sp>
      <p:sp>
        <p:nvSpPr>
          <p:cNvPr id="36" name="모서리가 둥근 직사각형 264">
            <a:extLst>
              <a:ext uri="{FF2B5EF4-FFF2-40B4-BE49-F238E27FC236}">
                <a16:creationId xmlns:a16="http://schemas.microsoft.com/office/drawing/2014/main" id="{E2E6A618-8A50-403F-9B20-CDAD46775569}"/>
              </a:ext>
            </a:extLst>
          </p:cNvPr>
          <p:cNvSpPr/>
          <p:nvPr/>
        </p:nvSpPr>
        <p:spPr>
          <a:xfrm>
            <a:off x="7712835" y="5305335"/>
            <a:ext cx="1786775" cy="52461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 </a:t>
            </a:r>
            <a:r>
              <a:rPr lang="ko-KR" altLang="en-US" sz="1600"/>
              <a:t>운영체제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F910D1-7E99-4522-87CD-1D3E96C960E7}"/>
              </a:ext>
            </a:extLst>
          </p:cNvPr>
          <p:cNvSpPr txBox="1"/>
          <p:nvPr/>
        </p:nvSpPr>
        <p:spPr>
          <a:xfrm>
            <a:off x="5667407" y="4898226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B API</a:t>
            </a:r>
            <a:endParaRPr lang="ko-KR" altLang="en-US" sz="1600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4813FF-FC17-4313-90EE-0A5D7A348E4F}"/>
              </a:ext>
            </a:extLst>
          </p:cNvPr>
          <p:cNvSpPr txBox="1"/>
          <p:nvPr/>
        </p:nvSpPr>
        <p:spPr>
          <a:xfrm>
            <a:off x="8222049" y="4898226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C API</a:t>
            </a:r>
            <a:endParaRPr lang="ko-KR" altLang="en-US" sz="16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99552F-675C-404A-9BCE-5D6DCD9CD05E}"/>
              </a:ext>
            </a:extLst>
          </p:cNvPr>
          <p:cNvSpPr txBox="1"/>
          <p:nvPr/>
        </p:nvSpPr>
        <p:spPr>
          <a:xfrm>
            <a:off x="3114214" y="4898226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A API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1441365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animBg="1"/>
      <p:bldP spid="272" grpId="0" animBg="1"/>
      <p:bldP spid="280" grpId="0"/>
      <p:bldP spid="281" grpId="0"/>
      <p:bldP spid="282" grpId="0"/>
      <p:bldP spid="383" grpId="0" animBg="1"/>
      <p:bldP spid="27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914400" y="2393546"/>
            <a:ext cx="10363200" cy="943785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800" kern="120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  <a:cs typeface="+mj-cs"/>
              </a:defRPr>
            </a:lvl1pPr>
          </a:lstStyle>
          <a:p>
            <a:pPr algn="ctr"/>
            <a:r>
              <a:rPr lang="ko-KR" altLang="en-US" sz="5333">
                <a:solidFill>
                  <a:schemeClr val="tx1"/>
                </a:solidFill>
              </a:rPr>
              <a:t>자바 번역기의 특징</a:t>
            </a:r>
          </a:p>
        </p:txBody>
      </p:sp>
    </p:spTree>
    <p:extLst>
      <p:ext uri="{BB962C8B-B14F-4D97-AF65-F5344CB8AC3E}">
        <p14:creationId xmlns:p14="http://schemas.microsoft.com/office/powerpoint/2010/main" val="237401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WORA</a:t>
            </a:r>
            <a:r>
              <a:rPr lang="ko-KR" altLang="en-US"/>
              <a:t>를 지원하기 위한 자바 프로그래밍 방법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812664" y="983912"/>
            <a:ext cx="2004490" cy="1875843"/>
            <a:chOff x="3339683" y="1667192"/>
            <a:chExt cx="1503367" cy="1406882"/>
          </a:xfrm>
        </p:grpSpPr>
        <p:sp>
          <p:nvSpPr>
            <p:cNvPr id="4" name="TextBox 3"/>
            <p:cNvSpPr txBox="1"/>
            <p:nvPr/>
          </p:nvSpPr>
          <p:spPr>
            <a:xfrm>
              <a:off x="3339683" y="1667192"/>
              <a:ext cx="1302280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MOV AX, 3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68848" y="2063379"/>
              <a:ext cx="1278235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MOV BX, 4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68848" y="2420000"/>
              <a:ext cx="1414090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ADD AX, BX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68848" y="2789332"/>
              <a:ext cx="1474202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MOV [X], AX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0003143" y="983912"/>
            <a:ext cx="1795684" cy="1875843"/>
            <a:chOff x="6724059" y="1667192"/>
            <a:chExt cx="1346763" cy="1406882"/>
          </a:xfrm>
        </p:grpSpPr>
        <p:sp>
          <p:nvSpPr>
            <p:cNvPr id="9" name="TextBox 8"/>
            <p:cNvSpPr txBox="1"/>
            <p:nvPr/>
          </p:nvSpPr>
          <p:spPr>
            <a:xfrm>
              <a:off x="6724059" y="1667192"/>
              <a:ext cx="1346763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01011010…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24059" y="2063379"/>
              <a:ext cx="1346763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01101000…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24059" y="2420000"/>
              <a:ext cx="1346763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00010010…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24059" y="2789332"/>
              <a:ext cx="1346763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01010110…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35361" y="1589124"/>
            <a:ext cx="188224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733">
                <a:latin typeface="휴먼둥근헤드라인" pitchFamily="18" charset="-127"/>
                <a:ea typeface="휴먼둥근헤드라인" pitchFamily="18" charset="-127"/>
              </a:rPr>
              <a:t>X=3+4</a:t>
            </a:r>
            <a:endParaRPr lang="ko-KR" altLang="en-US" sz="3733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39351" y="1112077"/>
            <a:ext cx="2112235" cy="1644849"/>
          </a:xfrm>
          <a:prstGeom prst="roundRect">
            <a:avLst>
              <a:gd name="adj" fmla="val 1288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840416" y="836712"/>
            <a:ext cx="2208245" cy="2304256"/>
          </a:xfrm>
          <a:prstGeom prst="roundRect">
            <a:avLst>
              <a:gd name="adj" fmla="val 1288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5691943" y="1520636"/>
            <a:ext cx="884111" cy="96793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오른쪽 화살표 17"/>
          <p:cNvSpPr/>
          <p:nvPr/>
        </p:nvSpPr>
        <p:spPr>
          <a:xfrm>
            <a:off x="8956306" y="1520636"/>
            <a:ext cx="884111" cy="96793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TextBox 18"/>
          <p:cNvSpPr txBox="1"/>
          <p:nvPr/>
        </p:nvSpPr>
        <p:spPr>
          <a:xfrm>
            <a:off x="10180523" y="3156841"/>
            <a:ext cx="183575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67">
                <a:latin typeface="휴먼둥근헤드라인" pitchFamily="18" charset="-127"/>
                <a:ea typeface="휴먼둥근헤드라인" pitchFamily="18" charset="-127"/>
              </a:rPr>
              <a:t>기계</a:t>
            </a:r>
            <a:r>
              <a:rPr lang="en-US" altLang="ko-KR" sz="1867">
                <a:latin typeface="휴먼둥근헤드라인" pitchFamily="18" charset="-127"/>
                <a:ea typeface="휴먼둥근헤드라인" pitchFamily="18" charset="-127"/>
              </a:rPr>
              <a:t>(</a:t>
            </a:r>
            <a:r>
              <a:rPr lang="ko-KR" altLang="en-US" sz="1867">
                <a:latin typeface="휴먼둥근헤드라인" pitchFamily="18" charset="-127"/>
                <a:ea typeface="휴먼둥근헤드라인" pitchFamily="18" charset="-127"/>
              </a:rPr>
              <a:t>이진</a:t>
            </a:r>
            <a:r>
              <a:rPr lang="en-US" altLang="ko-KR" sz="1867">
                <a:latin typeface="휴먼둥근헤드라인" pitchFamily="18" charset="-127"/>
                <a:ea typeface="휴먼둥근헤드라인" pitchFamily="18" charset="-127"/>
              </a:rPr>
              <a:t>)</a:t>
            </a:r>
            <a:r>
              <a:rPr lang="ko-KR" altLang="en-US" sz="1867">
                <a:latin typeface="휴먼둥근헤드라인" pitchFamily="18" charset="-127"/>
                <a:ea typeface="휴먼둥근헤드라인" pitchFamily="18" charset="-127"/>
              </a:rPr>
              <a:t>코드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85249" y="3156841"/>
            <a:ext cx="137890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67" err="1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어셈블코드</a:t>
            </a:r>
            <a:endParaRPr lang="ko-KR" altLang="en-US" sz="1867">
              <a:solidFill>
                <a:schemeClr val="bg1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1249" y="3156841"/>
            <a:ext cx="114005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67">
                <a:latin typeface="휴먼둥근헤드라인" pitchFamily="18" charset="-127"/>
                <a:ea typeface="휴먼둥근헤드라인" pitchFamily="18" charset="-127"/>
              </a:rPr>
              <a:t>자바코드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8714545" y="2862582"/>
            <a:ext cx="1413901" cy="759791"/>
            <a:chOff x="5527798" y="3183242"/>
            <a:chExt cx="1273944" cy="684581"/>
          </a:xfrm>
        </p:grpSpPr>
        <p:sp>
          <p:nvSpPr>
            <p:cNvPr id="23" name="원통 22"/>
            <p:cNvSpPr/>
            <p:nvPr/>
          </p:nvSpPr>
          <p:spPr>
            <a:xfrm rot="5400000">
              <a:off x="5822479" y="2888561"/>
              <a:ext cx="684581" cy="1273944"/>
            </a:xfrm>
            <a:prstGeom prst="ca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90645" y="3320988"/>
              <a:ext cx="998319" cy="4159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chemeClr val="bg1"/>
                  </a:solidFill>
                </a:rPr>
                <a:t>번역기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450182" y="2862582"/>
            <a:ext cx="1413901" cy="759791"/>
            <a:chOff x="5527798" y="3183242"/>
            <a:chExt cx="1273944" cy="684581"/>
          </a:xfrm>
        </p:grpSpPr>
        <p:sp>
          <p:nvSpPr>
            <p:cNvPr id="26" name="원통 25"/>
            <p:cNvSpPr/>
            <p:nvPr/>
          </p:nvSpPr>
          <p:spPr>
            <a:xfrm rot="5400000">
              <a:off x="5822479" y="2888561"/>
              <a:ext cx="684581" cy="1273944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90645" y="3320988"/>
              <a:ext cx="998319" cy="4159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chemeClr val="bg1"/>
                  </a:solidFill>
                </a:rPr>
                <a:t>번역기</a:t>
              </a:r>
            </a:p>
          </p:txBody>
        </p:sp>
      </p:grpSp>
      <p:sp>
        <p:nvSpPr>
          <p:cNvPr id="52" name="오각형 51"/>
          <p:cNvSpPr/>
          <p:nvPr/>
        </p:nvSpPr>
        <p:spPr>
          <a:xfrm>
            <a:off x="815413" y="4293096"/>
            <a:ext cx="1824203" cy="1152128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b="1"/>
              <a:t>1</a:t>
            </a:r>
            <a:r>
              <a:rPr lang="ko-KR" altLang="en-US" sz="1867" b="1"/>
              <a:t>단계</a:t>
            </a:r>
            <a:endParaRPr lang="en-US" altLang="ko-KR" sz="1867" b="1"/>
          </a:p>
          <a:p>
            <a:pPr algn="ctr"/>
            <a:r>
              <a:rPr lang="ko-KR" altLang="en-US" sz="1867" b="1"/>
              <a:t>형태소분석</a:t>
            </a:r>
          </a:p>
        </p:txBody>
      </p:sp>
      <p:sp>
        <p:nvSpPr>
          <p:cNvPr id="53" name="갈매기형 수장 52"/>
          <p:cNvSpPr/>
          <p:nvPr/>
        </p:nvSpPr>
        <p:spPr>
          <a:xfrm>
            <a:off x="2063552" y="4293096"/>
            <a:ext cx="2400267" cy="1152128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b="1">
                <a:solidFill>
                  <a:schemeClr val="tx1"/>
                </a:solidFill>
              </a:rPr>
              <a:t>2</a:t>
            </a:r>
            <a:r>
              <a:rPr lang="ko-KR" altLang="en-US" sz="1867" b="1">
                <a:solidFill>
                  <a:schemeClr val="tx1"/>
                </a:solidFill>
              </a:rPr>
              <a:t>단계</a:t>
            </a:r>
            <a:endParaRPr lang="en-US" altLang="ko-KR" sz="1867" b="1">
              <a:solidFill>
                <a:schemeClr val="tx1"/>
              </a:solidFill>
            </a:endParaRPr>
          </a:p>
          <a:p>
            <a:pPr algn="ctr"/>
            <a:r>
              <a:rPr lang="ko-KR" altLang="en-US" sz="1867" b="1">
                <a:solidFill>
                  <a:schemeClr val="tx1"/>
                </a:solidFill>
              </a:rPr>
              <a:t>구문분석</a:t>
            </a:r>
          </a:p>
        </p:txBody>
      </p:sp>
      <p:sp>
        <p:nvSpPr>
          <p:cNvPr id="54" name="갈매기형 수장 53"/>
          <p:cNvSpPr/>
          <p:nvPr/>
        </p:nvSpPr>
        <p:spPr>
          <a:xfrm>
            <a:off x="3887755" y="4293096"/>
            <a:ext cx="2400267" cy="1152128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b="1">
                <a:solidFill>
                  <a:schemeClr val="tx1"/>
                </a:solidFill>
              </a:rPr>
              <a:t>3</a:t>
            </a:r>
            <a:r>
              <a:rPr lang="ko-KR" altLang="en-US" sz="1867" b="1">
                <a:solidFill>
                  <a:schemeClr val="tx1"/>
                </a:solidFill>
              </a:rPr>
              <a:t>단계</a:t>
            </a:r>
            <a:endParaRPr lang="en-US" altLang="ko-KR" sz="1867" b="1">
              <a:solidFill>
                <a:schemeClr val="tx1"/>
              </a:solidFill>
            </a:endParaRPr>
          </a:p>
          <a:p>
            <a:pPr algn="ctr"/>
            <a:r>
              <a:rPr lang="ko-KR" altLang="en-US" sz="1867" b="1">
                <a:solidFill>
                  <a:schemeClr val="tx1"/>
                </a:solidFill>
              </a:rPr>
              <a:t>의미분석</a:t>
            </a:r>
          </a:p>
        </p:txBody>
      </p:sp>
      <p:sp>
        <p:nvSpPr>
          <p:cNvPr id="55" name="갈매기형 수장 54"/>
          <p:cNvSpPr/>
          <p:nvPr/>
        </p:nvSpPr>
        <p:spPr>
          <a:xfrm>
            <a:off x="5704604" y="4293096"/>
            <a:ext cx="2400267" cy="1152128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b="1">
                <a:solidFill>
                  <a:schemeClr val="tx1"/>
                </a:solidFill>
              </a:rPr>
              <a:t>4</a:t>
            </a:r>
            <a:r>
              <a:rPr lang="ko-KR" altLang="en-US" sz="1867" b="1">
                <a:solidFill>
                  <a:schemeClr val="tx1"/>
                </a:solidFill>
              </a:rPr>
              <a:t>단계</a:t>
            </a:r>
            <a:endParaRPr lang="en-US" altLang="ko-KR" sz="1867" b="1">
              <a:solidFill>
                <a:schemeClr val="tx1"/>
              </a:solidFill>
            </a:endParaRPr>
          </a:p>
          <a:p>
            <a:pPr algn="ctr"/>
            <a:r>
              <a:rPr lang="ko-KR" altLang="en-US" sz="1867" b="1">
                <a:solidFill>
                  <a:schemeClr val="tx1"/>
                </a:solidFill>
              </a:rPr>
              <a:t>중간코드</a:t>
            </a:r>
          </a:p>
        </p:txBody>
      </p:sp>
      <p:sp>
        <p:nvSpPr>
          <p:cNvPr id="56" name="갈매기형 수장 55"/>
          <p:cNvSpPr/>
          <p:nvPr/>
        </p:nvSpPr>
        <p:spPr>
          <a:xfrm>
            <a:off x="7514412" y="4293096"/>
            <a:ext cx="2400267" cy="1152128"/>
          </a:xfrm>
          <a:prstGeom prst="chevr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b="1">
                <a:solidFill>
                  <a:schemeClr val="tx1"/>
                </a:solidFill>
              </a:rPr>
              <a:t>5</a:t>
            </a:r>
            <a:r>
              <a:rPr lang="ko-KR" altLang="en-US" sz="1867" b="1">
                <a:solidFill>
                  <a:schemeClr val="tx1"/>
                </a:solidFill>
              </a:rPr>
              <a:t>단계</a:t>
            </a:r>
            <a:endParaRPr lang="en-US" altLang="ko-KR" sz="1867" b="1">
              <a:solidFill>
                <a:schemeClr val="tx1"/>
              </a:solidFill>
            </a:endParaRPr>
          </a:p>
          <a:p>
            <a:pPr algn="ctr"/>
            <a:r>
              <a:rPr lang="ko-KR" altLang="en-US" sz="1867" b="1">
                <a:solidFill>
                  <a:schemeClr val="tx1"/>
                </a:solidFill>
              </a:rPr>
              <a:t>최적화</a:t>
            </a:r>
          </a:p>
        </p:txBody>
      </p:sp>
      <p:sp>
        <p:nvSpPr>
          <p:cNvPr id="57" name="갈매기형 수장 56"/>
          <p:cNvSpPr/>
          <p:nvPr/>
        </p:nvSpPr>
        <p:spPr>
          <a:xfrm>
            <a:off x="9271063" y="4293096"/>
            <a:ext cx="2400267" cy="1152128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b="1">
                <a:solidFill>
                  <a:schemeClr val="tx1"/>
                </a:solidFill>
              </a:rPr>
              <a:t>6</a:t>
            </a:r>
            <a:r>
              <a:rPr lang="ko-KR" altLang="en-US" sz="1867" b="1">
                <a:solidFill>
                  <a:schemeClr val="tx1"/>
                </a:solidFill>
              </a:rPr>
              <a:t>단계</a:t>
            </a:r>
            <a:endParaRPr lang="en-US" altLang="ko-KR" sz="1867" b="1">
              <a:solidFill>
                <a:schemeClr val="tx1"/>
              </a:solidFill>
            </a:endParaRPr>
          </a:p>
          <a:p>
            <a:pPr algn="ctr"/>
            <a:r>
              <a:rPr lang="ko-KR" altLang="en-US" sz="1867" b="1">
                <a:solidFill>
                  <a:schemeClr val="tx1"/>
                </a:solidFill>
              </a:rPr>
              <a:t>물리코드</a:t>
            </a:r>
          </a:p>
        </p:txBody>
      </p:sp>
      <p:sp>
        <p:nvSpPr>
          <p:cNvPr id="60" name="오른쪽 화살표 59"/>
          <p:cNvSpPr/>
          <p:nvPr/>
        </p:nvSpPr>
        <p:spPr>
          <a:xfrm>
            <a:off x="7344138" y="5440629"/>
            <a:ext cx="4327191" cy="967937"/>
          </a:xfrm>
          <a:prstGeom prst="rightArrow">
            <a:avLst/>
          </a:prstGeom>
          <a:solidFill>
            <a:srgbClr val="8CB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인터프리터 사용</a:t>
            </a:r>
          </a:p>
        </p:txBody>
      </p:sp>
      <p:sp>
        <p:nvSpPr>
          <p:cNvPr id="59" name="오른쪽 화살표 58"/>
          <p:cNvSpPr/>
          <p:nvPr/>
        </p:nvSpPr>
        <p:spPr>
          <a:xfrm>
            <a:off x="815414" y="5440629"/>
            <a:ext cx="6816757" cy="96793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컴파일러 사용</a:t>
            </a:r>
          </a:p>
        </p:txBody>
      </p:sp>
    </p:spTree>
    <p:extLst>
      <p:ext uri="{BB962C8B-B14F-4D97-AF65-F5344CB8AC3E}">
        <p14:creationId xmlns:p14="http://schemas.microsoft.com/office/powerpoint/2010/main" val="298940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5" grpId="1" animBg="1"/>
      <p:bldP spid="56" grpId="0" animBg="1"/>
      <p:bldP spid="57" grpId="0" animBg="1"/>
      <p:bldP spid="60" grpId="0" animBg="1"/>
      <p:bldP spid="5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WORA</a:t>
            </a:r>
            <a:r>
              <a:rPr lang="ko-KR" altLang="en-US"/>
              <a:t>를 지원하기 위한 자바 프로그래밍 방법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812664" y="983912"/>
            <a:ext cx="2004490" cy="1875843"/>
            <a:chOff x="3339683" y="1667192"/>
            <a:chExt cx="1503367" cy="1406882"/>
          </a:xfrm>
        </p:grpSpPr>
        <p:sp>
          <p:nvSpPr>
            <p:cNvPr id="4" name="TextBox 3"/>
            <p:cNvSpPr txBox="1"/>
            <p:nvPr/>
          </p:nvSpPr>
          <p:spPr>
            <a:xfrm>
              <a:off x="3339683" y="1667192"/>
              <a:ext cx="1302280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MOV AX, 3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68848" y="2063379"/>
              <a:ext cx="1278235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MOV BX, 4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68848" y="2420000"/>
              <a:ext cx="1414090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ADD AX, BX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68848" y="2789332"/>
              <a:ext cx="1474202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MOV [X], AX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0003143" y="983912"/>
            <a:ext cx="1795684" cy="1875843"/>
            <a:chOff x="6724059" y="1667192"/>
            <a:chExt cx="1346763" cy="1406882"/>
          </a:xfrm>
        </p:grpSpPr>
        <p:sp>
          <p:nvSpPr>
            <p:cNvPr id="9" name="TextBox 8"/>
            <p:cNvSpPr txBox="1"/>
            <p:nvPr/>
          </p:nvSpPr>
          <p:spPr>
            <a:xfrm>
              <a:off x="6724059" y="1667192"/>
              <a:ext cx="1346763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01011010…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24059" y="2063379"/>
              <a:ext cx="1346763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01101000…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24059" y="2420000"/>
              <a:ext cx="1346763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00010010…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24059" y="2789332"/>
              <a:ext cx="1346763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01010110…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35361" y="1589124"/>
            <a:ext cx="188224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733" dirty="0">
                <a:latin typeface="휴먼둥근헤드라인" pitchFamily="18" charset="-127"/>
                <a:ea typeface="휴먼둥근헤드라인" pitchFamily="18" charset="-127"/>
              </a:rPr>
              <a:t>X=3+4</a:t>
            </a:r>
            <a:endParaRPr lang="ko-KR" altLang="en-US" sz="3733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39351" y="1112077"/>
            <a:ext cx="2112235" cy="1644849"/>
          </a:xfrm>
          <a:prstGeom prst="roundRect">
            <a:avLst>
              <a:gd name="adj" fmla="val 1288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840416" y="836712"/>
            <a:ext cx="2208245" cy="2304256"/>
          </a:xfrm>
          <a:prstGeom prst="roundRect">
            <a:avLst>
              <a:gd name="adj" fmla="val 1288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오른쪽 화살표 16"/>
          <p:cNvSpPr/>
          <p:nvPr/>
        </p:nvSpPr>
        <p:spPr>
          <a:xfrm>
            <a:off x="5691943" y="1520636"/>
            <a:ext cx="884111" cy="96793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오른쪽 화살표 17"/>
          <p:cNvSpPr/>
          <p:nvPr/>
        </p:nvSpPr>
        <p:spPr>
          <a:xfrm>
            <a:off x="8956306" y="1520636"/>
            <a:ext cx="884111" cy="96793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TextBox 18"/>
          <p:cNvSpPr txBox="1"/>
          <p:nvPr/>
        </p:nvSpPr>
        <p:spPr>
          <a:xfrm>
            <a:off x="10180523" y="3156841"/>
            <a:ext cx="183575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67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기계</a:t>
            </a:r>
            <a:r>
              <a:rPr lang="en-US" altLang="ko-KR" sz="1867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(</a:t>
            </a:r>
            <a:r>
              <a:rPr lang="ko-KR" altLang="en-US" sz="1867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이진</a:t>
            </a:r>
            <a:r>
              <a:rPr lang="en-US" altLang="ko-KR" sz="1867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)</a:t>
            </a:r>
            <a:r>
              <a:rPr lang="ko-KR" altLang="en-US" sz="1867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코드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85249" y="3156841"/>
            <a:ext cx="137890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67" err="1">
                <a:latin typeface="휴먼둥근헤드라인" pitchFamily="18" charset="-127"/>
                <a:ea typeface="휴먼둥근헤드라인" pitchFamily="18" charset="-127"/>
              </a:rPr>
              <a:t>어셈블코드</a:t>
            </a:r>
            <a:endParaRPr lang="ko-KR" altLang="en-US" sz="1867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1249" y="3156841"/>
            <a:ext cx="114005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67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자바코드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8714545" y="2862582"/>
            <a:ext cx="1413901" cy="759791"/>
            <a:chOff x="5527798" y="3183242"/>
            <a:chExt cx="1273944" cy="684581"/>
          </a:xfrm>
        </p:grpSpPr>
        <p:sp>
          <p:nvSpPr>
            <p:cNvPr id="23" name="원통 22"/>
            <p:cNvSpPr/>
            <p:nvPr/>
          </p:nvSpPr>
          <p:spPr>
            <a:xfrm rot="5400000">
              <a:off x="5822479" y="2888561"/>
              <a:ext cx="684581" cy="1273944"/>
            </a:xfrm>
            <a:prstGeom prst="ca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90645" y="3320988"/>
              <a:ext cx="998319" cy="4159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chemeClr val="bg1"/>
                  </a:solidFill>
                </a:rPr>
                <a:t>번역기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450182" y="2862582"/>
            <a:ext cx="1413901" cy="759791"/>
            <a:chOff x="5527798" y="3183242"/>
            <a:chExt cx="1273944" cy="684581"/>
          </a:xfrm>
        </p:grpSpPr>
        <p:sp>
          <p:nvSpPr>
            <p:cNvPr id="26" name="원통 25"/>
            <p:cNvSpPr/>
            <p:nvPr/>
          </p:nvSpPr>
          <p:spPr>
            <a:xfrm rot="5400000">
              <a:off x="5822479" y="2888561"/>
              <a:ext cx="684581" cy="1273944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90645" y="3320988"/>
              <a:ext cx="998319" cy="4159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chemeClr val="bg1"/>
                  </a:solidFill>
                </a:rPr>
                <a:t>번역기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063552" y="1246801"/>
            <a:ext cx="3605350" cy="2375570"/>
            <a:chOff x="1547664" y="2008375"/>
            <a:chExt cx="2704013" cy="1781677"/>
          </a:xfrm>
        </p:grpSpPr>
        <p:sp>
          <p:nvSpPr>
            <p:cNvPr id="29" name="오른쪽 화살표 28"/>
            <p:cNvSpPr/>
            <p:nvPr/>
          </p:nvSpPr>
          <p:spPr>
            <a:xfrm>
              <a:off x="1807177" y="2213750"/>
              <a:ext cx="663083" cy="72595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626883" y="2008375"/>
              <a:ext cx="1624794" cy="1037550"/>
              <a:chOff x="3339683" y="1667192"/>
              <a:chExt cx="1624794" cy="1037550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3339683" y="1667192"/>
                <a:ext cx="1292662" cy="284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67">
                    <a:latin typeface="휴먼둥근헤드라인" pitchFamily="18" charset="-127"/>
                    <a:ea typeface="휴먼둥근헤드라인" pitchFamily="18" charset="-127"/>
                  </a:rPr>
                  <a:t>0 </a:t>
                </a:r>
                <a:r>
                  <a:rPr lang="en-US" altLang="ko-KR" sz="1867" err="1">
                    <a:latin typeface="휴먼둥근헤드라인" pitchFamily="18" charset="-127"/>
                    <a:ea typeface="휴먼둥근헤드라인" pitchFamily="18" charset="-127"/>
                  </a:rPr>
                  <a:t>bipush</a:t>
                </a:r>
                <a:r>
                  <a:rPr lang="en-US" altLang="ko-KR" sz="1867">
                    <a:latin typeface="휴먼둥근헤드라인" pitchFamily="18" charset="-127"/>
                    <a:ea typeface="휴먼둥근헤드라인" pitchFamily="18" charset="-127"/>
                  </a:rPr>
                  <a:t> 7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368848" y="2063379"/>
                <a:ext cx="1595629" cy="284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67">
                    <a:latin typeface="휴먼둥근헤드라인" pitchFamily="18" charset="-127"/>
                    <a:ea typeface="휴먼둥근헤드라인" pitchFamily="18" charset="-127"/>
                  </a:rPr>
                  <a:t>2 istore_1 [x]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368848" y="2420000"/>
                <a:ext cx="1063032" cy="284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67">
                    <a:latin typeface="휴먼둥근헤드라인" pitchFamily="18" charset="-127"/>
                    <a:ea typeface="휴먼둥근헤드라인" pitchFamily="18" charset="-127"/>
                  </a:rPr>
                  <a:t>3 return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865665" y="3440905"/>
              <a:ext cx="1034178" cy="2847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867">
                  <a:latin typeface="휴먼둥근헤드라인" pitchFamily="18" charset="-127"/>
                  <a:ea typeface="휴먼둥근헤드라인" pitchFamily="18" charset="-127"/>
                </a:rPr>
                <a:t>바이트코드</a:t>
              </a: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1547664" y="3220209"/>
              <a:ext cx="1060426" cy="569843"/>
              <a:chOff x="5527798" y="3183242"/>
              <a:chExt cx="1273944" cy="684581"/>
            </a:xfrm>
          </p:grpSpPr>
          <p:sp>
            <p:nvSpPr>
              <p:cNvPr id="33" name="원통 32"/>
              <p:cNvSpPr/>
              <p:nvPr/>
            </p:nvSpPr>
            <p:spPr>
              <a:xfrm rot="5400000">
                <a:off x="5822479" y="2888561"/>
                <a:ext cx="684581" cy="1273944"/>
              </a:xfrm>
              <a:prstGeom prst="can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602211" y="3320988"/>
                <a:ext cx="998319" cy="4159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/>
                  <a:t>번역기</a:t>
                </a:r>
              </a:p>
            </p:txBody>
          </p:sp>
        </p:grpSp>
      </p:grpSp>
      <p:sp>
        <p:nvSpPr>
          <p:cNvPr id="38" name="TextBox 37"/>
          <p:cNvSpPr txBox="1"/>
          <p:nvPr/>
        </p:nvSpPr>
        <p:spPr>
          <a:xfrm>
            <a:off x="2062616" y="364802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rgbClr val="FF0000"/>
                </a:solidFill>
                <a:latin typeface="휴먼둥근헤드라인" pitchFamily="18" charset="-127"/>
                <a:ea typeface="휴먼둥근헤드라인" pitchFamily="18" charset="-127"/>
              </a:rPr>
              <a:t>컴파일러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37352" y="364802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rgbClr val="FF0000"/>
                </a:solidFill>
                <a:latin typeface="휴먼둥근헤드라인" pitchFamily="18" charset="-127"/>
                <a:ea typeface="휴먼둥근헤드라인" pitchFamily="18" charset="-127"/>
              </a:rPr>
              <a:t>인터프리터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207635" y="3981061"/>
            <a:ext cx="11619709" cy="2171147"/>
            <a:chOff x="155726" y="4059070"/>
            <a:chExt cx="8714782" cy="1628360"/>
          </a:xfrm>
        </p:grpSpPr>
        <p:sp>
          <p:nvSpPr>
            <p:cNvPr id="41" name="타원 40"/>
            <p:cNvSpPr/>
            <p:nvPr/>
          </p:nvSpPr>
          <p:spPr>
            <a:xfrm>
              <a:off x="6364694" y="4739218"/>
              <a:ext cx="1368152" cy="7560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67"/>
                <a:t>Security</a:t>
              </a:r>
              <a:endParaRPr lang="ko-KR" altLang="en-US" sz="1867"/>
            </a:p>
          </p:txBody>
        </p:sp>
        <p:sp>
          <p:nvSpPr>
            <p:cNvPr id="42" name="오른쪽 화살표 41"/>
            <p:cNvSpPr/>
            <p:nvPr/>
          </p:nvSpPr>
          <p:spPr>
            <a:xfrm>
              <a:off x="3964109" y="4797152"/>
              <a:ext cx="636389" cy="792088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3" name="오른쪽 화살표 42"/>
            <p:cNvSpPr/>
            <p:nvPr/>
          </p:nvSpPr>
          <p:spPr>
            <a:xfrm flipH="1">
              <a:off x="3232294" y="4797152"/>
              <a:ext cx="636389" cy="79208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62255" y="4941168"/>
              <a:ext cx="3682739" cy="74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733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JRE</a:t>
              </a:r>
            </a:p>
            <a:p>
              <a:r>
                <a:rPr lang="en-US" altLang="ko-KR" sz="2133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(Java Runtime Environment)</a:t>
              </a:r>
              <a:endParaRPr lang="ko-KR" altLang="en-US" sz="2133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2760" y="4941168"/>
              <a:ext cx="3088826" cy="74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733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JDK</a:t>
              </a:r>
            </a:p>
            <a:p>
              <a:pPr algn="r"/>
              <a:r>
                <a:rPr lang="en-US" altLang="ko-KR" sz="2133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(Java Development Kit)</a:t>
              </a:r>
              <a:endParaRPr lang="ko-KR" altLang="en-US" sz="2133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5436096" y="4437112"/>
              <a:ext cx="1368152" cy="75608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67" b="1"/>
                <a:t>JIT</a:t>
              </a:r>
              <a:r>
                <a:rPr lang="en-US" altLang="ko-KR" sz="1867"/>
                <a:t> Complier</a:t>
              </a:r>
              <a:endParaRPr lang="ko-KR" altLang="en-US" sz="1867"/>
            </a:p>
          </p:txBody>
        </p:sp>
        <p:sp>
          <p:nvSpPr>
            <p:cNvPr id="47" name="타원 46"/>
            <p:cNvSpPr/>
            <p:nvPr/>
          </p:nvSpPr>
          <p:spPr>
            <a:xfrm>
              <a:off x="6464666" y="4059070"/>
              <a:ext cx="1368152" cy="75608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67" b="1"/>
                <a:t>Garbage</a:t>
              </a:r>
            </a:p>
            <a:p>
              <a:pPr algn="ctr"/>
              <a:r>
                <a:rPr lang="en-US" altLang="ko-KR" sz="1867" b="1"/>
                <a:t>Collector</a:t>
              </a:r>
              <a:endParaRPr lang="ko-KR" altLang="en-US" sz="1867" b="1"/>
            </a:p>
          </p:txBody>
        </p:sp>
        <p:sp>
          <p:nvSpPr>
            <p:cNvPr id="48" name="타원 47"/>
            <p:cNvSpPr/>
            <p:nvPr/>
          </p:nvSpPr>
          <p:spPr>
            <a:xfrm>
              <a:off x="7502356" y="4437112"/>
              <a:ext cx="1368152" cy="75608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67"/>
                <a:t>Loader</a:t>
              </a:r>
              <a:endParaRPr lang="ko-KR" altLang="en-US" sz="1867"/>
            </a:p>
          </p:txBody>
        </p:sp>
        <p:sp>
          <p:nvSpPr>
            <p:cNvPr id="49" name="타원 48"/>
            <p:cNvSpPr/>
            <p:nvPr/>
          </p:nvSpPr>
          <p:spPr>
            <a:xfrm>
              <a:off x="155726" y="4563126"/>
              <a:ext cx="1368152" cy="75608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67" b="1"/>
                <a:t>Complier</a:t>
              </a:r>
              <a:endParaRPr lang="ko-KR" altLang="en-US" sz="1867" b="1"/>
            </a:p>
          </p:txBody>
        </p:sp>
        <p:sp>
          <p:nvSpPr>
            <p:cNvPr id="50" name="타원 49"/>
            <p:cNvSpPr/>
            <p:nvPr/>
          </p:nvSpPr>
          <p:spPr>
            <a:xfrm>
              <a:off x="1223125" y="4351781"/>
              <a:ext cx="1368152" cy="75608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67" b="1" err="1"/>
                <a:t>Debuger</a:t>
              </a:r>
              <a:endParaRPr lang="ko-KR" altLang="en-US" sz="1867" b="1"/>
            </a:p>
          </p:txBody>
        </p:sp>
      </p:grpSp>
    </p:spTree>
    <p:extLst>
      <p:ext uri="{BB962C8B-B14F-4D97-AF65-F5344CB8AC3E}">
        <p14:creationId xmlns:p14="http://schemas.microsoft.com/office/powerpoint/2010/main" val="209167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4EEC04-C67F-4672-9EE3-384F1643F4DD}"/>
              </a:ext>
            </a:extLst>
          </p:cNvPr>
          <p:cNvSpPr txBox="1"/>
          <p:nvPr/>
        </p:nvSpPr>
        <p:spPr>
          <a:xfrm>
            <a:off x="412955" y="228161"/>
            <a:ext cx="3748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자바 언어와 </a:t>
            </a:r>
            <a:r>
              <a:rPr lang="en-US" altLang="ko-KR" sz="2000" b="1" dirty="0"/>
              <a:t>API </a:t>
            </a:r>
            <a:r>
              <a:rPr lang="ko-KR" altLang="en-US" sz="2000" b="1" dirty="0"/>
              <a:t>그리고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플랫폼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2A389E-CECD-43C9-A323-50AF9203E05E}"/>
              </a:ext>
            </a:extLst>
          </p:cNvPr>
          <p:cNvSpPr txBox="1"/>
          <p:nvPr/>
        </p:nvSpPr>
        <p:spPr>
          <a:xfrm>
            <a:off x="1755058" y="2949677"/>
            <a:ext cx="11079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</a:t>
            </a:r>
            <a:endParaRPr lang="en-US" altLang="ko-KR" dirty="0"/>
          </a:p>
          <a:p>
            <a:r>
              <a:rPr lang="ko-KR" altLang="en-US" dirty="0"/>
              <a:t>값</a:t>
            </a:r>
            <a:endParaRPr lang="en-US" altLang="ko-KR" dirty="0"/>
          </a:p>
          <a:p>
            <a:r>
              <a:rPr lang="ko-KR" altLang="en-US" dirty="0"/>
              <a:t>연산자</a:t>
            </a:r>
            <a:endParaRPr lang="en-US" altLang="ko-KR" dirty="0"/>
          </a:p>
          <a:p>
            <a:r>
              <a:rPr lang="ko-KR" altLang="en-US" dirty="0"/>
              <a:t>제어구조</a:t>
            </a:r>
            <a:endParaRPr lang="en-US" altLang="ko-KR" dirty="0"/>
          </a:p>
          <a:p>
            <a:r>
              <a:rPr lang="ko-KR" altLang="en-US" dirty="0"/>
              <a:t>배열</a:t>
            </a:r>
            <a:endParaRPr lang="en-US" altLang="ko-KR" dirty="0"/>
          </a:p>
          <a:p>
            <a:r>
              <a:rPr lang="ko-KR" altLang="en-US" dirty="0"/>
              <a:t>함수</a:t>
            </a:r>
            <a:endParaRPr lang="en-US" altLang="ko-KR" dirty="0"/>
          </a:p>
          <a:p>
            <a:r>
              <a:rPr lang="ko-KR" altLang="en-US" dirty="0"/>
              <a:t>클래스</a:t>
            </a:r>
            <a:endParaRPr lang="en-US" altLang="ko-KR" dirty="0"/>
          </a:p>
          <a:p>
            <a:r>
              <a:rPr lang="ko-KR" altLang="en-US" dirty="0" err="1">
                <a:solidFill>
                  <a:srgbClr val="FF0000"/>
                </a:solidFill>
              </a:rPr>
              <a:t>콜렉션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46090A7-28A0-44E6-A1C0-C3F3A9AF8CE7}"/>
              </a:ext>
            </a:extLst>
          </p:cNvPr>
          <p:cNvSpPr/>
          <p:nvPr/>
        </p:nvSpPr>
        <p:spPr>
          <a:xfrm>
            <a:off x="825910" y="5442154"/>
            <a:ext cx="2595716" cy="855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r>
              <a:rPr lang="ko-KR" altLang="en-US" dirty="0"/>
              <a:t>와 메모리를 사용하는 기능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7ECCE2A-1C39-4A33-A248-364A62433A5E}"/>
              </a:ext>
            </a:extLst>
          </p:cNvPr>
          <p:cNvSpPr/>
          <p:nvPr/>
        </p:nvSpPr>
        <p:spPr>
          <a:xfrm>
            <a:off x="3991671" y="5442154"/>
            <a:ext cx="2595716" cy="855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다양한</a:t>
            </a:r>
            <a:r>
              <a:rPr lang="en-US" altLang="ko-KR" dirty="0"/>
              <a:t> </a:t>
            </a:r>
            <a:r>
              <a:rPr lang="ko-KR" altLang="en-US" dirty="0"/>
              <a:t>입</a:t>
            </a:r>
            <a:r>
              <a:rPr lang="en-US" altLang="ko-KR" dirty="0"/>
              <a:t>/</a:t>
            </a:r>
            <a:r>
              <a:rPr lang="ko-KR" altLang="en-US" dirty="0"/>
              <a:t>출력 장치를</a:t>
            </a:r>
            <a:endParaRPr lang="en-US" altLang="ko-KR" dirty="0"/>
          </a:p>
          <a:p>
            <a:pPr algn="ctr"/>
            <a:r>
              <a:rPr lang="ko-KR" altLang="en-US" dirty="0"/>
              <a:t>이용하는 기능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61F22-5DFA-47DD-9967-E3006C004C82}"/>
              </a:ext>
            </a:extLst>
          </p:cNvPr>
          <p:cNvSpPr txBox="1"/>
          <p:nvPr/>
        </p:nvSpPr>
        <p:spPr>
          <a:xfrm>
            <a:off x="1182644" y="2396192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프로그래밍 언어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AF34D8-E751-4D58-9422-25586DED5FDC}"/>
              </a:ext>
            </a:extLst>
          </p:cNvPr>
          <p:cNvSpPr txBox="1"/>
          <p:nvPr/>
        </p:nvSpPr>
        <p:spPr>
          <a:xfrm>
            <a:off x="4029083" y="239619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프로그래밍 플랫폼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BD0761-9050-4E18-B172-A786DBAD57D8}"/>
              </a:ext>
            </a:extLst>
          </p:cNvPr>
          <p:cNvSpPr txBox="1"/>
          <p:nvPr/>
        </p:nvSpPr>
        <p:spPr>
          <a:xfrm>
            <a:off x="4317623" y="3087297"/>
            <a:ext cx="15359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콘솔 </a:t>
            </a:r>
            <a:r>
              <a:rPr lang="en-US" altLang="ko-KR" dirty="0"/>
              <a:t>API</a:t>
            </a:r>
          </a:p>
          <a:p>
            <a:r>
              <a:rPr lang="ko-KR" altLang="en-US" dirty="0"/>
              <a:t>파일</a:t>
            </a:r>
            <a:r>
              <a:rPr lang="en-US" altLang="ko-KR" dirty="0"/>
              <a:t> API</a:t>
            </a:r>
          </a:p>
          <a:p>
            <a:r>
              <a:rPr lang="ko-KR" altLang="en-US" dirty="0"/>
              <a:t>네트워크 </a:t>
            </a:r>
            <a:r>
              <a:rPr lang="en-US" altLang="ko-KR" dirty="0"/>
              <a:t>API</a:t>
            </a:r>
          </a:p>
          <a:p>
            <a:r>
              <a:rPr lang="ko-KR" altLang="en-US" dirty="0"/>
              <a:t>프로세스 </a:t>
            </a:r>
            <a:r>
              <a:rPr lang="en-US" altLang="ko-KR" dirty="0"/>
              <a:t>API</a:t>
            </a:r>
          </a:p>
          <a:p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7BB7AF-8E65-43C4-9769-564E941F5C50}"/>
              </a:ext>
            </a:extLst>
          </p:cNvPr>
          <p:cNvSpPr txBox="1"/>
          <p:nvPr/>
        </p:nvSpPr>
        <p:spPr>
          <a:xfrm>
            <a:off x="412955" y="725086"/>
            <a:ext cx="115756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우리는 지금까지 자바 코드를 작성하고 컴파일 하고 실행할 수 있는 능력을 가지게 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그런데 화면에 출력을 하자고 하니</a:t>
            </a:r>
            <a:r>
              <a:rPr lang="en-US" altLang="ko-KR" dirty="0"/>
              <a:t>… </a:t>
            </a:r>
            <a:r>
              <a:rPr lang="ko-KR" altLang="en-US" dirty="0"/>
              <a:t>함수형태의 코드를 작성했는데 이건 자바 언어의 범주가 아니라고 하더라</a:t>
            </a:r>
            <a:endParaRPr lang="en-US" altLang="ko-KR" dirty="0"/>
          </a:p>
          <a:p>
            <a:r>
              <a:rPr lang="ko-KR" altLang="en-US" dirty="0"/>
              <a:t>그럼 이건 뭐냐</a:t>
            </a:r>
            <a:r>
              <a:rPr lang="en-US" altLang="ko-KR" dirty="0"/>
              <a:t>? </a:t>
            </a:r>
            <a:r>
              <a:rPr lang="ko-KR" altLang="en-US" dirty="0"/>
              <a:t>그건 </a:t>
            </a:r>
            <a:r>
              <a:rPr lang="en-US" altLang="ko-KR" dirty="0"/>
              <a:t>API</a:t>
            </a:r>
            <a:r>
              <a:rPr lang="ko-KR" altLang="en-US" dirty="0"/>
              <a:t>라고 하는데 콘솔에 출력하기 위한 </a:t>
            </a:r>
            <a:r>
              <a:rPr lang="en-US" altLang="ko-KR" dirty="0"/>
              <a:t>API </a:t>
            </a:r>
            <a:r>
              <a:rPr lang="ko-KR" altLang="en-US" dirty="0"/>
              <a:t>그 외에도 다양한 </a:t>
            </a:r>
            <a:r>
              <a:rPr lang="en-US" altLang="ko-KR" dirty="0"/>
              <a:t>API</a:t>
            </a:r>
            <a:r>
              <a:rPr lang="ko-KR" altLang="en-US" dirty="0"/>
              <a:t>들이 있더라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이 모든 것을 합치면 </a:t>
            </a:r>
            <a:r>
              <a:rPr lang="en-US" altLang="ko-KR" dirty="0"/>
              <a:t>API</a:t>
            </a:r>
            <a:r>
              <a:rPr lang="ko-KR" altLang="en-US" dirty="0"/>
              <a:t>들의 집합이라고 할 수도 있지만 우린 그것을 자바 프로그램을 만들기 위한 플랫폼</a:t>
            </a:r>
            <a:endParaRPr lang="en-US" altLang="ko-KR" dirty="0"/>
          </a:p>
          <a:p>
            <a:r>
              <a:rPr lang="ko-KR" altLang="en-US" dirty="0"/>
              <a:t>할 수도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E0B40CA-19D9-4EC8-B318-38A47AFC9432}"/>
              </a:ext>
            </a:extLst>
          </p:cNvPr>
          <p:cNvSpPr/>
          <p:nvPr/>
        </p:nvSpPr>
        <p:spPr>
          <a:xfrm>
            <a:off x="6813754" y="2417692"/>
            <a:ext cx="2563852" cy="84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 </a:t>
            </a:r>
            <a:r>
              <a:rPr lang="ko-KR" altLang="en-US" dirty="0"/>
              <a:t>질문</a:t>
            </a:r>
            <a:r>
              <a:rPr lang="en-US" altLang="ko-KR" dirty="0"/>
              <a:t> </a:t>
            </a:r>
          </a:p>
          <a:p>
            <a:pPr algn="ctr"/>
            <a:r>
              <a:rPr lang="en-US" altLang="ko-KR" dirty="0"/>
              <a:t>API</a:t>
            </a:r>
            <a:r>
              <a:rPr lang="ko-KR" altLang="en-US" dirty="0"/>
              <a:t>는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654156C-C91C-46F7-87FB-710621E92820}"/>
              </a:ext>
            </a:extLst>
          </p:cNvPr>
          <p:cNvSpPr/>
          <p:nvPr/>
        </p:nvSpPr>
        <p:spPr>
          <a:xfrm>
            <a:off x="6813754" y="3361598"/>
            <a:ext cx="2563852" cy="84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질문</a:t>
            </a:r>
            <a:endParaRPr lang="en-US" altLang="ko-KR" dirty="0"/>
          </a:p>
          <a:p>
            <a:pPr algn="ctr"/>
            <a:r>
              <a:rPr lang="ko-KR" altLang="en-US" dirty="0"/>
              <a:t>왜 인터페이스를 사용하나요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0966627-7BB0-46A8-B7D4-3A24143CFEED}"/>
              </a:ext>
            </a:extLst>
          </p:cNvPr>
          <p:cNvSpPr/>
          <p:nvPr/>
        </p:nvSpPr>
        <p:spPr>
          <a:xfrm>
            <a:off x="6813754" y="4330279"/>
            <a:ext cx="2563852" cy="84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질문</a:t>
            </a:r>
            <a:endParaRPr lang="en-US" altLang="ko-KR" dirty="0"/>
          </a:p>
          <a:p>
            <a:pPr algn="ctr"/>
            <a:r>
              <a:rPr lang="ko-KR" altLang="en-US" dirty="0"/>
              <a:t>소셜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3912C6-5B08-4384-B96E-590A06EEEF4F}"/>
              </a:ext>
            </a:extLst>
          </p:cNvPr>
          <p:cNvSpPr txBox="1"/>
          <p:nvPr/>
        </p:nvSpPr>
        <p:spPr>
          <a:xfrm>
            <a:off x="9377606" y="2390331"/>
            <a:ext cx="2661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모양</a:t>
            </a:r>
            <a:r>
              <a:rPr lang="en-US" altLang="ko-KR" dirty="0"/>
              <a:t>(</a:t>
            </a:r>
            <a:r>
              <a:rPr lang="ko-KR" altLang="en-US" dirty="0"/>
              <a:t>구현 수단</a:t>
            </a:r>
            <a:r>
              <a:rPr lang="en-US" altLang="ko-KR" dirty="0"/>
              <a:t>)</a:t>
            </a:r>
            <a:r>
              <a:rPr lang="ko-KR" altLang="en-US" dirty="0"/>
              <a:t>은 함수 </a:t>
            </a:r>
            <a:endParaRPr lang="en-US" altLang="ko-KR" dirty="0"/>
          </a:p>
          <a:p>
            <a:r>
              <a:rPr lang="ko-KR" altLang="en-US" dirty="0"/>
              <a:t>개념은</a:t>
            </a:r>
            <a:r>
              <a:rPr lang="en-US" altLang="ko-KR" dirty="0"/>
              <a:t>? App</a:t>
            </a:r>
            <a:r>
              <a:rPr lang="ko-KR" altLang="en-US" dirty="0"/>
              <a:t>을 만들 때 </a:t>
            </a:r>
            <a:endParaRPr lang="en-US" altLang="ko-KR" dirty="0"/>
          </a:p>
          <a:p>
            <a:r>
              <a:rPr lang="ko-KR" altLang="en-US" dirty="0"/>
              <a:t>사용하는 인터페이스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D1572B-9459-4076-ACF4-63D1F2ADFE5C}"/>
              </a:ext>
            </a:extLst>
          </p:cNvPr>
          <p:cNvSpPr txBox="1"/>
          <p:nvPr/>
        </p:nvSpPr>
        <p:spPr>
          <a:xfrm>
            <a:off x="9377606" y="3322390"/>
            <a:ext cx="28055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인터페이스는 대리자인데</a:t>
            </a:r>
            <a:endParaRPr lang="en-US" altLang="ko-KR" dirty="0"/>
          </a:p>
          <a:p>
            <a:r>
              <a:rPr lang="ko-KR" altLang="en-US" dirty="0"/>
              <a:t>대상</a:t>
            </a:r>
            <a:r>
              <a:rPr lang="en-US" altLang="ko-KR" dirty="0"/>
              <a:t>(Target)</a:t>
            </a:r>
            <a:r>
              <a:rPr lang="ko-KR" altLang="en-US" dirty="0"/>
              <a:t>이 변화될 수</a:t>
            </a:r>
            <a:endParaRPr lang="en-US" altLang="ko-KR" dirty="0"/>
          </a:p>
          <a:p>
            <a:r>
              <a:rPr lang="ko-KR" altLang="en-US" dirty="0"/>
              <a:t>있기 때문에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9C03C8-8B91-45B6-AD0B-709D294D6BE5}"/>
              </a:ext>
            </a:extLst>
          </p:cNvPr>
          <p:cNvSpPr txBox="1"/>
          <p:nvPr/>
        </p:nvSpPr>
        <p:spPr>
          <a:xfrm>
            <a:off x="9377606" y="4339779"/>
            <a:ext cx="15359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카카오 </a:t>
            </a:r>
            <a:r>
              <a:rPr lang="en-US" altLang="ko-KR" dirty="0"/>
              <a:t>API</a:t>
            </a:r>
          </a:p>
          <a:p>
            <a:r>
              <a:rPr lang="ko-KR" altLang="en-US" dirty="0"/>
              <a:t>구글 </a:t>
            </a:r>
            <a:r>
              <a:rPr lang="en-US" altLang="ko-KR" dirty="0"/>
              <a:t>API</a:t>
            </a:r>
          </a:p>
          <a:p>
            <a:r>
              <a:rPr lang="ko-KR" altLang="en-US" dirty="0"/>
              <a:t>페이스북 </a:t>
            </a:r>
            <a:r>
              <a:rPr lang="en-US" altLang="ko-KR" dirty="0"/>
              <a:t>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2408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D3B66-0A5F-495E-AF11-93FCC6B4F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</a:t>
            </a:r>
            <a:r>
              <a:rPr lang="en-US" altLang="ko-KR" dirty="0"/>
              <a:t> </a:t>
            </a:r>
            <a:r>
              <a:rPr lang="ko-KR" altLang="en-US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40494170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14333AB-4C5F-47BC-A9C3-963229A7BBE2}"/>
              </a:ext>
            </a:extLst>
          </p:cNvPr>
          <p:cNvSpPr/>
          <p:nvPr/>
        </p:nvSpPr>
        <p:spPr>
          <a:xfrm>
            <a:off x="1666568" y="943897"/>
            <a:ext cx="1991032" cy="3524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6302B295-9871-4016-8FDB-E10FCB960549}"/>
              </a:ext>
            </a:extLst>
          </p:cNvPr>
          <p:cNvSpPr/>
          <p:nvPr/>
        </p:nvSpPr>
        <p:spPr>
          <a:xfrm>
            <a:off x="2403987" y="943897"/>
            <a:ext cx="604684" cy="32593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98A3FF17-35E2-43DF-92C8-CA6A88C2903F}"/>
              </a:ext>
            </a:extLst>
          </p:cNvPr>
          <p:cNvSpPr/>
          <p:nvPr/>
        </p:nvSpPr>
        <p:spPr>
          <a:xfrm>
            <a:off x="3952568" y="1474839"/>
            <a:ext cx="2143432" cy="1268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이용하다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E37544-4FE3-4B2B-9DC5-7B334E59EB88}"/>
              </a:ext>
            </a:extLst>
          </p:cNvPr>
          <p:cNvSpPr/>
          <p:nvPr/>
        </p:nvSpPr>
        <p:spPr>
          <a:xfrm>
            <a:off x="6474542" y="943897"/>
            <a:ext cx="3126658" cy="1991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플랫폼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컴퓨터</a:t>
            </a:r>
            <a:r>
              <a:rPr lang="en-US" altLang="ko-KR" dirty="0"/>
              <a:t>, </a:t>
            </a:r>
            <a:r>
              <a:rPr lang="ko-KR" altLang="en-US" dirty="0"/>
              <a:t>장난감</a:t>
            </a:r>
            <a:r>
              <a:rPr lang="en-US" altLang="ko-KR" dirty="0"/>
              <a:t>, …)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6792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C34EA2F-C4F5-46F5-95C8-4ADC0599671C}"/>
              </a:ext>
            </a:extLst>
          </p:cNvPr>
          <p:cNvSpPr/>
          <p:nvPr/>
        </p:nvSpPr>
        <p:spPr>
          <a:xfrm>
            <a:off x="1268362" y="781665"/>
            <a:ext cx="1799303" cy="2042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B0763E-06D0-4240-8E03-B7D5511E886E}"/>
              </a:ext>
            </a:extLst>
          </p:cNvPr>
          <p:cNvSpPr/>
          <p:nvPr/>
        </p:nvSpPr>
        <p:spPr>
          <a:xfrm>
            <a:off x="8917858" y="796413"/>
            <a:ext cx="2595716" cy="48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컴퓨터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85A3B0-8425-473C-9C9C-60E3562305DA}"/>
              </a:ext>
            </a:extLst>
          </p:cNvPr>
          <p:cNvSpPr/>
          <p:nvPr/>
        </p:nvSpPr>
        <p:spPr>
          <a:xfrm>
            <a:off x="8917858" y="1283110"/>
            <a:ext cx="1297858" cy="48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040F24-1E64-4EFC-8DE0-D9B57620CC7D}"/>
              </a:ext>
            </a:extLst>
          </p:cNvPr>
          <p:cNvSpPr/>
          <p:nvPr/>
        </p:nvSpPr>
        <p:spPr>
          <a:xfrm>
            <a:off x="10215716" y="1283110"/>
            <a:ext cx="1297858" cy="48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5F83D0-200D-427E-A628-B3B531DB3CC4}"/>
              </a:ext>
            </a:extLst>
          </p:cNvPr>
          <p:cNvSpPr/>
          <p:nvPr/>
        </p:nvSpPr>
        <p:spPr>
          <a:xfrm>
            <a:off x="8917857" y="1769807"/>
            <a:ext cx="2595715" cy="48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</a:t>
            </a:r>
            <a:r>
              <a:rPr lang="en-US" altLang="ko-KR" dirty="0"/>
              <a:t>/</a:t>
            </a:r>
            <a:r>
              <a:rPr lang="ko-KR" altLang="en-US" dirty="0"/>
              <a:t>출력 장치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8D963080-BC49-494E-8934-33F3DFAB2D07}"/>
              </a:ext>
            </a:extLst>
          </p:cNvPr>
          <p:cNvSpPr/>
          <p:nvPr/>
        </p:nvSpPr>
        <p:spPr>
          <a:xfrm>
            <a:off x="1873046" y="899651"/>
            <a:ext cx="796413" cy="1924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375C52D-A653-4CF4-A2DD-FC81819769C6}"/>
              </a:ext>
            </a:extLst>
          </p:cNvPr>
          <p:cNvCxnSpPr>
            <a:stCxn id="8" idx="3"/>
          </p:cNvCxnSpPr>
          <p:nvPr/>
        </p:nvCxnSpPr>
        <p:spPr>
          <a:xfrm flipV="1">
            <a:off x="3067665" y="1769807"/>
            <a:ext cx="5850192" cy="3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5AE401-4F4E-4952-A40A-46E3DCF55894}"/>
              </a:ext>
            </a:extLst>
          </p:cNvPr>
          <p:cNvSpPr txBox="1"/>
          <p:nvPr/>
        </p:nvSpPr>
        <p:spPr>
          <a:xfrm>
            <a:off x="4572000" y="1415845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컴퓨터를 직접 </a:t>
            </a:r>
            <a:r>
              <a:rPr lang="ko-KR" altLang="en-US" b="1" dirty="0"/>
              <a:t>이용</a:t>
            </a:r>
            <a:r>
              <a:rPr lang="ko-KR" altLang="en-US" dirty="0"/>
              <a:t>해서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10BB74-99B1-49E8-A535-8CFC7060A656}"/>
              </a:ext>
            </a:extLst>
          </p:cNvPr>
          <p:cNvSpPr/>
          <p:nvPr/>
        </p:nvSpPr>
        <p:spPr>
          <a:xfrm>
            <a:off x="1268362" y="4262284"/>
            <a:ext cx="1799303" cy="2042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89EE4C-2212-48BB-A967-5F61E28453C8}"/>
              </a:ext>
            </a:extLst>
          </p:cNvPr>
          <p:cNvSpPr/>
          <p:nvPr/>
        </p:nvSpPr>
        <p:spPr>
          <a:xfrm>
            <a:off x="8917858" y="4277032"/>
            <a:ext cx="2595716" cy="48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컴퓨터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9AA301-1EF0-4964-B393-4742DB913153}"/>
              </a:ext>
            </a:extLst>
          </p:cNvPr>
          <p:cNvSpPr/>
          <p:nvPr/>
        </p:nvSpPr>
        <p:spPr>
          <a:xfrm>
            <a:off x="8917858" y="4763729"/>
            <a:ext cx="1297858" cy="4866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35ADA0-D59C-4830-9FF1-64C83F0E5762}"/>
              </a:ext>
            </a:extLst>
          </p:cNvPr>
          <p:cNvSpPr/>
          <p:nvPr/>
        </p:nvSpPr>
        <p:spPr>
          <a:xfrm>
            <a:off x="10215716" y="4763729"/>
            <a:ext cx="1297858" cy="4866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90A9FD-EEC4-4B65-9921-BF60C38A52AF}"/>
              </a:ext>
            </a:extLst>
          </p:cNvPr>
          <p:cNvSpPr/>
          <p:nvPr/>
        </p:nvSpPr>
        <p:spPr>
          <a:xfrm>
            <a:off x="8917857" y="5250426"/>
            <a:ext cx="2595715" cy="48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</a:t>
            </a:r>
            <a:r>
              <a:rPr lang="en-US" altLang="ko-KR" dirty="0"/>
              <a:t>/</a:t>
            </a:r>
            <a:r>
              <a:rPr lang="ko-KR" altLang="en-US" dirty="0"/>
              <a:t>출력 장치</a:t>
            </a: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32D264EA-52F6-4BA1-A7A1-CD30710C66F7}"/>
              </a:ext>
            </a:extLst>
          </p:cNvPr>
          <p:cNvSpPr/>
          <p:nvPr/>
        </p:nvSpPr>
        <p:spPr>
          <a:xfrm>
            <a:off x="1873046" y="4380270"/>
            <a:ext cx="796413" cy="1924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4F44F7C-2641-40A5-91DC-D6EACBC0FDD2}"/>
              </a:ext>
            </a:extLst>
          </p:cNvPr>
          <p:cNvCxnSpPr>
            <a:cxnSpLocks/>
          </p:cNvCxnSpPr>
          <p:nvPr/>
        </p:nvCxnSpPr>
        <p:spPr>
          <a:xfrm flipV="1">
            <a:off x="3067665" y="4977197"/>
            <a:ext cx="2342628" cy="13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1EBA1FC-C6C5-4B2E-B591-DD50CBA7AB81}"/>
              </a:ext>
            </a:extLst>
          </p:cNvPr>
          <p:cNvSpPr txBox="1"/>
          <p:nvPr/>
        </p:nvSpPr>
        <p:spPr>
          <a:xfrm>
            <a:off x="3107726" y="453477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언어를 이용한 절차</a:t>
            </a:r>
          </a:p>
        </p:txBody>
      </p:sp>
      <p:sp>
        <p:nvSpPr>
          <p:cNvPr id="20" name="원통형 19">
            <a:extLst>
              <a:ext uri="{FF2B5EF4-FFF2-40B4-BE49-F238E27FC236}">
                <a16:creationId xmlns:a16="http://schemas.microsoft.com/office/drawing/2014/main" id="{ECDA2B76-3B28-4BB0-9564-6505FDC6914D}"/>
              </a:ext>
            </a:extLst>
          </p:cNvPr>
          <p:cNvSpPr/>
          <p:nvPr/>
        </p:nvSpPr>
        <p:spPr>
          <a:xfrm rot="16200000">
            <a:off x="5840360" y="4203290"/>
            <a:ext cx="904568" cy="11651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54AAF1-DD0D-4DFE-98CA-E4BF241E6764}"/>
              </a:ext>
            </a:extLst>
          </p:cNvPr>
          <p:cNvSpPr txBox="1"/>
          <p:nvPr/>
        </p:nvSpPr>
        <p:spPr>
          <a:xfrm>
            <a:off x="5410293" y="4413210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컴파일러가</a:t>
            </a:r>
            <a:endParaRPr lang="en-US" altLang="ko-KR" dirty="0"/>
          </a:p>
          <a:p>
            <a:r>
              <a:rPr lang="ko-KR" altLang="en-US" dirty="0"/>
              <a:t>제공하는 언어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482E76E-88A0-4AF2-88A8-235A95EE5496}"/>
              </a:ext>
            </a:extLst>
          </p:cNvPr>
          <p:cNvCxnSpPr>
            <a:cxnSpLocks/>
          </p:cNvCxnSpPr>
          <p:nvPr/>
        </p:nvCxnSpPr>
        <p:spPr>
          <a:xfrm flipV="1">
            <a:off x="6984185" y="4983647"/>
            <a:ext cx="1615766" cy="6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416A39E-686A-43A6-B2EE-8D14832523E7}"/>
              </a:ext>
            </a:extLst>
          </p:cNvPr>
          <p:cNvSpPr txBox="1"/>
          <p:nvPr/>
        </p:nvSpPr>
        <p:spPr>
          <a:xfrm>
            <a:off x="6907891" y="4551710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컴퓨터를 이용하기 위한 명령어 생성</a:t>
            </a:r>
          </a:p>
        </p:txBody>
      </p:sp>
      <p:sp>
        <p:nvSpPr>
          <p:cNvPr id="26" name="화살표: 굽음 25">
            <a:extLst>
              <a:ext uri="{FF2B5EF4-FFF2-40B4-BE49-F238E27FC236}">
                <a16:creationId xmlns:a16="http://schemas.microsoft.com/office/drawing/2014/main" id="{43B8EF30-2F24-4B4F-B27C-27A4DB7C3EDC}"/>
              </a:ext>
            </a:extLst>
          </p:cNvPr>
          <p:cNvSpPr/>
          <p:nvPr/>
        </p:nvSpPr>
        <p:spPr>
          <a:xfrm flipV="1">
            <a:off x="4758812" y="4995284"/>
            <a:ext cx="3974165" cy="77987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06347F-8009-4654-BEE1-52DAC50F2F41}"/>
              </a:ext>
            </a:extLst>
          </p:cNvPr>
          <p:cNvSpPr txBox="1"/>
          <p:nvPr/>
        </p:nvSpPr>
        <p:spPr>
          <a:xfrm>
            <a:off x="4875122" y="5802123"/>
            <a:ext cx="406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언어에서 이용해야 하는 입</a:t>
            </a:r>
            <a:r>
              <a:rPr lang="en-US" altLang="ko-KR" dirty="0"/>
              <a:t>/</a:t>
            </a:r>
            <a:r>
              <a:rPr lang="ko-KR" altLang="en-US" dirty="0"/>
              <a:t>출력 장치</a:t>
            </a:r>
          </a:p>
        </p:txBody>
      </p:sp>
    </p:spTree>
    <p:extLst>
      <p:ext uri="{BB962C8B-B14F-4D97-AF65-F5344CB8AC3E}">
        <p14:creationId xmlns:p14="http://schemas.microsoft.com/office/powerpoint/2010/main" val="48796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2E1B5E-9A52-4968-A71D-400F820A9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97" y="0"/>
            <a:ext cx="5021932" cy="342899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1874FB-AFB7-43B4-8533-DC925BDD8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629" y="-123987"/>
            <a:ext cx="5807434" cy="420058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AAE19A8-D3E1-4045-8765-E9E814ABF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762" y="-123987"/>
            <a:ext cx="4804475" cy="340591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9E45E88-B429-4AAE-9F0B-AD4939427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437" y="2321462"/>
            <a:ext cx="3941556" cy="474517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51C7865-A51B-47EE-9939-AFFD44BE14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1652" y="3809097"/>
            <a:ext cx="4969376" cy="2862693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55F7773-A430-4826-B8BF-D6E599D3FF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4350" y="3704053"/>
            <a:ext cx="4099800" cy="3072779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6CCEDA-58CB-4A4B-B616-CD66BC918CDF}"/>
              </a:ext>
            </a:extLst>
          </p:cNvPr>
          <p:cNvSpPr/>
          <p:nvPr/>
        </p:nvSpPr>
        <p:spPr>
          <a:xfrm>
            <a:off x="1157937" y="1120877"/>
            <a:ext cx="2551584" cy="104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이지선</a:t>
            </a:r>
            <a:r>
              <a:rPr lang="en-US" altLang="ko-KR" dirty="0"/>
              <a:t>, </a:t>
            </a:r>
            <a:r>
              <a:rPr lang="ko-KR" altLang="en-US" dirty="0" err="1"/>
              <a:t>구본율</a:t>
            </a:r>
            <a:r>
              <a:rPr lang="en-US" altLang="ko-KR" dirty="0"/>
              <a:t>,</a:t>
            </a:r>
            <a:r>
              <a:rPr lang="ko-KR" altLang="en-US" dirty="0" err="1"/>
              <a:t>신중언</a:t>
            </a:r>
            <a:r>
              <a:rPr lang="en-US" altLang="ko-KR" dirty="0"/>
              <a:t>,</a:t>
            </a:r>
            <a:r>
              <a:rPr lang="ko-KR" altLang="en-US" dirty="0"/>
              <a:t>김동영</a:t>
            </a:r>
            <a:r>
              <a:rPr lang="en-US" altLang="ko-KR" dirty="0"/>
              <a:t>,</a:t>
            </a:r>
            <a:r>
              <a:rPr lang="ko-KR" altLang="en-US" dirty="0"/>
              <a:t>김승현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45F8B3-B9F9-43EB-89AC-9089514BD1E5}"/>
              </a:ext>
            </a:extLst>
          </p:cNvPr>
          <p:cNvSpPr/>
          <p:nvPr/>
        </p:nvSpPr>
        <p:spPr>
          <a:xfrm>
            <a:off x="6722879" y="531833"/>
            <a:ext cx="2551584" cy="104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박수현</a:t>
            </a:r>
            <a:r>
              <a:rPr lang="en-US" altLang="ko-KR" dirty="0"/>
              <a:t>, </a:t>
            </a:r>
            <a:r>
              <a:rPr lang="ko-KR" altLang="en-US" dirty="0"/>
              <a:t>이지선</a:t>
            </a:r>
            <a:r>
              <a:rPr lang="en-US" altLang="ko-KR" dirty="0"/>
              <a:t>, </a:t>
            </a:r>
            <a:r>
              <a:rPr lang="ko-KR" altLang="en-US" dirty="0"/>
              <a:t>박현민</a:t>
            </a:r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9F0201B-B3A0-4BA9-9B38-84C9FFBFA9A2}"/>
              </a:ext>
            </a:extLst>
          </p:cNvPr>
          <p:cNvSpPr/>
          <p:nvPr/>
        </p:nvSpPr>
        <p:spPr>
          <a:xfrm>
            <a:off x="9999587" y="2321462"/>
            <a:ext cx="2551584" cy="104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이연준</a:t>
            </a:r>
            <a:r>
              <a:rPr lang="en-US" altLang="ko-KR" dirty="0"/>
              <a:t>,</a:t>
            </a:r>
            <a:r>
              <a:rPr lang="ko-KR" altLang="en-US" dirty="0"/>
              <a:t>김지훈</a:t>
            </a:r>
            <a:r>
              <a:rPr lang="en-US" altLang="ko-KR" dirty="0"/>
              <a:t>,</a:t>
            </a:r>
            <a:r>
              <a:rPr lang="ko-KR" altLang="en-US" dirty="0"/>
              <a:t>박은희</a:t>
            </a:r>
            <a:endParaRPr lang="en-US" altLang="ko-KR" dirty="0"/>
          </a:p>
          <a:p>
            <a:pPr algn="ctr"/>
            <a:r>
              <a:rPr lang="ko-KR" altLang="en-US" dirty="0"/>
              <a:t>정진우</a:t>
            </a:r>
            <a:r>
              <a:rPr lang="en-US" altLang="ko-KR" dirty="0"/>
              <a:t>,</a:t>
            </a:r>
            <a:r>
              <a:rPr lang="ko-KR" altLang="en-US" dirty="0" err="1"/>
              <a:t>황영걸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45BB53B-E688-4C9D-ACBD-FE358C5A3E99}"/>
              </a:ext>
            </a:extLst>
          </p:cNvPr>
          <p:cNvSpPr/>
          <p:nvPr/>
        </p:nvSpPr>
        <p:spPr>
          <a:xfrm>
            <a:off x="581830" y="3809097"/>
            <a:ext cx="2551584" cy="104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전홍준</a:t>
            </a:r>
            <a:r>
              <a:rPr lang="en-US" altLang="ko-KR" dirty="0"/>
              <a:t>, </a:t>
            </a:r>
            <a:r>
              <a:rPr lang="ko-KR" altLang="en-US" dirty="0"/>
              <a:t>김건영</a:t>
            </a:r>
            <a:r>
              <a:rPr lang="en-US" altLang="ko-KR" dirty="0"/>
              <a:t>,</a:t>
            </a:r>
            <a:r>
              <a:rPr lang="ko-KR" altLang="en-US" dirty="0"/>
              <a:t>김병수</a:t>
            </a:r>
            <a:endParaRPr lang="en-US" altLang="ko-KR" dirty="0"/>
          </a:p>
          <a:p>
            <a:pPr algn="ctr"/>
            <a:r>
              <a:rPr lang="ko-KR" altLang="en-US" dirty="0"/>
              <a:t>황병준</a:t>
            </a:r>
            <a:r>
              <a:rPr lang="en-US" altLang="ko-KR" dirty="0"/>
              <a:t>,</a:t>
            </a:r>
            <a:r>
              <a:rPr lang="ko-KR" altLang="en-US" dirty="0" err="1"/>
              <a:t>허민강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5A953E-188E-4A0D-A4B9-4764DCFD4B26}"/>
              </a:ext>
            </a:extLst>
          </p:cNvPr>
          <p:cNvSpPr/>
          <p:nvPr/>
        </p:nvSpPr>
        <p:spPr>
          <a:xfrm>
            <a:off x="3854087" y="5874491"/>
            <a:ext cx="2551584" cy="104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임혜영</a:t>
            </a:r>
            <a:r>
              <a:rPr lang="en-US" altLang="ko-KR" dirty="0"/>
              <a:t>,</a:t>
            </a:r>
            <a:r>
              <a:rPr lang="ko-KR" altLang="en-US" dirty="0"/>
              <a:t>임현지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A53F7CE-2FFF-457C-A319-F792376A92AD}"/>
              </a:ext>
            </a:extLst>
          </p:cNvPr>
          <p:cNvSpPr/>
          <p:nvPr/>
        </p:nvSpPr>
        <p:spPr>
          <a:xfrm>
            <a:off x="11841680" y="4654804"/>
            <a:ext cx="2551584" cy="104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최은희</a:t>
            </a:r>
            <a:r>
              <a:rPr lang="en-US" altLang="ko-KR" dirty="0"/>
              <a:t>+</a:t>
            </a:r>
            <a:r>
              <a:rPr lang="ko-KR" altLang="en-US" dirty="0"/>
              <a:t>두분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6058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10BB74-99B1-49E8-A535-8CFC7060A656}"/>
              </a:ext>
            </a:extLst>
          </p:cNvPr>
          <p:cNvSpPr/>
          <p:nvPr/>
        </p:nvSpPr>
        <p:spPr>
          <a:xfrm>
            <a:off x="1268362" y="545690"/>
            <a:ext cx="1799303" cy="2042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89EE4C-2212-48BB-A967-5F61E28453C8}"/>
              </a:ext>
            </a:extLst>
          </p:cNvPr>
          <p:cNvSpPr/>
          <p:nvPr/>
        </p:nvSpPr>
        <p:spPr>
          <a:xfrm>
            <a:off x="8917858" y="560438"/>
            <a:ext cx="2595716" cy="48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컴퓨터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9AA301-1EF0-4964-B393-4742DB913153}"/>
              </a:ext>
            </a:extLst>
          </p:cNvPr>
          <p:cNvSpPr/>
          <p:nvPr/>
        </p:nvSpPr>
        <p:spPr>
          <a:xfrm>
            <a:off x="8917858" y="1047135"/>
            <a:ext cx="1297858" cy="4866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35ADA0-D59C-4830-9FF1-64C83F0E5762}"/>
              </a:ext>
            </a:extLst>
          </p:cNvPr>
          <p:cNvSpPr/>
          <p:nvPr/>
        </p:nvSpPr>
        <p:spPr>
          <a:xfrm>
            <a:off x="10215716" y="1047135"/>
            <a:ext cx="1297858" cy="4866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90A9FD-EEC4-4B65-9921-BF60C38A52AF}"/>
              </a:ext>
            </a:extLst>
          </p:cNvPr>
          <p:cNvSpPr/>
          <p:nvPr/>
        </p:nvSpPr>
        <p:spPr>
          <a:xfrm>
            <a:off x="8917857" y="1533832"/>
            <a:ext cx="2595715" cy="48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</a:t>
            </a:r>
            <a:r>
              <a:rPr lang="en-US" altLang="ko-KR" dirty="0"/>
              <a:t>/</a:t>
            </a:r>
            <a:r>
              <a:rPr lang="ko-KR" altLang="en-US" dirty="0"/>
              <a:t>출력 장치</a:t>
            </a: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32D264EA-52F6-4BA1-A7A1-CD30710C66F7}"/>
              </a:ext>
            </a:extLst>
          </p:cNvPr>
          <p:cNvSpPr/>
          <p:nvPr/>
        </p:nvSpPr>
        <p:spPr>
          <a:xfrm>
            <a:off x="1873046" y="663676"/>
            <a:ext cx="796413" cy="1924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4F44F7C-2641-40A5-91DC-D6EACBC0FDD2}"/>
              </a:ext>
            </a:extLst>
          </p:cNvPr>
          <p:cNvCxnSpPr>
            <a:cxnSpLocks/>
          </p:cNvCxnSpPr>
          <p:nvPr/>
        </p:nvCxnSpPr>
        <p:spPr>
          <a:xfrm flipV="1">
            <a:off x="3067665" y="1260603"/>
            <a:ext cx="2342628" cy="13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1EBA1FC-C6C5-4B2E-B591-DD50CBA7AB81}"/>
              </a:ext>
            </a:extLst>
          </p:cNvPr>
          <p:cNvSpPr txBox="1"/>
          <p:nvPr/>
        </p:nvSpPr>
        <p:spPr>
          <a:xfrm>
            <a:off x="3107726" y="818176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언어를 이용한 절차</a:t>
            </a:r>
          </a:p>
        </p:txBody>
      </p:sp>
      <p:sp>
        <p:nvSpPr>
          <p:cNvPr id="20" name="원통형 19">
            <a:extLst>
              <a:ext uri="{FF2B5EF4-FFF2-40B4-BE49-F238E27FC236}">
                <a16:creationId xmlns:a16="http://schemas.microsoft.com/office/drawing/2014/main" id="{ECDA2B76-3B28-4BB0-9564-6505FDC6914D}"/>
              </a:ext>
            </a:extLst>
          </p:cNvPr>
          <p:cNvSpPr/>
          <p:nvPr/>
        </p:nvSpPr>
        <p:spPr>
          <a:xfrm rot="16200000">
            <a:off x="5840360" y="486696"/>
            <a:ext cx="904568" cy="11651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54AAF1-DD0D-4DFE-98CA-E4BF241E6764}"/>
              </a:ext>
            </a:extLst>
          </p:cNvPr>
          <p:cNvSpPr txBox="1"/>
          <p:nvPr/>
        </p:nvSpPr>
        <p:spPr>
          <a:xfrm>
            <a:off x="5410293" y="696616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컴파일러가</a:t>
            </a:r>
            <a:endParaRPr lang="en-US" altLang="ko-KR" dirty="0"/>
          </a:p>
          <a:p>
            <a:r>
              <a:rPr lang="ko-KR" altLang="en-US" dirty="0"/>
              <a:t>제공하는 언어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482E76E-88A0-4AF2-88A8-235A95EE5496}"/>
              </a:ext>
            </a:extLst>
          </p:cNvPr>
          <p:cNvCxnSpPr>
            <a:cxnSpLocks/>
          </p:cNvCxnSpPr>
          <p:nvPr/>
        </p:nvCxnSpPr>
        <p:spPr>
          <a:xfrm flipV="1">
            <a:off x="6984185" y="1267053"/>
            <a:ext cx="1615766" cy="6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416A39E-686A-43A6-B2EE-8D14832523E7}"/>
              </a:ext>
            </a:extLst>
          </p:cNvPr>
          <p:cNvSpPr txBox="1"/>
          <p:nvPr/>
        </p:nvSpPr>
        <p:spPr>
          <a:xfrm>
            <a:off x="6907891" y="835116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컴퓨터를 이용하기 위한 명령어 생성</a:t>
            </a:r>
          </a:p>
        </p:txBody>
      </p:sp>
      <p:sp>
        <p:nvSpPr>
          <p:cNvPr id="26" name="화살표: 굽음 25">
            <a:extLst>
              <a:ext uri="{FF2B5EF4-FFF2-40B4-BE49-F238E27FC236}">
                <a16:creationId xmlns:a16="http://schemas.microsoft.com/office/drawing/2014/main" id="{43B8EF30-2F24-4B4F-B27C-27A4DB7C3EDC}"/>
              </a:ext>
            </a:extLst>
          </p:cNvPr>
          <p:cNvSpPr/>
          <p:nvPr/>
        </p:nvSpPr>
        <p:spPr>
          <a:xfrm flipV="1">
            <a:off x="4758812" y="1278690"/>
            <a:ext cx="3974165" cy="77987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06347F-8009-4654-BEE1-52DAC50F2F41}"/>
              </a:ext>
            </a:extLst>
          </p:cNvPr>
          <p:cNvSpPr txBox="1"/>
          <p:nvPr/>
        </p:nvSpPr>
        <p:spPr>
          <a:xfrm>
            <a:off x="4875122" y="2085529"/>
            <a:ext cx="406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언어에서 이용해야 하는 입</a:t>
            </a:r>
            <a:r>
              <a:rPr lang="en-US" altLang="ko-KR" dirty="0"/>
              <a:t>/</a:t>
            </a:r>
            <a:r>
              <a:rPr lang="ko-KR" altLang="en-US" dirty="0"/>
              <a:t>출력 장치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1667E7-F524-4D0E-9CE4-FB1008E535E3}"/>
              </a:ext>
            </a:extLst>
          </p:cNvPr>
          <p:cNvSpPr/>
          <p:nvPr/>
        </p:nvSpPr>
        <p:spPr>
          <a:xfrm>
            <a:off x="8940659" y="2569906"/>
            <a:ext cx="2595715" cy="4866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키보드</a:t>
            </a:r>
            <a:r>
              <a:rPr lang="en-US" altLang="ko-KR" dirty="0"/>
              <a:t>/</a:t>
            </a:r>
            <a:r>
              <a:rPr lang="ko-KR" altLang="en-US" dirty="0"/>
              <a:t>모니터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A6D5D25-F0A2-4095-A1EE-32F01925DD3E}"/>
              </a:ext>
            </a:extLst>
          </p:cNvPr>
          <p:cNvSpPr/>
          <p:nvPr/>
        </p:nvSpPr>
        <p:spPr>
          <a:xfrm>
            <a:off x="8940659" y="3056603"/>
            <a:ext cx="2595715" cy="74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프린터</a:t>
            </a:r>
            <a:r>
              <a:rPr lang="en-US" altLang="ko-KR" dirty="0"/>
              <a:t>/</a:t>
            </a:r>
            <a:r>
              <a:rPr lang="ko-KR" altLang="en-US" dirty="0"/>
              <a:t>스피커</a:t>
            </a:r>
            <a:endParaRPr lang="en-US" altLang="ko-KR" dirty="0"/>
          </a:p>
          <a:p>
            <a:pPr algn="ctr"/>
            <a:r>
              <a:rPr lang="ko-KR" altLang="en-US" dirty="0"/>
              <a:t>마우스</a:t>
            </a: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6B170D3A-025F-44F0-B783-356DD32E9A1A}"/>
              </a:ext>
            </a:extLst>
          </p:cNvPr>
          <p:cNvSpPr/>
          <p:nvPr/>
        </p:nvSpPr>
        <p:spPr>
          <a:xfrm>
            <a:off x="7709528" y="3185649"/>
            <a:ext cx="1499274" cy="744793"/>
          </a:xfrm>
          <a:prstGeom prst="wedgeRoundRectCallout">
            <a:avLst>
              <a:gd name="adj1" fmla="val 44948"/>
              <a:gd name="adj2" fmla="val -753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콘솔</a:t>
            </a: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53A18423-1D4F-4D4C-8527-0959785A1980}"/>
              </a:ext>
            </a:extLst>
          </p:cNvPr>
          <p:cNvSpPr/>
          <p:nvPr/>
        </p:nvSpPr>
        <p:spPr>
          <a:xfrm>
            <a:off x="8185355" y="3930439"/>
            <a:ext cx="547622" cy="625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14797F-D9D4-4A07-ADB3-6DD586DCF6F6}"/>
              </a:ext>
            </a:extLst>
          </p:cNvPr>
          <p:cNvSpPr txBox="1"/>
          <p:nvPr/>
        </p:nvSpPr>
        <p:spPr>
          <a:xfrm>
            <a:off x="6356667" y="4579374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사용자가 기계를 이용하기 위한 조종간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F68428-935F-4BBB-8EF9-1812DAED9B51}"/>
              </a:ext>
            </a:extLst>
          </p:cNvPr>
          <p:cNvSpPr txBox="1"/>
          <p:nvPr/>
        </p:nvSpPr>
        <p:spPr>
          <a:xfrm>
            <a:off x="1337895" y="2801083"/>
            <a:ext cx="21868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자바 언어 코드 </a:t>
            </a:r>
            <a:r>
              <a:rPr lang="en-US" altLang="ko-KR" dirty="0"/>
              <a:t>1</a:t>
            </a:r>
          </a:p>
          <a:p>
            <a:r>
              <a:rPr lang="ko-KR" altLang="en-US" dirty="0"/>
              <a:t>자바 언어 코드 </a:t>
            </a:r>
            <a:r>
              <a:rPr lang="en-US" altLang="ko-KR" dirty="0"/>
              <a:t>2</a:t>
            </a:r>
          </a:p>
          <a:p>
            <a:r>
              <a:rPr lang="ko-KR" altLang="en-US" i="1" dirty="0"/>
              <a:t>  키보드 코드</a:t>
            </a:r>
            <a:r>
              <a:rPr lang="en-US" altLang="ko-KR" i="1" dirty="0"/>
              <a:t>(</a:t>
            </a:r>
            <a:r>
              <a:rPr lang="ko-KR" altLang="en-US" i="1" dirty="0"/>
              <a:t>입력</a:t>
            </a:r>
            <a:r>
              <a:rPr lang="en-US" altLang="ko-KR" i="1" dirty="0"/>
              <a:t>)</a:t>
            </a:r>
          </a:p>
          <a:p>
            <a:r>
              <a:rPr lang="ko-KR" altLang="en-US" i="1" dirty="0"/>
              <a:t>  모니터 코드</a:t>
            </a:r>
            <a:r>
              <a:rPr lang="en-US" altLang="ko-KR" i="1" dirty="0"/>
              <a:t>(</a:t>
            </a:r>
            <a:r>
              <a:rPr lang="ko-KR" altLang="en-US" i="1" dirty="0"/>
              <a:t>출력</a:t>
            </a:r>
            <a:r>
              <a:rPr lang="en-US" altLang="ko-KR" i="1" dirty="0"/>
              <a:t>)</a:t>
            </a:r>
          </a:p>
          <a:p>
            <a:r>
              <a:rPr lang="ko-KR" altLang="en-US" dirty="0"/>
              <a:t>자바 언어 코드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0C1E66E-9088-45ED-8102-1E59AFC77AD2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467011" y="3599041"/>
            <a:ext cx="1234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73F1DF-98F8-4F75-ACA6-826C139BEB75}"/>
              </a:ext>
            </a:extLst>
          </p:cNvPr>
          <p:cNvSpPr txBox="1"/>
          <p:nvPr/>
        </p:nvSpPr>
        <p:spPr>
          <a:xfrm>
            <a:off x="6096000" y="362601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101001010101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797685-13E7-47FD-B4E0-C069931AF10D}"/>
              </a:ext>
            </a:extLst>
          </p:cNvPr>
          <p:cNvSpPr txBox="1"/>
          <p:nvPr/>
        </p:nvSpPr>
        <p:spPr>
          <a:xfrm>
            <a:off x="6096000" y="3195727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010001010100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DC1AB36-AD6E-42C6-B11A-EA00514EE9DA}"/>
              </a:ext>
            </a:extLst>
          </p:cNvPr>
          <p:cNvSpPr/>
          <p:nvPr/>
        </p:nvSpPr>
        <p:spPr>
          <a:xfrm>
            <a:off x="4701054" y="3140201"/>
            <a:ext cx="780459" cy="91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인터페이스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B502E9F-EA33-4603-85A8-B219E4B1DEC5}"/>
              </a:ext>
            </a:extLst>
          </p:cNvPr>
          <p:cNvCxnSpPr>
            <a:cxnSpLocks/>
          </p:cNvCxnSpPr>
          <p:nvPr/>
        </p:nvCxnSpPr>
        <p:spPr>
          <a:xfrm>
            <a:off x="5433463" y="3599041"/>
            <a:ext cx="662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73C5E5C-1F97-4C67-B9A6-BF75260EA456}"/>
              </a:ext>
            </a:extLst>
          </p:cNvPr>
          <p:cNvSpPr txBox="1"/>
          <p:nvPr/>
        </p:nvSpPr>
        <p:spPr>
          <a:xfrm>
            <a:off x="1070597" y="22826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언어를 이용한 절차</a:t>
            </a:r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42751A22-E021-42C1-943A-4DFA5C4045C6}"/>
              </a:ext>
            </a:extLst>
          </p:cNvPr>
          <p:cNvSpPr/>
          <p:nvPr/>
        </p:nvSpPr>
        <p:spPr>
          <a:xfrm>
            <a:off x="9941903" y="1881262"/>
            <a:ext cx="547622" cy="7447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7A5CE26F-6F3F-4794-9D03-C29CF9D95080}"/>
              </a:ext>
            </a:extLst>
          </p:cNvPr>
          <p:cNvCxnSpPr>
            <a:stCxn id="29" idx="3"/>
            <a:endCxn id="34" idx="0"/>
          </p:cNvCxnSpPr>
          <p:nvPr/>
        </p:nvCxnSpPr>
        <p:spPr>
          <a:xfrm flipV="1">
            <a:off x="3524712" y="3195727"/>
            <a:ext cx="3423445" cy="344020"/>
          </a:xfrm>
          <a:prstGeom prst="curvedConnector4">
            <a:avLst>
              <a:gd name="adj1" fmla="val 16875"/>
              <a:gd name="adj2" fmla="val 2811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&quot;허용 안 됨&quot; 기호 44">
            <a:extLst>
              <a:ext uri="{FF2B5EF4-FFF2-40B4-BE49-F238E27FC236}">
                <a16:creationId xmlns:a16="http://schemas.microsoft.com/office/drawing/2014/main" id="{D13C75D0-AEC8-47E6-B155-4267BE6747D2}"/>
              </a:ext>
            </a:extLst>
          </p:cNvPr>
          <p:cNvSpPr/>
          <p:nvPr/>
        </p:nvSpPr>
        <p:spPr>
          <a:xfrm>
            <a:off x="4268233" y="2313327"/>
            <a:ext cx="713904" cy="71390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원형: 비어 있음 45">
            <a:extLst>
              <a:ext uri="{FF2B5EF4-FFF2-40B4-BE49-F238E27FC236}">
                <a16:creationId xmlns:a16="http://schemas.microsoft.com/office/drawing/2014/main" id="{F3D3373E-09A9-4CDB-A5A6-EA1E9440E3EB}"/>
              </a:ext>
            </a:extLst>
          </p:cNvPr>
          <p:cNvSpPr/>
          <p:nvPr/>
        </p:nvSpPr>
        <p:spPr>
          <a:xfrm>
            <a:off x="3941730" y="3335942"/>
            <a:ext cx="594497" cy="59449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8CF73D4E-B46B-4ABA-990B-0DB246049661}"/>
              </a:ext>
            </a:extLst>
          </p:cNvPr>
          <p:cNvSpPr/>
          <p:nvPr/>
        </p:nvSpPr>
        <p:spPr>
          <a:xfrm>
            <a:off x="4875122" y="4059982"/>
            <a:ext cx="547622" cy="1006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4B2E20-AD39-4378-88A9-A4BF9F3BC072}"/>
              </a:ext>
            </a:extLst>
          </p:cNvPr>
          <p:cNvSpPr txBox="1"/>
          <p:nvPr/>
        </p:nvSpPr>
        <p:spPr>
          <a:xfrm>
            <a:off x="3057153" y="5135166"/>
            <a:ext cx="407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Interface =&gt; face &lt;-&gt; inter &lt;-&gt; face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09753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4BC4B2BD-E23B-4BCC-9F37-82B40C618A46}"/>
              </a:ext>
            </a:extLst>
          </p:cNvPr>
          <p:cNvSpPr/>
          <p:nvPr/>
        </p:nvSpPr>
        <p:spPr>
          <a:xfrm>
            <a:off x="583848" y="1349752"/>
            <a:ext cx="4574342" cy="4372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30D49-67AB-448B-8546-5CFF7B04259B}"/>
              </a:ext>
            </a:extLst>
          </p:cNvPr>
          <p:cNvSpPr txBox="1"/>
          <p:nvPr/>
        </p:nvSpPr>
        <p:spPr>
          <a:xfrm>
            <a:off x="766916" y="4572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인터페이스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A4C0E9A-FF5D-4063-8AE6-F9B0CD53F195}"/>
              </a:ext>
            </a:extLst>
          </p:cNvPr>
          <p:cNvSpPr/>
          <p:nvPr/>
        </p:nvSpPr>
        <p:spPr>
          <a:xfrm>
            <a:off x="629965" y="3104884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핸드폰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4660857-3DB3-4C0E-83D9-6A60E357B23B}"/>
              </a:ext>
            </a:extLst>
          </p:cNvPr>
          <p:cNvSpPr/>
          <p:nvPr/>
        </p:nvSpPr>
        <p:spPr>
          <a:xfrm>
            <a:off x="3529780" y="1681665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밧데리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75BEB3-5821-4F8C-A9AC-6B27703CCED7}"/>
              </a:ext>
            </a:extLst>
          </p:cNvPr>
          <p:cNvSpPr txBox="1"/>
          <p:nvPr/>
        </p:nvSpPr>
        <p:spPr>
          <a:xfrm>
            <a:off x="1194619" y="980420"/>
            <a:ext cx="583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 관계를 가지는 두 대상을 이어주는 간접적인 도구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751DBF5-BB67-46F2-9455-4C947AEE2B41}"/>
              </a:ext>
            </a:extLst>
          </p:cNvPr>
          <p:cNvSpPr/>
          <p:nvPr/>
        </p:nvSpPr>
        <p:spPr>
          <a:xfrm>
            <a:off x="3529780" y="3038516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카메라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E00D7DF-DDF0-468A-9B32-FF6FAF7BBCBF}"/>
              </a:ext>
            </a:extLst>
          </p:cNvPr>
          <p:cNvSpPr/>
          <p:nvPr/>
        </p:nvSpPr>
        <p:spPr>
          <a:xfrm>
            <a:off x="3529780" y="4395367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이어폰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7658D75-A332-470C-839F-066FEA89E041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182291" y="2212607"/>
            <a:ext cx="1347489" cy="1423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1C3645A-FD0F-4383-AD83-2A635F3B32A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2182291" y="3569458"/>
            <a:ext cx="1347489" cy="66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578C325-BD7F-479B-86B7-D73A55B2B8C8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182291" y="3635826"/>
            <a:ext cx="1347489" cy="129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BA589AC-1938-4A57-84BB-55E4E893F366}"/>
              </a:ext>
            </a:extLst>
          </p:cNvPr>
          <p:cNvSpPr/>
          <p:nvPr/>
        </p:nvSpPr>
        <p:spPr>
          <a:xfrm>
            <a:off x="6756633" y="3083110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핸드폰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1EB3799-02F5-404A-A6AB-4558E184C9F5}"/>
              </a:ext>
            </a:extLst>
          </p:cNvPr>
          <p:cNvSpPr/>
          <p:nvPr/>
        </p:nvSpPr>
        <p:spPr>
          <a:xfrm>
            <a:off x="9656448" y="1681665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밧데리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D781923-359F-4174-B05B-5CD05A779BBC}"/>
              </a:ext>
            </a:extLst>
          </p:cNvPr>
          <p:cNvSpPr/>
          <p:nvPr/>
        </p:nvSpPr>
        <p:spPr>
          <a:xfrm>
            <a:off x="9656448" y="3038516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카메라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EAA9A88-122E-418D-AF5F-111D241A7F6A}"/>
              </a:ext>
            </a:extLst>
          </p:cNvPr>
          <p:cNvSpPr/>
          <p:nvPr/>
        </p:nvSpPr>
        <p:spPr>
          <a:xfrm>
            <a:off x="9656448" y="4395367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이어폰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155B4F4-C000-4E55-8061-244DC559CCF4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8308959" y="2765323"/>
            <a:ext cx="338676" cy="848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7D6EEC5-B0DE-4001-8A23-FD28052A4F68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8308959" y="3569458"/>
            <a:ext cx="1347489" cy="4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6A697FE-9AA9-4A2D-8946-DEF9221EC395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>
            <a:off x="8308959" y="3614052"/>
            <a:ext cx="1347489" cy="1312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E940DBF-D77C-4B4F-BEB4-D49806B46289}"/>
              </a:ext>
            </a:extLst>
          </p:cNvPr>
          <p:cNvSpPr/>
          <p:nvPr/>
        </p:nvSpPr>
        <p:spPr>
          <a:xfrm>
            <a:off x="6710516" y="5589987"/>
            <a:ext cx="4498258" cy="575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분리형 베터리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6F0BF1-B300-4B60-B663-6F9864AAD7C5}"/>
              </a:ext>
            </a:extLst>
          </p:cNvPr>
          <p:cNvSpPr/>
          <p:nvPr/>
        </p:nvSpPr>
        <p:spPr>
          <a:xfrm>
            <a:off x="583848" y="5589987"/>
            <a:ext cx="4498258" cy="575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일체형 </a:t>
            </a:r>
            <a:r>
              <a:rPr lang="ko-KR" altLang="en-US" dirty="0" err="1"/>
              <a:t>밧데리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9D108EB-B91B-40F1-8CBB-A21EDB23EE80}"/>
              </a:ext>
            </a:extLst>
          </p:cNvPr>
          <p:cNvSpPr/>
          <p:nvPr/>
        </p:nvSpPr>
        <p:spPr>
          <a:xfrm>
            <a:off x="8656283" y="900350"/>
            <a:ext cx="529415" cy="25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약속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>
                <a:solidFill>
                  <a:srgbClr val="FF0000"/>
                </a:solidFill>
              </a:rPr>
              <a:t>인터페이스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5493E75-8D3B-4650-9725-BC2E5BD55CFE}"/>
              </a:ext>
            </a:extLst>
          </p:cNvPr>
          <p:cNvCxnSpPr>
            <a:cxnSpLocks/>
          </p:cNvCxnSpPr>
          <p:nvPr/>
        </p:nvCxnSpPr>
        <p:spPr>
          <a:xfrm flipV="1">
            <a:off x="9185698" y="1165086"/>
            <a:ext cx="312263" cy="30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AAC756E-B0D8-431C-867D-2158BA308F34}"/>
              </a:ext>
            </a:extLst>
          </p:cNvPr>
          <p:cNvSpPr txBox="1"/>
          <p:nvPr/>
        </p:nvSpPr>
        <p:spPr>
          <a:xfrm>
            <a:off x="9533022" y="10095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구현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4ADE857-B6DF-4218-AFD6-5E83344177ED}"/>
              </a:ext>
            </a:extLst>
          </p:cNvPr>
          <p:cNvCxnSpPr>
            <a:cxnSpLocks/>
          </p:cNvCxnSpPr>
          <p:nvPr/>
        </p:nvCxnSpPr>
        <p:spPr>
          <a:xfrm flipV="1">
            <a:off x="8335372" y="2197491"/>
            <a:ext cx="312263" cy="30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3A58685-20A2-433A-8EAA-BA4096DC6AD0}"/>
              </a:ext>
            </a:extLst>
          </p:cNvPr>
          <p:cNvSpPr txBox="1"/>
          <p:nvPr/>
        </p:nvSpPr>
        <p:spPr>
          <a:xfrm>
            <a:off x="7757898" y="21054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45DB15D-7502-4B35-BB25-C0273AF694AE}"/>
              </a:ext>
            </a:extLst>
          </p:cNvPr>
          <p:cNvCxnSpPr>
            <a:cxnSpLocks/>
            <a:stCxn id="43" idx="3"/>
            <a:endCxn id="21" idx="1"/>
          </p:cNvCxnSpPr>
          <p:nvPr/>
        </p:nvCxnSpPr>
        <p:spPr>
          <a:xfrm>
            <a:off x="9185698" y="2164675"/>
            <a:ext cx="470750" cy="4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A27697A-EE1F-478F-B735-5C032306B341}"/>
              </a:ext>
            </a:extLst>
          </p:cNvPr>
          <p:cNvSpPr/>
          <p:nvPr/>
        </p:nvSpPr>
        <p:spPr>
          <a:xfrm>
            <a:off x="10215281" y="723194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밧데리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401C4E8-6445-4262-8395-75F38020E94F}"/>
              </a:ext>
            </a:extLst>
          </p:cNvPr>
          <p:cNvSpPr/>
          <p:nvPr/>
        </p:nvSpPr>
        <p:spPr>
          <a:xfrm>
            <a:off x="10842778" y="133397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밧데리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AF5E8FA-22D1-40D3-B521-438CC9A1DBFB}"/>
              </a:ext>
            </a:extLst>
          </p:cNvPr>
          <p:cNvSpPr/>
          <p:nvPr/>
        </p:nvSpPr>
        <p:spPr>
          <a:xfrm>
            <a:off x="11386883" y="1043531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밧데리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0370A4ED-572E-4AE8-8BE3-0C367F061956}"/>
              </a:ext>
            </a:extLst>
          </p:cNvPr>
          <p:cNvSpPr/>
          <p:nvPr/>
        </p:nvSpPr>
        <p:spPr>
          <a:xfrm>
            <a:off x="10746360" y="1438541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밧데리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3D5556E9-AF4E-4CF1-B8AE-E354997005E3}"/>
              </a:ext>
            </a:extLst>
          </p:cNvPr>
          <p:cNvSpPr/>
          <p:nvPr/>
        </p:nvSpPr>
        <p:spPr>
          <a:xfrm>
            <a:off x="11369565" y="1910628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밧데리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04F2B7EF-9486-4A50-9AC5-37E638FFA61E}"/>
              </a:ext>
            </a:extLst>
          </p:cNvPr>
          <p:cNvSpPr/>
          <p:nvPr/>
        </p:nvSpPr>
        <p:spPr>
          <a:xfrm>
            <a:off x="11738288" y="376657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밧데리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6674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3F2F0E0-7D9B-4816-A33D-3BC3F2930D34}"/>
              </a:ext>
            </a:extLst>
          </p:cNvPr>
          <p:cNvSpPr/>
          <p:nvPr/>
        </p:nvSpPr>
        <p:spPr>
          <a:xfrm>
            <a:off x="693174" y="604684"/>
            <a:ext cx="2050026" cy="575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프로그램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7DE9A0A-C2BF-40A4-86DB-D73F42BEF2D6}"/>
              </a:ext>
            </a:extLst>
          </p:cNvPr>
          <p:cNvSpPr/>
          <p:nvPr/>
        </p:nvSpPr>
        <p:spPr>
          <a:xfrm>
            <a:off x="693174" y="1297858"/>
            <a:ext cx="2050026" cy="575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플랫폼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C692465-068A-4DE3-A439-538BBA67BD61}"/>
              </a:ext>
            </a:extLst>
          </p:cNvPr>
          <p:cNvSpPr/>
          <p:nvPr/>
        </p:nvSpPr>
        <p:spPr>
          <a:xfrm>
            <a:off x="693174" y="1991032"/>
            <a:ext cx="2050026" cy="575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고급언어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834377E-72F9-4FB7-81BA-2859ED501152}"/>
              </a:ext>
            </a:extLst>
          </p:cNvPr>
          <p:cNvSpPr/>
          <p:nvPr/>
        </p:nvSpPr>
        <p:spPr>
          <a:xfrm>
            <a:off x="693174" y="2684206"/>
            <a:ext cx="2050026" cy="575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인터페이스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AE9E977-DC2B-4DB9-BADA-DE4C8A855A0F}"/>
              </a:ext>
            </a:extLst>
          </p:cNvPr>
          <p:cNvSpPr/>
          <p:nvPr/>
        </p:nvSpPr>
        <p:spPr>
          <a:xfrm>
            <a:off x="693174" y="3377380"/>
            <a:ext cx="2050026" cy="575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API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7F7F92E-63C2-4CEA-A3A8-E6207784E836}"/>
              </a:ext>
            </a:extLst>
          </p:cNvPr>
          <p:cNvCxnSpPr/>
          <p:nvPr/>
        </p:nvCxnSpPr>
        <p:spPr>
          <a:xfrm>
            <a:off x="5943600" y="2971799"/>
            <a:ext cx="3672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ED4B445-A47F-47AF-AFA2-BDD91505EC86}"/>
              </a:ext>
            </a:extLst>
          </p:cNvPr>
          <p:cNvSpPr/>
          <p:nvPr/>
        </p:nvSpPr>
        <p:spPr>
          <a:xfrm>
            <a:off x="4925961" y="2168013"/>
            <a:ext cx="1195476" cy="1232813"/>
          </a:xfrm>
          <a:custGeom>
            <a:avLst/>
            <a:gdLst>
              <a:gd name="connsiteX0" fmla="*/ 176981 w 1195476"/>
              <a:gd name="connsiteY0" fmla="*/ 0 h 1232813"/>
              <a:gd name="connsiteX1" fmla="*/ 176981 w 1195476"/>
              <a:gd name="connsiteY1" fmla="*/ 0 h 1232813"/>
              <a:gd name="connsiteX2" fmla="*/ 309716 w 1195476"/>
              <a:gd name="connsiteY2" fmla="*/ 44245 h 1232813"/>
              <a:gd name="connsiteX3" fmla="*/ 353962 w 1195476"/>
              <a:gd name="connsiteY3" fmla="*/ 88490 h 1232813"/>
              <a:gd name="connsiteX4" fmla="*/ 398207 w 1195476"/>
              <a:gd name="connsiteY4" fmla="*/ 117987 h 1232813"/>
              <a:gd name="connsiteX5" fmla="*/ 501445 w 1195476"/>
              <a:gd name="connsiteY5" fmla="*/ 176981 h 1232813"/>
              <a:gd name="connsiteX6" fmla="*/ 707923 w 1195476"/>
              <a:gd name="connsiteY6" fmla="*/ 147484 h 1232813"/>
              <a:gd name="connsiteX7" fmla="*/ 766916 w 1195476"/>
              <a:gd name="connsiteY7" fmla="*/ 117987 h 1232813"/>
              <a:gd name="connsiteX8" fmla="*/ 1061884 w 1195476"/>
              <a:gd name="connsiteY8" fmla="*/ 44245 h 1232813"/>
              <a:gd name="connsiteX9" fmla="*/ 1194620 w 1195476"/>
              <a:gd name="connsiteY9" fmla="*/ 176981 h 1232813"/>
              <a:gd name="connsiteX10" fmla="*/ 1194620 w 1195476"/>
              <a:gd name="connsiteY10" fmla="*/ 206477 h 1232813"/>
              <a:gd name="connsiteX11" fmla="*/ 1061884 w 1195476"/>
              <a:gd name="connsiteY11" fmla="*/ 516193 h 1232813"/>
              <a:gd name="connsiteX12" fmla="*/ 973394 w 1195476"/>
              <a:gd name="connsiteY12" fmla="*/ 663677 h 1232813"/>
              <a:gd name="connsiteX13" fmla="*/ 943897 w 1195476"/>
              <a:gd name="connsiteY13" fmla="*/ 678426 h 1232813"/>
              <a:gd name="connsiteX14" fmla="*/ 943897 w 1195476"/>
              <a:gd name="connsiteY14" fmla="*/ 1106129 h 1232813"/>
              <a:gd name="connsiteX15" fmla="*/ 840658 w 1195476"/>
              <a:gd name="connsiteY15" fmla="*/ 1194619 h 1232813"/>
              <a:gd name="connsiteX16" fmla="*/ 560439 w 1195476"/>
              <a:gd name="connsiteY16" fmla="*/ 1224116 h 1232813"/>
              <a:gd name="connsiteX17" fmla="*/ 250723 w 1195476"/>
              <a:gd name="connsiteY17" fmla="*/ 1165122 h 1232813"/>
              <a:gd name="connsiteX18" fmla="*/ 162233 w 1195476"/>
              <a:gd name="connsiteY18" fmla="*/ 1032387 h 1232813"/>
              <a:gd name="connsiteX19" fmla="*/ 58994 w 1195476"/>
              <a:gd name="connsiteY19" fmla="*/ 914400 h 1232813"/>
              <a:gd name="connsiteX20" fmla="*/ 0 w 1195476"/>
              <a:gd name="connsiteY20" fmla="*/ 707922 h 1232813"/>
              <a:gd name="connsiteX21" fmla="*/ 58994 w 1195476"/>
              <a:gd name="connsiteY21" fmla="*/ 589935 h 1232813"/>
              <a:gd name="connsiteX22" fmla="*/ 103239 w 1195476"/>
              <a:gd name="connsiteY22" fmla="*/ 530942 h 1232813"/>
              <a:gd name="connsiteX23" fmla="*/ 147484 w 1195476"/>
              <a:gd name="connsiteY23" fmla="*/ 486697 h 1232813"/>
              <a:gd name="connsiteX24" fmla="*/ 147484 w 1195476"/>
              <a:gd name="connsiteY24" fmla="*/ 427703 h 1232813"/>
              <a:gd name="connsiteX25" fmla="*/ 162233 w 1195476"/>
              <a:gd name="connsiteY25" fmla="*/ 206477 h 1232813"/>
              <a:gd name="connsiteX26" fmla="*/ 176981 w 1195476"/>
              <a:gd name="connsiteY26" fmla="*/ 0 h 1232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95476" h="1232813">
                <a:moveTo>
                  <a:pt x="176981" y="0"/>
                </a:moveTo>
                <a:lnTo>
                  <a:pt x="176981" y="0"/>
                </a:lnTo>
                <a:cubicBezTo>
                  <a:pt x="221226" y="14748"/>
                  <a:pt x="268001" y="23388"/>
                  <a:pt x="309716" y="44245"/>
                </a:cubicBezTo>
                <a:cubicBezTo>
                  <a:pt x="328372" y="53573"/>
                  <a:pt x="337939" y="75137"/>
                  <a:pt x="353962" y="88490"/>
                </a:cubicBezTo>
                <a:cubicBezTo>
                  <a:pt x="367579" y="99837"/>
                  <a:pt x="383783" y="107684"/>
                  <a:pt x="398207" y="117987"/>
                </a:cubicBezTo>
                <a:cubicBezTo>
                  <a:pt x="476333" y="173792"/>
                  <a:pt x="429646" y="153047"/>
                  <a:pt x="501445" y="176981"/>
                </a:cubicBezTo>
                <a:cubicBezTo>
                  <a:pt x="533997" y="173364"/>
                  <a:pt x="660969" y="163135"/>
                  <a:pt x="707923" y="147484"/>
                </a:cubicBezTo>
                <a:cubicBezTo>
                  <a:pt x="728780" y="140532"/>
                  <a:pt x="766916" y="117987"/>
                  <a:pt x="766916" y="117987"/>
                </a:cubicBezTo>
                <a:lnTo>
                  <a:pt x="1061884" y="44245"/>
                </a:lnTo>
                <a:cubicBezTo>
                  <a:pt x="1147227" y="108252"/>
                  <a:pt x="1178581" y="96789"/>
                  <a:pt x="1194620" y="176981"/>
                </a:cubicBezTo>
                <a:cubicBezTo>
                  <a:pt x="1196548" y="186622"/>
                  <a:pt x="1194620" y="196645"/>
                  <a:pt x="1194620" y="206477"/>
                </a:cubicBezTo>
                <a:lnTo>
                  <a:pt x="1061884" y="516193"/>
                </a:lnTo>
                <a:cubicBezTo>
                  <a:pt x="1017468" y="634637"/>
                  <a:pt x="1050034" y="617693"/>
                  <a:pt x="973394" y="663677"/>
                </a:cubicBezTo>
                <a:cubicBezTo>
                  <a:pt x="963968" y="669333"/>
                  <a:pt x="953729" y="673510"/>
                  <a:pt x="943897" y="678426"/>
                </a:cubicBezTo>
                <a:lnTo>
                  <a:pt x="943897" y="1106129"/>
                </a:lnTo>
                <a:cubicBezTo>
                  <a:pt x="909484" y="1135626"/>
                  <a:pt x="877314" y="1167960"/>
                  <a:pt x="840658" y="1194619"/>
                </a:cubicBezTo>
                <a:cubicBezTo>
                  <a:pt x="754754" y="1257095"/>
                  <a:pt x="672687" y="1224116"/>
                  <a:pt x="560439" y="1224116"/>
                </a:cubicBezTo>
                <a:lnTo>
                  <a:pt x="250723" y="1165122"/>
                </a:lnTo>
                <a:cubicBezTo>
                  <a:pt x="221226" y="1120877"/>
                  <a:pt x="195452" y="1073910"/>
                  <a:pt x="162233" y="1032387"/>
                </a:cubicBezTo>
                <a:cubicBezTo>
                  <a:pt x="33883" y="871951"/>
                  <a:pt x="100852" y="998119"/>
                  <a:pt x="58994" y="914400"/>
                </a:cubicBezTo>
                <a:lnTo>
                  <a:pt x="0" y="707922"/>
                </a:lnTo>
                <a:cubicBezTo>
                  <a:pt x="19665" y="668593"/>
                  <a:pt x="36838" y="627916"/>
                  <a:pt x="58994" y="589935"/>
                </a:cubicBezTo>
                <a:cubicBezTo>
                  <a:pt x="71379" y="568703"/>
                  <a:pt x="87242" y="549605"/>
                  <a:pt x="103239" y="530942"/>
                </a:cubicBezTo>
                <a:cubicBezTo>
                  <a:pt x="116813" y="515106"/>
                  <a:pt x="139268" y="505868"/>
                  <a:pt x="147484" y="486697"/>
                </a:cubicBezTo>
                <a:cubicBezTo>
                  <a:pt x="155230" y="468622"/>
                  <a:pt x="147484" y="447368"/>
                  <a:pt x="147484" y="427703"/>
                </a:cubicBezTo>
                <a:lnTo>
                  <a:pt x="162233" y="206477"/>
                </a:lnTo>
                <a:lnTo>
                  <a:pt x="176981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CA4CB7-9DD4-434D-B47E-57A072852606}"/>
              </a:ext>
            </a:extLst>
          </p:cNvPr>
          <p:cNvSpPr txBox="1"/>
          <p:nvPr/>
        </p:nvSpPr>
        <p:spPr>
          <a:xfrm>
            <a:off x="6769804" y="2542773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sdsdfsfsdfsdf</a:t>
            </a:r>
            <a:endParaRPr lang="ko-KR" altLang="en-US" dirty="0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ADA65AD1-39A2-432E-9A31-83EFE89C6332}"/>
              </a:ext>
            </a:extLst>
          </p:cNvPr>
          <p:cNvSpPr/>
          <p:nvPr/>
        </p:nvSpPr>
        <p:spPr>
          <a:xfrm>
            <a:off x="9896167" y="1017639"/>
            <a:ext cx="855748" cy="1150374"/>
          </a:xfrm>
          <a:custGeom>
            <a:avLst/>
            <a:gdLst>
              <a:gd name="connsiteX0" fmla="*/ 368710 w 855748"/>
              <a:gd name="connsiteY0" fmla="*/ 0 h 1150374"/>
              <a:gd name="connsiteX1" fmla="*/ 368710 w 855748"/>
              <a:gd name="connsiteY1" fmla="*/ 0 h 1150374"/>
              <a:gd name="connsiteX2" fmla="*/ 294968 w 855748"/>
              <a:gd name="connsiteY2" fmla="*/ 103238 h 1150374"/>
              <a:gd name="connsiteX3" fmla="*/ 265471 w 855748"/>
              <a:gd name="connsiteY3" fmla="*/ 191729 h 1150374"/>
              <a:gd name="connsiteX4" fmla="*/ 250723 w 855748"/>
              <a:gd name="connsiteY4" fmla="*/ 221225 h 1150374"/>
              <a:gd name="connsiteX5" fmla="*/ 0 w 855748"/>
              <a:gd name="connsiteY5" fmla="*/ 722671 h 1150374"/>
              <a:gd name="connsiteX6" fmla="*/ 0 w 855748"/>
              <a:gd name="connsiteY6" fmla="*/ 958645 h 1150374"/>
              <a:gd name="connsiteX7" fmla="*/ 707923 w 855748"/>
              <a:gd name="connsiteY7" fmla="*/ 1150374 h 1150374"/>
              <a:gd name="connsiteX8" fmla="*/ 811162 w 855748"/>
              <a:gd name="connsiteY8" fmla="*/ 973393 h 1150374"/>
              <a:gd name="connsiteX9" fmla="*/ 840659 w 855748"/>
              <a:gd name="connsiteY9" fmla="*/ 914400 h 1150374"/>
              <a:gd name="connsiteX10" fmla="*/ 855407 w 855748"/>
              <a:gd name="connsiteY10" fmla="*/ 648929 h 1150374"/>
              <a:gd name="connsiteX11" fmla="*/ 737420 w 855748"/>
              <a:gd name="connsiteY11" fmla="*/ 294967 h 1150374"/>
              <a:gd name="connsiteX12" fmla="*/ 604684 w 855748"/>
              <a:gd name="connsiteY12" fmla="*/ 162232 h 1150374"/>
              <a:gd name="connsiteX13" fmla="*/ 545691 w 855748"/>
              <a:gd name="connsiteY13" fmla="*/ 132735 h 1150374"/>
              <a:gd name="connsiteX14" fmla="*/ 486697 w 855748"/>
              <a:gd name="connsiteY14" fmla="*/ 88490 h 1150374"/>
              <a:gd name="connsiteX15" fmla="*/ 442452 w 855748"/>
              <a:gd name="connsiteY15" fmla="*/ 58993 h 1150374"/>
              <a:gd name="connsiteX16" fmla="*/ 368710 w 855748"/>
              <a:gd name="connsiteY16" fmla="*/ 0 h 115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55748" h="1150374">
                <a:moveTo>
                  <a:pt x="368710" y="0"/>
                </a:moveTo>
                <a:lnTo>
                  <a:pt x="368710" y="0"/>
                </a:lnTo>
                <a:cubicBezTo>
                  <a:pt x="344129" y="34413"/>
                  <a:pt x="315018" y="66003"/>
                  <a:pt x="294968" y="103238"/>
                </a:cubicBezTo>
                <a:cubicBezTo>
                  <a:pt x="280227" y="130614"/>
                  <a:pt x="276388" y="162616"/>
                  <a:pt x="265471" y="191729"/>
                </a:cubicBezTo>
                <a:cubicBezTo>
                  <a:pt x="261611" y="202022"/>
                  <a:pt x="255639" y="211393"/>
                  <a:pt x="250723" y="221225"/>
                </a:cubicBezTo>
                <a:lnTo>
                  <a:pt x="0" y="722671"/>
                </a:lnTo>
                <a:lnTo>
                  <a:pt x="0" y="958645"/>
                </a:lnTo>
                <a:lnTo>
                  <a:pt x="707923" y="1150374"/>
                </a:lnTo>
                <a:cubicBezTo>
                  <a:pt x="742336" y="1091380"/>
                  <a:pt x="777678" y="1032919"/>
                  <a:pt x="811162" y="973393"/>
                </a:cubicBezTo>
                <a:cubicBezTo>
                  <a:pt x="821941" y="954231"/>
                  <a:pt x="836052" y="935897"/>
                  <a:pt x="840659" y="914400"/>
                </a:cubicBezTo>
                <a:cubicBezTo>
                  <a:pt x="859320" y="827314"/>
                  <a:pt x="855407" y="737092"/>
                  <a:pt x="855407" y="648929"/>
                </a:cubicBezTo>
                <a:lnTo>
                  <a:pt x="737420" y="294967"/>
                </a:lnTo>
                <a:cubicBezTo>
                  <a:pt x="693175" y="250722"/>
                  <a:pt x="652451" y="202650"/>
                  <a:pt x="604684" y="162232"/>
                </a:cubicBezTo>
                <a:cubicBezTo>
                  <a:pt x="587901" y="148031"/>
                  <a:pt x="564335" y="144387"/>
                  <a:pt x="545691" y="132735"/>
                </a:cubicBezTo>
                <a:cubicBezTo>
                  <a:pt x="524847" y="119707"/>
                  <a:pt x="486697" y="88490"/>
                  <a:pt x="486697" y="88490"/>
                </a:cubicBezTo>
                <a:lnTo>
                  <a:pt x="442452" y="58993"/>
                </a:lnTo>
                <a:lnTo>
                  <a:pt x="36871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9B4BE42-B68C-4CB0-AF85-F4E4A1A35310}"/>
              </a:ext>
            </a:extLst>
          </p:cNvPr>
          <p:cNvSpPr/>
          <p:nvPr/>
        </p:nvSpPr>
        <p:spPr>
          <a:xfrm>
            <a:off x="9726303" y="2168013"/>
            <a:ext cx="1195476" cy="1232813"/>
          </a:xfrm>
          <a:custGeom>
            <a:avLst/>
            <a:gdLst>
              <a:gd name="connsiteX0" fmla="*/ 176981 w 1195476"/>
              <a:gd name="connsiteY0" fmla="*/ 0 h 1232813"/>
              <a:gd name="connsiteX1" fmla="*/ 176981 w 1195476"/>
              <a:gd name="connsiteY1" fmla="*/ 0 h 1232813"/>
              <a:gd name="connsiteX2" fmla="*/ 309716 w 1195476"/>
              <a:gd name="connsiteY2" fmla="*/ 44245 h 1232813"/>
              <a:gd name="connsiteX3" fmla="*/ 353962 w 1195476"/>
              <a:gd name="connsiteY3" fmla="*/ 88490 h 1232813"/>
              <a:gd name="connsiteX4" fmla="*/ 398207 w 1195476"/>
              <a:gd name="connsiteY4" fmla="*/ 117987 h 1232813"/>
              <a:gd name="connsiteX5" fmla="*/ 501445 w 1195476"/>
              <a:gd name="connsiteY5" fmla="*/ 176981 h 1232813"/>
              <a:gd name="connsiteX6" fmla="*/ 707923 w 1195476"/>
              <a:gd name="connsiteY6" fmla="*/ 147484 h 1232813"/>
              <a:gd name="connsiteX7" fmla="*/ 766916 w 1195476"/>
              <a:gd name="connsiteY7" fmla="*/ 117987 h 1232813"/>
              <a:gd name="connsiteX8" fmla="*/ 1061884 w 1195476"/>
              <a:gd name="connsiteY8" fmla="*/ 44245 h 1232813"/>
              <a:gd name="connsiteX9" fmla="*/ 1194620 w 1195476"/>
              <a:gd name="connsiteY9" fmla="*/ 176981 h 1232813"/>
              <a:gd name="connsiteX10" fmla="*/ 1194620 w 1195476"/>
              <a:gd name="connsiteY10" fmla="*/ 206477 h 1232813"/>
              <a:gd name="connsiteX11" fmla="*/ 1061884 w 1195476"/>
              <a:gd name="connsiteY11" fmla="*/ 516193 h 1232813"/>
              <a:gd name="connsiteX12" fmla="*/ 973394 w 1195476"/>
              <a:gd name="connsiteY12" fmla="*/ 663677 h 1232813"/>
              <a:gd name="connsiteX13" fmla="*/ 943897 w 1195476"/>
              <a:gd name="connsiteY13" fmla="*/ 678426 h 1232813"/>
              <a:gd name="connsiteX14" fmla="*/ 943897 w 1195476"/>
              <a:gd name="connsiteY14" fmla="*/ 1106129 h 1232813"/>
              <a:gd name="connsiteX15" fmla="*/ 840658 w 1195476"/>
              <a:gd name="connsiteY15" fmla="*/ 1194619 h 1232813"/>
              <a:gd name="connsiteX16" fmla="*/ 560439 w 1195476"/>
              <a:gd name="connsiteY16" fmla="*/ 1224116 h 1232813"/>
              <a:gd name="connsiteX17" fmla="*/ 250723 w 1195476"/>
              <a:gd name="connsiteY17" fmla="*/ 1165122 h 1232813"/>
              <a:gd name="connsiteX18" fmla="*/ 162233 w 1195476"/>
              <a:gd name="connsiteY18" fmla="*/ 1032387 h 1232813"/>
              <a:gd name="connsiteX19" fmla="*/ 58994 w 1195476"/>
              <a:gd name="connsiteY19" fmla="*/ 914400 h 1232813"/>
              <a:gd name="connsiteX20" fmla="*/ 0 w 1195476"/>
              <a:gd name="connsiteY20" fmla="*/ 707922 h 1232813"/>
              <a:gd name="connsiteX21" fmla="*/ 58994 w 1195476"/>
              <a:gd name="connsiteY21" fmla="*/ 589935 h 1232813"/>
              <a:gd name="connsiteX22" fmla="*/ 103239 w 1195476"/>
              <a:gd name="connsiteY22" fmla="*/ 530942 h 1232813"/>
              <a:gd name="connsiteX23" fmla="*/ 147484 w 1195476"/>
              <a:gd name="connsiteY23" fmla="*/ 486697 h 1232813"/>
              <a:gd name="connsiteX24" fmla="*/ 147484 w 1195476"/>
              <a:gd name="connsiteY24" fmla="*/ 427703 h 1232813"/>
              <a:gd name="connsiteX25" fmla="*/ 162233 w 1195476"/>
              <a:gd name="connsiteY25" fmla="*/ 206477 h 1232813"/>
              <a:gd name="connsiteX26" fmla="*/ 176981 w 1195476"/>
              <a:gd name="connsiteY26" fmla="*/ 0 h 1232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95476" h="1232813">
                <a:moveTo>
                  <a:pt x="176981" y="0"/>
                </a:moveTo>
                <a:lnTo>
                  <a:pt x="176981" y="0"/>
                </a:lnTo>
                <a:cubicBezTo>
                  <a:pt x="221226" y="14748"/>
                  <a:pt x="268001" y="23388"/>
                  <a:pt x="309716" y="44245"/>
                </a:cubicBezTo>
                <a:cubicBezTo>
                  <a:pt x="328372" y="53573"/>
                  <a:pt x="337939" y="75137"/>
                  <a:pt x="353962" y="88490"/>
                </a:cubicBezTo>
                <a:cubicBezTo>
                  <a:pt x="367579" y="99837"/>
                  <a:pt x="383783" y="107684"/>
                  <a:pt x="398207" y="117987"/>
                </a:cubicBezTo>
                <a:cubicBezTo>
                  <a:pt x="476333" y="173792"/>
                  <a:pt x="429646" y="153047"/>
                  <a:pt x="501445" y="176981"/>
                </a:cubicBezTo>
                <a:cubicBezTo>
                  <a:pt x="533997" y="173364"/>
                  <a:pt x="660969" y="163135"/>
                  <a:pt x="707923" y="147484"/>
                </a:cubicBezTo>
                <a:cubicBezTo>
                  <a:pt x="728780" y="140532"/>
                  <a:pt x="766916" y="117987"/>
                  <a:pt x="766916" y="117987"/>
                </a:cubicBezTo>
                <a:lnTo>
                  <a:pt x="1061884" y="44245"/>
                </a:lnTo>
                <a:cubicBezTo>
                  <a:pt x="1147227" y="108252"/>
                  <a:pt x="1178581" y="96789"/>
                  <a:pt x="1194620" y="176981"/>
                </a:cubicBezTo>
                <a:cubicBezTo>
                  <a:pt x="1196548" y="186622"/>
                  <a:pt x="1194620" y="196645"/>
                  <a:pt x="1194620" y="206477"/>
                </a:cubicBezTo>
                <a:lnTo>
                  <a:pt x="1061884" y="516193"/>
                </a:lnTo>
                <a:cubicBezTo>
                  <a:pt x="1017468" y="634637"/>
                  <a:pt x="1050034" y="617693"/>
                  <a:pt x="973394" y="663677"/>
                </a:cubicBezTo>
                <a:cubicBezTo>
                  <a:pt x="963968" y="669333"/>
                  <a:pt x="953729" y="673510"/>
                  <a:pt x="943897" y="678426"/>
                </a:cubicBezTo>
                <a:lnTo>
                  <a:pt x="943897" y="1106129"/>
                </a:lnTo>
                <a:cubicBezTo>
                  <a:pt x="909484" y="1135626"/>
                  <a:pt x="877314" y="1167960"/>
                  <a:pt x="840658" y="1194619"/>
                </a:cubicBezTo>
                <a:cubicBezTo>
                  <a:pt x="754754" y="1257095"/>
                  <a:pt x="672687" y="1224116"/>
                  <a:pt x="560439" y="1224116"/>
                </a:cubicBezTo>
                <a:lnTo>
                  <a:pt x="250723" y="1165122"/>
                </a:lnTo>
                <a:cubicBezTo>
                  <a:pt x="221226" y="1120877"/>
                  <a:pt x="195452" y="1073910"/>
                  <a:pt x="162233" y="1032387"/>
                </a:cubicBezTo>
                <a:cubicBezTo>
                  <a:pt x="33883" y="871951"/>
                  <a:pt x="100852" y="998119"/>
                  <a:pt x="58994" y="914400"/>
                </a:cubicBezTo>
                <a:lnTo>
                  <a:pt x="0" y="707922"/>
                </a:lnTo>
                <a:cubicBezTo>
                  <a:pt x="19665" y="668593"/>
                  <a:pt x="36838" y="627916"/>
                  <a:pt x="58994" y="589935"/>
                </a:cubicBezTo>
                <a:cubicBezTo>
                  <a:pt x="71379" y="568703"/>
                  <a:pt x="87242" y="549605"/>
                  <a:pt x="103239" y="530942"/>
                </a:cubicBezTo>
                <a:cubicBezTo>
                  <a:pt x="116813" y="515106"/>
                  <a:pt x="139268" y="505868"/>
                  <a:pt x="147484" y="486697"/>
                </a:cubicBezTo>
                <a:cubicBezTo>
                  <a:pt x="155230" y="468622"/>
                  <a:pt x="147484" y="447368"/>
                  <a:pt x="147484" y="427703"/>
                </a:cubicBezTo>
                <a:lnTo>
                  <a:pt x="162233" y="206477"/>
                </a:lnTo>
                <a:lnTo>
                  <a:pt x="176981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&quot;허용 안 됨&quot; 기호 13">
            <a:extLst>
              <a:ext uri="{FF2B5EF4-FFF2-40B4-BE49-F238E27FC236}">
                <a16:creationId xmlns:a16="http://schemas.microsoft.com/office/drawing/2014/main" id="{1D00DCDD-A40E-425A-A667-338950F9FAEB}"/>
              </a:ext>
            </a:extLst>
          </p:cNvPr>
          <p:cNvSpPr/>
          <p:nvPr/>
        </p:nvSpPr>
        <p:spPr>
          <a:xfrm>
            <a:off x="7139076" y="2829666"/>
            <a:ext cx="693174" cy="69317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CAA8730E-721A-4D56-A6A0-45238687FA06}"/>
              </a:ext>
            </a:extLst>
          </p:cNvPr>
          <p:cNvSpPr/>
          <p:nvPr/>
        </p:nvSpPr>
        <p:spPr>
          <a:xfrm>
            <a:off x="10088348" y="3522840"/>
            <a:ext cx="471386" cy="6931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위쪽 모서리 15">
            <a:extLst>
              <a:ext uri="{FF2B5EF4-FFF2-40B4-BE49-F238E27FC236}">
                <a16:creationId xmlns:a16="http://schemas.microsoft.com/office/drawing/2014/main" id="{543108C0-4EC1-4CE9-8815-AB94A2B4A8BB}"/>
              </a:ext>
            </a:extLst>
          </p:cNvPr>
          <p:cNvSpPr/>
          <p:nvPr/>
        </p:nvSpPr>
        <p:spPr>
          <a:xfrm>
            <a:off x="9726303" y="4313592"/>
            <a:ext cx="1195476" cy="693174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567AE8-081C-44AA-B208-0BECA2E3C3F1}"/>
              </a:ext>
            </a:extLst>
          </p:cNvPr>
          <p:cNvSpPr txBox="1"/>
          <p:nvPr/>
        </p:nvSpPr>
        <p:spPr>
          <a:xfrm>
            <a:off x="6887791" y="4475513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sdsdfsfsdfsdf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7624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68847B-DC8A-4730-BF79-35C4644D281C}"/>
              </a:ext>
            </a:extLst>
          </p:cNvPr>
          <p:cNvSpPr/>
          <p:nvPr/>
        </p:nvSpPr>
        <p:spPr>
          <a:xfrm>
            <a:off x="1386348" y="2757948"/>
            <a:ext cx="6076336" cy="39673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1EF5965-0CBF-4CB0-AF84-3C37A2FB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9282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자바</a:t>
            </a:r>
            <a:r>
              <a:rPr lang="en-US" altLang="ko-KR" dirty="0"/>
              <a:t>(</a:t>
            </a:r>
            <a:r>
              <a:rPr lang="ko-KR" altLang="en-US" dirty="0"/>
              <a:t>고급언어</a:t>
            </a:r>
            <a:r>
              <a:rPr lang="en-US" altLang="ko-KR" dirty="0"/>
              <a:t>)</a:t>
            </a:r>
            <a:r>
              <a:rPr lang="ko-KR" altLang="en-US" dirty="0"/>
              <a:t>가 제공하는 기호에 대해서 알아보고</a:t>
            </a:r>
            <a:br>
              <a:rPr lang="en-US" altLang="ko-KR" dirty="0"/>
            </a:br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x;</a:t>
            </a:r>
            <a:br>
              <a:rPr lang="en-US" altLang="ko-KR" dirty="0"/>
            </a:br>
            <a:r>
              <a:rPr lang="en-US" altLang="ko-KR" dirty="0"/>
              <a:t>x</a:t>
            </a:r>
            <a:r>
              <a:rPr lang="ko-KR" altLang="en-US" dirty="0"/>
              <a:t> </a:t>
            </a:r>
            <a:r>
              <a:rPr lang="en-US" altLang="ko-KR" dirty="0"/>
              <a:t>int;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94F49CB-8D0D-4332-82D3-6B30B390793C}"/>
              </a:ext>
            </a:extLst>
          </p:cNvPr>
          <p:cNvSpPr/>
          <p:nvPr/>
        </p:nvSpPr>
        <p:spPr>
          <a:xfrm>
            <a:off x="1582994" y="3104535"/>
            <a:ext cx="2944762" cy="648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값을</a:t>
            </a:r>
            <a:r>
              <a:rPr lang="en-US" altLang="ko-KR" dirty="0"/>
              <a:t> </a:t>
            </a:r>
            <a:r>
              <a:rPr lang="ko-KR" altLang="en-US" dirty="0"/>
              <a:t>표현하는 기호식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87CAF42-C3AE-493D-A64B-090142D5CEBF}"/>
              </a:ext>
            </a:extLst>
          </p:cNvPr>
          <p:cNvSpPr/>
          <p:nvPr/>
        </p:nvSpPr>
        <p:spPr>
          <a:xfrm>
            <a:off x="1582994" y="3753464"/>
            <a:ext cx="2944762" cy="648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자료형식명</a:t>
            </a:r>
            <a:r>
              <a:rPr lang="en-US" altLang="ko-KR" dirty="0"/>
              <a:t>, </a:t>
            </a:r>
            <a:r>
              <a:rPr lang="ko-KR" altLang="en-US" dirty="0" err="1"/>
              <a:t>변수명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84006F-AF25-4324-A65F-D7122564163C}"/>
              </a:ext>
            </a:extLst>
          </p:cNvPr>
          <p:cNvSpPr/>
          <p:nvPr/>
        </p:nvSpPr>
        <p:spPr>
          <a:xfrm>
            <a:off x="1582994" y="4402393"/>
            <a:ext cx="2944762" cy="648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연산자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867EFD7-193D-4DF9-AFDA-6DB682E30618}"/>
              </a:ext>
            </a:extLst>
          </p:cNvPr>
          <p:cNvSpPr/>
          <p:nvPr/>
        </p:nvSpPr>
        <p:spPr>
          <a:xfrm>
            <a:off x="1582994" y="5051322"/>
            <a:ext cx="2944762" cy="64892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제어문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0541558-DA35-42DF-9A69-24345E0F4ED6}"/>
              </a:ext>
            </a:extLst>
          </p:cNvPr>
          <p:cNvSpPr/>
          <p:nvPr/>
        </p:nvSpPr>
        <p:spPr>
          <a:xfrm>
            <a:off x="1582994" y="5700251"/>
            <a:ext cx="2944762" cy="648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배열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7CFC4B1D-D94A-414A-81F8-ED145FC2E6EC}"/>
              </a:ext>
            </a:extLst>
          </p:cNvPr>
          <p:cNvSpPr/>
          <p:nvPr/>
        </p:nvSpPr>
        <p:spPr>
          <a:xfrm rot="16200000">
            <a:off x="4419571" y="4424517"/>
            <a:ext cx="1047136" cy="648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B3DD44E-BE95-48BE-95B6-DF296BF2B1AE}"/>
              </a:ext>
            </a:extLst>
          </p:cNvPr>
          <p:cNvSpPr/>
          <p:nvPr/>
        </p:nvSpPr>
        <p:spPr>
          <a:xfrm>
            <a:off x="5358521" y="4100053"/>
            <a:ext cx="1912434" cy="648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콘솔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E929834-EB07-42AF-ADCD-B0ACAC6B36B1}"/>
              </a:ext>
            </a:extLst>
          </p:cNvPr>
          <p:cNvSpPr/>
          <p:nvPr/>
        </p:nvSpPr>
        <p:spPr>
          <a:xfrm>
            <a:off x="5358521" y="4771104"/>
            <a:ext cx="1912434" cy="648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D6A8BCC2-CA8F-4784-8F69-9EC93EB502AA}"/>
              </a:ext>
            </a:extLst>
          </p:cNvPr>
          <p:cNvSpPr/>
          <p:nvPr/>
        </p:nvSpPr>
        <p:spPr>
          <a:xfrm rot="16200000">
            <a:off x="7578152" y="4424518"/>
            <a:ext cx="1047136" cy="648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D6550C2-837C-4649-B5AC-2B2EE7455A3D}"/>
              </a:ext>
            </a:extLst>
          </p:cNvPr>
          <p:cNvSpPr/>
          <p:nvPr/>
        </p:nvSpPr>
        <p:spPr>
          <a:xfrm>
            <a:off x="8740756" y="3849328"/>
            <a:ext cx="1868250" cy="648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함수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C3D0557-837F-456B-AE3C-39CB5599FD58}"/>
              </a:ext>
            </a:extLst>
          </p:cNvPr>
          <p:cNvSpPr/>
          <p:nvPr/>
        </p:nvSpPr>
        <p:spPr>
          <a:xfrm>
            <a:off x="8740756" y="5368414"/>
            <a:ext cx="1868250" cy="648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객체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D8AF2F1-D8A2-4DF8-9930-F16526744A2F}"/>
              </a:ext>
            </a:extLst>
          </p:cNvPr>
          <p:cNvSpPr/>
          <p:nvPr/>
        </p:nvSpPr>
        <p:spPr>
          <a:xfrm>
            <a:off x="1582994" y="3104535"/>
            <a:ext cx="2944762" cy="3388340"/>
          </a:xfrm>
          <a:prstGeom prst="roundRect">
            <a:avLst>
              <a:gd name="adj" fmla="val 3729"/>
            </a:avLst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solidFill>
                  <a:srgbClr val="FF0000"/>
                </a:solidFill>
              </a:rPr>
              <a:t>언어의 범주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B4934E2-F607-49F7-B87C-075DC31A4730}"/>
              </a:ext>
            </a:extLst>
          </p:cNvPr>
          <p:cNvSpPr/>
          <p:nvPr/>
        </p:nvSpPr>
        <p:spPr>
          <a:xfrm>
            <a:off x="5358521" y="3104535"/>
            <a:ext cx="1919688" cy="3388340"/>
          </a:xfrm>
          <a:prstGeom prst="round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b="1" dirty="0">
              <a:solidFill>
                <a:srgbClr val="FF0000"/>
              </a:solidFill>
            </a:endParaRPr>
          </a:p>
          <a:p>
            <a:pPr algn="ctr"/>
            <a:endParaRPr lang="en-US" altLang="ko-KR" sz="3600" b="1" dirty="0">
              <a:solidFill>
                <a:srgbClr val="FF0000"/>
              </a:solidFill>
            </a:endParaRPr>
          </a:p>
          <a:p>
            <a:pPr algn="ctr"/>
            <a:endParaRPr lang="en-US" altLang="ko-KR" sz="3600" b="1" dirty="0">
              <a:solidFill>
                <a:srgbClr val="FF0000"/>
              </a:solidFill>
            </a:endParaRPr>
          </a:p>
          <a:p>
            <a:pPr algn="ctr"/>
            <a:endParaRPr lang="en-US" altLang="ko-KR" sz="36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3600" b="1" dirty="0">
                <a:solidFill>
                  <a:srgbClr val="FF0000"/>
                </a:solidFill>
              </a:rPr>
              <a:t>언어의 </a:t>
            </a:r>
            <a:endParaRPr lang="en-US" altLang="ko-KR" sz="36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3600" b="1" dirty="0">
                <a:solidFill>
                  <a:srgbClr val="FF0000"/>
                </a:solidFill>
              </a:rPr>
              <a:t>플랫폼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517880E-298A-411E-BD7E-B9E1B28E6CEC}"/>
              </a:ext>
            </a:extLst>
          </p:cNvPr>
          <p:cNvSpPr/>
          <p:nvPr/>
        </p:nvSpPr>
        <p:spPr>
          <a:xfrm>
            <a:off x="8580120" y="3104535"/>
            <a:ext cx="2375474" cy="3388340"/>
          </a:xfrm>
          <a:prstGeom prst="round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solidFill>
                  <a:srgbClr val="FF0000"/>
                </a:solidFill>
              </a:rPr>
              <a:t>언어의 범주</a:t>
            </a:r>
          </a:p>
        </p:txBody>
      </p:sp>
    </p:spTree>
    <p:extLst>
      <p:ext uri="{BB962C8B-B14F-4D97-AF65-F5344CB8AC3E}">
        <p14:creationId xmlns:p14="http://schemas.microsoft.com/office/powerpoint/2010/main" val="13870676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280AE1A1-D7A7-4505-8B61-CE5DB2F6A676}"/>
              </a:ext>
            </a:extLst>
          </p:cNvPr>
          <p:cNvSpPr/>
          <p:nvPr/>
        </p:nvSpPr>
        <p:spPr>
          <a:xfrm>
            <a:off x="1843549" y="1120878"/>
            <a:ext cx="589935" cy="26252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46C14E16-5FC2-4F29-A1F4-2C05D8E30229}"/>
              </a:ext>
            </a:extLst>
          </p:cNvPr>
          <p:cNvSpPr/>
          <p:nvPr/>
        </p:nvSpPr>
        <p:spPr>
          <a:xfrm>
            <a:off x="1120877" y="103239"/>
            <a:ext cx="2005781" cy="825909"/>
          </a:xfrm>
          <a:prstGeom prst="wedgeRoundRectCallout">
            <a:avLst>
              <a:gd name="adj1" fmla="val -1872"/>
              <a:gd name="adj2" fmla="val 696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고급언어</a:t>
            </a:r>
            <a:endParaRPr lang="en-US" altLang="ko-KR" dirty="0"/>
          </a:p>
          <a:p>
            <a:pPr algn="ctr"/>
            <a:r>
              <a:rPr lang="en-US" altLang="ko-KR" dirty="0"/>
              <a:t>(C/C++/Java/</a:t>
            </a:r>
          </a:p>
          <a:p>
            <a:pPr algn="ctr"/>
            <a:r>
              <a:rPr lang="en-US" altLang="ko-KR" dirty="0"/>
              <a:t>C#/</a:t>
            </a:r>
            <a:r>
              <a:rPr lang="en-US" altLang="ko-KR" dirty="0" err="1"/>
              <a:t>Javascript</a:t>
            </a:r>
            <a:r>
              <a:rPr lang="en-US" altLang="ko-KR" dirty="0"/>
              <a:t>/..)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B864EA7-0A4E-49BA-AA8E-F3BB2F627968}"/>
              </a:ext>
            </a:extLst>
          </p:cNvPr>
          <p:cNvSpPr/>
          <p:nvPr/>
        </p:nvSpPr>
        <p:spPr>
          <a:xfrm>
            <a:off x="3126658" y="191728"/>
            <a:ext cx="5265174" cy="648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이용하는</a:t>
            </a: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ACBCA8C0-E4BD-4419-85DE-FE3FB6C48B94}"/>
              </a:ext>
            </a:extLst>
          </p:cNvPr>
          <p:cNvSpPr/>
          <p:nvPr/>
        </p:nvSpPr>
        <p:spPr>
          <a:xfrm>
            <a:off x="8504902" y="103239"/>
            <a:ext cx="2138517" cy="73741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플랫폼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00290-C116-46B7-9CF4-5A7B31D04C2A}"/>
              </a:ext>
            </a:extLst>
          </p:cNvPr>
          <p:cNvSpPr txBox="1"/>
          <p:nvPr/>
        </p:nvSpPr>
        <p:spPr>
          <a:xfrm>
            <a:off x="8504902" y="929148"/>
            <a:ext cx="2116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</a:t>
            </a:r>
            <a:r>
              <a:rPr lang="en-US" altLang="ko-KR" dirty="0"/>
              <a:t>/</a:t>
            </a:r>
            <a:r>
              <a:rPr lang="ko-KR" altLang="en-US" dirty="0"/>
              <a:t>출력 장치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키보드</a:t>
            </a:r>
            <a:r>
              <a:rPr lang="en-US" altLang="ko-KR" dirty="0"/>
              <a:t>/</a:t>
            </a:r>
            <a:r>
              <a:rPr lang="ko-KR" altLang="en-US" dirty="0"/>
              <a:t>모니터</a:t>
            </a:r>
            <a:r>
              <a:rPr lang="en-US" altLang="ko-KR" dirty="0"/>
              <a:t>…./)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BF191-A9EA-43F7-A640-17203F578C88}"/>
              </a:ext>
            </a:extLst>
          </p:cNvPr>
          <p:cNvSpPr txBox="1"/>
          <p:nvPr/>
        </p:nvSpPr>
        <p:spPr>
          <a:xfrm>
            <a:off x="8504902" y="17377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가전 제품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B46D36-C2FC-41FB-9088-48BBA758A155}"/>
              </a:ext>
            </a:extLst>
          </p:cNvPr>
          <p:cNvSpPr txBox="1"/>
          <p:nvPr/>
        </p:nvSpPr>
        <p:spPr>
          <a:xfrm>
            <a:off x="8504902" y="2305523"/>
            <a:ext cx="318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SNS(</a:t>
            </a:r>
            <a:r>
              <a:rPr lang="ko-KR" altLang="en-US" dirty="0"/>
              <a:t>카카오</a:t>
            </a:r>
            <a:r>
              <a:rPr lang="en-US" altLang="ko-KR" dirty="0"/>
              <a:t>/</a:t>
            </a:r>
            <a:r>
              <a:rPr lang="ko-KR" altLang="en-US" dirty="0"/>
              <a:t>페이스북</a:t>
            </a:r>
            <a:r>
              <a:rPr lang="en-US" altLang="ko-KR" dirty="0"/>
              <a:t>/</a:t>
            </a:r>
            <a:r>
              <a:rPr lang="ko-KR" altLang="en-US" dirty="0" err="1"/>
              <a:t>트위</a:t>
            </a:r>
            <a:r>
              <a:rPr lang="en-US" altLang="ko-KR" dirty="0"/>
              <a:t>…)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27FF1B-FB4E-416E-963B-C3DE616E710C}"/>
              </a:ext>
            </a:extLst>
          </p:cNvPr>
          <p:cNvSpPr txBox="1"/>
          <p:nvPr/>
        </p:nvSpPr>
        <p:spPr>
          <a:xfrm>
            <a:off x="8504902" y="2873336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빅데이터</a:t>
            </a:r>
            <a:endParaRPr lang="en-US" altLang="ko-KR" dirty="0"/>
          </a:p>
          <a:p>
            <a:r>
              <a:rPr lang="ko-KR" altLang="en-US" dirty="0"/>
              <a:t>웹기반의 정보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7578024-CCF4-475E-8D3C-5160B010250E}"/>
              </a:ext>
            </a:extLst>
          </p:cNvPr>
          <p:cNvCxnSpPr>
            <a:cxnSpLocks/>
          </p:cNvCxnSpPr>
          <p:nvPr/>
        </p:nvCxnSpPr>
        <p:spPr>
          <a:xfrm>
            <a:off x="2315497" y="2490189"/>
            <a:ext cx="6076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94D7EC7-2828-4AF2-8EE9-885A7258009A}"/>
              </a:ext>
            </a:extLst>
          </p:cNvPr>
          <p:cNvSpPr txBox="1"/>
          <p:nvPr/>
        </p:nvSpPr>
        <p:spPr>
          <a:xfrm>
            <a:off x="3111912" y="1059284"/>
            <a:ext cx="38924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사용하는 방법 </a:t>
            </a:r>
            <a:r>
              <a:rPr lang="en-US" altLang="ko-KR" dirty="0"/>
              <a:t>1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카카오 내부적으로 사용하는 방법을</a:t>
            </a:r>
            <a:endParaRPr lang="en-US" altLang="ko-KR" dirty="0"/>
          </a:p>
          <a:p>
            <a:r>
              <a:rPr lang="ko-KR" altLang="en-US" dirty="0"/>
              <a:t>그대로 사용해서 카카오 데이터를</a:t>
            </a:r>
            <a:endParaRPr lang="en-US" altLang="ko-KR" dirty="0"/>
          </a:p>
          <a:p>
            <a:r>
              <a:rPr lang="ko-KR" altLang="en-US" dirty="0"/>
              <a:t>사용하기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FA6CF4-5A43-4C89-9A49-92295B5C9D0F}"/>
              </a:ext>
            </a:extLst>
          </p:cNvPr>
          <p:cNvSpPr txBox="1"/>
          <p:nvPr/>
        </p:nvSpPr>
        <p:spPr>
          <a:xfrm>
            <a:off x="3111912" y="3240746"/>
            <a:ext cx="37208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사용하는 방법 </a:t>
            </a:r>
            <a:r>
              <a:rPr lang="en-US" altLang="ko-KR" dirty="0"/>
              <a:t>2</a:t>
            </a:r>
          </a:p>
          <a:p>
            <a:endParaRPr lang="en-US" altLang="ko-KR" dirty="0"/>
          </a:p>
          <a:p>
            <a:r>
              <a:rPr lang="ko-KR" altLang="en-US" dirty="0"/>
              <a:t>인터페이스</a:t>
            </a:r>
            <a:r>
              <a:rPr lang="en-US" altLang="ko-KR" dirty="0"/>
              <a:t>(</a:t>
            </a:r>
            <a:r>
              <a:rPr lang="ko-KR" altLang="en-US" dirty="0"/>
              <a:t>약속</a:t>
            </a:r>
            <a:r>
              <a:rPr lang="en-US" altLang="ko-KR" dirty="0"/>
              <a:t>)</a:t>
            </a:r>
            <a:r>
              <a:rPr lang="ko-KR" altLang="en-US" dirty="0"/>
              <a:t>를 이용하는 방법</a:t>
            </a:r>
            <a:endParaRPr lang="en-US" altLang="ko-KR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B127831-C1FB-4291-95E2-2655D75C5193}"/>
              </a:ext>
            </a:extLst>
          </p:cNvPr>
          <p:cNvCxnSpPr>
            <a:cxnSpLocks/>
          </p:cNvCxnSpPr>
          <p:nvPr/>
        </p:nvCxnSpPr>
        <p:spPr>
          <a:xfrm>
            <a:off x="2315497" y="3179464"/>
            <a:ext cx="6076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D6E7E43-DA23-4792-9645-76D3A1D1B20E}"/>
              </a:ext>
            </a:extLst>
          </p:cNvPr>
          <p:cNvSpPr/>
          <p:nvPr/>
        </p:nvSpPr>
        <p:spPr>
          <a:xfrm>
            <a:off x="8126364" y="4579686"/>
            <a:ext cx="2576051" cy="119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</a:t>
            </a:r>
            <a:r>
              <a:rPr lang="en-US" altLang="ko-KR" dirty="0"/>
              <a:t>/</a:t>
            </a:r>
            <a:r>
              <a:rPr lang="ko-KR" altLang="en-US" dirty="0"/>
              <a:t>출력 장치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6A8AC9B-6A43-492C-8943-C872176EB45C}"/>
              </a:ext>
            </a:extLst>
          </p:cNvPr>
          <p:cNvSpPr/>
          <p:nvPr/>
        </p:nvSpPr>
        <p:spPr>
          <a:xfrm>
            <a:off x="1179873" y="4579686"/>
            <a:ext cx="2576051" cy="119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자바 </a:t>
            </a:r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4AC9E637-A35E-4821-B74C-2113D2137512}"/>
              </a:ext>
            </a:extLst>
          </p:cNvPr>
          <p:cNvSpPr/>
          <p:nvPr/>
        </p:nvSpPr>
        <p:spPr>
          <a:xfrm>
            <a:off x="3755925" y="4889091"/>
            <a:ext cx="1700982" cy="648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이용하는</a:t>
            </a:r>
          </a:p>
        </p:txBody>
      </p:sp>
      <p:sp>
        <p:nvSpPr>
          <p:cNvPr id="22" name="사각형: 둥근 위쪽 모서리 21">
            <a:extLst>
              <a:ext uri="{FF2B5EF4-FFF2-40B4-BE49-F238E27FC236}">
                <a16:creationId xmlns:a16="http://schemas.microsoft.com/office/drawing/2014/main" id="{DE35CE51-4F4D-4E3E-94C8-E2622ED4681F}"/>
              </a:ext>
            </a:extLst>
          </p:cNvPr>
          <p:cNvSpPr/>
          <p:nvPr/>
        </p:nvSpPr>
        <p:spPr>
          <a:xfrm>
            <a:off x="5478875" y="4608871"/>
            <a:ext cx="840657" cy="103269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인터페이스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F5C5C18B-34F3-448C-96D3-2E7314710D99}"/>
              </a:ext>
            </a:extLst>
          </p:cNvPr>
          <p:cNvSpPr/>
          <p:nvPr/>
        </p:nvSpPr>
        <p:spPr>
          <a:xfrm>
            <a:off x="6341500" y="4889091"/>
            <a:ext cx="1700982" cy="648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이용하는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E26943-B4DC-45F9-8606-E2C9E1DB32A6}"/>
              </a:ext>
            </a:extLst>
          </p:cNvPr>
          <p:cNvSpPr txBox="1"/>
          <p:nvPr/>
        </p:nvSpPr>
        <p:spPr>
          <a:xfrm>
            <a:off x="5265174" y="5774303"/>
            <a:ext cx="865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print();</a:t>
            </a:r>
          </a:p>
          <a:p>
            <a:r>
              <a:rPr lang="en-US" altLang="ko-KR" dirty="0"/>
              <a:t>…();</a:t>
            </a:r>
            <a:endParaRPr lang="ko-KR" altLang="en-US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FA5B52CB-C6BE-4929-9456-DCB9CD7CA866}"/>
              </a:ext>
            </a:extLst>
          </p:cNvPr>
          <p:cNvSpPr/>
          <p:nvPr/>
        </p:nvSpPr>
        <p:spPr>
          <a:xfrm>
            <a:off x="3755925" y="5847425"/>
            <a:ext cx="1509249" cy="443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이용하는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4AB4F04B-D473-4969-9D81-C0D43F3BECFA}"/>
              </a:ext>
            </a:extLst>
          </p:cNvPr>
          <p:cNvSpPr/>
          <p:nvPr/>
        </p:nvSpPr>
        <p:spPr>
          <a:xfrm>
            <a:off x="6319532" y="5847425"/>
            <a:ext cx="1509249" cy="443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87422B-3040-47D6-839A-5FB35B78D60D}"/>
              </a:ext>
            </a:extLst>
          </p:cNvPr>
          <p:cNvSpPr txBox="1"/>
          <p:nvPr/>
        </p:nvSpPr>
        <p:spPr>
          <a:xfrm>
            <a:off x="8071930" y="5774303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1000101010</a:t>
            </a:r>
            <a:br>
              <a:rPr lang="en-US" altLang="ko-KR" dirty="0"/>
            </a:br>
            <a:r>
              <a:rPr lang="en-US" altLang="ko-KR" dirty="0"/>
              <a:t>1000101010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AFF62A5-D2C1-41A9-A53F-8533B58B6E7A}"/>
              </a:ext>
            </a:extLst>
          </p:cNvPr>
          <p:cNvSpPr/>
          <p:nvPr/>
        </p:nvSpPr>
        <p:spPr>
          <a:xfrm>
            <a:off x="1058299" y="4709822"/>
            <a:ext cx="2576051" cy="119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자바 </a:t>
            </a:r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6E5C9DD-56B0-481F-83C1-9EC024774DD3}"/>
              </a:ext>
            </a:extLst>
          </p:cNvPr>
          <p:cNvSpPr/>
          <p:nvPr/>
        </p:nvSpPr>
        <p:spPr>
          <a:xfrm>
            <a:off x="869884" y="4874344"/>
            <a:ext cx="2576051" cy="119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자바 </a:t>
            </a:r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1402F45-05F6-4849-B555-B95BD5ACCE75}"/>
              </a:ext>
            </a:extLst>
          </p:cNvPr>
          <p:cNvSpPr/>
          <p:nvPr/>
        </p:nvSpPr>
        <p:spPr>
          <a:xfrm>
            <a:off x="631749" y="5074216"/>
            <a:ext cx="2576051" cy="119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자바 </a:t>
            </a:r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0AD4048-DC77-4686-AF7C-8552F10FE07E}"/>
              </a:ext>
            </a:extLst>
          </p:cNvPr>
          <p:cNvSpPr/>
          <p:nvPr/>
        </p:nvSpPr>
        <p:spPr>
          <a:xfrm>
            <a:off x="425249" y="5211579"/>
            <a:ext cx="2576051" cy="119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C/C++</a:t>
            </a:r>
            <a:r>
              <a:rPr lang="ko-KR" altLang="en-US" dirty="0"/>
              <a:t> </a:t>
            </a:r>
            <a:r>
              <a:rPr lang="en-US" altLang="ko-KR" dirty="0"/>
              <a:t>APP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9392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1631B4-E503-446E-8A86-4458FDEBB763}"/>
              </a:ext>
            </a:extLst>
          </p:cNvPr>
          <p:cNvSpPr txBox="1"/>
          <p:nvPr/>
        </p:nvSpPr>
        <p:spPr>
          <a:xfrm>
            <a:off x="884903" y="589935"/>
            <a:ext cx="623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김현지 </a:t>
            </a:r>
            <a:r>
              <a:rPr lang="en-US" altLang="ko-KR" dirty="0"/>
              <a:t>: </a:t>
            </a:r>
            <a:r>
              <a:rPr lang="ko-KR" altLang="en-US" dirty="0"/>
              <a:t>컴퓨터 구성에서 </a:t>
            </a:r>
            <a:r>
              <a:rPr lang="en-US" altLang="ko-KR" dirty="0"/>
              <a:t>CPU</a:t>
            </a:r>
            <a:r>
              <a:rPr lang="ko-KR" altLang="en-US" dirty="0"/>
              <a:t>와 </a:t>
            </a:r>
            <a:r>
              <a:rPr lang="en-US" altLang="ko-KR" dirty="0"/>
              <a:t>Memory</a:t>
            </a:r>
            <a:r>
              <a:rPr lang="ko-KR" altLang="en-US" dirty="0"/>
              <a:t>와 입</a:t>
            </a:r>
            <a:r>
              <a:rPr lang="en-US" altLang="ko-KR" dirty="0"/>
              <a:t>/</a:t>
            </a:r>
            <a:r>
              <a:rPr lang="ko-KR" altLang="en-US" dirty="0"/>
              <a:t>출력장치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25858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715BE-3FD4-45C9-AD5C-BCC91701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연산자</a:t>
            </a:r>
            <a:r>
              <a:rPr lang="en-US" altLang="ko-KR" dirty="0"/>
              <a:t>(</a:t>
            </a:r>
            <a:r>
              <a:rPr lang="ko-KR" altLang="en-US" dirty="0"/>
              <a:t>나눗셈</a:t>
            </a:r>
            <a:r>
              <a:rPr lang="en-US" altLang="ko-KR" dirty="0"/>
              <a:t>, </a:t>
            </a:r>
            <a:r>
              <a:rPr lang="ko-KR" altLang="en-US" dirty="0"/>
              <a:t>나머지연산자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FE14D7-C00A-452D-A71F-B808F94C2104}"/>
              </a:ext>
            </a:extLst>
          </p:cNvPr>
          <p:cNvSpPr txBox="1"/>
          <p:nvPr/>
        </p:nvSpPr>
        <p:spPr>
          <a:xfrm>
            <a:off x="1127760" y="1690688"/>
            <a:ext cx="4332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total / 3; =&gt; 63.333333(X) -&gt; 63.0 (</a:t>
            </a:r>
            <a:r>
              <a:rPr lang="ko-KR" altLang="en-US" dirty="0"/>
              <a:t>왜</a:t>
            </a:r>
            <a:r>
              <a:rPr lang="en-US" altLang="ko-KR" dirty="0"/>
              <a:t>?)</a:t>
            </a:r>
          </a:p>
          <a:p>
            <a:r>
              <a:rPr lang="ko-KR" altLang="en-US" dirty="0"/>
              <a:t>정수 </a:t>
            </a:r>
            <a:r>
              <a:rPr lang="en-US" altLang="ko-KR" dirty="0"/>
              <a:t>/ </a:t>
            </a:r>
            <a:r>
              <a:rPr lang="ko-KR" altLang="en-US" dirty="0"/>
              <a:t>정수 </a:t>
            </a:r>
            <a:r>
              <a:rPr lang="en-US" altLang="ko-KR" dirty="0"/>
              <a:t>=&gt; </a:t>
            </a:r>
            <a:r>
              <a:rPr lang="ko-KR" altLang="en-US" dirty="0"/>
              <a:t>정수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2D876B-FD77-453F-B892-D3C3F871FAD7}"/>
              </a:ext>
            </a:extLst>
          </p:cNvPr>
          <p:cNvSpPr txBox="1"/>
          <p:nvPr/>
        </p:nvSpPr>
        <p:spPr>
          <a:xfrm>
            <a:off x="1127760" y="2337891"/>
            <a:ext cx="1062662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그럼 실수로 나누면 될까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190/ 3.0 </a:t>
            </a:r>
            <a:r>
              <a:rPr lang="ko-KR" altLang="en-US" dirty="0"/>
              <a:t>으로 나누면</a:t>
            </a:r>
            <a:r>
              <a:rPr lang="en-US" altLang="ko-KR" dirty="0"/>
              <a:t>? =&gt; </a:t>
            </a:r>
            <a:r>
              <a:rPr lang="ko-KR" altLang="en-US" dirty="0"/>
              <a:t>오류</a:t>
            </a:r>
            <a:r>
              <a:rPr lang="en-US" altLang="ko-KR" dirty="0"/>
              <a:t>(?)</a:t>
            </a:r>
          </a:p>
          <a:p>
            <a:r>
              <a:rPr lang="ko-KR" altLang="en-US" dirty="0"/>
              <a:t>이항 연산자는 각 항이 반드시 같은 형식이어야만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만약에 같은 형식이 아니면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정수 </a:t>
            </a:r>
            <a:r>
              <a:rPr lang="en-US" altLang="ko-KR" dirty="0"/>
              <a:t>/ </a:t>
            </a:r>
            <a:r>
              <a:rPr lang="ko-KR" altLang="en-US" dirty="0"/>
              <a:t>실수 </a:t>
            </a:r>
            <a:r>
              <a:rPr lang="en-US" altLang="ko-KR" dirty="0"/>
              <a:t>-&gt; </a:t>
            </a:r>
            <a:r>
              <a:rPr lang="ko-KR" altLang="en-US" dirty="0"/>
              <a:t>정수 </a:t>
            </a:r>
            <a:r>
              <a:rPr lang="en-US" altLang="ko-KR" dirty="0"/>
              <a:t>+ </a:t>
            </a:r>
            <a:r>
              <a:rPr lang="ko-KR" altLang="en-US" dirty="0"/>
              <a:t>실수 </a:t>
            </a:r>
            <a:r>
              <a:rPr lang="en-US" altLang="ko-KR" dirty="0"/>
              <a:t>=&gt; </a:t>
            </a:r>
          </a:p>
          <a:p>
            <a:r>
              <a:rPr lang="en-US" altLang="ko-KR" dirty="0"/>
              <a:t>10 / 3 -&gt; 3,    10/3.0 -&gt; 3.3333333 =&gt; </a:t>
            </a:r>
            <a:r>
              <a:rPr lang="ko-KR" altLang="en-US" dirty="0"/>
              <a:t>오류가 </a:t>
            </a:r>
            <a:r>
              <a:rPr lang="ko-KR" altLang="en-US" dirty="0" err="1"/>
              <a:t>안남</a:t>
            </a:r>
            <a:r>
              <a:rPr lang="en-US" altLang="ko-KR" dirty="0"/>
              <a:t>(?) : </a:t>
            </a:r>
            <a:r>
              <a:rPr lang="ko-KR" altLang="en-US" dirty="0"/>
              <a:t>컴파일러가 보고 문제가 되지 않는 방향으로</a:t>
            </a:r>
            <a:endParaRPr lang="en-US" altLang="ko-KR" dirty="0"/>
          </a:p>
          <a:p>
            <a:r>
              <a:rPr lang="ko-KR" altLang="en-US" dirty="0"/>
              <a:t>데이터 형식을 맞추기 때문에</a:t>
            </a:r>
            <a:endParaRPr lang="en-US" altLang="ko-KR" dirty="0"/>
          </a:p>
          <a:p>
            <a:r>
              <a:rPr lang="en-US" altLang="ko-KR" dirty="0"/>
              <a:t>10 / 3.2 -&gt; 10/3(.2) -&gt; </a:t>
            </a:r>
            <a:r>
              <a:rPr lang="ko-KR" altLang="en-US" dirty="0"/>
              <a:t>손실 변환 </a:t>
            </a:r>
            <a:r>
              <a:rPr lang="en-US" altLang="ko-KR" dirty="0"/>
              <a:t>: </a:t>
            </a:r>
            <a:r>
              <a:rPr lang="ko-KR" altLang="en-US" dirty="0"/>
              <a:t>컴파일러는 이런 변환을 하지 않음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10.0 / 3.2 -&gt; </a:t>
            </a:r>
            <a:r>
              <a:rPr lang="ko-KR" altLang="en-US" dirty="0"/>
              <a:t>무손실 변환 </a:t>
            </a:r>
            <a:r>
              <a:rPr lang="en-US" altLang="ko-KR" dirty="0"/>
              <a:t>: </a:t>
            </a:r>
            <a:r>
              <a:rPr lang="ko-KR" altLang="en-US" dirty="0"/>
              <a:t>컴파일러는 </a:t>
            </a:r>
            <a:r>
              <a:rPr lang="ko-KR" altLang="en-US" dirty="0" err="1"/>
              <a:t>무손실으</a:t>
            </a:r>
            <a:r>
              <a:rPr lang="ko-KR" altLang="en-US" dirty="0"/>
              <a:t> </a:t>
            </a:r>
            <a:r>
              <a:rPr lang="ko-KR" altLang="en-US" dirty="0" err="1"/>
              <a:t>ㅣ변환이</a:t>
            </a:r>
            <a:r>
              <a:rPr lang="ko-KR" altLang="en-US" dirty="0"/>
              <a:t> 가능하면 그것을 알아서 </a:t>
            </a:r>
            <a:r>
              <a:rPr lang="ko-KR" altLang="en-US" dirty="0" err="1"/>
              <a:t>해줌</a:t>
            </a:r>
            <a:r>
              <a:rPr lang="en-US" altLang="ko-KR" dirty="0"/>
              <a:t>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묵시적인 형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식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b="1" dirty="0">
                <a:solidFill>
                  <a:srgbClr val="FF0000"/>
                </a:solidFill>
              </a:rPr>
              <a:t>변환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5939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5BAF2F-54CD-4DC6-9E82-BCA5D0E826AC}"/>
              </a:ext>
            </a:extLst>
          </p:cNvPr>
          <p:cNvSpPr txBox="1"/>
          <p:nvPr/>
        </p:nvSpPr>
        <p:spPr>
          <a:xfrm>
            <a:off x="548640" y="426720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연산자 연습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76E5DB-A1C2-45D4-97AF-7E0E4A1975B1}"/>
              </a:ext>
            </a:extLst>
          </p:cNvPr>
          <p:cNvSpPr txBox="1"/>
          <p:nvPr/>
        </p:nvSpPr>
        <p:spPr>
          <a:xfrm>
            <a:off x="1097280" y="1437203"/>
            <a:ext cx="598753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 x = ?;</a:t>
            </a:r>
          </a:p>
          <a:p>
            <a:endParaRPr lang="en-US" altLang="ko-KR" dirty="0"/>
          </a:p>
          <a:p>
            <a:r>
              <a:rPr lang="en-US" altLang="ko-KR" dirty="0"/>
              <a:t>x&gt;3 : </a:t>
            </a:r>
            <a:r>
              <a:rPr lang="ko-KR" altLang="en-US" dirty="0"/>
              <a:t>논리값을 얻게 되는데요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x &gt; 3 == </a:t>
            </a:r>
            <a:r>
              <a:rPr lang="ko-KR" altLang="en-US" dirty="0"/>
              <a:t>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는 </a:t>
            </a:r>
            <a:r>
              <a:rPr lang="en-US" altLang="ko-KR" dirty="0"/>
              <a:t>== </a:t>
            </a:r>
            <a:r>
              <a:rPr lang="ko-KR" altLang="en-US" dirty="0"/>
              <a:t>짝수 입니까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3</a:t>
            </a:r>
            <a:r>
              <a:rPr lang="ko-KR" altLang="en-US" dirty="0"/>
              <a:t>보다 크고 </a:t>
            </a:r>
            <a:r>
              <a:rPr lang="en-US" altLang="ko-KR" dirty="0"/>
              <a:t>100 </a:t>
            </a:r>
            <a:r>
              <a:rPr lang="ko-KR" altLang="en-US" dirty="0"/>
              <a:t>보다 작은 값입니까     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3 &lt; x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 </a:t>
            </a:r>
            <a:r>
              <a:rPr lang="en-US" altLang="ko-KR" dirty="0"/>
              <a:t>100  : </a:t>
            </a:r>
            <a:r>
              <a:rPr lang="ko-KR" altLang="en-US" dirty="0"/>
              <a:t>수학에서는 맞는데</a:t>
            </a:r>
            <a:r>
              <a:rPr lang="en-US" altLang="ko-KR" dirty="0"/>
              <a:t>..</a:t>
            </a:r>
            <a:r>
              <a:rPr lang="ko-KR" altLang="en-US" dirty="0"/>
              <a:t>자바에서는 틀립니다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3 &lt; x  &amp;&amp; x&lt;100</a:t>
            </a:r>
          </a:p>
          <a:p>
            <a:r>
              <a:rPr lang="en-US" altLang="ko-KR" dirty="0"/>
              <a:t>x &gt; 3 &amp;&amp; x &lt; 100</a:t>
            </a:r>
          </a:p>
          <a:p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가</a:t>
            </a:r>
            <a:r>
              <a:rPr lang="en-US" altLang="ko-KR" dirty="0"/>
              <a:t> 2</a:t>
            </a:r>
            <a:r>
              <a:rPr lang="ko-KR" altLang="en-US" dirty="0"/>
              <a:t>보다</a:t>
            </a:r>
            <a:r>
              <a:rPr lang="en-US" altLang="ko-KR" dirty="0"/>
              <a:t> </a:t>
            </a:r>
            <a:r>
              <a:rPr lang="ko-KR" altLang="en-US" dirty="0"/>
              <a:t>작거나 같고 또는 </a:t>
            </a:r>
            <a:r>
              <a:rPr lang="en-US" altLang="ko-KR" dirty="0"/>
              <a:t>9</a:t>
            </a:r>
            <a:r>
              <a:rPr lang="ko-KR" altLang="en-US" dirty="0"/>
              <a:t>보다 크거나 같습니까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자연어를 자바로 바꾸는 작업은 쉽지 않아요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x&lt;=2 || x&gt;=9</a:t>
            </a:r>
          </a:p>
          <a:p>
            <a:r>
              <a:rPr lang="en-US" altLang="ko-KR" b="1" dirty="0"/>
              <a:t>x &lt;=2 || 9 &lt;= x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BC1BC01-6A30-41ED-9ABF-2C0A41BF8AF3}"/>
              </a:ext>
            </a:extLst>
          </p:cNvPr>
          <p:cNvCxnSpPr>
            <a:cxnSpLocks/>
          </p:cNvCxnSpPr>
          <p:nvPr/>
        </p:nvCxnSpPr>
        <p:spPr>
          <a:xfrm flipH="1">
            <a:off x="1601870" y="6156960"/>
            <a:ext cx="790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DD5CBE5-9565-4AB5-AFAE-D5DC5F7534C1}"/>
              </a:ext>
            </a:extLst>
          </p:cNvPr>
          <p:cNvCxnSpPr>
            <a:cxnSpLocks/>
          </p:cNvCxnSpPr>
          <p:nvPr/>
        </p:nvCxnSpPr>
        <p:spPr>
          <a:xfrm>
            <a:off x="3078480" y="6141720"/>
            <a:ext cx="853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9478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DC4EF7-52B2-4CB9-99E4-ACAD093EA65F}"/>
              </a:ext>
            </a:extLst>
          </p:cNvPr>
          <p:cNvGrpSpPr/>
          <p:nvPr/>
        </p:nvGrpSpPr>
        <p:grpSpPr>
          <a:xfrm>
            <a:off x="3017364" y="959862"/>
            <a:ext cx="4968552" cy="945396"/>
            <a:chOff x="467544" y="1059582"/>
            <a:chExt cx="4968552" cy="945396"/>
          </a:xfrm>
        </p:grpSpPr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07D96B35-6BF4-4386-854A-4BA299CB8337}"/>
                </a:ext>
              </a:extLst>
            </p:cNvPr>
            <p:cNvCxnSpPr/>
            <p:nvPr/>
          </p:nvCxnSpPr>
          <p:spPr>
            <a:xfrm>
              <a:off x="467544" y="1491630"/>
              <a:ext cx="4968552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2FB5DB4-7493-4203-8525-7FEA5DEC8DF1}"/>
                </a:ext>
              </a:extLst>
            </p:cNvPr>
            <p:cNvCxnSpPr/>
            <p:nvPr/>
          </p:nvCxnSpPr>
          <p:spPr>
            <a:xfrm>
              <a:off x="1259632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7124185-F6E6-48A7-901B-33792805FE1E}"/>
                </a:ext>
              </a:extLst>
            </p:cNvPr>
            <p:cNvCxnSpPr/>
            <p:nvPr/>
          </p:nvCxnSpPr>
          <p:spPr>
            <a:xfrm>
              <a:off x="971600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409417F-3A18-406D-9879-AF9833BFD56D}"/>
                </a:ext>
              </a:extLst>
            </p:cNvPr>
            <p:cNvCxnSpPr/>
            <p:nvPr/>
          </p:nvCxnSpPr>
          <p:spPr>
            <a:xfrm>
              <a:off x="1547664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6AF64B3-1C57-4EA2-A7F3-E672BCABB116}"/>
                </a:ext>
              </a:extLst>
            </p:cNvPr>
            <p:cNvCxnSpPr/>
            <p:nvPr/>
          </p:nvCxnSpPr>
          <p:spPr>
            <a:xfrm>
              <a:off x="2123728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8D3B87D-B8F3-4AD5-9887-09DAD062B127}"/>
                </a:ext>
              </a:extLst>
            </p:cNvPr>
            <p:cNvCxnSpPr/>
            <p:nvPr/>
          </p:nvCxnSpPr>
          <p:spPr>
            <a:xfrm>
              <a:off x="1835696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78C8A88-0925-4FAD-A21C-90D91511ACF7}"/>
                </a:ext>
              </a:extLst>
            </p:cNvPr>
            <p:cNvCxnSpPr/>
            <p:nvPr/>
          </p:nvCxnSpPr>
          <p:spPr>
            <a:xfrm>
              <a:off x="2411760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99AA4198-41D9-41E8-9DEC-7A66C225C068}"/>
                </a:ext>
              </a:extLst>
            </p:cNvPr>
            <p:cNvCxnSpPr/>
            <p:nvPr/>
          </p:nvCxnSpPr>
          <p:spPr>
            <a:xfrm>
              <a:off x="2987824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F63FC40-F066-459F-90E3-73069A83CD0B}"/>
                </a:ext>
              </a:extLst>
            </p:cNvPr>
            <p:cNvCxnSpPr/>
            <p:nvPr/>
          </p:nvCxnSpPr>
          <p:spPr>
            <a:xfrm>
              <a:off x="2699792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C5ECC7A-5182-4863-BACC-E9DA95794F1B}"/>
                </a:ext>
              </a:extLst>
            </p:cNvPr>
            <p:cNvCxnSpPr/>
            <p:nvPr/>
          </p:nvCxnSpPr>
          <p:spPr>
            <a:xfrm>
              <a:off x="3275856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D7B5710-183B-461E-BDFC-FC5A0D60A64B}"/>
                </a:ext>
              </a:extLst>
            </p:cNvPr>
            <p:cNvCxnSpPr/>
            <p:nvPr/>
          </p:nvCxnSpPr>
          <p:spPr>
            <a:xfrm>
              <a:off x="3851920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3E4CAC65-5329-4358-99B7-0AE8418A3671}"/>
                </a:ext>
              </a:extLst>
            </p:cNvPr>
            <p:cNvCxnSpPr/>
            <p:nvPr/>
          </p:nvCxnSpPr>
          <p:spPr>
            <a:xfrm>
              <a:off x="3563888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63A920F-3D63-4D7E-9D91-D30703ADB3AB}"/>
                </a:ext>
              </a:extLst>
            </p:cNvPr>
            <p:cNvCxnSpPr/>
            <p:nvPr/>
          </p:nvCxnSpPr>
          <p:spPr>
            <a:xfrm>
              <a:off x="4139952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567452-7501-47B2-B6D9-F23023AA6DA4}"/>
                </a:ext>
              </a:extLst>
            </p:cNvPr>
            <p:cNvCxnSpPr/>
            <p:nvPr/>
          </p:nvCxnSpPr>
          <p:spPr>
            <a:xfrm>
              <a:off x="4716016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A9F0F65-D4D2-48BF-BD70-1D1ACA4C2EF3}"/>
                </a:ext>
              </a:extLst>
            </p:cNvPr>
            <p:cNvCxnSpPr/>
            <p:nvPr/>
          </p:nvCxnSpPr>
          <p:spPr>
            <a:xfrm>
              <a:off x="4427984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F00FCE2-5EF4-495B-BE4F-AE294A10D000}"/>
                </a:ext>
              </a:extLst>
            </p:cNvPr>
            <p:cNvCxnSpPr/>
            <p:nvPr/>
          </p:nvCxnSpPr>
          <p:spPr>
            <a:xfrm>
              <a:off x="5004048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" name="TextBox 21">
              <a:extLst>
                <a:ext uri="{FF2B5EF4-FFF2-40B4-BE49-F238E27FC236}">
                  <a16:creationId xmlns:a16="http://schemas.microsoft.com/office/drawing/2014/main" id="{7DE92380-1EEF-43F9-BEA5-6E6D63DDD59E}"/>
                </a:ext>
              </a:extLst>
            </p:cNvPr>
            <p:cNvSpPr txBox="1"/>
            <p:nvPr/>
          </p:nvSpPr>
          <p:spPr>
            <a:xfrm>
              <a:off x="2843808" y="1635646"/>
              <a:ext cx="31130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0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TextBox 22">
              <a:extLst>
                <a:ext uri="{FF2B5EF4-FFF2-40B4-BE49-F238E27FC236}">
                  <a16:creationId xmlns:a16="http://schemas.microsoft.com/office/drawing/2014/main" id="{1E6511A5-7389-4CB0-A73A-44F471EA36FD}"/>
                </a:ext>
              </a:extLst>
            </p:cNvPr>
            <p:cNvSpPr txBox="1"/>
            <p:nvPr/>
          </p:nvSpPr>
          <p:spPr>
            <a:xfrm>
              <a:off x="3120204" y="1635646"/>
              <a:ext cx="31130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1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Box 23">
              <a:extLst>
                <a:ext uri="{FF2B5EF4-FFF2-40B4-BE49-F238E27FC236}">
                  <a16:creationId xmlns:a16="http://schemas.microsoft.com/office/drawing/2014/main" id="{A8E7769D-DC85-492C-BB04-886DA349E72D}"/>
                </a:ext>
              </a:extLst>
            </p:cNvPr>
            <p:cNvSpPr txBox="1"/>
            <p:nvPr/>
          </p:nvSpPr>
          <p:spPr>
            <a:xfrm>
              <a:off x="2496852" y="1635646"/>
              <a:ext cx="4058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-1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TextBox 24">
              <a:extLst>
                <a:ext uri="{FF2B5EF4-FFF2-40B4-BE49-F238E27FC236}">
                  <a16:creationId xmlns:a16="http://schemas.microsoft.com/office/drawing/2014/main" id="{32DEBE26-98F1-43DD-BB78-6D49101ED7B5}"/>
                </a:ext>
              </a:extLst>
            </p:cNvPr>
            <p:cNvSpPr txBox="1"/>
            <p:nvPr/>
          </p:nvSpPr>
          <p:spPr>
            <a:xfrm>
              <a:off x="3408236" y="1635646"/>
              <a:ext cx="31130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2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TextBox 25">
              <a:extLst>
                <a:ext uri="{FF2B5EF4-FFF2-40B4-BE49-F238E27FC236}">
                  <a16:creationId xmlns:a16="http://schemas.microsoft.com/office/drawing/2014/main" id="{74A94247-B3E5-4527-97A6-2BD95523AE36}"/>
                </a:ext>
              </a:extLst>
            </p:cNvPr>
            <p:cNvSpPr txBox="1"/>
            <p:nvPr/>
          </p:nvSpPr>
          <p:spPr>
            <a:xfrm>
              <a:off x="3696268" y="1635646"/>
              <a:ext cx="31130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3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TextBox 26">
              <a:extLst>
                <a:ext uri="{FF2B5EF4-FFF2-40B4-BE49-F238E27FC236}">
                  <a16:creationId xmlns:a16="http://schemas.microsoft.com/office/drawing/2014/main" id="{0466444C-FEC1-4D54-AA31-3E9BE9FF2BAA}"/>
                </a:ext>
              </a:extLst>
            </p:cNvPr>
            <p:cNvSpPr txBox="1"/>
            <p:nvPr/>
          </p:nvSpPr>
          <p:spPr>
            <a:xfrm>
              <a:off x="3984300" y="1635646"/>
              <a:ext cx="31130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4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TextBox 27">
              <a:extLst>
                <a:ext uri="{FF2B5EF4-FFF2-40B4-BE49-F238E27FC236}">
                  <a16:creationId xmlns:a16="http://schemas.microsoft.com/office/drawing/2014/main" id="{90B33EF3-0B0A-4C83-9B86-173200EA4CB3}"/>
                </a:ext>
              </a:extLst>
            </p:cNvPr>
            <p:cNvSpPr txBox="1"/>
            <p:nvPr/>
          </p:nvSpPr>
          <p:spPr>
            <a:xfrm>
              <a:off x="4272332" y="1635646"/>
              <a:ext cx="31130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5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TextBox 28">
              <a:extLst>
                <a:ext uri="{FF2B5EF4-FFF2-40B4-BE49-F238E27FC236}">
                  <a16:creationId xmlns:a16="http://schemas.microsoft.com/office/drawing/2014/main" id="{EFAED78B-7DA8-4ACE-9CFA-05896238298B}"/>
                </a:ext>
              </a:extLst>
            </p:cNvPr>
            <p:cNvSpPr txBox="1"/>
            <p:nvPr/>
          </p:nvSpPr>
          <p:spPr>
            <a:xfrm>
              <a:off x="4560364" y="1635646"/>
              <a:ext cx="31130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6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TextBox 29">
              <a:extLst>
                <a:ext uri="{FF2B5EF4-FFF2-40B4-BE49-F238E27FC236}">
                  <a16:creationId xmlns:a16="http://schemas.microsoft.com/office/drawing/2014/main" id="{38A674F3-DD21-4735-A799-0D02DF037BE4}"/>
                </a:ext>
              </a:extLst>
            </p:cNvPr>
            <p:cNvSpPr txBox="1"/>
            <p:nvPr/>
          </p:nvSpPr>
          <p:spPr>
            <a:xfrm>
              <a:off x="4848396" y="1635646"/>
              <a:ext cx="31130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7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TextBox 30">
              <a:extLst>
                <a:ext uri="{FF2B5EF4-FFF2-40B4-BE49-F238E27FC236}">
                  <a16:creationId xmlns:a16="http://schemas.microsoft.com/office/drawing/2014/main" id="{2EAEEF40-5B31-4419-BB1A-0BC9BDE1A68D}"/>
                </a:ext>
              </a:extLst>
            </p:cNvPr>
            <p:cNvSpPr txBox="1"/>
            <p:nvPr/>
          </p:nvSpPr>
          <p:spPr>
            <a:xfrm>
              <a:off x="2208820" y="1635646"/>
              <a:ext cx="4058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-2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TextBox 31">
              <a:extLst>
                <a:ext uri="{FF2B5EF4-FFF2-40B4-BE49-F238E27FC236}">
                  <a16:creationId xmlns:a16="http://schemas.microsoft.com/office/drawing/2014/main" id="{9CA4F801-2D82-4AD1-B96E-9D7D22F151E8}"/>
                </a:ext>
              </a:extLst>
            </p:cNvPr>
            <p:cNvSpPr txBox="1"/>
            <p:nvPr/>
          </p:nvSpPr>
          <p:spPr>
            <a:xfrm>
              <a:off x="1920788" y="1635646"/>
              <a:ext cx="4058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-3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TextBox 32">
              <a:extLst>
                <a:ext uri="{FF2B5EF4-FFF2-40B4-BE49-F238E27FC236}">
                  <a16:creationId xmlns:a16="http://schemas.microsoft.com/office/drawing/2014/main" id="{D9344BF9-5BB4-47BE-A060-CBD3EFA9A204}"/>
                </a:ext>
              </a:extLst>
            </p:cNvPr>
            <p:cNvSpPr txBox="1"/>
            <p:nvPr/>
          </p:nvSpPr>
          <p:spPr>
            <a:xfrm>
              <a:off x="1632756" y="1635646"/>
              <a:ext cx="4058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-4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TextBox 33">
              <a:extLst>
                <a:ext uri="{FF2B5EF4-FFF2-40B4-BE49-F238E27FC236}">
                  <a16:creationId xmlns:a16="http://schemas.microsoft.com/office/drawing/2014/main" id="{5BE82007-B507-4C0B-A9D1-DA8E6DFE7C6A}"/>
                </a:ext>
              </a:extLst>
            </p:cNvPr>
            <p:cNvSpPr txBox="1"/>
            <p:nvPr/>
          </p:nvSpPr>
          <p:spPr>
            <a:xfrm>
              <a:off x="1344724" y="1635646"/>
              <a:ext cx="4058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-5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TextBox 34">
              <a:extLst>
                <a:ext uri="{FF2B5EF4-FFF2-40B4-BE49-F238E27FC236}">
                  <a16:creationId xmlns:a16="http://schemas.microsoft.com/office/drawing/2014/main" id="{4284FC84-356F-4E23-B515-C971D7AC2A21}"/>
                </a:ext>
              </a:extLst>
            </p:cNvPr>
            <p:cNvSpPr txBox="1"/>
            <p:nvPr/>
          </p:nvSpPr>
          <p:spPr>
            <a:xfrm>
              <a:off x="1056692" y="1635646"/>
              <a:ext cx="4058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-6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TextBox 35">
              <a:extLst>
                <a:ext uri="{FF2B5EF4-FFF2-40B4-BE49-F238E27FC236}">
                  <a16:creationId xmlns:a16="http://schemas.microsoft.com/office/drawing/2014/main" id="{413BCB94-51B8-4D7D-AC11-9899BDBECFF7}"/>
                </a:ext>
              </a:extLst>
            </p:cNvPr>
            <p:cNvSpPr txBox="1"/>
            <p:nvPr/>
          </p:nvSpPr>
          <p:spPr>
            <a:xfrm>
              <a:off x="768660" y="1635646"/>
              <a:ext cx="4058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-7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26D9278-82B6-4E30-9AE6-A31B519308AE}"/>
                </a:ext>
              </a:extLst>
            </p:cNvPr>
            <p:cNvSpPr/>
            <p:nvPr/>
          </p:nvSpPr>
          <p:spPr>
            <a:xfrm>
              <a:off x="3504580" y="1418558"/>
              <a:ext cx="132380" cy="13238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BACA1293-BCFD-4D8D-AD98-FFEC3D192AE4}"/>
                </a:ext>
              </a:extLst>
            </p:cNvPr>
            <p:cNvSpPr/>
            <p:nvPr/>
          </p:nvSpPr>
          <p:spPr>
            <a:xfrm>
              <a:off x="2345570" y="1418558"/>
              <a:ext cx="132380" cy="13238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37" name="꺾인 연결선 38">
              <a:extLst>
                <a:ext uri="{FF2B5EF4-FFF2-40B4-BE49-F238E27FC236}">
                  <a16:creationId xmlns:a16="http://schemas.microsoft.com/office/drawing/2014/main" id="{9EE0E20A-C1DC-4021-A3E8-C3B05DAC5E32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539552" y="1059582"/>
              <a:ext cx="1872208" cy="358976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꺾인 연결선 119">
              <a:extLst>
                <a:ext uri="{FF2B5EF4-FFF2-40B4-BE49-F238E27FC236}">
                  <a16:creationId xmlns:a16="http://schemas.microsoft.com/office/drawing/2014/main" id="{A39969C7-18C7-43E8-AC5F-29C89E5858C7}"/>
                </a:ext>
              </a:extLst>
            </p:cNvPr>
            <p:cNvCxnSpPr>
              <a:cxnSpLocks/>
              <a:stCxn id="35" idx="0"/>
              <a:endCxn id="39" idx="0"/>
            </p:cNvCxnSpPr>
            <p:nvPr/>
          </p:nvCxnSpPr>
          <p:spPr>
            <a:xfrm rot="5400000" flipH="1" flipV="1">
              <a:off x="3861445" y="1127883"/>
              <a:ext cx="12700" cy="581350"/>
            </a:xfrm>
            <a:prstGeom prst="bentConnector3">
              <a:avLst>
                <a:gd name="adj1" fmla="val 3100000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C3D541BC-832A-459E-A5B0-EAA7A4F4EEC1}"/>
                </a:ext>
              </a:extLst>
            </p:cNvPr>
            <p:cNvSpPr/>
            <p:nvPr/>
          </p:nvSpPr>
          <p:spPr>
            <a:xfrm>
              <a:off x="4085930" y="1418558"/>
              <a:ext cx="132380" cy="13238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25142C8F-D978-48C8-9BEE-5E0ADF1C252B}"/>
              </a:ext>
            </a:extLst>
          </p:cNvPr>
          <p:cNvSpPr txBox="1"/>
          <p:nvPr/>
        </p:nvSpPr>
        <p:spPr>
          <a:xfrm>
            <a:off x="2685371" y="2283279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 &lt; -2 || ( 2 &lt;= x &amp;&amp; x &lt;= 4 )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93113D-C61A-48FD-9F5C-43684BDE835C}"/>
              </a:ext>
            </a:extLst>
          </p:cNvPr>
          <p:cNvSpPr txBox="1"/>
          <p:nvPr/>
        </p:nvSpPr>
        <p:spPr>
          <a:xfrm>
            <a:off x="2685371" y="2953839"/>
            <a:ext cx="668003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3</a:t>
            </a:r>
            <a:r>
              <a:rPr lang="ko-KR" altLang="en-US" dirty="0"/>
              <a:t>입니까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x == 3</a:t>
            </a:r>
          </a:p>
          <a:p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0 </a:t>
            </a:r>
            <a:r>
              <a:rPr lang="ko-KR" altLang="en-US" dirty="0"/>
              <a:t>또는</a:t>
            </a:r>
            <a:r>
              <a:rPr lang="en-US" altLang="ko-KR" dirty="0"/>
              <a:t> 2 </a:t>
            </a:r>
            <a:r>
              <a:rPr lang="ko-KR" altLang="en-US" dirty="0"/>
              <a:t>또는 </a:t>
            </a:r>
            <a:r>
              <a:rPr lang="en-US" altLang="ko-KR" dirty="0"/>
              <a:t>4 </a:t>
            </a:r>
            <a:r>
              <a:rPr lang="ko-KR" altLang="en-US" dirty="0"/>
              <a:t>또는 </a:t>
            </a:r>
            <a:r>
              <a:rPr lang="en-US" altLang="ko-KR" dirty="0"/>
              <a:t>6 </a:t>
            </a:r>
            <a:r>
              <a:rPr lang="ko-KR" altLang="en-US" dirty="0"/>
              <a:t>또는 </a:t>
            </a:r>
            <a:r>
              <a:rPr lang="en-US" altLang="ko-KR" dirty="0"/>
              <a:t>8 </a:t>
            </a:r>
            <a:r>
              <a:rPr lang="ko-KR" altLang="en-US" dirty="0"/>
              <a:t>또는 </a:t>
            </a:r>
            <a:r>
              <a:rPr lang="en-US" altLang="ko-KR" dirty="0"/>
              <a:t>10 </a:t>
            </a:r>
            <a:r>
              <a:rPr lang="ko-KR" altLang="en-US" dirty="0"/>
              <a:t>또는 </a:t>
            </a:r>
            <a:r>
              <a:rPr lang="en-US" altLang="ko-KR" dirty="0"/>
              <a:t>12 …. </a:t>
            </a:r>
            <a:r>
              <a:rPr lang="ko-KR" altLang="en-US" dirty="0"/>
              <a:t>입니까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x == 0 || x == 2</a:t>
            </a:r>
          </a:p>
          <a:p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0 </a:t>
            </a:r>
            <a:r>
              <a:rPr lang="ko-KR" altLang="en-US" dirty="0"/>
              <a:t>또는</a:t>
            </a:r>
            <a:r>
              <a:rPr lang="en-US" altLang="ko-KR" dirty="0"/>
              <a:t> 2 </a:t>
            </a:r>
            <a:r>
              <a:rPr lang="ko-KR" altLang="en-US" dirty="0"/>
              <a:t>또는 </a:t>
            </a:r>
            <a:r>
              <a:rPr lang="en-US" altLang="ko-KR" dirty="0"/>
              <a:t>4 </a:t>
            </a:r>
            <a:r>
              <a:rPr lang="ko-KR" altLang="en-US" dirty="0"/>
              <a:t>또는 </a:t>
            </a:r>
            <a:r>
              <a:rPr lang="en-US" altLang="ko-KR" dirty="0"/>
              <a:t>6 </a:t>
            </a:r>
            <a:r>
              <a:rPr lang="ko-KR" altLang="en-US" dirty="0"/>
              <a:t>또는 </a:t>
            </a:r>
            <a:r>
              <a:rPr lang="en-US" altLang="ko-KR" dirty="0"/>
              <a:t>8 </a:t>
            </a:r>
            <a:r>
              <a:rPr lang="ko-KR" altLang="en-US" dirty="0"/>
              <a:t>또는 </a:t>
            </a:r>
            <a:r>
              <a:rPr lang="en-US" altLang="ko-KR" dirty="0"/>
              <a:t>10 </a:t>
            </a:r>
            <a:r>
              <a:rPr lang="ko-KR" altLang="en-US" dirty="0"/>
              <a:t>또는 </a:t>
            </a:r>
            <a:r>
              <a:rPr lang="en-US" altLang="ko-KR" dirty="0"/>
              <a:t>12 …. </a:t>
            </a:r>
            <a:r>
              <a:rPr lang="ko-KR" altLang="en-US" dirty="0"/>
              <a:t>입니까</a:t>
            </a:r>
            <a:r>
              <a:rPr lang="en-US" altLang="ko-KR" dirty="0"/>
              <a:t>?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x</a:t>
            </a:r>
            <a:r>
              <a:rPr lang="ko-KR" altLang="en-US" dirty="0">
                <a:sym typeface="Wingdings" panose="05000000000000000000" pitchFamily="2" charset="2"/>
              </a:rPr>
              <a:t>는 짝수입니까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r>
              <a:rPr lang="en-US" altLang="ko-KR" dirty="0"/>
              <a:t>x%2 == 0</a:t>
            </a:r>
          </a:p>
          <a:p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3</a:t>
            </a:r>
            <a:r>
              <a:rPr lang="ko-KR" altLang="en-US" dirty="0"/>
              <a:t>의 배수면서 </a:t>
            </a:r>
            <a:r>
              <a:rPr lang="en-US" altLang="ko-KR" dirty="0"/>
              <a:t>6</a:t>
            </a:r>
            <a:r>
              <a:rPr lang="ko-KR" altLang="en-US" dirty="0"/>
              <a:t>입니까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x % 3 == 0 &amp;&amp; x == 6</a:t>
            </a:r>
          </a:p>
        </p:txBody>
      </p:sp>
    </p:spTree>
    <p:extLst>
      <p:ext uri="{BB962C8B-B14F-4D97-AF65-F5344CB8AC3E}">
        <p14:creationId xmlns:p14="http://schemas.microsoft.com/office/powerpoint/2010/main" val="28805787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F8CA581-F14F-46EE-8165-ADBF67BC463D}"/>
              </a:ext>
            </a:extLst>
          </p:cNvPr>
          <p:cNvSpPr/>
          <p:nvPr/>
        </p:nvSpPr>
        <p:spPr>
          <a:xfrm>
            <a:off x="5684521" y="3379708"/>
            <a:ext cx="6126477" cy="807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AB2E84-AB98-4523-851F-C71DA8D2C398}"/>
              </a:ext>
            </a:extLst>
          </p:cNvPr>
          <p:cNvSpPr txBox="1"/>
          <p:nvPr/>
        </p:nvSpPr>
        <p:spPr>
          <a:xfrm>
            <a:off x="1036320" y="731520"/>
            <a:ext cx="842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데이터의 크기가 정수는 </a:t>
            </a:r>
            <a:r>
              <a:rPr lang="en-US" altLang="ko-KR" dirty="0"/>
              <a:t>8</a:t>
            </a:r>
            <a:r>
              <a:rPr lang="ko-KR" altLang="en-US" dirty="0"/>
              <a:t>비트</a:t>
            </a:r>
            <a:r>
              <a:rPr lang="en-US" altLang="ko-KR" dirty="0"/>
              <a:t>, 16</a:t>
            </a:r>
            <a:r>
              <a:rPr lang="ko-KR" altLang="en-US" dirty="0"/>
              <a:t>비트</a:t>
            </a:r>
            <a:r>
              <a:rPr lang="en-US" altLang="ko-KR" dirty="0"/>
              <a:t>, 32</a:t>
            </a:r>
            <a:r>
              <a:rPr lang="ko-KR" altLang="en-US" dirty="0"/>
              <a:t>비트</a:t>
            </a:r>
            <a:r>
              <a:rPr lang="en-US" altLang="ko-KR" dirty="0"/>
              <a:t>, 64</a:t>
            </a:r>
            <a:r>
              <a:rPr lang="ko-KR" altLang="en-US" dirty="0"/>
              <a:t>비트 크기만을 사용하게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631A53-961B-49B7-96ED-9873107968DE}"/>
              </a:ext>
            </a:extLst>
          </p:cNvPr>
          <p:cNvSpPr/>
          <p:nvPr/>
        </p:nvSpPr>
        <p:spPr>
          <a:xfrm>
            <a:off x="624840" y="2121932"/>
            <a:ext cx="4267197" cy="52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100MB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2E38CFB-F1F0-4AE4-B6EB-7CA88B07B10D}"/>
              </a:ext>
            </a:extLst>
          </p:cNvPr>
          <p:cNvCxnSpPr/>
          <p:nvPr/>
        </p:nvCxnSpPr>
        <p:spPr>
          <a:xfrm>
            <a:off x="8488680" y="1859280"/>
            <a:ext cx="0" cy="422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C9659DA-D245-404D-B830-DF1F91568A5A}"/>
              </a:ext>
            </a:extLst>
          </p:cNvPr>
          <p:cNvCxnSpPr/>
          <p:nvPr/>
        </p:nvCxnSpPr>
        <p:spPr>
          <a:xfrm>
            <a:off x="8747760" y="1889760"/>
            <a:ext cx="0" cy="429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8B30047-274D-48AD-B3A6-BFC993FE0A18}"/>
              </a:ext>
            </a:extLst>
          </p:cNvPr>
          <p:cNvSpPr/>
          <p:nvPr/>
        </p:nvSpPr>
        <p:spPr>
          <a:xfrm rot="16200000">
            <a:off x="8755382" y="3467102"/>
            <a:ext cx="822956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450F13-DE07-4A63-A729-F20E3BBE143A}"/>
              </a:ext>
            </a:extLst>
          </p:cNvPr>
          <p:cNvSpPr/>
          <p:nvPr/>
        </p:nvSpPr>
        <p:spPr>
          <a:xfrm>
            <a:off x="9494519" y="3627122"/>
            <a:ext cx="899160" cy="25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493791-23AE-46EE-B153-C21C3BA17663}"/>
              </a:ext>
            </a:extLst>
          </p:cNvPr>
          <p:cNvSpPr/>
          <p:nvPr/>
        </p:nvSpPr>
        <p:spPr>
          <a:xfrm>
            <a:off x="624841" y="2899172"/>
            <a:ext cx="533400" cy="52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100MB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E7F492-1D8E-4CE9-A49D-6578B956FB3F}"/>
              </a:ext>
            </a:extLst>
          </p:cNvPr>
          <p:cNvSpPr/>
          <p:nvPr/>
        </p:nvSpPr>
        <p:spPr>
          <a:xfrm>
            <a:off x="1417320" y="2899172"/>
            <a:ext cx="533400" cy="52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100MB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C1CC3E-27FF-4F61-85CE-1B5ABB26147A}"/>
              </a:ext>
            </a:extLst>
          </p:cNvPr>
          <p:cNvSpPr/>
          <p:nvPr/>
        </p:nvSpPr>
        <p:spPr>
          <a:xfrm>
            <a:off x="2225041" y="2899172"/>
            <a:ext cx="533400" cy="52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100MB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2A9669-1556-4B88-AD40-F908FD1CB585}"/>
              </a:ext>
            </a:extLst>
          </p:cNvPr>
          <p:cNvSpPr/>
          <p:nvPr/>
        </p:nvSpPr>
        <p:spPr>
          <a:xfrm>
            <a:off x="3202297" y="2899172"/>
            <a:ext cx="533400" cy="52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100MB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8B5CC7-C0FF-4558-B1CD-2DBB5F3CEAE8}"/>
              </a:ext>
            </a:extLst>
          </p:cNvPr>
          <p:cNvSpPr/>
          <p:nvPr/>
        </p:nvSpPr>
        <p:spPr>
          <a:xfrm>
            <a:off x="4183379" y="2899172"/>
            <a:ext cx="533400" cy="52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100MB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C5D8DD-465D-4625-A36B-EE1FE53542CA}"/>
              </a:ext>
            </a:extLst>
          </p:cNvPr>
          <p:cNvSpPr/>
          <p:nvPr/>
        </p:nvSpPr>
        <p:spPr>
          <a:xfrm>
            <a:off x="4716780" y="2899172"/>
            <a:ext cx="175262" cy="5298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E15A7B-7FBF-4213-9654-79BEE842BC65}"/>
              </a:ext>
            </a:extLst>
          </p:cNvPr>
          <p:cNvSpPr/>
          <p:nvPr/>
        </p:nvSpPr>
        <p:spPr>
          <a:xfrm>
            <a:off x="3716666" y="2899172"/>
            <a:ext cx="335270" cy="5298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A855D2B-B32D-4391-A85F-3ADA026880B1}"/>
              </a:ext>
            </a:extLst>
          </p:cNvPr>
          <p:cNvSpPr/>
          <p:nvPr/>
        </p:nvSpPr>
        <p:spPr>
          <a:xfrm>
            <a:off x="2739406" y="2899172"/>
            <a:ext cx="335270" cy="5298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6DAE20-C0F0-4D32-A014-1B4797B26E95}"/>
              </a:ext>
            </a:extLst>
          </p:cNvPr>
          <p:cNvSpPr/>
          <p:nvPr/>
        </p:nvSpPr>
        <p:spPr>
          <a:xfrm>
            <a:off x="1892635" y="4831081"/>
            <a:ext cx="1693542" cy="1493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24 </a:t>
            </a:r>
            <a:r>
              <a:rPr lang="ko-KR" altLang="en-US" dirty="0"/>
              <a:t>비트맵</a:t>
            </a:r>
            <a:endParaRPr lang="en-US" altLang="ko-KR" dirty="0"/>
          </a:p>
          <a:p>
            <a:pPr algn="ctr"/>
            <a:r>
              <a:rPr lang="ko-KR" altLang="en-US" dirty="0"/>
              <a:t>이미지 파일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363FCA-AC9D-4155-BBF7-21B99BC72668}"/>
              </a:ext>
            </a:extLst>
          </p:cNvPr>
          <p:cNvSpPr/>
          <p:nvPr/>
        </p:nvSpPr>
        <p:spPr>
          <a:xfrm>
            <a:off x="1892635" y="4556760"/>
            <a:ext cx="1693542" cy="2743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메타데이터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985196-9AF0-4CF1-8820-AE77319C3B81}"/>
              </a:ext>
            </a:extLst>
          </p:cNvPr>
          <p:cNvSpPr txBox="1"/>
          <p:nvPr/>
        </p:nvSpPr>
        <p:spPr>
          <a:xfrm>
            <a:off x="1684020" y="4307562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비트</a:t>
            </a:r>
            <a:r>
              <a:rPr lang="en-US" altLang="ko-KR" dirty="0"/>
              <a:t>, 5</a:t>
            </a:r>
            <a:r>
              <a:rPr lang="ko-KR" altLang="en-US" dirty="0"/>
              <a:t>비트 </a:t>
            </a:r>
            <a:r>
              <a:rPr lang="en-US" altLang="ko-KR" dirty="0"/>
              <a:t>3</a:t>
            </a:r>
            <a:r>
              <a:rPr lang="ko-KR" altLang="en-US" dirty="0"/>
              <a:t>비트</a:t>
            </a:r>
          </a:p>
        </p:txBody>
      </p:sp>
    </p:spTree>
    <p:extLst>
      <p:ext uri="{BB962C8B-B14F-4D97-AF65-F5344CB8AC3E}">
        <p14:creationId xmlns:p14="http://schemas.microsoft.com/office/powerpoint/2010/main" val="300326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9E82BA-7765-401D-8165-0D68A907C7E0}"/>
              </a:ext>
            </a:extLst>
          </p:cNvPr>
          <p:cNvSpPr/>
          <p:nvPr/>
        </p:nvSpPr>
        <p:spPr>
          <a:xfrm>
            <a:off x="3480619" y="2020529"/>
            <a:ext cx="250723" cy="4100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079CDEDF-33FF-4683-AB3B-A6A65434C4B2}"/>
              </a:ext>
            </a:extLst>
          </p:cNvPr>
          <p:cNvSpPr/>
          <p:nvPr/>
        </p:nvSpPr>
        <p:spPr>
          <a:xfrm>
            <a:off x="2772697" y="427703"/>
            <a:ext cx="2448232" cy="125361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대기실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5C8DD5-9EA4-475F-B0E6-D9FB813D7658}"/>
              </a:ext>
            </a:extLst>
          </p:cNvPr>
          <p:cNvSpPr/>
          <p:nvPr/>
        </p:nvSpPr>
        <p:spPr>
          <a:xfrm>
            <a:off x="6710516" y="2020529"/>
            <a:ext cx="250723" cy="4100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A91A62A0-221C-4585-83C1-6094D5A72F20}"/>
              </a:ext>
            </a:extLst>
          </p:cNvPr>
          <p:cNvSpPr/>
          <p:nvPr/>
        </p:nvSpPr>
        <p:spPr>
          <a:xfrm>
            <a:off x="6096000" y="427703"/>
            <a:ext cx="2448232" cy="125361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메인방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78305D-A1EA-4E78-A0E0-56695356A43D}"/>
              </a:ext>
            </a:extLst>
          </p:cNvPr>
          <p:cNvSpPr/>
          <p:nvPr/>
        </p:nvSpPr>
        <p:spPr>
          <a:xfrm>
            <a:off x="9483213" y="2020529"/>
            <a:ext cx="250723" cy="1135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4E19A6-841A-467D-A96D-D46D53475786}"/>
              </a:ext>
            </a:extLst>
          </p:cNvPr>
          <p:cNvSpPr/>
          <p:nvPr/>
        </p:nvSpPr>
        <p:spPr>
          <a:xfrm>
            <a:off x="9483213" y="3834580"/>
            <a:ext cx="250723" cy="1135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6BFCC0-8936-4E9D-A566-18931AEDBB3C}"/>
              </a:ext>
            </a:extLst>
          </p:cNvPr>
          <p:cNvSpPr/>
          <p:nvPr/>
        </p:nvSpPr>
        <p:spPr>
          <a:xfrm>
            <a:off x="9483213" y="5427406"/>
            <a:ext cx="250723" cy="1135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09FA76C7-D2CD-4E64-808A-4C26BDBD23B1}"/>
              </a:ext>
            </a:extLst>
          </p:cNvPr>
          <p:cNvSpPr/>
          <p:nvPr/>
        </p:nvSpPr>
        <p:spPr>
          <a:xfrm>
            <a:off x="8927690" y="427703"/>
            <a:ext cx="2448232" cy="125361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소그룹방</a:t>
            </a:r>
          </a:p>
        </p:txBody>
      </p:sp>
    </p:spTree>
    <p:extLst>
      <p:ext uri="{BB962C8B-B14F-4D97-AF65-F5344CB8AC3E}">
        <p14:creationId xmlns:p14="http://schemas.microsoft.com/office/powerpoint/2010/main" val="36423951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BFC50A-FD78-4522-AE0E-724B50267B41}"/>
              </a:ext>
            </a:extLst>
          </p:cNvPr>
          <p:cNvSpPr txBox="1"/>
          <p:nvPr/>
        </p:nvSpPr>
        <p:spPr>
          <a:xfrm>
            <a:off x="1920240" y="654040"/>
            <a:ext cx="86563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byte</a:t>
            </a:r>
            <a:r>
              <a:rPr lang="ko-KR" altLang="en-US" dirty="0"/>
              <a:t> </a:t>
            </a:r>
            <a:r>
              <a:rPr lang="ko-KR" altLang="en-US" dirty="0" err="1"/>
              <a:t>x</a:t>
            </a:r>
            <a:r>
              <a:rPr lang="ko-KR" altLang="en-US" dirty="0"/>
              <a:t> = 3;</a:t>
            </a:r>
          </a:p>
          <a:p>
            <a:r>
              <a:rPr lang="ko-KR" altLang="en-US" dirty="0" err="1"/>
              <a:t>byte</a:t>
            </a:r>
            <a:r>
              <a:rPr lang="ko-KR" altLang="en-US" dirty="0"/>
              <a:t> </a:t>
            </a:r>
            <a:r>
              <a:rPr lang="ko-KR" altLang="en-US" dirty="0" err="1"/>
              <a:t>y</a:t>
            </a:r>
            <a:r>
              <a:rPr lang="ko-KR" altLang="en-US" dirty="0"/>
              <a:t> = 4;</a:t>
            </a:r>
          </a:p>
          <a:p>
            <a:r>
              <a:rPr lang="ko-KR" altLang="en-US" dirty="0"/>
              <a:t>[00000011][00000100] =&gt; [0011 0100]</a:t>
            </a:r>
          </a:p>
          <a:p>
            <a:endParaRPr lang="ko-KR" altLang="en-US" dirty="0"/>
          </a:p>
          <a:p>
            <a:r>
              <a:rPr lang="ko-KR" altLang="en-US" dirty="0" err="1"/>
              <a:t>byte</a:t>
            </a:r>
            <a:r>
              <a:rPr lang="ko-KR" altLang="en-US" dirty="0"/>
              <a:t> </a:t>
            </a:r>
            <a:r>
              <a:rPr lang="ko-KR" altLang="en-US" dirty="0" err="1"/>
              <a:t>pos</a:t>
            </a:r>
            <a:r>
              <a:rPr lang="ko-KR" altLang="en-US" dirty="0"/>
              <a:t> = 3;   =&gt; [0000 0011] &lt;&lt; 4 ==&gt; [0011 0000]</a:t>
            </a:r>
          </a:p>
          <a:p>
            <a:r>
              <a:rPr lang="ko-KR" altLang="en-US" dirty="0" err="1"/>
              <a:t>byte</a:t>
            </a:r>
            <a:r>
              <a:rPr lang="ko-KR" altLang="en-US" dirty="0"/>
              <a:t> </a:t>
            </a:r>
            <a:r>
              <a:rPr lang="ko-KR" altLang="en-US" dirty="0" err="1"/>
              <a:t>pos</a:t>
            </a:r>
            <a:r>
              <a:rPr lang="ko-KR" altLang="en-US" dirty="0"/>
              <a:t> = (</a:t>
            </a:r>
            <a:r>
              <a:rPr lang="ko-KR" altLang="en-US" dirty="0" err="1"/>
              <a:t>x</a:t>
            </a:r>
            <a:r>
              <a:rPr lang="ko-KR" altLang="en-US" dirty="0"/>
              <a:t> &lt;&lt; 4) | </a:t>
            </a:r>
            <a:r>
              <a:rPr lang="ko-KR" altLang="en-US" dirty="0" err="1"/>
              <a:t>y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CDC853-605D-47A4-B18E-9CC527AAC30A}"/>
              </a:ext>
            </a:extLst>
          </p:cNvPr>
          <p:cNvSpPr txBox="1"/>
          <p:nvPr/>
        </p:nvSpPr>
        <p:spPr>
          <a:xfrm>
            <a:off x="2331720" y="2828835"/>
            <a:ext cx="30480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 &lt;&lt; 4 )  =&gt; [0011 0000]   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OR</a:t>
            </a:r>
          </a:p>
          <a:p>
            <a:r>
              <a:rPr lang="ko-KR" altLang="en-US" dirty="0" err="1"/>
              <a:t>y</a:t>
            </a:r>
            <a:r>
              <a:rPr lang="ko-KR" altLang="en-US" dirty="0"/>
              <a:t>           =&gt;  [0000 0100]</a:t>
            </a:r>
          </a:p>
          <a:p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 &lt;&lt; 4) | </a:t>
            </a:r>
            <a:r>
              <a:rPr lang="ko-KR" altLang="en-US" dirty="0" err="1"/>
              <a:t>y</a:t>
            </a:r>
            <a:r>
              <a:rPr lang="ko-KR" altLang="en-US" dirty="0"/>
              <a:t> =&gt;[0011 0100]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BEA46346-32B8-4CA0-A9C3-B7CC2591502C}"/>
              </a:ext>
            </a:extLst>
          </p:cNvPr>
          <p:cNvSpPr/>
          <p:nvPr/>
        </p:nvSpPr>
        <p:spPr>
          <a:xfrm>
            <a:off x="3611880" y="2408366"/>
            <a:ext cx="838200" cy="4204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8304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7A7C8FC1-9E9B-47DB-BE79-57415BB5C3C8}"/>
              </a:ext>
            </a:extLst>
          </p:cNvPr>
          <p:cNvSpPr txBox="1"/>
          <p:nvPr/>
        </p:nvSpPr>
        <p:spPr>
          <a:xfrm>
            <a:off x="2898554" y="616788"/>
            <a:ext cx="6690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C:\Work\Workspace</a:t>
            </a:r>
            <a:r>
              <a:rPr lang="en-US" altLang="ko-KR" dirty="0"/>
              <a:t>\img1.bmp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7B5122-1017-43A7-84B8-ACAE424CC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702" y="800777"/>
            <a:ext cx="7016018" cy="525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5D9DD57-F8AE-430F-9950-4E4670C22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702" y="621706"/>
            <a:ext cx="1085850" cy="228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4F576A-4DEA-4E9A-B989-C92BEDA14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0552" y="587417"/>
            <a:ext cx="2143125" cy="2476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DD4468E-9F08-4A34-A923-A41EB3921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8914" y="562652"/>
            <a:ext cx="2181225" cy="238125"/>
          </a:xfrm>
          <a:prstGeom prst="rect">
            <a:avLst/>
          </a:prstGeom>
        </p:spPr>
      </p:pic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F586FE13-36FA-41B0-B606-52F678F2E86F}"/>
              </a:ext>
            </a:extLst>
          </p:cNvPr>
          <p:cNvSpPr/>
          <p:nvPr/>
        </p:nvSpPr>
        <p:spPr>
          <a:xfrm>
            <a:off x="838200" y="621706"/>
            <a:ext cx="594360" cy="5718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D95F29-F99F-41C3-9E1B-D021578EBA97}"/>
              </a:ext>
            </a:extLst>
          </p:cNvPr>
          <p:cNvSpPr/>
          <p:nvPr/>
        </p:nvSpPr>
        <p:spPr>
          <a:xfrm>
            <a:off x="609600" y="800777"/>
            <a:ext cx="2301240" cy="582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파일을 오픈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6F9604-E692-483F-AD5C-3A712E27B002}"/>
              </a:ext>
            </a:extLst>
          </p:cNvPr>
          <p:cNvSpPr/>
          <p:nvPr/>
        </p:nvSpPr>
        <p:spPr>
          <a:xfrm>
            <a:off x="609600" y="1383706"/>
            <a:ext cx="2301240" cy="582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파일에서 </a:t>
            </a:r>
            <a:r>
              <a:rPr lang="en-US" altLang="ko-KR" dirty="0"/>
              <a:t>16</a:t>
            </a:r>
            <a:r>
              <a:rPr lang="ko-KR" altLang="en-US" dirty="0"/>
              <a:t>비트를 읽어내고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65FCA2-D795-40E2-88B3-4E766337B1E9}"/>
              </a:ext>
            </a:extLst>
          </p:cNvPr>
          <p:cNvSpPr/>
          <p:nvPr/>
        </p:nvSpPr>
        <p:spPr>
          <a:xfrm>
            <a:off x="609600" y="1966635"/>
            <a:ext cx="2301240" cy="582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파일에서 </a:t>
            </a:r>
            <a:r>
              <a:rPr lang="en-US" altLang="ko-KR" dirty="0"/>
              <a:t>32</a:t>
            </a:r>
            <a:r>
              <a:rPr lang="ko-KR" altLang="en-US" dirty="0"/>
              <a:t>비트를 읽어내고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7E240D-519D-4DFE-B15B-18DC9C12CFD2}"/>
              </a:ext>
            </a:extLst>
          </p:cNvPr>
          <p:cNvCxnSpPr>
            <a:stCxn id="12" idx="3"/>
          </p:cNvCxnSpPr>
          <p:nvPr/>
        </p:nvCxnSpPr>
        <p:spPr>
          <a:xfrm flipV="1">
            <a:off x="2910840" y="1092241"/>
            <a:ext cx="34538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6A67406-B038-461B-9AB9-7CF564E31A55}"/>
              </a:ext>
            </a:extLst>
          </p:cNvPr>
          <p:cNvSpPr/>
          <p:nvPr/>
        </p:nvSpPr>
        <p:spPr>
          <a:xfrm>
            <a:off x="3448243" y="1554479"/>
            <a:ext cx="2428779" cy="716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</a:t>
            </a:r>
            <a:r>
              <a:rPr lang="en-US" altLang="ko-KR" dirty="0"/>
              <a:t>/</a:t>
            </a:r>
            <a:r>
              <a:rPr lang="ko-KR" altLang="en-US" dirty="0"/>
              <a:t>출력</a:t>
            </a:r>
          </a:p>
        </p:txBody>
      </p:sp>
      <p:pic>
        <p:nvPicPr>
          <p:cNvPr id="21" name="그림 20" descr="전자기기이(가) 표시된 사진&#10;&#10;자동 생성된 설명">
            <a:extLst>
              <a:ext uri="{FF2B5EF4-FFF2-40B4-BE49-F238E27FC236}">
                <a16:creationId xmlns:a16="http://schemas.microsoft.com/office/drawing/2014/main" id="{09DFCAB4-7F0C-45FE-8229-FB8B01FDA5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969799" y="3860759"/>
            <a:ext cx="5715000" cy="3810000"/>
          </a:xfrm>
          <a:prstGeom prst="rect">
            <a:avLst/>
          </a:prstGeom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874A9D86-28AB-4C0D-9458-21C0F1AEF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155" y="4962121"/>
            <a:ext cx="666943" cy="49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C060A2C8-7090-43B5-A066-63C574DD34D4}"/>
              </a:ext>
            </a:extLst>
          </p:cNvPr>
          <p:cNvSpPr/>
          <p:nvPr/>
        </p:nvSpPr>
        <p:spPr>
          <a:xfrm>
            <a:off x="1264920" y="4962121"/>
            <a:ext cx="3453862" cy="355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0032531-281D-4558-B0AE-B1B08077EEDE}"/>
              </a:ext>
            </a:extLst>
          </p:cNvPr>
          <p:cNvSpPr/>
          <p:nvPr/>
        </p:nvSpPr>
        <p:spPr>
          <a:xfrm>
            <a:off x="2270760" y="4541407"/>
            <a:ext cx="1177483" cy="1341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 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21401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5D246-8069-46FA-AAA5-814800D3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1994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A458829E-9F40-47F9-92B0-7F25C7B2784E}"/>
              </a:ext>
            </a:extLst>
          </p:cNvPr>
          <p:cNvSpPr/>
          <p:nvPr/>
        </p:nvSpPr>
        <p:spPr>
          <a:xfrm>
            <a:off x="8627806" y="2087207"/>
            <a:ext cx="2897339" cy="3088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41F5BE-2AA2-4E75-A8DE-B7F6C100A07A}"/>
              </a:ext>
            </a:extLst>
          </p:cNvPr>
          <p:cNvSpPr txBox="1"/>
          <p:nvPr/>
        </p:nvSpPr>
        <p:spPr>
          <a:xfrm>
            <a:off x="1032387" y="66367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자바 프로그래밍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27FC9AA0-8BF3-4224-A78C-AB8C61CE78BD}"/>
              </a:ext>
            </a:extLst>
          </p:cNvPr>
          <p:cNvSpPr/>
          <p:nvPr/>
        </p:nvSpPr>
        <p:spPr>
          <a:xfrm>
            <a:off x="1666568" y="1032387"/>
            <a:ext cx="339213" cy="5014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E326BD-059C-4DCA-9727-0C86F386A6AF}"/>
              </a:ext>
            </a:extLst>
          </p:cNvPr>
          <p:cNvSpPr txBox="1"/>
          <p:nvPr/>
        </p:nvSpPr>
        <p:spPr>
          <a:xfrm>
            <a:off x="1032387" y="1717875"/>
            <a:ext cx="497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자바를 이용해서 컴퓨터 프로그램을 만드는 것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8BDBB84D-4AC1-4D7F-A170-5BCB25FDE19E}"/>
              </a:ext>
            </a:extLst>
          </p:cNvPr>
          <p:cNvSpPr/>
          <p:nvPr/>
        </p:nvSpPr>
        <p:spPr>
          <a:xfrm>
            <a:off x="1666568" y="2218697"/>
            <a:ext cx="339213" cy="5014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94AEA0-5515-40E7-B0CA-0A268FE843B2}"/>
              </a:ext>
            </a:extLst>
          </p:cNvPr>
          <p:cNvSpPr txBox="1"/>
          <p:nvPr/>
        </p:nvSpPr>
        <p:spPr>
          <a:xfrm>
            <a:off x="1032387" y="2772072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컴퓨터 프로그램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6EE61EF5-6CCC-4381-BADD-E479C582DF27}"/>
              </a:ext>
            </a:extLst>
          </p:cNvPr>
          <p:cNvSpPr/>
          <p:nvPr/>
        </p:nvSpPr>
        <p:spPr>
          <a:xfrm>
            <a:off x="2062001" y="3147842"/>
            <a:ext cx="339213" cy="5014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27D440EC-98CC-4EBD-84B5-63E80BC806C1}"/>
              </a:ext>
            </a:extLst>
          </p:cNvPr>
          <p:cNvSpPr/>
          <p:nvPr/>
        </p:nvSpPr>
        <p:spPr>
          <a:xfrm>
            <a:off x="1302459" y="3154284"/>
            <a:ext cx="339213" cy="5014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C72316-8E98-48BE-8FB9-07A495895A03}"/>
              </a:ext>
            </a:extLst>
          </p:cNvPr>
          <p:cNvSpPr txBox="1"/>
          <p:nvPr/>
        </p:nvSpPr>
        <p:spPr>
          <a:xfrm>
            <a:off x="963612" y="37377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플랫폼</a:t>
            </a: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631D7D05-DADC-4C1F-A63D-D8318F22ADB7}"/>
              </a:ext>
            </a:extLst>
          </p:cNvPr>
          <p:cNvSpPr/>
          <p:nvPr/>
        </p:nvSpPr>
        <p:spPr>
          <a:xfrm>
            <a:off x="796413" y="2669458"/>
            <a:ext cx="2241755" cy="1622323"/>
          </a:xfrm>
          <a:custGeom>
            <a:avLst/>
            <a:gdLst>
              <a:gd name="connsiteX0" fmla="*/ 1297858 w 2241755"/>
              <a:gd name="connsiteY0" fmla="*/ 29497 h 1622323"/>
              <a:gd name="connsiteX1" fmla="*/ 1297858 w 2241755"/>
              <a:gd name="connsiteY1" fmla="*/ 29497 h 1622323"/>
              <a:gd name="connsiteX2" fmla="*/ 1165122 w 2241755"/>
              <a:gd name="connsiteY2" fmla="*/ 88490 h 1622323"/>
              <a:gd name="connsiteX3" fmla="*/ 1135626 w 2241755"/>
              <a:gd name="connsiteY3" fmla="*/ 132736 h 1622323"/>
              <a:gd name="connsiteX4" fmla="*/ 752168 w 2241755"/>
              <a:gd name="connsiteY4" fmla="*/ 722671 h 1622323"/>
              <a:gd name="connsiteX5" fmla="*/ 0 w 2241755"/>
              <a:gd name="connsiteY5" fmla="*/ 1578077 h 1622323"/>
              <a:gd name="connsiteX6" fmla="*/ 929148 w 2241755"/>
              <a:gd name="connsiteY6" fmla="*/ 1622323 h 1622323"/>
              <a:gd name="connsiteX7" fmla="*/ 1032387 w 2241755"/>
              <a:gd name="connsiteY7" fmla="*/ 1548581 h 1622323"/>
              <a:gd name="connsiteX8" fmla="*/ 1283110 w 2241755"/>
              <a:gd name="connsiteY8" fmla="*/ 899652 h 1622323"/>
              <a:gd name="connsiteX9" fmla="*/ 2079522 w 2241755"/>
              <a:gd name="connsiteY9" fmla="*/ 589936 h 1622323"/>
              <a:gd name="connsiteX10" fmla="*/ 2241755 w 2241755"/>
              <a:gd name="connsiteY10" fmla="*/ 73742 h 1622323"/>
              <a:gd name="connsiteX11" fmla="*/ 1209368 w 2241755"/>
              <a:gd name="connsiteY11" fmla="*/ 0 h 1622323"/>
              <a:gd name="connsiteX12" fmla="*/ 1268361 w 2241755"/>
              <a:gd name="connsiteY12" fmla="*/ 73742 h 1622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1755" h="1622323">
                <a:moveTo>
                  <a:pt x="1297858" y="29497"/>
                </a:moveTo>
                <a:lnTo>
                  <a:pt x="1297858" y="29497"/>
                </a:lnTo>
                <a:cubicBezTo>
                  <a:pt x="1253613" y="49161"/>
                  <a:pt x="1205971" y="62495"/>
                  <a:pt x="1165122" y="88490"/>
                </a:cubicBezTo>
                <a:cubicBezTo>
                  <a:pt x="1150168" y="98006"/>
                  <a:pt x="1135626" y="132736"/>
                  <a:pt x="1135626" y="132736"/>
                </a:cubicBezTo>
                <a:lnTo>
                  <a:pt x="752168" y="722671"/>
                </a:lnTo>
                <a:lnTo>
                  <a:pt x="0" y="1578077"/>
                </a:lnTo>
                <a:lnTo>
                  <a:pt x="929148" y="1622323"/>
                </a:lnTo>
                <a:lnTo>
                  <a:pt x="1032387" y="1548581"/>
                </a:lnTo>
                <a:lnTo>
                  <a:pt x="1283110" y="899652"/>
                </a:lnTo>
                <a:lnTo>
                  <a:pt x="2079522" y="589936"/>
                </a:lnTo>
                <a:lnTo>
                  <a:pt x="2241755" y="73742"/>
                </a:lnTo>
                <a:lnTo>
                  <a:pt x="1209368" y="0"/>
                </a:lnTo>
                <a:lnTo>
                  <a:pt x="1268361" y="7374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202E153-251F-4C52-BF9E-0C8545552A1B}"/>
              </a:ext>
            </a:extLst>
          </p:cNvPr>
          <p:cNvSpPr/>
          <p:nvPr/>
        </p:nvSpPr>
        <p:spPr>
          <a:xfrm>
            <a:off x="1232586" y="4623309"/>
            <a:ext cx="339213" cy="5014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8BD0D6B1-36ED-4B70-86C8-38D260E243C3}"/>
              </a:ext>
            </a:extLst>
          </p:cNvPr>
          <p:cNvSpPr/>
          <p:nvPr/>
        </p:nvSpPr>
        <p:spPr>
          <a:xfrm>
            <a:off x="2231607" y="4623309"/>
            <a:ext cx="339213" cy="5014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201311-CDA1-4878-939D-8212A28C4FB3}"/>
              </a:ext>
            </a:extLst>
          </p:cNvPr>
          <p:cNvSpPr txBox="1"/>
          <p:nvPr/>
        </p:nvSpPr>
        <p:spPr>
          <a:xfrm>
            <a:off x="1079026" y="51754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29DB5-CF7F-46DA-BCA5-0BA20B0C47DE}"/>
              </a:ext>
            </a:extLst>
          </p:cNvPr>
          <p:cNvSpPr txBox="1"/>
          <p:nvPr/>
        </p:nvSpPr>
        <p:spPr>
          <a:xfrm>
            <a:off x="4905853" y="24847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프로그램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B9C7BF4-285F-489E-8BEB-A7F192BB4587}"/>
              </a:ext>
            </a:extLst>
          </p:cNvPr>
          <p:cNvCxnSpPr>
            <a:stCxn id="15" idx="2"/>
          </p:cNvCxnSpPr>
          <p:nvPr/>
        </p:nvCxnSpPr>
        <p:spPr>
          <a:xfrm>
            <a:off x="5459851" y="2854124"/>
            <a:ext cx="18795" cy="2505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0DBF41DB-3EEC-4560-B9AF-3A8B61456AEE}"/>
              </a:ext>
            </a:extLst>
          </p:cNvPr>
          <p:cNvSpPr/>
          <p:nvPr/>
        </p:nvSpPr>
        <p:spPr>
          <a:xfrm>
            <a:off x="5478646" y="3242779"/>
            <a:ext cx="999346" cy="495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482162-58EA-4950-A343-EA43EACF42D4}"/>
              </a:ext>
            </a:extLst>
          </p:cNvPr>
          <p:cNvSpPr txBox="1"/>
          <p:nvPr/>
        </p:nvSpPr>
        <p:spPr>
          <a:xfrm>
            <a:off x="8895509" y="24847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컴퓨터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CD674E-62C1-4004-85B4-E396CF091DDB}"/>
              </a:ext>
            </a:extLst>
          </p:cNvPr>
          <p:cNvSpPr/>
          <p:nvPr/>
        </p:nvSpPr>
        <p:spPr>
          <a:xfrm>
            <a:off x="8895508" y="3246303"/>
            <a:ext cx="1299171" cy="402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C868EA9-5352-46FE-888D-B2DEE319FF4D}"/>
              </a:ext>
            </a:extLst>
          </p:cNvPr>
          <p:cNvSpPr/>
          <p:nvPr/>
        </p:nvSpPr>
        <p:spPr>
          <a:xfrm>
            <a:off x="9894854" y="3246303"/>
            <a:ext cx="1299171" cy="402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914EF95-629E-4E0E-A02C-424C5C34C915}"/>
              </a:ext>
            </a:extLst>
          </p:cNvPr>
          <p:cNvSpPr/>
          <p:nvPr/>
        </p:nvSpPr>
        <p:spPr>
          <a:xfrm>
            <a:off x="8895508" y="4305701"/>
            <a:ext cx="2314085" cy="402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입</a:t>
            </a:r>
            <a:r>
              <a:rPr lang="en-US" altLang="ko-KR" dirty="0"/>
              <a:t>/</a:t>
            </a:r>
            <a:r>
              <a:rPr lang="ko-KR" altLang="en-US" dirty="0"/>
              <a:t>출력 도구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5D20EC-998A-4488-87B7-D7C4BB6DEF11}"/>
              </a:ext>
            </a:extLst>
          </p:cNvPr>
          <p:cNvSpPr txBox="1"/>
          <p:nvPr/>
        </p:nvSpPr>
        <p:spPr>
          <a:xfrm>
            <a:off x="6567847" y="24847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자바언어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70B0DFAD-006A-4659-A134-40AC03FF7990}"/>
              </a:ext>
            </a:extLst>
          </p:cNvPr>
          <p:cNvSpPr/>
          <p:nvPr/>
        </p:nvSpPr>
        <p:spPr>
          <a:xfrm>
            <a:off x="7628460" y="3242779"/>
            <a:ext cx="999346" cy="495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696A906-2CEC-40C2-85E9-D6D0F9C364EB}"/>
              </a:ext>
            </a:extLst>
          </p:cNvPr>
          <p:cNvSpPr/>
          <p:nvPr/>
        </p:nvSpPr>
        <p:spPr>
          <a:xfrm>
            <a:off x="8627806" y="2956738"/>
            <a:ext cx="3034122" cy="92208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7BA2B3-6BBF-42E3-B070-AF8B5B9ACE8D}"/>
              </a:ext>
            </a:extLst>
          </p:cNvPr>
          <p:cNvSpPr txBox="1"/>
          <p:nvPr/>
        </p:nvSpPr>
        <p:spPr>
          <a:xfrm>
            <a:off x="6516931" y="33370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컴파일러</a:t>
            </a:r>
          </a:p>
        </p:txBody>
      </p:sp>
      <p:sp>
        <p:nvSpPr>
          <p:cNvPr id="29" name="화살표: 굽음 28">
            <a:extLst>
              <a:ext uri="{FF2B5EF4-FFF2-40B4-BE49-F238E27FC236}">
                <a16:creationId xmlns:a16="http://schemas.microsoft.com/office/drawing/2014/main" id="{78928FB4-0A7E-42C6-9392-D1DDA6C4F58F}"/>
              </a:ext>
            </a:extLst>
          </p:cNvPr>
          <p:cNvSpPr/>
          <p:nvPr/>
        </p:nvSpPr>
        <p:spPr>
          <a:xfrm flipV="1">
            <a:off x="7053225" y="3793031"/>
            <a:ext cx="1705499" cy="95532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AB003F-D8BE-495B-B37C-3EB1456DE155}"/>
              </a:ext>
            </a:extLst>
          </p:cNvPr>
          <p:cNvSpPr txBox="1"/>
          <p:nvPr/>
        </p:nvSpPr>
        <p:spPr>
          <a:xfrm>
            <a:off x="6741486" y="460524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플랫폼 </a:t>
            </a:r>
            <a:r>
              <a:rPr lang="en-US" altLang="ko-KR" dirty="0"/>
              <a:t>=&gt; </a:t>
            </a:r>
            <a:r>
              <a:rPr lang="ko-KR" altLang="en-US" dirty="0"/>
              <a:t>기반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A8CAFE8-EAB6-43BE-9D1D-B354F3BEE90F}"/>
              </a:ext>
            </a:extLst>
          </p:cNvPr>
          <p:cNvSpPr/>
          <p:nvPr/>
        </p:nvSpPr>
        <p:spPr>
          <a:xfrm>
            <a:off x="6586642" y="4305701"/>
            <a:ext cx="1607182" cy="955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인터페이스</a:t>
            </a:r>
            <a:endParaRPr lang="en-US" altLang="ko-KR" dirty="0"/>
          </a:p>
          <a:p>
            <a:pPr algn="ctr"/>
            <a:r>
              <a:rPr lang="ko-KR" altLang="en-US" dirty="0"/>
              <a:t>모양은 함수</a:t>
            </a:r>
            <a:endParaRPr lang="en-US" altLang="ko-KR" dirty="0"/>
          </a:p>
          <a:p>
            <a:pPr algn="ctr"/>
            <a:r>
              <a:rPr lang="ko-KR" altLang="en-US" dirty="0"/>
              <a:t>줄여서 </a:t>
            </a:r>
            <a:r>
              <a:rPr lang="en-US" altLang="ko-KR" dirty="0"/>
              <a:t>: API</a:t>
            </a:r>
            <a:endParaRPr lang="ko-KR" altLang="en-US" dirty="0"/>
          </a:p>
        </p:txBody>
      </p:sp>
      <p:sp>
        <p:nvSpPr>
          <p:cNvPr id="32" name="화살표: 위쪽 31">
            <a:extLst>
              <a:ext uri="{FF2B5EF4-FFF2-40B4-BE49-F238E27FC236}">
                <a16:creationId xmlns:a16="http://schemas.microsoft.com/office/drawing/2014/main" id="{E680417F-6047-47F6-A621-92B96109F018}"/>
              </a:ext>
            </a:extLst>
          </p:cNvPr>
          <p:cNvSpPr/>
          <p:nvPr/>
        </p:nvSpPr>
        <p:spPr>
          <a:xfrm>
            <a:off x="6774479" y="1858917"/>
            <a:ext cx="532991" cy="58225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0EC95F-C053-425B-8667-2CE6EE1039D5}"/>
              </a:ext>
            </a:extLst>
          </p:cNvPr>
          <p:cNvSpPr txBox="1"/>
          <p:nvPr/>
        </p:nvSpPr>
        <p:spPr>
          <a:xfrm>
            <a:off x="6298298" y="1348543"/>
            <a:ext cx="5687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 </a:t>
            </a:r>
            <a:r>
              <a:rPr lang="en-US" altLang="ko-KR" dirty="0"/>
              <a:t>=&gt; </a:t>
            </a:r>
            <a:r>
              <a:rPr lang="ko-KR" altLang="en-US" dirty="0"/>
              <a:t>형식 </a:t>
            </a:r>
            <a:r>
              <a:rPr lang="en-US" altLang="ko-KR" dirty="0"/>
              <a:t>-&gt; </a:t>
            </a:r>
            <a:r>
              <a:rPr lang="ko-KR" altLang="en-US" dirty="0"/>
              <a:t>변수 </a:t>
            </a:r>
            <a:r>
              <a:rPr lang="en-US" altLang="ko-KR" dirty="0"/>
              <a:t>=&gt; </a:t>
            </a:r>
            <a:r>
              <a:rPr lang="ko-KR" altLang="en-US" dirty="0"/>
              <a:t>연산자</a:t>
            </a:r>
            <a:r>
              <a:rPr lang="en-US" altLang="ko-KR" dirty="0"/>
              <a:t>(</a:t>
            </a:r>
            <a:r>
              <a:rPr lang="ko-KR" altLang="en-US" dirty="0"/>
              <a:t>산술</a:t>
            </a:r>
            <a:r>
              <a:rPr lang="en-US" altLang="ko-KR" dirty="0"/>
              <a:t>/</a:t>
            </a:r>
            <a:r>
              <a:rPr lang="ko-KR" altLang="en-US" dirty="0"/>
              <a:t>비교</a:t>
            </a:r>
            <a:r>
              <a:rPr lang="en-US" altLang="ko-KR" dirty="0"/>
              <a:t>/</a:t>
            </a:r>
            <a:r>
              <a:rPr lang="ko-KR" altLang="en-US" dirty="0"/>
              <a:t>관계</a:t>
            </a:r>
            <a:r>
              <a:rPr lang="en-US" altLang="ko-KR" dirty="0"/>
              <a:t>/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F8DE159-0060-4268-9306-A1422D160D61}"/>
              </a:ext>
            </a:extLst>
          </p:cNvPr>
          <p:cNvSpPr/>
          <p:nvPr/>
        </p:nvSpPr>
        <p:spPr>
          <a:xfrm>
            <a:off x="6516931" y="2218697"/>
            <a:ext cx="1158912" cy="1574334"/>
          </a:xfrm>
          <a:prstGeom prst="round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자바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언어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72044B8-5D2D-4A18-9E7A-F17047C61673}"/>
              </a:ext>
            </a:extLst>
          </p:cNvPr>
          <p:cNvSpPr/>
          <p:nvPr/>
        </p:nvSpPr>
        <p:spPr>
          <a:xfrm>
            <a:off x="6516931" y="4107114"/>
            <a:ext cx="1158912" cy="1574334"/>
          </a:xfrm>
          <a:prstGeom prst="round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자바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플랫폼</a:t>
            </a:r>
          </a:p>
        </p:txBody>
      </p:sp>
    </p:spTree>
    <p:extLst>
      <p:ext uri="{BB962C8B-B14F-4D97-AF65-F5344CB8AC3E}">
        <p14:creationId xmlns:p14="http://schemas.microsoft.com/office/powerpoint/2010/main" val="37316754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7AA445-9A09-47F0-B0A3-3A37C6EB1CC8}"/>
              </a:ext>
            </a:extLst>
          </p:cNvPr>
          <p:cNvSpPr txBox="1"/>
          <p:nvPr/>
        </p:nvSpPr>
        <p:spPr>
          <a:xfrm>
            <a:off x="958645" y="1032387"/>
            <a:ext cx="929530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</a:t>
            </a:r>
            <a:r>
              <a:rPr lang="en-US" altLang="ko-KR" dirty="0"/>
              <a:t>(</a:t>
            </a:r>
            <a:r>
              <a:rPr lang="ko-KR" altLang="en-US" dirty="0"/>
              <a:t>크기</a:t>
            </a:r>
            <a:r>
              <a:rPr lang="en-US" altLang="ko-KR" dirty="0"/>
              <a:t>)-</a:t>
            </a:r>
            <a:r>
              <a:rPr lang="ko-KR" altLang="en-US" dirty="0"/>
              <a:t>단위</a:t>
            </a:r>
            <a:r>
              <a:rPr lang="en-US" altLang="ko-KR" dirty="0"/>
              <a:t>(</a:t>
            </a:r>
            <a:r>
              <a:rPr lang="ko-KR" altLang="en-US" dirty="0"/>
              <a:t>비트</a:t>
            </a:r>
            <a:r>
              <a:rPr lang="en-US" altLang="ko-KR" dirty="0"/>
              <a:t>,</a:t>
            </a:r>
            <a:r>
              <a:rPr lang="ko-KR" altLang="en-US" dirty="0"/>
              <a:t>바이트</a:t>
            </a:r>
            <a:r>
              <a:rPr lang="en-US" altLang="ko-KR" dirty="0"/>
              <a:t>(=8</a:t>
            </a:r>
            <a:r>
              <a:rPr lang="ko-KR" altLang="en-US" dirty="0"/>
              <a:t>비트</a:t>
            </a:r>
            <a:r>
              <a:rPr lang="en-US" altLang="ko-KR" dirty="0"/>
              <a:t>),</a:t>
            </a:r>
            <a:r>
              <a:rPr lang="ko-KR" altLang="en-US" dirty="0"/>
              <a:t>워드</a:t>
            </a:r>
            <a:r>
              <a:rPr lang="en-US" altLang="ko-KR" dirty="0"/>
              <a:t>(=16</a:t>
            </a:r>
            <a:r>
              <a:rPr lang="ko-KR" altLang="en-US" dirty="0"/>
              <a:t>비트</a:t>
            </a:r>
            <a:r>
              <a:rPr lang="en-US" altLang="ko-KR" dirty="0"/>
              <a:t>),</a:t>
            </a:r>
            <a:r>
              <a:rPr lang="ko-KR" altLang="en-US" dirty="0" err="1"/>
              <a:t>더블워드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/</a:t>
            </a:r>
            <a:r>
              <a:rPr lang="ko-KR" altLang="en-US" dirty="0" err="1"/>
              <a:t>값의표현</a:t>
            </a:r>
            <a:r>
              <a:rPr lang="en-US" altLang="ko-KR" dirty="0"/>
              <a:t>/</a:t>
            </a:r>
          </a:p>
          <a:p>
            <a:r>
              <a:rPr lang="ko-KR" altLang="en-US" dirty="0" err="1"/>
              <a:t>값의형식</a:t>
            </a:r>
            <a:r>
              <a:rPr lang="en-US" altLang="ko-KR" dirty="0"/>
              <a:t>(</a:t>
            </a:r>
            <a:r>
              <a:rPr lang="ko-KR" altLang="en-US" dirty="0"/>
              <a:t>정수형식</a:t>
            </a:r>
            <a:r>
              <a:rPr lang="en-US" altLang="ko-KR" dirty="0"/>
              <a:t>(byte, short(=2</a:t>
            </a:r>
            <a:r>
              <a:rPr lang="ko-KR" altLang="en-US" dirty="0"/>
              <a:t>바이트</a:t>
            </a:r>
            <a:r>
              <a:rPr lang="en-US" altLang="ko-KR" dirty="0"/>
              <a:t>), “int”, long), </a:t>
            </a:r>
            <a:r>
              <a:rPr lang="ko-KR" altLang="en-US" dirty="0"/>
              <a:t>실수형식</a:t>
            </a:r>
            <a:r>
              <a:rPr lang="en-US" altLang="ko-KR" dirty="0"/>
              <a:t>(float(=4byte), “double”))</a:t>
            </a:r>
          </a:p>
          <a:p>
            <a:r>
              <a:rPr lang="ko-KR" altLang="en-US" dirty="0"/>
              <a:t>연산자</a:t>
            </a:r>
            <a:r>
              <a:rPr lang="en-US" altLang="ko-KR" dirty="0"/>
              <a:t>(</a:t>
            </a:r>
          </a:p>
          <a:p>
            <a:r>
              <a:rPr lang="ko-KR" altLang="en-US" dirty="0"/>
              <a:t>산술</a:t>
            </a:r>
            <a:r>
              <a:rPr lang="en-US" altLang="ko-KR" dirty="0"/>
              <a:t>(%-</a:t>
            </a:r>
            <a:r>
              <a:rPr lang="ko-KR" altLang="en-US" dirty="0"/>
              <a:t>나머지</a:t>
            </a:r>
            <a:r>
              <a:rPr lang="en-US" altLang="ko-KR" dirty="0"/>
              <a:t>),</a:t>
            </a:r>
          </a:p>
          <a:p>
            <a:r>
              <a:rPr lang="ko-KR" altLang="en-US" dirty="0"/>
              <a:t>비교</a:t>
            </a:r>
            <a:r>
              <a:rPr lang="en-US" altLang="ko-KR" dirty="0"/>
              <a:t>(&lt;=,&gt;=,!=,==),</a:t>
            </a:r>
            <a:r>
              <a:rPr lang="ko-KR" altLang="en-US" dirty="0"/>
              <a:t>관계</a:t>
            </a:r>
            <a:r>
              <a:rPr lang="en-US" altLang="ko-KR" dirty="0"/>
              <a:t>(&amp;&amp;, || - </a:t>
            </a:r>
            <a:r>
              <a:rPr lang="ko-KR" altLang="en-US" dirty="0"/>
              <a:t>피연산자는 논리값이어야 한다</a:t>
            </a:r>
            <a:r>
              <a:rPr lang="en-US" altLang="ko-KR" dirty="0"/>
              <a:t>.),</a:t>
            </a:r>
          </a:p>
          <a:p>
            <a:r>
              <a:rPr lang="ko-KR" altLang="en-US" dirty="0"/>
              <a:t>비트</a:t>
            </a:r>
            <a:r>
              <a:rPr lang="en-US" altLang="ko-KR" dirty="0"/>
              <a:t>(&amp;)</a:t>
            </a:r>
          </a:p>
          <a:p>
            <a:r>
              <a:rPr lang="en-US" altLang="ko-KR" dirty="0"/>
              <a:t>3 &amp; 4</a:t>
            </a:r>
          </a:p>
          <a:p>
            <a:r>
              <a:rPr lang="en-US" altLang="ko-KR" dirty="0"/>
              <a:t>3 &lt;&lt; 2  :  0011 &lt;&lt; 2 : 1100 </a:t>
            </a:r>
          </a:p>
          <a:p>
            <a:r>
              <a:rPr lang="en-US" altLang="ko-KR" dirty="0"/>
              <a:t>9 &gt;&gt; 2  :  1001 &gt;&gt; 2 : 1110</a:t>
            </a:r>
          </a:p>
          <a:p>
            <a:r>
              <a:rPr lang="en-US" altLang="ko-KR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8767575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577E9-47D4-4ED4-B41D-472E280B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이클립스를 사용하기 위한 설정정보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6EE0B-49AD-4C3B-B6F6-E39AE7B02C09}"/>
              </a:ext>
            </a:extLst>
          </p:cNvPr>
          <p:cNvSpPr txBox="1"/>
          <p:nvPr/>
        </p:nvSpPr>
        <p:spPr>
          <a:xfrm>
            <a:off x="2834640" y="169068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프로그램을 만들 때 이클립스가 알고 있어야 할 설정</a:t>
            </a:r>
          </a:p>
          <a:p>
            <a:endParaRPr lang="ko-KR" altLang="en-US" dirty="0"/>
          </a:p>
          <a:p>
            <a:r>
              <a:rPr lang="ko-KR" altLang="en-US" dirty="0"/>
              <a:t>너 컴파일러 </a:t>
            </a:r>
            <a:r>
              <a:rPr lang="ko-KR" altLang="en-US" dirty="0" err="1"/>
              <a:t>어딨어</a:t>
            </a:r>
            <a:r>
              <a:rPr lang="ko-KR" altLang="en-US" dirty="0"/>
              <a:t>..</a:t>
            </a:r>
          </a:p>
          <a:p>
            <a:r>
              <a:rPr lang="ko-KR" altLang="en-US" dirty="0"/>
              <a:t>너 작업환경이 </a:t>
            </a:r>
            <a:r>
              <a:rPr lang="ko-KR" altLang="en-US" dirty="0" err="1"/>
              <a:t>어딨어</a:t>
            </a:r>
            <a:r>
              <a:rPr lang="ko-KR" altLang="en-US" dirty="0"/>
              <a:t>..</a:t>
            </a:r>
          </a:p>
          <a:p>
            <a:r>
              <a:rPr lang="ko-KR" altLang="en-US" dirty="0"/>
              <a:t>너 컴파일 할 때 클래스 패스 어디야..</a:t>
            </a:r>
          </a:p>
          <a:p>
            <a:r>
              <a:rPr lang="ko-KR" altLang="en-US" dirty="0"/>
              <a:t>너 컴파일 할 때 ....옵션</a:t>
            </a:r>
          </a:p>
          <a:p>
            <a:r>
              <a:rPr lang="ko-KR" altLang="en-US" dirty="0"/>
              <a:t>네가 사용하는 소스코드 파일 확자장자가 </a:t>
            </a:r>
            <a:r>
              <a:rPr lang="ko-KR" altLang="en-US" dirty="0" err="1"/>
              <a:t>뭐야</a:t>
            </a:r>
            <a:r>
              <a:rPr lang="ko-KR" altLang="en-US" dirty="0"/>
              <a:t>..</a:t>
            </a:r>
          </a:p>
          <a:p>
            <a:endParaRPr lang="ko-KR" altLang="en-US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06B9F687-419C-4A87-9648-77F50348AE73}"/>
              </a:ext>
            </a:extLst>
          </p:cNvPr>
          <p:cNvSpPr/>
          <p:nvPr/>
        </p:nvSpPr>
        <p:spPr>
          <a:xfrm>
            <a:off x="4785360" y="4038600"/>
            <a:ext cx="1310640" cy="8534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ADC5E27-F3FD-4629-B536-1B49490A16DC}"/>
              </a:ext>
            </a:extLst>
          </p:cNvPr>
          <p:cNvSpPr/>
          <p:nvPr/>
        </p:nvSpPr>
        <p:spPr>
          <a:xfrm>
            <a:off x="3474720" y="5127407"/>
            <a:ext cx="4175760" cy="853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이클립스 프로젝트 파일에 저장</a:t>
            </a:r>
          </a:p>
        </p:txBody>
      </p:sp>
    </p:spTree>
    <p:extLst>
      <p:ext uri="{BB962C8B-B14F-4D97-AF65-F5344CB8AC3E}">
        <p14:creationId xmlns:p14="http://schemas.microsoft.com/office/powerpoint/2010/main" val="16262196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63E95C-62E3-4CF7-BFD5-7F5F830C992F}"/>
              </a:ext>
            </a:extLst>
          </p:cNvPr>
          <p:cNvSpPr txBox="1"/>
          <p:nvPr/>
        </p:nvSpPr>
        <p:spPr>
          <a:xfrm>
            <a:off x="4830779" y="628762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/>
              <a:t>객체지향</a:t>
            </a:r>
            <a:endParaRPr lang="ko-KR" altLang="en-US" sz="2800" dirty="0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D5B1102A-9A0E-4C45-847D-5FF7ECA2357D}"/>
              </a:ext>
            </a:extLst>
          </p:cNvPr>
          <p:cNvSpPr/>
          <p:nvPr/>
        </p:nvSpPr>
        <p:spPr>
          <a:xfrm>
            <a:off x="1548581" y="1024665"/>
            <a:ext cx="634180" cy="686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1DFA8D-3FEA-44AC-8A9D-0E5762D2857F}"/>
              </a:ext>
            </a:extLst>
          </p:cNvPr>
          <p:cNvSpPr txBox="1"/>
          <p:nvPr/>
        </p:nvSpPr>
        <p:spPr>
          <a:xfrm>
            <a:off x="737419" y="1814052"/>
            <a:ext cx="1566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자바 </a:t>
            </a:r>
            <a:r>
              <a:rPr lang="en-US" altLang="ko-KR" sz="2800" dirty="0"/>
              <a:t>API</a:t>
            </a:r>
            <a:endParaRPr lang="ko-KR" altLang="en-US" sz="2800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C8CF4D8D-9A0D-4792-83F1-85F0E1A98638}"/>
              </a:ext>
            </a:extLst>
          </p:cNvPr>
          <p:cNvSpPr/>
          <p:nvPr/>
        </p:nvSpPr>
        <p:spPr>
          <a:xfrm>
            <a:off x="1548581" y="2500200"/>
            <a:ext cx="634180" cy="686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EB662-5AC7-41F9-9238-E860A9E46CB0}"/>
              </a:ext>
            </a:extLst>
          </p:cNvPr>
          <p:cNvSpPr txBox="1"/>
          <p:nvPr/>
        </p:nvSpPr>
        <p:spPr>
          <a:xfrm>
            <a:off x="737419" y="3334528"/>
            <a:ext cx="4333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자바 </a:t>
            </a:r>
            <a:r>
              <a:rPr lang="en-US" altLang="ko-KR" sz="2800" dirty="0"/>
              <a:t>API</a:t>
            </a:r>
            <a:r>
              <a:rPr lang="ko-KR" altLang="en-US" sz="2800" dirty="0"/>
              <a:t>의 구현체는 함수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1F6F9F36-D3B7-4DAB-9B7B-BB3BAB30A037}"/>
              </a:ext>
            </a:extLst>
          </p:cNvPr>
          <p:cNvSpPr/>
          <p:nvPr/>
        </p:nvSpPr>
        <p:spPr>
          <a:xfrm>
            <a:off x="1548581" y="3960987"/>
            <a:ext cx="634180" cy="686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7091DA-9B18-4152-8F47-438322A931D5}"/>
              </a:ext>
            </a:extLst>
          </p:cNvPr>
          <p:cNvSpPr txBox="1"/>
          <p:nvPr/>
        </p:nvSpPr>
        <p:spPr>
          <a:xfrm>
            <a:off x="737419" y="4848675"/>
            <a:ext cx="892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자바는 모든 함수를 객체를 통해서 사용하도록 강요됨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AB3B1F-8095-4020-B494-CB9AA9882315}"/>
              </a:ext>
            </a:extLst>
          </p:cNvPr>
          <p:cNvSpPr/>
          <p:nvPr/>
        </p:nvSpPr>
        <p:spPr>
          <a:xfrm>
            <a:off x="4070555" y="4647135"/>
            <a:ext cx="3141406" cy="8982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94FCD3D4-ED54-4BFB-A66E-947B3BDC9A00}"/>
              </a:ext>
            </a:extLst>
          </p:cNvPr>
          <p:cNvSpPr/>
          <p:nvPr/>
        </p:nvSpPr>
        <p:spPr>
          <a:xfrm>
            <a:off x="5324168" y="5573435"/>
            <a:ext cx="634180" cy="686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8664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E220A5-16D8-4EF0-9C40-D6CE1827EAAB}"/>
              </a:ext>
            </a:extLst>
          </p:cNvPr>
          <p:cNvSpPr txBox="1"/>
          <p:nvPr/>
        </p:nvSpPr>
        <p:spPr>
          <a:xfrm>
            <a:off x="899653" y="943897"/>
            <a:ext cx="454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power(x) : </a:t>
            </a:r>
            <a:r>
              <a:rPr lang="ko-KR" altLang="en-US" dirty="0"/>
              <a:t>어떤 기능을 대변하는 블랙박스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1B2689-76D7-40B9-A306-3A7794B8BE8A}"/>
              </a:ext>
            </a:extLst>
          </p:cNvPr>
          <p:cNvSpPr txBox="1"/>
          <p:nvPr/>
        </p:nvSpPr>
        <p:spPr>
          <a:xfrm>
            <a:off x="471950" y="30971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객체지향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A1211E-7E7E-49FF-AD0A-B9539E0BFF71}"/>
              </a:ext>
            </a:extLst>
          </p:cNvPr>
          <p:cNvSpPr txBox="1"/>
          <p:nvPr/>
        </p:nvSpPr>
        <p:spPr>
          <a:xfrm>
            <a:off x="1725562" y="181405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print()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FFF41-77DD-4FF6-93AF-39901EBD93A4}"/>
              </a:ext>
            </a:extLst>
          </p:cNvPr>
          <p:cNvSpPr txBox="1"/>
          <p:nvPr/>
        </p:nvSpPr>
        <p:spPr>
          <a:xfrm>
            <a:off x="2764137" y="2183384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flush()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063EF-BE5B-4FCF-B438-02BD78E74A35}"/>
              </a:ext>
            </a:extLst>
          </p:cNvPr>
          <p:cNvSpPr txBox="1"/>
          <p:nvPr/>
        </p:nvSpPr>
        <p:spPr>
          <a:xfrm>
            <a:off x="1887561" y="2832313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ECD43-EC9B-4FA3-8584-DF0744767853}"/>
              </a:ext>
            </a:extLst>
          </p:cNvPr>
          <p:cNvSpPr txBox="1"/>
          <p:nvPr/>
        </p:nvSpPr>
        <p:spPr>
          <a:xfrm>
            <a:off x="3585196" y="2833558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9F76E1-3D7F-469C-85D5-48F0572EB066}"/>
              </a:ext>
            </a:extLst>
          </p:cNvPr>
          <p:cNvSpPr txBox="1"/>
          <p:nvPr/>
        </p:nvSpPr>
        <p:spPr>
          <a:xfrm>
            <a:off x="3585196" y="3053539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7A9789-EE73-4C65-A658-17C2E2AB1F34}"/>
              </a:ext>
            </a:extLst>
          </p:cNvPr>
          <p:cNvSpPr txBox="1"/>
          <p:nvPr/>
        </p:nvSpPr>
        <p:spPr>
          <a:xfrm>
            <a:off x="3717931" y="3217639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7B7B3-13B7-41BC-8299-A58993B22C65}"/>
              </a:ext>
            </a:extLst>
          </p:cNvPr>
          <p:cNvSpPr txBox="1"/>
          <p:nvPr/>
        </p:nvSpPr>
        <p:spPr>
          <a:xfrm>
            <a:off x="3408215" y="3483732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9A58D6-D863-4635-912E-7D62E6A73BC2}"/>
              </a:ext>
            </a:extLst>
          </p:cNvPr>
          <p:cNvSpPr txBox="1"/>
          <p:nvPr/>
        </p:nvSpPr>
        <p:spPr>
          <a:xfrm>
            <a:off x="2887319" y="3498481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F61B4B-E9FB-47AF-B72B-13589CB42F4F}"/>
              </a:ext>
            </a:extLst>
          </p:cNvPr>
          <p:cNvSpPr txBox="1"/>
          <p:nvPr/>
        </p:nvSpPr>
        <p:spPr>
          <a:xfrm>
            <a:off x="2984521" y="3025599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76FA62-A5C6-4A93-8787-717FF0F8FA0C}"/>
              </a:ext>
            </a:extLst>
          </p:cNvPr>
          <p:cNvSpPr txBox="1"/>
          <p:nvPr/>
        </p:nvSpPr>
        <p:spPr>
          <a:xfrm>
            <a:off x="3302625" y="2628327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BB8D53-814C-45E2-9B14-F88C52DD9754}"/>
              </a:ext>
            </a:extLst>
          </p:cNvPr>
          <p:cNvSpPr txBox="1"/>
          <p:nvPr/>
        </p:nvSpPr>
        <p:spPr>
          <a:xfrm>
            <a:off x="3717931" y="2169570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703D1949-4060-43D3-8D38-0314DE506382}"/>
              </a:ext>
            </a:extLst>
          </p:cNvPr>
          <p:cNvSpPr/>
          <p:nvPr/>
        </p:nvSpPr>
        <p:spPr>
          <a:xfrm>
            <a:off x="4238827" y="1814052"/>
            <a:ext cx="1044004" cy="2212258"/>
          </a:xfrm>
          <a:prstGeom prst="rightBrace">
            <a:avLst>
              <a:gd name="adj1" fmla="val 3658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B73356-B79F-406A-8952-FCE587B62DB8}"/>
              </a:ext>
            </a:extLst>
          </p:cNvPr>
          <p:cNvSpPr txBox="1"/>
          <p:nvPr/>
        </p:nvSpPr>
        <p:spPr>
          <a:xfrm>
            <a:off x="5388421" y="273551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4500 </a:t>
            </a:r>
            <a:r>
              <a:rPr lang="ko-KR" altLang="en-US" dirty="0"/>
              <a:t>개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E081A934-4576-450E-858D-D4A47A128ABB}"/>
              </a:ext>
            </a:extLst>
          </p:cNvPr>
          <p:cNvSpPr/>
          <p:nvPr/>
        </p:nvSpPr>
        <p:spPr>
          <a:xfrm>
            <a:off x="6561120" y="2676309"/>
            <a:ext cx="840658" cy="466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1101EE-25FD-44B7-8224-E9BB3892C9D8}"/>
              </a:ext>
            </a:extLst>
          </p:cNvPr>
          <p:cNvSpPr txBox="1"/>
          <p:nvPr/>
        </p:nvSpPr>
        <p:spPr>
          <a:xfrm>
            <a:off x="7669162" y="197171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printStudent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6820BE-64E7-493A-8DAD-79E48C9124A0}"/>
              </a:ext>
            </a:extLst>
          </p:cNvPr>
          <p:cNvSpPr txBox="1"/>
          <p:nvPr/>
        </p:nvSpPr>
        <p:spPr>
          <a:xfrm>
            <a:off x="7669162" y="234104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ACED64-D306-41A3-9FDA-D0A460ADEBEC}"/>
              </a:ext>
            </a:extLst>
          </p:cNvPr>
          <p:cNvSpPr txBox="1"/>
          <p:nvPr/>
        </p:nvSpPr>
        <p:spPr>
          <a:xfrm>
            <a:off x="7669162" y="2724708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editStudent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60CAE6-E5C8-4325-B78F-685810E949A5}"/>
              </a:ext>
            </a:extLst>
          </p:cNvPr>
          <p:cNvSpPr txBox="1"/>
          <p:nvPr/>
        </p:nvSpPr>
        <p:spPr>
          <a:xfrm>
            <a:off x="8389871" y="1410550"/>
            <a:ext cx="1833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printRectangle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F0CB35-1748-4164-874C-2822C7409603}"/>
              </a:ext>
            </a:extLst>
          </p:cNvPr>
          <p:cNvSpPr txBox="1"/>
          <p:nvPr/>
        </p:nvSpPr>
        <p:spPr>
          <a:xfrm>
            <a:off x="9306660" y="1998718"/>
            <a:ext cx="188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inputRectangle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78C363-588A-4B43-BC31-0A387CFC5B99}"/>
              </a:ext>
            </a:extLst>
          </p:cNvPr>
          <p:cNvSpPr txBox="1"/>
          <p:nvPr/>
        </p:nvSpPr>
        <p:spPr>
          <a:xfrm>
            <a:off x="9281012" y="2735515"/>
            <a:ext cx="14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inputCircle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52A578-54AB-4EC4-AA99-206208511711}"/>
              </a:ext>
            </a:extLst>
          </p:cNvPr>
          <p:cNvSpPr txBox="1"/>
          <p:nvPr/>
        </p:nvSpPr>
        <p:spPr>
          <a:xfrm>
            <a:off x="3221729" y="5264101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25974B-1110-4994-9C89-D1B88F7FB9C8}"/>
              </a:ext>
            </a:extLst>
          </p:cNvPr>
          <p:cNvSpPr txBox="1"/>
          <p:nvPr/>
        </p:nvSpPr>
        <p:spPr>
          <a:xfrm>
            <a:off x="5225726" y="4894769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editStudent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B27ACB-A39D-4463-999E-F02BEF47B65E}"/>
              </a:ext>
            </a:extLst>
          </p:cNvPr>
          <p:cNvSpPr txBox="1"/>
          <p:nvPr/>
        </p:nvSpPr>
        <p:spPr>
          <a:xfrm>
            <a:off x="3221729" y="4880438"/>
            <a:ext cx="188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inputRectangle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AD7633-142B-4079-B8F1-08559BDC59A8}"/>
              </a:ext>
            </a:extLst>
          </p:cNvPr>
          <p:cNvSpPr txBox="1"/>
          <p:nvPr/>
        </p:nvSpPr>
        <p:spPr>
          <a:xfrm>
            <a:off x="3221729" y="5681832"/>
            <a:ext cx="14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inputCircle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A96BE6-E8DF-49CE-B066-294A02B5DE21}"/>
              </a:ext>
            </a:extLst>
          </p:cNvPr>
          <p:cNvSpPr txBox="1"/>
          <p:nvPr/>
        </p:nvSpPr>
        <p:spPr>
          <a:xfrm>
            <a:off x="1269028" y="526240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printStudent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10F405-91F9-471D-BA60-2F68237FF9C6}"/>
              </a:ext>
            </a:extLst>
          </p:cNvPr>
          <p:cNvSpPr txBox="1"/>
          <p:nvPr/>
        </p:nvSpPr>
        <p:spPr>
          <a:xfrm>
            <a:off x="1269028" y="4880438"/>
            <a:ext cx="1833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printRectangle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560D9771-9912-43D6-8EBF-2529286BE63B}"/>
              </a:ext>
            </a:extLst>
          </p:cNvPr>
          <p:cNvSpPr/>
          <p:nvPr/>
        </p:nvSpPr>
        <p:spPr>
          <a:xfrm rot="8535206">
            <a:off x="6979024" y="3629336"/>
            <a:ext cx="840658" cy="466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0067-72EE-4BB2-AE13-3A2865229567}"/>
              </a:ext>
            </a:extLst>
          </p:cNvPr>
          <p:cNvSpPr txBox="1"/>
          <p:nvPr/>
        </p:nvSpPr>
        <p:spPr>
          <a:xfrm>
            <a:off x="5881743" y="423005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기능별로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A6B279-403B-4980-84AC-A2A3889855A4}"/>
              </a:ext>
            </a:extLst>
          </p:cNvPr>
          <p:cNvSpPr txBox="1"/>
          <p:nvPr/>
        </p:nvSpPr>
        <p:spPr>
          <a:xfrm>
            <a:off x="9400134" y="526240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0DA2A1-C006-4B73-A0DE-64B7332F170C}"/>
              </a:ext>
            </a:extLst>
          </p:cNvPr>
          <p:cNvSpPr txBox="1"/>
          <p:nvPr/>
        </p:nvSpPr>
        <p:spPr>
          <a:xfrm>
            <a:off x="9377192" y="5810933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editStudent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470283-C226-4657-85E9-885674A60305}"/>
              </a:ext>
            </a:extLst>
          </p:cNvPr>
          <p:cNvSpPr txBox="1"/>
          <p:nvPr/>
        </p:nvSpPr>
        <p:spPr>
          <a:xfrm>
            <a:off x="7421784" y="5262405"/>
            <a:ext cx="188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inputRectangle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49E7A6-190C-4053-B037-AE016E352D25}"/>
              </a:ext>
            </a:extLst>
          </p:cNvPr>
          <p:cNvSpPr txBox="1"/>
          <p:nvPr/>
        </p:nvSpPr>
        <p:spPr>
          <a:xfrm>
            <a:off x="11180600" y="4844674"/>
            <a:ext cx="14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inputCircle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319C9A-56FB-4D6D-A511-DEB504D76D57}"/>
              </a:ext>
            </a:extLst>
          </p:cNvPr>
          <p:cNvSpPr txBox="1"/>
          <p:nvPr/>
        </p:nvSpPr>
        <p:spPr>
          <a:xfrm>
            <a:off x="9332308" y="4844674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printStudent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7D3FFBE-8993-454E-BAFA-A1C5D05E423E}"/>
              </a:ext>
            </a:extLst>
          </p:cNvPr>
          <p:cNvSpPr txBox="1"/>
          <p:nvPr/>
        </p:nvSpPr>
        <p:spPr>
          <a:xfrm>
            <a:off x="7447433" y="4878742"/>
            <a:ext cx="1833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printRectangle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7FF086C2-E8FA-4BA9-854C-627A6CB0F155}"/>
              </a:ext>
            </a:extLst>
          </p:cNvPr>
          <p:cNvSpPr/>
          <p:nvPr/>
        </p:nvSpPr>
        <p:spPr>
          <a:xfrm rot="3667689">
            <a:off x="8418933" y="3666555"/>
            <a:ext cx="840658" cy="466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779DD7-A8F7-4907-B935-A15CB8D96058}"/>
              </a:ext>
            </a:extLst>
          </p:cNvPr>
          <p:cNvSpPr txBox="1"/>
          <p:nvPr/>
        </p:nvSpPr>
        <p:spPr>
          <a:xfrm>
            <a:off x="8753894" y="42300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대상</a:t>
            </a:r>
          </a:p>
        </p:txBody>
      </p:sp>
      <p:sp>
        <p:nvSpPr>
          <p:cNvPr id="51" name="양쪽 대괄호 50">
            <a:extLst>
              <a:ext uri="{FF2B5EF4-FFF2-40B4-BE49-F238E27FC236}">
                <a16:creationId xmlns:a16="http://schemas.microsoft.com/office/drawing/2014/main" id="{166BD93F-4D9D-4573-8CD6-166F9F4FDF0E}"/>
              </a:ext>
            </a:extLst>
          </p:cNvPr>
          <p:cNvSpPr/>
          <p:nvPr/>
        </p:nvSpPr>
        <p:spPr>
          <a:xfrm>
            <a:off x="7071492" y="4599387"/>
            <a:ext cx="5671114" cy="178666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말풍선: 타원형 51">
            <a:extLst>
              <a:ext uri="{FF2B5EF4-FFF2-40B4-BE49-F238E27FC236}">
                <a16:creationId xmlns:a16="http://schemas.microsoft.com/office/drawing/2014/main" id="{CBFB4D4C-1DFF-4DFD-975C-675FE91CD746}"/>
              </a:ext>
            </a:extLst>
          </p:cNvPr>
          <p:cNvSpPr/>
          <p:nvPr/>
        </p:nvSpPr>
        <p:spPr>
          <a:xfrm>
            <a:off x="9341415" y="3394931"/>
            <a:ext cx="1682357" cy="695428"/>
          </a:xfrm>
          <a:prstGeom prst="wedgeEllipseCallout">
            <a:avLst>
              <a:gd name="adj1" fmla="val -55899"/>
              <a:gd name="adj2" fmla="val 41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</a:t>
            </a:r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38A42B9B-78F0-4CCC-B97A-4F03CF1B8AFA}"/>
              </a:ext>
            </a:extLst>
          </p:cNvPr>
          <p:cNvSpPr/>
          <p:nvPr/>
        </p:nvSpPr>
        <p:spPr>
          <a:xfrm rot="5400000">
            <a:off x="8479640" y="6051164"/>
            <a:ext cx="840658" cy="466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6853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E220A5-16D8-4EF0-9C40-D6CE1827EAAB}"/>
              </a:ext>
            </a:extLst>
          </p:cNvPr>
          <p:cNvSpPr txBox="1"/>
          <p:nvPr/>
        </p:nvSpPr>
        <p:spPr>
          <a:xfrm>
            <a:off x="899653" y="-3654331"/>
            <a:ext cx="454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power(x) : </a:t>
            </a:r>
            <a:r>
              <a:rPr lang="ko-KR" altLang="en-US" dirty="0"/>
              <a:t>어떤 기능을 대변하는 블랙박스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1B2689-76D7-40B9-A306-3A7794B8BE8A}"/>
              </a:ext>
            </a:extLst>
          </p:cNvPr>
          <p:cNvSpPr txBox="1"/>
          <p:nvPr/>
        </p:nvSpPr>
        <p:spPr>
          <a:xfrm>
            <a:off x="471950" y="30971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객체지향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A1211E-7E7E-49FF-AD0A-B9539E0BFF71}"/>
              </a:ext>
            </a:extLst>
          </p:cNvPr>
          <p:cNvSpPr txBox="1"/>
          <p:nvPr/>
        </p:nvSpPr>
        <p:spPr>
          <a:xfrm>
            <a:off x="1725562" y="-278417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print()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FFF41-77DD-4FF6-93AF-39901EBD93A4}"/>
              </a:ext>
            </a:extLst>
          </p:cNvPr>
          <p:cNvSpPr txBox="1"/>
          <p:nvPr/>
        </p:nvSpPr>
        <p:spPr>
          <a:xfrm>
            <a:off x="2764137" y="-2414844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flush()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063EF-BE5B-4FCF-B438-02BD78E74A35}"/>
              </a:ext>
            </a:extLst>
          </p:cNvPr>
          <p:cNvSpPr txBox="1"/>
          <p:nvPr/>
        </p:nvSpPr>
        <p:spPr>
          <a:xfrm>
            <a:off x="1887561" y="-1765915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ECD43-EC9B-4FA3-8584-DF0744767853}"/>
              </a:ext>
            </a:extLst>
          </p:cNvPr>
          <p:cNvSpPr txBox="1"/>
          <p:nvPr/>
        </p:nvSpPr>
        <p:spPr>
          <a:xfrm>
            <a:off x="3585196" y="-1764670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9F76E1-3D7F-469C-85D5-48F0572EB066}"/>
              </a:ext>
            </a:extLst>
          </p:cNvPr>
          <p:cNvSpPr txBox="1"/>
          <p:nvPr/>
        </p:nvSpPr>
        <p:spPr>
          <a:xfrm>
            <a:off x="3585196" y="-1544689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7A9789-EE73-4C65-A658-17C2E2AB1F34}"/>
              </a:ext>
            </a:extLst>
          </p:cNvPr>
          <p:cNvSpPr txBox="1"/>
          <p:nvPr/>
        </p:nvSpPr>
        <p:spPr>
          <a:xfrm>
            <a:off x="3717931" y="-1380589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7B7B3-13B7-41BC-8299-A58993B22C65}"/>
              </a:ext>
            </a:extLst>
          </p:cNvPr>
          <p:cNvSpPr txBox="1"/>
          <p:nvPr/>
        </p:nvSpPr>
        <p:spPr>
          <a:xfrm>
            <a:off x="3408215" y="-1114496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9A58D6-D863-4635-912E-7D62E6A73BC2}"/>
              </a:ext>
            </a:extLst>
          </p:cNvPr>
          <p:cNvSpPr txBox="1"/>
          <p:nvPr/>
        </p:nvSpPr>
        <p:spPr>
          <a:xfrm>
            <a:off x="2887319" y="-1099747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F61B4B-E9FB-47AF-B72B-13589CB42F4F}"/>
              </a:ext>
            </a:extLst>
          </p:cNvPr>
          <p:cNvSpPr txBox="1"/>
          <p:nvPr/>
        </p:nvSpPr>
        <p:spPr>
          <a:xfrm>
            <a:off x="2984521" y="-1572629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76FA62-A5C6-4A93-8787-717FF0F8FA0C}"/>
              </a:ext>
            </a:extLst>
          </p:cNvPr>
          <p:cNvSpPr txBox="1"/>
          <p:nvPr/>
        </p:nvSpPr>
        <p:spPr>
          <a:xfrm>
            <a:off x="3302625" y="-1969901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BB8D53-814C-45E2-9B14-F88C52DD9754}"/>
              </a:ext>
            </a:extLst>
          </p:cNvPr>
          <p:cNvSpPr txBox="1"/>
          <p:nvPr/>
        </p:nvSpPr>
        <p:spPr>
          <a:xfrm>
            <a:off x="3717931" y="-2428658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703D1949-4060-43D3-8D38-0314DE506382}"/>
              </a:ext>
            </a:extLst>
          </p:cNvPr>
          <p:cNvSpPr/>
          <p:nvPr/>
        </p:nvSpPr>
        <p:spPr>
          <a:xfrm>
            <a:off x="4238827" y="-2784176"/>
            <a:ext cx="1044004" cy="2212258"/>
          </a:xfrm>
          <a:prstGeom prst="rightBrace">
            <a:avLst>
              <a:gd name="adj1" fmla="val 3658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B73356-B79F-406A-8952-FCE587B62DB8}"/>
              </a:ext>
            </a:extLst>
          </p:cNvPr>
          <p:cNvSpPr txBox="1"/>
          <p:nvPr/>
        </p:nvSpPr>
        <p:spPr>
          <a:xfrm>
            <a:off x="5388421" y="-186271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4500 </a:t>
            </a:r>
            <a:r>
              <a:rPr lang="ko-KR" altLang="en-US" dirty="0"/>
              <a:t>개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E081A934-4576-450E-858D-D4A47A128ABB}"/>
              </a:ext>
            </a:extLst>
          </p:cNvPr>
          <p:cNvSpPr/>
          <p:nvPr/>
        </p:nvSpPr>
        <p:spPr>
          <a:xfrm>
            <a:off x="6561120" y="-1921919"/>
            <a:ext cx="840658" cy="466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1101EE-25FD-44B7-8224-E9BB3892C9D8}"/>
              </a:ext>
            </a:extLst>
          </p:cNvPr>
          <p:cNvSpPr txBox="1"/>
          <p:nvPr/>
        </p:nvSpPr>
        <p:spPr>
          <a:xfrm>
            <a:off x="7669162" y="-262651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printStudent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6820BE-64E7-493A-8DAD-79E48C9124A0}"/>
              </a:ext>
            </a:extLst>
          </p:cNvPr>
          <p:cNvSpPr txBox="1"/>
          <p:nvPr/>
        </p:nvSpPr>
        <p:spPr>
          <a:xfrm>
            <a:off x="7669162" y="-225718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ACED64-D306-41A3-9FDA-D0A460ADEBEC}"/>
              </a:ext>
            </a:extLst>
          </p:cNvPr>
          <p:cNvSpPr txBox="1"/>
          <p:nvPr/>
        </p:nvSpPr>
        <p:spPr>
          <a:xfrm>
            <a:off x="7669162" y="-187352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editStudent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60CAE6-E5C8-4325-B78F-685810E949A5}"/>
              </a:ext>
            </a:extLst>
          </p:cNvPr>
          <p:cNvSpPr txBox="1"/>
          <p:nvPr/>
        </p:nvSpPr>
        <p:spPr>
          <a:xfrm>
            <a:off x="8389871" y="-3187678"/>
            <a:ext cx="1833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printRectangle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F0CB35-1748-4164-874C-2822C7409603}"/>
              </a:ext>
            </a:extLst>
          </p:cNvPr>
          <p:cNvSpPr txBox="1"/>
          <p:nvPr/>
        </p:nvSpPr>
        <p:spPr>
          <a:xfrm>
            <a:off x="9306660" y="-2599510"/>
            <a:ext cx="188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inputRectangle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78C363-588A-4B43-BC31-0A387CFC5B99}"/>
              </a:ext>
            </a:extLst>
          </p:cNvPr>
          <p:cNvSpPr txBox="1"/>
          <p:nvPr/>
        </p:nvSpPr>
        <p:spPr>
          <a:xfrm>
            <a:off x="9281012" y="-1862713"/>
            <a:ext cx="14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inputCircle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52A578-54AB-4EC4-AA99-206208511711}"/>
              </a:ext>
            </a:extLst>
          </p:cNvPr>
          <p:cNvSpPr txBox="1"/>
          <p:nvPr/>
        </p:nvSpPr>
        <p:spPr>
          <a:xfrm>
            <a:off x="3221729" y="66587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25974B-1110-4994-9C89-D1B88F7FB9C8}"/>
              </a:ext>
            </a:extLst>
          </p:cNvPr>
          <p:cNvSpPr txBox="1"/>
          <p:nvPr/>
        </p:nvSpPr>
        <p:spPr>
          <a:xfrm>
            <a:off x="5225726" y="29654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editStudent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B27ACB-A39D-4463-999E-F02BEF47B65E}"/>
              </a:ext>
            </a:extLst>
          </p:cNvPr>
          <p:cNvSpPr txBox="1"/>
          <p:nvPr/>
        </p:nvSpPr>
        <p:spPr>
          <a:xfrm>
            <a:off x="3221729" y="282210"/>
            <a:ext cx="188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inputRectangle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AD7633-142B-4079-B8F1-08559BDC59A8}"/>
              </a:ext>
            </a:extLst>
          </p:cNvPr>
          <p:cNvSpPr txBox="1"/>
          <p:nvPr/>
        </p:nvSpPr>
        <p:spPr>
          <a:xfrm>
            <a:off x="3221729" y="1083604"/>
            <a:ext cx="14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inputCircle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A96BE6-E8DF-49CE-B066-294A02B5DE21}"/>
              </a:ext>
            </a:extLst>
          </p:cNvPr>
          <p:cNvSpPr txBox="1"/>
          <p:nvPr/>
        </p:nvSpPr>
        <p:spPr>
          <a:xfrm>
            <a:off x="1269028" y="66417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printStudent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10F405-91F9-471D-BA60-2F68237FF9C6}"/>
              </a:ext>
            </a:extLst>
          </p:cNvPr>
          <p:cNvSpPr txBox="1"/>
          <p:nvPr/>
        </p:nvSpPr>
        <p:spPr>
          <a:xfrm>
            <a:off x="1269028" y="282210"/>
            <a:ext cx="1833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printRectangle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560D9771-9912-43D6-8EBF-2529286BE63B}"/>
              </a:ext>
            </a:extLst>
          </p:cNvPr>
          <p:cNvSpPr/>
          <p:nvPr/>
        </p:nvSpPr>
        <p:spPr>
          <a:xfrm rot="8535206">
            <a:off x="6979024" y="-968892"/>
            <a:ext cx="840658" cy="466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0067-72EE-4BB2-AE13-3A2865229567}"/>
              </a:ext>
            </a:extLst>
          </p:cNvPr>
          <p:cNvSpPr txBox="1"/>
          <p:nvPr/>
        </p:nvSpPr>
        <p:spPr>
          <a:xfrm>
            <a:off x="5881743" y="-36817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기능별로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A6B279-403B-4980-84AC-A2A3889855A4}"/>
              </a:ext>
            </a:extLst>
          </p:cNvPr>
          <p:cNvSpPr txBox="1"/>
          <p:nvPr/>
        </p:nvSpPr>
        <p:spPr>
          <a:xfrm>
            <a:off x="9400134" y="664177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0DA2A1-C006-4B73-A0DE-64B7332F170C}"/>
              </a:ext>
            </a:extLst>
          </p:cNvPr>
          <p:cNvSpPr txBox="1"/>
          <p:nvPr/>
        </p:nvSpPr>
        <p:spPr>
          <a:xfrm>
            <a:off x="9377192" y="121270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editStudent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470283-C226-4657-85E9-885674A60305}"/>
              </a:ext>
            </a:extLst>
          </p:cNvPr>
          <p:cNvSpPr txBox="1"/>
          <p:nvPr/>
        </p:nvSpPr>
        <p:spPr>
          <a:xfrm>
            <a:off x="7421784" y="664177"/>
            <a:ext cx="188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inputRectangle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49E7A6-190C-4053-B037-AE016E352D25}"/>
              </a:ext>
            </a:extLst>
          </p:cNvPr>
          <p:cNvSpPr txBox="1"/>
          <p:nvPr/>
        </p:nvSpPr>
        <p:spPr>
          <a:xfrm>
            <a:off x="11180600" y="246446"/>
            <a:ext cx="14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inputCircle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319C9A-56FB-4D6D-A511-DEB504D76D57}"/>
              </a:ext>
            </a:extLst>
          </p:cNvPr>
          <p:cNvSpPr txBox="1"/>
          <p:nvPr/>
        </p:nvSpPr>
        <p:spPr>
          <a:xfrm>
            <a:off x="9332308" y="24644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printStudent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7D3FFBE-8993-454E-BAFA-A1C5D05E423E}"/>
              </a:ext>
            </a:extLst>
          </p:cNvPr>
          <p:cNvSpPr txBox="1"/>
          <p:nvPr/>
        </p:nvSpPr>
        <p:spPr>
          <a:xfrm>
            <a:off x="7447433" y="280514"/>
            <a:ext cx="1833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printRectangle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7FF086C2-E8FA-4BA9-854C-627A6CB0F155}"/>
              </a:ext>
            </a:extLst>
          </p:cNvPr>
          <p:cNvSpPr/>
          <p:nvPr/>
        </p:nvSpPr>
        <p:spPr>
          <a:xfrm rot="3667689">
            <a:off x="8418933" y="-931673"/>
            <a:ext cx="840658" cy="466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779DD7-A8F7-4907-B935-A15CB8D96058}"/>
              </a:ext>
            </a:extLst>
          </p:cNvPr>
          <p:cNvSpPr txBox="1"/>
          <p:nvPr/>
        </p:nvSpPr>
        <p:spPr>
          <a:xfrm>
            <a:off x="8753894" y="-3681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대상</a:t>
            </a:r>
          </a:p>
        </p:txBody>
      </p:sp>
      <p:sp>
        <p:nvSpPr>
          <p:cNvPr id="51" name="양쪽 대괄호 50">
            <a:extLst>
              <a:ext uri="{FF2B5EF4-FFF2-40B4-BE49-F238E27FC236}">
                <a16:creationId xmlns:a16="http://schemas.microsoft.com/office/drawing/2014/main" id="{166BD93F-4D9D-4573-8CD6-166F9F4FDF0E}"/>
              </a:ext>
            </a:extLst>
          </p:cNvPr>
          <p:cNvSpPr/>
          <p:nvPr/>
        </p:nvSpPr>
        <p:spPr>
          <a:xfrm>
            <a:off x="7071492" y="1159"/>
            <a:ext cx="5671114" cy="178666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말풍선: 타원형 51">
            <a:extLst>
              <a:ext uri="{FF2B5EF4-FFF2-40B4-BE49-F238E27FC236}">
                <a16:creationId xmlns:a16="http://schemas.microsoft.com/office/drawing/2014/main" id="{CBFB4D4C-1DFF-4DFD-975C-675FE91CD746}"/>
              </a:ext>
            </a:extLst>
          </p:cNvPr>
          <p:cNvSpPr/>
          <p:nvPr/>
        </p:nvSpPr>
        <p:spPr>
          <a:xfrm>
            <a:off x="9341415" y="-1203297"/>
            <a:ext cx="1682357" cy="695428"/>
          </a:xfrm>
          <a:prstGeom prst="wedgeEllipseCallout">
            <a:avLst>
              <a:gd name="adj1" fmla="val -55899"/>
              <a:gd name="adj2" fmla="val 41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</a:t>
            </a:r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38A42B9B-78F0-4CCC-B97A-4F03CF1B8AFA}"/>
              </a:ext>
            </a:extLst>
          </p:cNvPr>
          <p:cNvSpPr/>
          <p:nvPr/>
        </p:nvSpPr>
        <p:spPr>
          <a:xfrm rot="5400000">
            <a:off x="8479640" y="1452936"/>
            <a:ext cx="840658" cy="466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2906B5-F9DE-4599-9C4C-32A312D46178}"/>
              </a:ext>
            </a:extLst>
          </p:cNvPr>
          <p:cNvSpPr txBox="1"/>
          <p:nvPr/>
        </p:nvSpPr>
        <p:spPr>
          <a:xfrm>
            <a:off x="6745511" y="2384751"/>
            <a:ext cx="1203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Rectangle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2836D4F-51C4-4DB0-BF4A-4584DA6C5AB5}"/>
              </a:ext>
            </a:extLst>
          </p:cNvPr>
          <p:cNvSpPr txBox="1"/>
          <p:nvPr/>
        </p:nvSpPr>
        <p:spPr>
          <a:xfrm>
            <a:off x="8296973" y="238475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Student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33DC0A-9CBB-401D-B9CC-18E6D5AF11C6}"/>
              </a:ext>
            </a:extLst>
          </p:cNvPr>
          <p:cNvSpPr txBox="1"/>
          <p:nvPr/>
        </p:nvSpPr>
        <p:spPr>
          <a:xfrm>
            <a:off x="9765952" y="2384751"/>
            <a:ext cx="75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Circle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B00A7C9-E38A-45E2-946E-EA44267E99E4}"/>
              </a:ext>
            </a:extLst>
          </p:cNvPr>
          <p:cNvSpPr/>
          <p:nvPr/>
        </p:nvSpPr>
        <p:spPr>
          <a:xfrm>
            <a:off x="6476617" y="2227006"/>
            <a:ext cx="4595770" cy="634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A51770B9-9E12-4CEF-B545-9906E99DF89F}"/>
              </a:ext>
            </a:extLst>
          </p:cNvPr>
          <p:cNvSpPr/>
          <p:nvPr/>
        </p:nvSpPr>
        <p:spPr>
          <a:xfrm>
            <a:off x="4830606" y="2223140"/>
            <a:ext cx="1472080" cy="64775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개체</a:t>
            </a:r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1C214411-8E52-4A2D-8A2E-20A7942C7C19}"/>
              </a:ext>
            </a:extLst>
          </p:cNvPr>
          <p:cNvSpPr/>
          <p:nvPr/>
        </p:nvSpPr>
        <p:spPr>
          <a:xfrm rot="5400000">
            <a:off x="8479640" y="3195935"/>
            <a:ext cx="840658" cy="466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양쪽 대괄호 57">
            <a:extLst>
              <a:ext uri="{FF2B5EF4-FFF2-40B4-BE49-F238E27FC236}">
                <a16:creationId xmlns:a16="http://schemas.microsoft.com/office/drawing/2014/main" id="{8B5CBDB7-6B06-484E-BE39-F152D55C579B}"/>
              </a:ext>
            </a:extLst>
          </p:cNvPr>
          <p:cNvSpPr/>
          <p:nvPr/>
        </p:nvSpPr>
        <p:spPr>
          <a:xfrm>
            <a:off x="4830606" y="3972002"/>
            <a:ext cx="1472080" cy="64775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함수</a:t>
            </a:r>
            <a:r>
              <a:rPr lang="en-US" altLang="ko-KR" dirty="0"/>
              <a:t>(</a:t>
            </a:r>
            <a:r>
              <a:rPr lang="ko-KR" altLang="en-US" dirty="0"/>
              <a:t>기능</a:t>
            </a:r>
            <a:r>
              <a:rPr lang="en-US" altLang="ko-KR" dirty="0"/>
              <a:t>,</a:t>
            </a:r>
            <a:r>
              <a:rPr lang="ko-KR" altLang="en-US" dirty="0"/>
              <a:t>서비스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89DE79C-4197-46E6-AE3B-7FF965381271}"/>
              </a:ext>
            </a:extLst>
          </p:cNvPr>
          <p:cNvSpPr/>
          <p:nvPr/>
        </p:nvSpPr>
        <p:spPr>
          <a:xfrm>
            <a:off x="6476617" y="3972002"/>
            <a:ext cx="1472080" cy="634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print()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3735B0C-6471-463D-9D37-39E44D00E773}"/>
              </a:ext>
            </a:extLst>
          </p:cNvPr>
          <p:cNvSpPr/>
          <p:nvPr/>
        </p:nvSpPr>
        <p:spPr>
          <a:xfrm>
            <a:off x="8163929" y="3972002"/>
            <a:ext cx="1472080" cy="634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9576B7C-7A7C-4F16-8A99-D52A238A326E}"/>
              </a:ext>
            </a:extLst>
          </p:cNvPr>
          <p:cNvSpPr/>
          <p:nvPr/>
        </p:nvSpPr>
        <p:spPr>
          <a:xfrm>
            <a:off x="9765952" y="3972002"/>
            <a:ext cx="1472080" cy="634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F032893-4659-4F2E-8375-626F67B63EA8}"/>
              </a:ext>
            </a:extLst>
          </p:cNvPr>
          <p:cNvSpPr/>
          <p:nvPr/>
        </p:nvSpPr>
        <p:spPr>
          <a:xfrm>
            <a:off x="6096000" y="3008671"/>
            <a:ext cx="828312" cy="42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6BD0D8D-A861-4A67-B948-44AAC6705614}"/>
              </a:ext>
            </a:extLst>
          </p:cNvPr>
          <p:cNvSpPr/>
          <p:nvPr/>
        </p:nvSpPr>
        <p:spPr>
          <a:xfrm>
            <a:off x="6668864" y="3218835"/>
            <a:ext cx="828312" cy="42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103630A-ECC2-459D-B216-A695CC2F8FFC}"/>
              </a:ext>
            </a:extLst>
          </p:cNvPr>
          <p:cNvSpPr/>
          <p:nvPr/>
        </p:nvSpPr>
        <p:spPr>
          <a:xfrm>
            <a:off x="7120385" y="3444569"/>
            <a:ext cx="828312" cy="42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77788F2-84BD-487C-B777-729D017F1397}"/>
              </a:ext>
            </a:extLst>
          </p:cNvPr>
          <p:cNvSpPr/>
          <p:nvPr/>
        </p:nvSpPr>
        <p:spPr>
          <a:xfrm>
            <a:off x="8265600" y="2898639"/>
            <a:ext cx="828312" cy="42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6786887-2881-4A73-A53F-93DC7ADF7E8D}"/>
              </a:ext>
            </a:extLst>
          </p:cNvPr>
          <p:cNvSpPr/>
          <p:nvPr/>
        </p:nvSpPr>
        <p:spPr>
          <a:xfrm>
            <a:off x="8699317" y="3090204"/>
            <a:ext cx="828312" cy="42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52CBADD-A62A-414A-9EF0-EA7051ED5B4B}"/>
              </a:ext>
            </a:extLst>
          </p:cNvPr>
          <p:cNvSpPr/>
          <p:nvPr/>
        </p:nvSpPr>
        <p:spPr>
          <a:xfrm>
            <a:off x="9070219" y="2829809"/>
            <a:ext cx="828312" cy="42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40E9D89-2FCD-45F8-9623-2CD4CECAA634}"/>
              </a:ext>
            </a:extLst>
          </p:cNvPr>
          <p:cNvSpPr txBox="1"/>
          <p:nvPr/>
        </p:nvSpPr>
        <p:spPr>
          <a:xfrm>
            <a:off x="959478" y="5113203"/>
            <a:ext cx="1203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Rectangle</a:t>
            </a:r>
            <a:endParaRPr lang="ko-KR" altLang="en-US" dirty="0"/>
          </a:p>
        </p:txBody>
      </p:sp>
      <p:sp>
        <p:nvSpPr>
          <p:cNvPr id="69" name="화살표: 오른쪽 68">
            <a:extLst>
              <a:ext uri="{FF2B5EF4-FFF2-40B4-BE49-F238E27FC236}">
                <a16:creationId xmlns:a16="http://schemas.microsoft.com/office/drawing/2014/main" id="{67649772-3899-489D-9CC3-AB392BC7CC3B}"/>
              </a:ext>
            </a:extLst>
          </p:cNvPr>
          <p:cNvSpPr/>
          <p:nvPr/>
        </p:nvSpPr>
        <p:spPr>
          <a:xfrm>
            <a:off x="2381071" y="5064804"/>
            <a:ext cx="840658" cy="466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양쪽 대괄호 70">
            <a:extLst>
              <a:ext uri="{FF2B5EF4-FFF2-40B4-BE49-F238E27FC236}">
                <a16:creationId xmlns:a16="http://schemas.microsoft.com/office/drawing/2014/main" id="{21209A75-B634-4A35-85E6-D634B710C8FE}"/>
              </a:ext>
            </a:extLst>
          </p:cNvPr>
          <p:cNvSpPr/>
          <p:nvPr/>
        </p:nvSpPr>
        <p:spPr>
          <a:xfrm>
            <a:off x="4830606" y="3090018"/>
            <a:ext cx="1472080" cy="64775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객체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E43C5D1-D5A9-4B56-A970-F989FBF5BE72}"/>
              </a:ext>
            </a:extLst>
          </p:cNvPr>
          <p:cNvSpPr txBox="1"/>
          <p:nvPr/>
        </p:nvSpPr>
        <p:spPr>
          <a:xfrm>
            <a:off x="3258210" y="5113203"/>
            <a:ext cx="3487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Rectangle r1 = </a:t>
            </a:r>
            <a:r>
              <a:rPr lang="en-US" altLang="ko-KR" dirty="0">
                <a:solidFill>
                  <a:srgbClr val="FF0000"/>
                </a:solidFill>
              </a:rPr>
              <a:t>new</a:t>
            </a:r>
            <a:r>
              <a:rPr lang="ko-KR" altLang="en-US" dirty="0"/>
              <a:t> </a:t>
            </a:r>
            <a:r>
              <a:rPr lang="en-US" altLang="ko-KR" dirty="0"/>
              <a:t>Rectangle()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9260ECB-36B4-411D-932E-95EDB817D72D}"/>
              </a:ext>
            </a:extLst>
          </p:cNvPr>
          <p:cNvSpPr txBox="1"/>
          <p:nvPr/>
        </p:nvSpPr>
        <p:spPr>
          <a:xfrm>
            <a:off x="3137985" y="5587415"/>
            <a:ext cx="360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Rectangle r2 = </a:t>
            </a:r>
            <a:r>
              <a:rPr lang="en-US" altLang="ko-KR" dirty="0">
                <a:solidFill>
                  <a:srgbClr val="FF0000"/>
                </a:solidFill>
              </a:rPr>
              <a:t>new</a:t>
            </a:r>
            <a:r>
              <a:rPr lang="ko-KR" altLang="en-US" dirty="0"/>
              <a:t> </a:t>
            </a:r>
            <a:r>
              <a:rPr lang="en-US" altLang="ko-KR" dirty="0"/>
              <a:t>Rectangle()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C5FDC85-3B2F-4723-A206-1207C33D4E47}"/>
              </a:ext>
            </a:extLst>
          </p:cNvPr>
          <p:cNvSpPr txBox="1"/>
          <p:nvPr/>
        </p:nvSpPr>
        <p:spPr>
          <a:xfrm>
            <a:off x="4892696" y="6007461"/>
            <a:ext cx="1852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/>
              <a:t>Rectangle()</a:t>
            </a:r>
            <a:endParaRPr lang="ko-KR" altLang="en-US" dirty="0"/>
          </a:p>
        </p:txBody>
      </p:sp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04181813-EF70-4EAB-89BA-F75389552971}"/>
              </a:ext>
            </a:extLst>
          </p:cNvPr>
          <p:cNvSpPr/>
          <p:nvPr/>
        </p:nvSpPr>
        <p:spPr>
          <a:xfrm>
            <a:off x="6926981" y="5064804"/>
            <a:ext cx="840658" cy="466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776D362-7986-49CF-AC49-EEE383E73968}"/>
              </a:ext>
            </a:extLst>
          </p:cNvPr>
          <p:cNvSpPr txBox="1"/>
          <p:nvPr/>
        </p:nvSpPr>
        <p:spPr>
          <a:xfrm>
            <a:off x="7928105" y="5113203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r1.print()</a:t>
            </a:r>
            <a:endParaRPr lang="ko-KR" altLang="en-US" dirty="0"/>
          </a:p>
        </p:txBody>
      </p:sp>
      <p:sp>
        <p:nvSpPr>
          <p:cNvPr id="77" name="화살표: 오른쪽 76">
            <a:extLst>
              <a:ext uri="{FF2B5EF4-FFF2-40B4-BE49-F238E27FC236}">
                <a16:creationId xmlns:a16="http://schemas.microsoft.com/office/drawing/2014/main" id="{F8347812-8DFC-41FB-96B1-ABCA4056110D}"/>
              </a:ext>
            </a:extLst>
          </p:cNvPr>
          <p:cNvSpPr/>
          <p:nvPr/>
        </p:nvSpPr>
        <p:spPr>
          <a:xfrm>
            <a:off x="6926981" y="5582928"/>
            <a:ext cx="840658" cy="466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CAFB267-F843-49E7-9C90-9710659CD7ED}"/>
              </a:ext>
            </a:extLst>
          </p:cNvPr>
          <p:cNvSpPr txBox="1"/>
          <p:nvPr/>
        </p:nvSpPr>
        <p:spPr>
          <a:xfrm>
            <a:off x="7928105" y="5631327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r2.print()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34617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>
            <a:extLst>
              <a:ext uri="{FF2B5EF4-FFF2-40B4-BE49-F238E27FC236}">
                <a16:creationId xmlns:a16="http://schemas.microsoft.com/office/drawing/2014/main" id="{397533D3-5034-4A25-BED7-613571131430}"/>
              </a:ext>
            </a:extLst>
          </p:cNvPr>
          <p:cNvSpPr/>
          <p:nvPr/>
        </p:nvSpPr>
        <p:spPr>
          <a:xfrm>
            <a:off x="652463" y="1248997"/>
            <a:ext cx="1321921" cy="1321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00D51-7396-424F-95F5-8D6373223085}"/>
              </a:ext>
            </a:extLst>
          </p:cNvPr>
          <p:cNvSpPr txBox="1"/>
          <p:nvPr/>
        </p:nvSpPr>
        <p:spPr>
          <a:xfrm>
            <a:off x="2831690" y="280219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</a:t>
            </a:r>
            <a:r>
              <a:rPr lang="en-US" altLang="ko-KR" dirty="0"/>
              <a:t>(HDD)-&gt;</a:t>
            </a:r>
            <a:r>
              <a:rPr lang="ko-KR" altLang="en-US" dirty="0"/>
              <a:t>인터페이스</a:t>
            </a:r>
            <a:r>
              <a:rPr lang="en-US" altLang="ko-KR" dirty="0"/>
              <a:t>-&gt;</a:t>
            </a:r>
            <a:r>
              <a:rPr lang="ko-KR" altLang="en-US" dirty="0"/>
              <a:t>구현체의 모양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 descr="전자기기이(가) 표시된 사진&#10;&#10;자동 생성된 설명">
            <a:extLst>
              <a:ext uri="{FF2B5EF4-FFF2-40B4-BE49-F238E27FC236}">
                <a16:creationId xmlns:a16="http://schemas.microsoft.com/office/drawing/2014/main" id="{9C962A62-053D-423A-9610-39803BD02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78461" y="1273278"/>
            <a:ext cx="5715000" cy="3810000"/>
          </a:xfrm>
          <a:prstGeom prst="rect">
            <a:avLst/>
          </a:prstGeom>
        </p:spPr>
      </p:pic>
      <p:sp>
        <p:nvSpPr>
          <p:cNvPr id="8" name="막힌 원호 7">
            <a:extLst>
              <a:ext uri="{FF2B5EF4-FFF2-40B4-BE49-F238E27FC236}">
                <a16:creationId xmlns:a16="http://schemas.microsoft.com/office/drawing/2014/main" id="{3DE3C599-76E1-4C05-A611-074BD062331E}"/>
              </a:ext>
            </a:extLst>
          </p:cNvPr>
          <p:cNvSpPr/>
          <p:nvPr/>
        </p:nvSpPr>
        <p:spPr>
          <a:xfrm rot="19452215">
            <a:off x="8133734" y="2020529"/>
            <a:ext cx="722671" cy="486696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1B3760-FC16-432C-9190-27DC7F304979}"/>
              </a:ext>
            </a:extLst>
          </p:cNvPr>
          <p:cNvSpPr txBox="1"/>
          <p:nvPr/>
        </p:nvSpPr>
        <p:spPr>
          <a:xfrm>
            <a:off x="4734232" y="1855149"/>
            <a:ext cx="120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</a:t>
            </a:r>
            <a:r>
              <a:rPr lang="ko-KR" altLang="en-US" dirty="0"/>
              <a:t>을 </a:t>
            </a:r>
            <a:r>
              <a:rPr lang="en-US" altLang="ko-KR" dirty="0"/>
              <a:t>read()</a:t>
            </a:r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9044C0F6-D1C1-4C99-AEA9-39164FDE1F45}"/>
              </a:ext>
            </a:extLst>
          </p:cNvPr>
          <p:cNvSpPr/>
          <p:nvPr/>
        </p:nvSpPr>
        <p:spPr>
          <a:xfrm>
            <a:off x="5337089" y="2263877"/>
            <a:ext cx="355788" cy="542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775903-3AD2-48EF-8D0A-A24D14106086}"/>
              </a:ext>
            </a:extLst>
          </p:cNvPr>
          <p:cNvSpPr txBox="1"/>
          <p:nvPr/>
        </p:nvSpPr>
        <p:spPr>
          <a:xfrm>
            <a:off x="4339575" y="2857349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파일</a:t>
            </a:r>
            <a:r>
              <a:rPr lang="en-US" altLang="ko-KR" dirty="0"/>
              <a:t>]</a:t>
            </a:r>
            <a:r>
              <a:rPr lang="ko-KR" altLang="en-US" dirty="0"/>
              <a:t>을 </a:t>
            </a:r>
            <a:r>
              <a:rPr lang="en-US" altLang="ko-KR" dirty="0"/>
              <a:t>[</a:t>
            </a:r>
            <a:r>
              <a:rPr lang="ko-KR" altLang="en-US" dirty="0"/>
              <a:t>읽어라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0BB32BA7-05CD-4C89-A34C-81E8D2891FA6}"/>
              </a:ext>
            </a:extLst>
          </p:cNvPr>
          <p:cNvSpPr/>
          <p:nvPr/>
        </p:nvSpPr>
        <p:spPr>
          <a:xfrm>
            <a:off x="4609971" y="2263877"/>
            <a:ext cx="355788" cy="542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4620CFF4-C530-41FB-8098-D4C4B7C4C5C9}"/>
              </a:ext>
            </a:extLst>
          </p:cNvPr>
          <p:cNvSpPr/>
          <p:nvPr/>
        </p:nvSpPr>
        <p:spPr>
          <a:xfrm>
            <a:off x="4609971" y="3359779"/>
            <a:ext cx="355788" cy="542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EB7685-C4F5-419B-BDC0-6EE4E9608090}"/>
              </a:ext>
            </a:extLst>
          </p:cNvPr>
          <p:cNvSpPr txBox="1"/>
          <p:nvPr/>
        </p:nvSpPr>
        <p:spPr>
          <a:xfrm>
            <a:off x="3462200" y="3970313"/>
            <a:ext cx="3749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파일은 </a:t>
            </a:r>
            <a:r>
              <a:rPr lang="en-US" altLang="ko-KR" dirty="0"/>
              <a:t>[</a:t>
            </a:r>
            <a:r>
              <a:rPr lang="ko-KR" altLang="en-US" dirty="0"/>
              <a:t>개체</a:t>
            </a:r>
            <a:r>
              <a:rPr lang="en-US" altLang="ko-KR" dirty="0"/>
              <a:t>]</a:t>
            </a:r>
            <a:r>
              <a:rPr lang="ko-KR" altLang="en-US" dirty="0"/>
              <a:t>일까</a:t>
            </a:r>
            <a:r>
              <a:rPr lang="en-US" altLang="ko-KR" dirty="0"/>
              <a:t>? [</a:t>
            </a:r>
            <a:r>
              <a:rPr lang="ko-KR" altLang="en-US" dirty="0"/>
              <a:t>객체</a:t>
            </a:r>
            <a:r>
              <a:rPr lang="en-US" altLang="ko-KR" dirty="0"/>
              <a:t>]</a:t>
            </a:r>
            <a:r>
              <a:rPr lang="ko-KR" altLang="en-US" dirty="0"/>
              <a:t>일까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F064D6-DD94-4087-AFD7-AD99C69D0C3F}"/>
              </a:ext>
            </a:extLst>
          </p:cNvPr>
          <p:cNvSpPr txBox="1"/>
          <p:nvPr/>
        </p:nvSpPr>
        <p:spPr>
          <a:xfrm>
            <a:off x="847100" y="4583442"/>
            <a:ext cx="523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치킨</a:t>
            </a:r>
            <a:r>
              <a:rPr lang="en-US" altLang="ko-KR" dirty="0"/>
              <a:t>: </a:t>
            </a:r>
            <a:r>
              <a:rPr lang="ko-KR" altLang="en-US" dirty="0"/>
              <a:t>이미지는 있으나 만질 수는 없는 치킨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4A0A5F-1971-4393-8B37-03B42C81088E}"/>
              </a:ext>
            </a:extLst>
          </p:cNvPr>
          <p:cNvSpPr txBox="1"/>
          <p:nvPr/>
        </p:nvSpPr>
        <p:spPr>
          <a:xfrm>
            <a:off x="1724475" y="5011905"/>
            <a:ext cx="33489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고양이 초롱이</a:t>
            </a:r>
            <a:r>
              <a:rPr lang="en-US" altLang="ko-KR" dirty="0"/>
              <a:t> = new</a:t>
            </a:r>
            <a:r>
              <a:rPr lang="ko-KR" altLang="en-US" dirty="0"/>
              <a:t> 고양이</a:t>
            </a:r>
            <a:r>
              <a:rPr lang="en-US" altLang="ko-KR" dirty="0"/>
              <a:t>();</a:t>
            </a:r>
          </a:p>
          <a:p>
            <a:r>
              <a:rPr lang="ko-KR" altLang="en-US" dirty="0"/>
              <a:t>초롱이</a:t>
            </a:r>
            <a:r>
              <a:rPr lang="en-US" altLang="ko-KR" dirty="0"/>
              <a:t>.</a:t>
            </a:r>
            <a:r>
              <a:rPr lang="ko-KR" altLang="en-US" dirty="0"/>
              <a:t>일루와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2A131CC5-DB53-4D81-837D-D63086749C07}"/>
              </a:ext>
            </a:extLst>
          </p:cNvPr>
          <p:cNvSpPr/>
          <p:nvPr/>
        </p:nvSpPr>
        <p:spPr>
          <a:xfrm>
            <a:off x="847100" y="5083278"/>
            <a:ext cx="642487" cy="297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E87899-DF4A-454C-BE90-126B80BECEC9}"/>
              </a:ext>
            </a:extLst>
          </p:cNvPr>
          <p:cNvSpPr txBox="1"/>
          <p:nvPr/>
        </p:nvSpPr>
        <p:spPr>
          <a:xfrm>
            <a:off x="919727" y="172529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파일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1A3419F-E3E6-434D-B49D-674B390894F8}"/>
              </a:ext>
            </a:extLst>
          </p:cNvPr>
          <p:cNvSpPr/>
          <p:nvPr/>
        </p:nvSpPr>
        <p:spPr>
          <a:xfrm>
            <a:off x="2130991" y="1216329"/>
            <a:ext cx="1360132" cy="414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읽어라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0312D8F-8C87-4874-B59F-B76DF124C851}"/>
              </a:ext>
            </a:extLst>
          </p:cNvPr>
          <p:cNvSpPr/>
          <p:nvPr/>
        </p:nvSpPr>
        <p:spPr>
          <a:xfrm>
            <a:off x="2237107" y="1909957"/>
            <a:ext cx="1360132" cy="414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지워라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2E6AC8E-1F5B-40F3-9857-094E13193C24}"/>
              </a:ext>
            </a:extLst>
          </p:cNvPr>
          <p:cNvSpPr/>
          <p:nvPr/>
        </p:nvSpPr>
        <p:spPr>
          <a:xfrm>
            <a:off x="1838354" y="2527855"/>
            <a:ext cx="1360132" cy="414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열어라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7632CD4-D646-4D05-8B80-E7D46A791562}"/>
              </a:ext>
            </a:extLst>
          </p:cNvPr>
          <p:cNvCxnSpPr>
            <a:stCxn id="22" idx="2"/>
            <a:endCxn id="21" idx="7"/>
          </p:cNvCxnSpPr>
          <p:nvPr/>
        </p:nvCxnSpPr>
        <p:spPr>
          <a:xfrm flipH="1">
            <a:off x="1780793" y="1423769"/>
            <a:ext cx="350198" cy="18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3D8BC93-42DD-44D0-83CB-28D70B6F0DDF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1892706" y="2016163"/>
            <a:ext cx="344401" cy="101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D5CFA51-A73C-44DF-9A7E-B542283D7902}"/>
              </a:ext>
            </a:extLst>
          </p:cNvPr>
          <p:cNvCxnSpPr>
            <a:cxnSpLocks/>
            <a:stCxn id="24" idx="2"/>
            <a:endCxn id="21" idx="5"/>
          </p:cNvCxnSpPr>
          <p:nvPr/>
        </p:nvCxnSpPr>
        <p:spPr>
          <a:xfrm flipH="1" flipV="1">
            <a:off x="1780793" y="2377327"/>
            <a:ext cx="57561" cy="357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막힌 원호 32">
            <a:extLst>
              <a:ext uri="{FF2B5EF4-FFF2-40B4-BE49-F238E27FC236}">
                <a16:creationId xmlns:a16="http://schemas.microsoft.com/office/drawing/2014/main" id="{BF4B9A97-7E42-41A4-B11C-AD0236F62FC5}"/>
              </a:ext>
            </a:extLst>
          </p:cNvPr>
          <p:cNvSpPr/>
          <p:nvPr/>
        </p:nvSpPr>
        <p:spPr>
          <a:xfrm rot="4433005">
            <a:off x="9158142" y="2133978"/>
            <a:ext cx="722671" cy="486696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막힌 원호 33">
            <a:extLst>
              <a:ext uri="{FF2B5EF4-FFF2-40B4-BE49-F238E27FC236}">
                <a16:creationId xmlns:a16="http://schemas.microsoft.com/office/drawing/2014/main" id="{0941101B-AB67-4148-A0D8-A7BCFF622C60}"/>
              </a:ext>
            </a:extLst>
          </p:cNvPr>
          <p:cNvSpPr/>
          <p:nvPr/>
        </p:nvSpPr>
        <p:spPr>
          <a:xfrm rot="11780718">
            <a:off x="8397173" y="2843943"/>
            <a:ext cx="722671" cy="486696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097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2885E5-57C6-47C4-A07D-7D3AB266F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264" y="1833550"/>
            <a:ext cx="4017498" cy="3967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E5B5BE-0713-4DC4-BBCB-13DEF098ECB3}"/>
              </a:ext>
            </a:extLst>
          </p:cNvPr>
          <p:cNvSpPr txBox="1"/>
          <p:nvPr/>
        </p:nvSpPr>
        <p:spPr>
          <a:xfrm>
            <a:off x="2931511" y="521124"/>
            <a:ext cx="59699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35</a:t>
            </a:r>
            <a:r>
              <a:rPr lang="ko-KR" altLang="en-US" sz="2800" dirty="0" err="1"/>
              <a:t>분까지만</a:t>
            </a:r>
            <a:r>
              <a:rPr lang="ko-KR" altLang="en-US" sz="2800" dirty="0"/>
              <a:t> </a:t>
            </a:r>
            <a:r>
              <a:rPr lang="en-US" altLang="ko-KR" sz="2800" dirty="0"/>
              <a:t>QR</a:t>
            </a:r>
            <a:r>
              <a:rPr lang="ko-KR" altLang="en-US" sz="2800" dirty="0"/>
              <a:t>을 열어 놓겠습니다</a:t>
            </a:r>
            <a:r>
              <a:rPr lang="en-US" altLang="ko-KR" sz="2800" dirty="0"/>
              <a:t>.</a:t>
            </a:r>
            <a:r>
              <a:rPr lang="ko-KR" altLang="en-US" sz="2800" dirty="0"/>
              <a:t> </a:t>
            </a:r>
            <a:endParaRPr lang="en-US" altLang="ko-KR" sz="2800" dirty="0"/>
          </a:p>
          <a:p>
            <a:r>
              <a:rPr lang="ko-KR" altLang="en-US" sz="2800" dirty="0"/>
              <a:t>출석 체크 부탁드립니다</a:t>
            </a:r>
            <a:r>
              <a:rPr lang="en-US" altLang="ko-KR" sz="2800" dirty="0"/>
              <a:t>.~~ ^^</a:t>
            </a:r>
          </a:p>
        </p:txBody>
      </p:sp>
    </p:spTree>
    <p:extLst>
      <p:ext uri="{BB962C8B-B14F-4D97-AF65-F5344CB8AC3E}">
        <p14:creationId xmlns:p14="http://schemas.microsoft.com/office/powerpoint/2010/main" val="26476840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>
            <a:extLst>
              <a:ext uri="{FF2B5EF4-FFF2-40B4-BE49-F238E27FC236}">
                <a16:creationId xmlns:a16="http://schemas.microsoft.com/office/drawing/2014/main" id="{397533D3-5034-4A25-BED7-613571131430}"/>
              </a:ext>
            </a:extLst>
          </p:cNvPr>
          <p:cNvSpPr/>
          <p:nvPr/>
        </p:nvSpPr>
        <p:spPr>
          <a:xfrm>
            <a:off x="-34561" y="1248997"/>
            <a:ext cx="1321921" cy="1321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00D51-7396-424F-95F5-8D6373223085}"/>
              </a:ext>
            </a:extLst>
          </p:cNvPr>
          <p:cNvSpPr txBox="1"/>
          <p:nvPr/>
        </p:nvSpPr>
        <p:spPr>
          <a:xfrm>
            <a:off x="2831690" y="280219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</a:t>
            </a:r>
            <a:r>
              <a:rPr lang="en-US" altLang="ko-KR" dirty="0"/>
              <a:t>(HDD)-&gt;</a:t>
            </a:r>
            <a:r>
              <a:rPr lang="ko-KR" altLang="en-US" dirty="0"/>
              <a:t>인터페이스</a:t>
            </a:r>
            <a:r>
              <a:rPr lang="en-US" altLang="ko-KR" dirty="0"/>
              <a:t>-&gt;</a:t>
            </a:r>
            <a:r>
              <a:rPr lang="ko-KR" altLang="en-US" dirty="0"/>
              <a:t>구현체의 모양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 descr="전자기기이(가) 표시된 사진&#10;&#10;자동 생성된 설명">
            <a:extLst>
              <a:ext uri="{FF2B5EF4-FFF2-40B4-BE49-F238E27FC236}">
                <a16:creationId xmlns:a16="http://schemas.microsoft.com/office/drawing/2014/main" id="{9C962A62-053D-423A-9610-39803BD02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52616" y="1248997"/>
            <a:ext cx="5715000" cy="3810000"/>
          </a:xfrm>
          <a:prstGeom prst="rect">
            <a:avLst/>
          </a:prstGeom>
        </p:spPr>
      </p:pic>
      <p:sp>
        <p:nvSpPr>
          <p:cNvPr id="8" name="막힌 원호 7">
            <a:extLst>
              <a:ext uri="{FF2B5EF4-FFF2-40B4-BE49-F238E27FC236}">
                <a16:creationId xmlns:a16="http://schemas.microsoft.com/office/drawing/2014/main" id="{3DE3C599-76E1-4C05-A611-074BD062331E}"/>
              </a:ext>
            </a:extLst>
          </p:cNvPr>
          <p:cNvSpPr/>
          <p:nvPr/>
        </p:nvSpPr>
        <p:spPr>
          <a:xfrm rot="19452215">
            <a:off x="10107889" y="1996248"/>
            <a:ext cx="722671" cy="486696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1B3760-FC16-432C-9190-27DC7F304979}"/>
              </a:ext>
            </a:extLst>
          </p:cNvPr>
          <p:cNvSpPr txBox="1"/>
          <p:nvPr/>
        </p:nvSpPr>
        <p:spPr>
          <a:xfrm>
            <a:off x="3072985" y="1921543"/>
            <a:ext cx="1702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장치</a:t>
            </a:r>
            <a:r>
              <a:rPr lang="en-US" altLang="ko-KR" dirty="0"/>
              <a:t>]</a:t>
            </a:r>
            <a:r>
              <a:rPr lang="ko-KR" altLang="en-US" dirty="0"/>
              <a:t>을 </a:t>
            </a:r>
            <a:r>
              <a:rPr lang="en-US" altLang="ko-KR" dirty="0"/>
              <a:t>read()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E87899-DF4A-454C-BE90-126B80BECEC9}"/>
              </a:ext>
            </a:extLst>
          </p:cNvPr>
          <p:cNvSpPr txBox="1"/>
          <p:nvPr/>
        </p:nvSpPr>
        <p:spPr>
          <a:xfrm>
            <a:off x="232703" y="172529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파일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1A3419F-E3E6-434D-B49D-674B390894F8}"/>
              </a:ext>
            </a:extLst>
          </p:cNvPr>
          <p:cNvSpPr/>
          <p:nvPr/>
        </p:nvSpPr>
        <p:spPr>
          <a:xfrm>
            <a:off x="1443967" y="1216329"/>
            <a:ext cx="1360132" cy="414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읽어라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0312D8F-8C87-4874-B59F-B76DF124C851}"/>
              </a:ext>
            </a:extLst>
          </p:cNvPr>
          <p:cNvSpPr/>
          <p:nvPr/>
        </p:nvSpPr>
        <p:spPr>
          <a:xfrm>
            <a:off x="1550083" y="1909957"/>
            <a:ext cx="1360132" cy="414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지워라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2E6AC8E-1F5B-40F3-9857-094E13193C24}"/>
              </a:ext>
            </a:extLst>
          </p:cNvPr>
          <p:cNvSpPr/>
          <p:nvPr/>
        </p:nvSpPr>
        <p:spPr>
          <a:xfrm>
            <a:off x="1151330" y="2527855"/>
            <a:ext cx="1360132" cy="414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열어라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7632CD4-D646-4D05-8B80-E7D46A791562}"/>
              </a:ext>
            </a:extLst>
          </p:cNvPr>
          <p:cNvCxnSpPr>
            <a:stCxn id="22" idx="2"/>
            <a:endCxn id="21" idx="7"/>
          </p:cNvCxnSpPr>
          <p:nvPr/>
        </p:nvCxnSpPr>
        <p:spPr>
          <a:xfrm flipH="1">
            <a:off x="1093769" y="1423769"/>
            <a:ext cx="350198" cy="18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3D8BC93-42DD-44D0-83CB-28D70B6F0DDF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1205682" y="2016163"/>
            <a:ext cx="344401" cy="101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D5CFA51-A73C-44DF-9A7E-B542283D7902}"/>
              </a:ext>
            </a:extLst>
          </p:cNvPr>
          <p:cNvCxnSpPr>
            <a:cxnSpLocks/>
            <a:stCxn id="24" idx="2"/>
            <a:endCxn id="21" idx="5"/>
          </p:cNvCxnSpPr>
          <p:nvPr/>
        </p:nvCxnSpPr>
        <p:spPr>
          <a:xfrm flipH="1" flipV="1">
            <a:off x="1093769" y="2377327"/>
            <a:ext cx="57561" cy="357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막힌 원호 32">
            <a:extLst>
              <a:ext uri="{FF2B5EF4-FFF2-40B4-BE49-F238E27FC236}">
                <a16:creationId xmlns:a16="http://schemas.microsoft.com/office/drawing/2014/main" id="{BF4B9A97-7E42-41A4-B11C-AD0236F62FC5}"/>
              </a:ext>
            </a:extLst>
          </p:cNvPr>
          <p:cNvSpPr/>
          <p:nvPr/>
        </p:nvSpPr>
        <p:spPr>
          <a:xfrm rot="4433005">
            <a:off x="11132297" y="2109697"/>
            <a:ext cx="722671" cy="486696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막힌 원호 33">
            <a:extLst>
              <a:ext uri="{FF2B5EF4-FFF2-40B4-BE49-F238E27FC236}">
                <a16:creationId xmlns:a16="http://schemas.microsoft.com/office/drawing/2014/main" id="{0941101B-AB67-4148-A0D8-A7BCFF622C60}"/>
              </a:ext>
            </a:extLst>
          </p:cNvPr>
          <p:cNvSpPr/>
          <p:nvPr/>
        </p:nvSpPr>
        <p:spPr>
          <a:xfrm rot="11780718">
            <a:off x="10371328" y="2819662"/>
            <a:ext cx="722671" cy="486696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AE1CC99-2CE0-4683-BA48-2BA1D3128F58}"/>
              </a:ext>
            </a:extLst>
          </p:cNvPr>
          <p:cNvSpPr/>
          <p:nvPr/>
        </p:nvSpPr>
        <p:spPr>
          <a:xfrm>
            <a:off x="7536426" y="1216329"/>
            <a:ext cx="1360132" cy="3208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운영체제</a:t>
            </a:r>
            <a:endParaRPr lang="en-US" altLang="ko-KR" dirty="0"/>
          </a:p>
          <a:p>
            <a:pPr algn="ctr"/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ACCFA03-7033-4202-B64B-1CFD3D9EC703}"/>
              </a:ext>
            </a:extLst>
          </p:cNvPr>
          <p:cNvSpPr/>
          <p:nvPr/>
        </p:nvSpPr>
        <p:spPr>
          <a:xfrm>
            <a:off x="4771369" y="1216329"/>
            <a:ext cx="1360132" cy="3208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자바</a:t>
            </a:r>
            <a:endParaRPr lang="en-US" altLang="ko-KR" dirty="0"/>
          </a:p>
          <a:p>
            <a:pPr algn="ctr"/>
            <a:r>
              <a:rPr lang="ko-KR" altLang="en-US" dirty="0"/>
              <a:t>플랫폼</a:t>
            </a:r>
            <a:endParaRPr lang="en-US" altLang="ko-KR" dirty="0"/>
          </a:p>
          <a:p>
            <a:pPr algn="ctr"/>
            <a:r>
              <a:rPr lang="en-US" altLang="ko-KR" dirty="0"/>
              <a:t>API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WORA</a:t>
            </a:r>
          </a:p>
          <a:p>
            <a:pPr algn="ctr"/>
            <a:r>
              <a:rPr lang="ko-KR" altLang="en-US" dirty="0"/>
              <a:t>플랫폼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85216B8-EBBF-4CC1-9057-3C3F82DABA76}"/>
              </a:ext>
            </a:extLst>
          </p:cNvPr>
          <p:cNvCxnSpPr>
            <a:cxnSpLocks/>
          </p:cNvCxnSpPr>
          <p:nvPr/>
        </p:nvCxnSpPr>
        <p:spPr>
          <a:xfrm flipV="1">
            <a:off x="3148514" y="2377327"/>
            <a:ext cx="1622855" cy="6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B61052A-4EC0-405D-8058-90F06F99E0DB}"/>
              </a:ext>
            </a:extLst>
          </p:cNvPr>
          <p:cNvSpPr txBox="1"/>
          <p:nvPr/>
        </p:nvSpPr>
        <p:spPr>
          <a:xfrm>
            <a:off x="6431727" y="1921543"/>
            <a:ext cx="113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readFile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B332A69-3515-4B6A-82C7-CA358A7789EA}"/>
              </a:ext>
            </a:extLst>
          </p:cNvPr>
          <p:cNvCxnSpPr>
            <a:cxnSpLocks/>
          </p:cNvCxnSpPr>
          <p:nvPr/>
        </p:nvCxnSpPr>
        <p:spPr>
          <a:xfrm>
            <a:off x="6172649" y="2382295"/>
            <a:ext cx="1314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6F6181D-4BE3-49B9-B6EB-76D2AE56DEE7}"/>
              </a:ext>
            </a:extLst>
          </p:cNvPr>
          <p:cNvSpPr txBox="1"/>
          <p:nvPr/>
        </p:nvSpPr>
        <p:spPr>
          <a:xfrm>
            <a:off x="870155" y="34290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자바</a:t>
            </a:r>
            <a:r>
              <a:rPr lang="en-US" altLang="ko-KR" dirty="0"/>
              <a:t> </a:t>
            </a:r>
            <a:r>
              <a:rPr lang="ko-KR" altLang="en-US" dirty="0"/>
              <a:t>언어</a:t>
            </a:r>
          </a:p>
        </p:txBody>
      </p:sp>
      <p:sp>
        <p:nvSpPr>
          <p:cNvPr id="29" name="원통형 28">
            <a:extLst>
              <a:ext uri="{FF2B5EF4-FFF2-40B4-BE49-F238E27FC236}">
                <a16:creationId xmlns:a16="http://schemas.microsoft.com/office/drawing/2014/main" id="{ACB66C1F-9E98-4CEB-A76C-60E4380E50B8}"/>
              </a:ext>
            </a:extLst>
          </p:cNvPr>
          <p:cNvSpPr/>
          <p:nvPr/>
        </p:nvSpPr>
        <p:spPr>
          <a:xfrm rot="16200000">
            <a:off x="5326367" y="2918546"/>
            <a:ext cx="321831" cy="21162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원통형 34">
            <a:extLst>
              <a:ext uri="{FF2B5EF4-FFF2-40B4-BE49-F238E27FC236}">
                <a16:creationId xmlns:a16="http://schemas.microsoft.com/office/drawing/2014/main" id="{FE8E364F-9308-43F0-A203-A9E7FB6AE654}"/>
              </a:ext>
            </a:extLst>
          </p:cNvPr>
          <p:cNvSpPr/>
          <p:nvPr/>
        </p:nvSpPr>
        <p:spPr>
          <a:xfrm rot="16200000">
            <a:off x="7994980" y="2918546"/>
            <a:ext cx="321831" cy="21162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F18BFC-B522-4E0A-8D91-AAADFE0C377F}"/>
              </a:ext>
            </a:extLst>
          </p:cNvPr>
          <p:cNvSpPr txBox="1"/>
          <p:nvPr/>
        </p:nvSpPr>
        <p:spPr>
          <a:xfrm>
            <a:off x="3786339" y="3446740"/>
            <a:ext cx="78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read()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996F64-7778-404E-A1BB-A1D2DB39C5E9}"/>
              </a:ext>
            </a:extLst>
          </p:cNvPr>
          <p:cNvSpPr txBox="1"/>
          <p:nvPr/>
        </p:nvSpPr>
        <p:spPr>
          <a:xfrm>
            <a:off x="3770124" y="458031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C8FF18-5181-431D-B53F-C4DFB7B48F52}"/>
              </a:ext>
            </a:extLst>
          </p:cNvPr>
          <p:cNvSpPr txBox="1"/>
          <p:nvPr/>
        </p:nvSpPr>
        <p:spPr>
          <a:xfrm>
            <a:off x="6841262" y="4580315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9" name="원통형 38">
            <a:extLst>
              <a:ext uri="{FF2B5EF4-FFF2-40B4-BE49-F238E27FC236}">
                <a16:creationId xmlns:a16="http://schemas.microsoft.com/office/drawing/2014/main" id="{E9E6FE7F-A60B-4943-8048-B719499E4CE9}"/>
              </a:ext>
            </a:extLst>
          </p:cNvPr>
          <p:cNvSpPr/>
          <p:nvPr/>
        </p:nvSpPr>
        <p:spPr>
          <a:xfrm rot="16200000">
            <a:off x="5332919" y="4175545"/>
            <a:ext cx="321831" cy="105901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C16D6F-4B31-4F86-8F5E-57C5298A90C9}"/>
              </a:ext>
            </a:extLst>
          </p:cNvPr>
          <p:cNvSpPr txBox="1"/>
          <p:nvPr/>
        </p:nvSpPr>
        <p:spPr>
          <a:xfrm>
            <a:off x="5161817" y="4564339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Buffer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470525A-45CA-4B3F-9885-7866FB6C808A}"/>
              </a:ext>
            </a:extLst>
          </p:cNvPr>
          <p:cNvCxnSpPr>
            <a:stCxn id="38" idx="1"/>
            <a:endCxn id="40" idx="3"/>
          </p:cNvCxnSpPr>
          <p:nvPr/>
        </p:nvCxnSpPr>
        <p:spPr>
          <a:xfrm flipH="1" flipV="1">
            <a:off x="5966846" y="4749005"/>
            <a:ext cx="874416" cy="1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DF2EEBA-4B4B-4B32-B3EF-FA617C488922}"/>
              </a:ext>
            </a:extLst>
          </p:cNvPr>
          <p:cNvCxnSpPr/>
          <p:nvPr/>
        </p:nvCxnSpPr>
        <p:spPr>
          <a:xfrm flipH="1" flipV="1">
            <a:off x="4096255" y="4749005"/>
            <a:ext cx="874416" cy="1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9E3FBDB-2D3E-42A7-84BE-189B1FE48314}"/>
              </a:ext>
            </a:extLst>
          </p:cNvPr>
          <p:cNvSpPr txBox="1"/>
          <p:nvPr/>
        </p:nvSpPr>
        <p:spPr>
          <a:xfrm>
            <a:off x="4759495" y="4951165"/>
            <a:ext cx="1609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Stream Buffer</a:t>
            </a:r>
          </a:p>
          <a:p>
            <a:r>
              <a:rPr lang="ko-KR" altLang="en-US" dirty="0"/>
              <a:t>방향</a:t>
            </a:r>
            <a:r>
              <a:rPr lang="en-US" altLang="ko-KR" dirty="0"/>
              <a:t> </a:t>
            </a:r>
            <a:r>
              <a:rPr lang="ko-KR" altLang="en-US" dirty="0"/>
              <a:t>버퍼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7FE697F-B097-44D2-B630-31CC27945F6D}"/>
              </a:ext>
            </a:extLst>
          </p:cNvPr>
          <p:cNvCxnSpPr>
            <a:cxnSpLocks/>
          </p:cNvCxnSpPr>
          <p:nvPr/>
        </p:nvCxnSpPr>
        <p:spPr>
          <a:xfrm flipH="1" flipV="1">
            <a:off x="4096255" y="5602706"/>
            <a:ext cx="2745007" cy="1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A4C76B3C-72BF-4148-B99F-758D226A1150}"/>
              </a:ext>
            </a:extLst>
          </p:cNvPr>
          <p:cNvSpPr/>
          <p:nvPr/>
        </p:nvSpPr>
        <p:spPr>
          <a:xfrm>
            <a:off x="3284088" y="2324836"/>
            <a:ext cx="355788" cy="542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68CD87-39A8-4D1F-9EFA-5F72A2BEBD4B}"/>
              </a:ext>
            </a:extLst>
          </p:cNvPr>
          <p:cNvSpPr txBox="1"/>
          <p:nvPr/>
        </p:nvSpPr>
        <p:spPr>
          <a:xfrm>
            <a:off x="3087383" y="2940553"/>
            <a:ext cx="145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InputStream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A1020E3-F7DD-4E1A-91B9-1075230E4B0E}"/>
              </a:ext>
            </a:extLst>
          </p:cNvPr>
          <p:cNvSpPr txBox="1"/>
          <p:nvPr/>
        </p:nvSpPr>
        <p:spPr>
          <a:xfrm>
            <a:off x="6433489" y="5990354"/>
            <a:ext cx="145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InputStream</a:t>
            </a:r>
            <a:endParaRPr lang="ko-KR" altLang="en-US" dirty="0"/>
          </a:p>
        </p:txBody>
      </p:sp>
      <p:pic>
        <p:nvPicPr>
          <p:cNvPr id="52" name="그림 51" descr="전자기기이(가) 표시된 사진&#10;&#10;자동 생성된 설명">
            <a:extLst>
              <a:ext uri="{FF2B5EF4-FFF2-40B4-BE49-F238E27FC236}">
                <a16:creationId xmlns:a16="http://schemas.microsoft.com/office/drawing/2014/main" id="{E00CAC8E-AA42-4E40-9543-C928CEA77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77173" y="4837029"/>
            <a:ext cx="1328690" cy="885793"/>
          </a:xfrm>
          <a:prstGeom prst="rect">
            <a:avLst/>
          </a:prstGeom>
        </p:spPr>
      </p:pic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86A7689-B535-4965-B7E8-C254099D7BF6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7887670" y="5578200"/>
            <a:ext cx="522966" cy="59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 descr="전자기기, 컴퓨터, 앉아있는, 테이블이(가) 표시된 사진&#10;&#10;자동 생성된 설명">
            <a:extLst>
              <a:ext uri="{FF2B5EF4-FFF2-40B4-BE49-F238E27FC236}">
                <a16:creationId xmlns:a16="http://schemas.microsoft.com/office/drawing/2014/main" id="{084601F0-4A00-4521-8A6E-D727F2800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410636" y="5642237"/>
            <a:ext cx="1301665" cy="869246"/>
          </a:xfrm>
          <a:prstGeom prst="rect">
            <a:avLst/>
          </a:prstGeom>
        </p:spPr>
      </p:pic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617B7CA-DD90-407C-A8F7-5788F75FDFFD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7887670" y="6152274"/>
            <a:ext cx="853848" cy="22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 descr="전자기기, 키보드, 컴퓨터, 실내이(가) 표시된 사진&#10;&#10;자동 생성된 설명">
            <a:extLst>
              <a:ext uri="{FF2B5EF4-FFF2-40B4-BE49-F238E27FC236}">
                <a16:creationId xmlns:a16="http://schemas.microsoft.com/office/drawing/2014/main" id="{7EC92553-6142-4563-97F5-6EDC70240A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458722" y="6575520"/>
            <a:ext cx="1259860" cy="663676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DA03D93-DA1D-4FDB-B45F-04055BA54BD8}"/>
              </a:ext>
            </a:extLst>
          </p:cNvPr>
          <p:cNvSpPr txBox="1"/>
          <p:nvPr/>
        </p:nvSpPr>
        <p:spPr>
          <a:xfrm>
            <a:off x="9220860" y="7415506"/>
            <a:ext cx="4977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7" tooltip="https://it.donga.com/8351/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8" tooltip="https://creativecommons.org/licenses/by-nc-nd/3.0/"/>
              </a:rPr>
              <a:t>CC BY-NC-ND</a:t>
            </a:r>
            <a:r>
              <a:rPr lang="ko-KR" altLang="en-US" sz="900"/>
              <a:t> 라이선스가 적용됩니다.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1F0F119-1B39-48DE-97B3-186A1405F70D}"/>
              </a:ext>
            </a:extLst>
          </p:cNvPr>
          <p:cNvCxnSpPr>
            <a:cxnSpLocks/>
            <a:endCxn id="51" idx="3"/>
          </p:cNvCxnSpPr>
          <p:nvPr/>
        </p:nvCxnSpPr>
        <p:spPr>
          <a:xfrm flipH="1" flipV="1">
            <a:off x="7887670" y="6175020"/>
            <a:ext cx="571052" cy="46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93062C4-B92C-4101-9CEC-0B3438C96270}"/>
              </a:ext>
            </a:extLst>
          </p:cNvPr>
          <p:cNvSpPr txBox="1"/>
          <p:nvPr/>
        </p:nvSpPr>
        <p:spPr>
          <a:xfrm>
            <a:off x="4741667" y="5722822"/>
            <a:ext cx="1805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FileInputStream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F4CF8DA-B6D0-4E3D-BF78-8C312E309C05}"/>
              </a:ext>
            </a:extLst>
          </p:cNvPr>
          <p:cNvSpPr txBox="1"/>
          <p:nvPr/>
        </p:nvSpPr>
        <p:spPr>
          <a:xfrm>
            <a:off x="4443807" y="5998115"/>
            <a:ext cx="155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</a:t>
            </a:r>
            <a:r>
              <a:rPr lang="en-US" altLang="ko-KR" dirty="0" err="1"/>
              <a:t>InputStream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3010B7C-1D5C-4DF7-B671-224D27AE6116}"/>
              </a:ext>
            </a:extLst>
          </p:cNvPr>
          <p:cNvSpPr txBox="1"/>
          <p:nvPr/>
        </p:nvSpPr>
        <p:spPr>
          <a:xfrm>
            <a:off x="4882150" y="6349397"/>
            <a:ext cx="177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C…</a:t>
            </a:r>
            <a:r>
              <a:rPr lang="en-US" altLang="ko-KR" dirty="0" err="1"/>
              <a:t>InputStream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2095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900D51-7396-424F-95F5-8D6373223085}"/>
              </a:ext>
            </a:extLst>
          </p:cNvPr>
          <p:cNvSpPr txBox="1"/>
          <p:nvPr/>
        </p:nvSpPr>
        <p:spPr>
          <a:xfrm>
            <a:off x="2831690" y="280219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</a:t>
            </a:r>
            <a:r>
              <a:rPr lang="en-US" altLang="ko-KR" dirty="0"/>
              <a:t>(HDD)-&gt;</a:t>
            </a:r>
            <a:r>
              <a:rPr lang="ko-KR" altLang="en-US" dirty="0"/>
              <a:t>인터페이스</a:t>
            </a:r>
            <a:r>
              <a:rPr lang="en-US" altLang="ko-KR" dirty="0"/>
              <a:t>-&gt;</a:t>
            </a:r>
            <a:r>
              <a:rPr lang="ko-KR" altLang="en-US" dirty="0"/>
              <a:t>구현체의 모양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 descr="전자기기이(가) 표시된 사진&#10;&#10;자동 생성된 설명">
            <a:extLst>
              <a:ext uri="{FF2B5EF4-FFF2-40B4-BE49-F238E27FC236}">
                <a16:creationId xmlns:a16="http://schemas.microsoft.com/office/drawing/2014/main" id="{9C962A62-053D-423A-9610-39803BD02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52616" y="1248997"/>
            <a:ext cx="5715000" cy="3810000"/>
          </a:xfrm>
          <a:prstGeom prst="rect">
            <a:avLst/>
          </a:prstGeom>
        </p:spPr>
      </p:pic>
      <p:sp>
        <p:nvSpPr>
          <p:cNvPr id="33" name="막힌 원호 32">
            <a:extLst>
              <a:ext uri="{FF2B5EF4-FFF2-40B4-BE49-F238E27FC236}">
                <a16:creationId xmlns:a16="http://schemas.microsoft.com/office/drawing/2014/main" id="{BF4B9A97-7E42-41A4-B11C-AD0236F62FC5}"/>
              </a:ext>
            </a:extLst>
          </p:cNvPr>
          <p:cNvSpPr/>
          <p:nvPr/>
        </p:nvSpPr>
        <p:spPr>
          <a:xfrm rot="4433005">
            <a:off x="11132297" y="2109697"/>
            <a:ext cx="722671" cy="486696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막힌 원호 33">
            <a:extLst>
              <a:ext uri="{FF2B5EF4-FFF2-40B4-BE49-F238E27FC236}">
                <a16:creationId xmlns:a16="http://schemas.microsoft.com/office/drawing/2014/main" id="{0941101B-AB67-4148-A0D8-A7BCFF622C60}"/>
              </a:ext>
            </a:extLst>
          </p:cNvPr>
          <p:cNvSpPr/>
          <p:nvPr/>
        </p:nvSpPr>
        <p:spPr>
          <a:xfrm rot="11780718">
            <a:off x="10371328" y="2819662"/>
            <a:ext cx="722671" cy="486696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84682AB-8072-43A1-9BB2-4A8F1AC1D8B7}"/>
              </a:ext>
            </a:extLst>
          </p:cNvPr>
          <p:cNvSpPr txBox="1"/>
          <p:nvPr/>
        </p:nvSpPr>
        <p:spPr>
          <a:xfrm>
            <a:off x="4773551" y="1248997"/>
            <a:ext cx="1805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FileInputStream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F46F9E-877F-44E2-992F-371BC2D4B2BB}"/>
              </a:ext>
            </a:extLst>
          </p:cNvPr>
          <p:cNvSpPr txBox="1"/>
          <p:nvPr/>
        </p:nvSpPr>
        <p:spPr>
          <a:xfrm>
            <a:off x="5187096" y="269694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53EC60-3F9E-483B-B3D1-9544D12E53C2}"/>
              </a:ext>
            </a:extLst>
          </p:cNvPr>
          <p:cNvSpPr txBox="1"/>
          <p:nvPr/>
        </p:nvSpPr>
        <p:spPr>
          <a:xfrm>
            <a:off x="8258234" y="2696942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54" name="원통형 53">
            <a:extLst>
              <a:ext uri="{FF2B5EF4-FFF2-40B4-BE49-F238E27FC236}">
                <a16:creationId xmlns:a16="http://schemas.microsoft.com/office/drawing/2014/main" id="{1A7518E6-A238-4BE4-A52B-632A28FF5C70}"/>
              </a:ext>
            </a:extLst>
          </p:cNvPr>
          <p:cNvSpPr/>
          <p:nvPr/>
        </p:nvSpPr>
        <p:spPr>
          <a:xfrm rot="16200000">
            <a:off x="6749891" y="2292172"/>
            <a:ext cx="321831" cy="105901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62867E-AE3A-41AE-8176-B77106B76C65}"/>
              </a:ext>
            </a:extLst>
          </p:cNvPr>
          <p:cNvSpPr txBox="1"/>
          <p:nvPr/>
        </p:nvSpPr>
        <p:spPr>
          <a:xfrm>
            <a:off x="6578789" y="268096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Buffer</a:t>
            </a:r>
            <a:endParaRPr lang="ko-KR" altLang="en-US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1BE2C9E-2C96-4303-B22A-3DAC8189EC9C}"/>
              </a:ext>
            </a:extLst>
          </p:cNvPr>
          <p:cNvCxnSpPr>
            <a:stCxn id="50" idx="1"/>
            <a:endCxn id="55" idx="3"/>
          </p:cNvCxnSpPr>
          <p:nvPr/>
        </p:nvCxnSpPr>
        <p:spPr>
          <a:xfrm flipH="1" flipV="1">
            <a:off x="7383818" y="2865632"/>
            <a:ext cx="874416" cy="1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ADE0BE6-EADD-4AF4-8993-17A5DECABBF6}"/>
              </a:ext>
            </a:extLst>
          </p:cNvPr>
          <p:cNvCxnSpPr/>
          <p:nvPr/>
        </p:nvCxnSpPr>
        <p:spPr>
          <a:xfrm flipH="1" flipV="1">
            <a:off x="5513227" y="2865632"/>
            <a:ext cx="874416" cy="1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733CD2D-4B1E-40C7-9374-1320F4F0B831}"/>
              </a:ext>
            </a:extLst>
          </p:cNvPr>
          <p:cNvSpPr txBox="1"/>
          <p:nvPr/>
        </p:nvSpPr>
        <p:spPr>
          <a:xfrm>
            <a:off x="2694028" y="1888960"/>
            <a:ext cx="5718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FileInputStream</a:t>
            </a:r>
            <a:r>
              <a:rPr lang="en-US" altLang="ko-KR" dirty="0"/>
              <a:t> </a:t>
            </a:r>
            <a:r>
              <a:rPr lang="ko-KR" altLang="en-US" dirty="0"/>
              <a:t>은희</a:t>
            </a:r>
            <a:r>
              <a:rPr lang="en-US" altLang="ko-KR" dirty="0"/>
              <a:t>Stream = new </a:t>
            </a:r>
            <a:r>
              <a:rPr lang="en-US" altLang="ko-KR" dirty="0" err="1"/>
              <a:t>FileInputStream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F1C29E73-F55A-49BB-9AD2-DA99CBD28DEE}"/>
              </a:ext>
            </a:extLst>
          </p:cNvPr>
          <p:cNvSpPr/>
          <p:nvPr/>
        </p:nvSpPr>
        <p:spPr>
          <a:xfrm>
            <a:off x="1951714" y="1888960"/>
            <a:ext cx="51619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C5227D-BD0B-4E81-9CC5-7AA174CB0655}"/>
              </a:ext>
            </a:extLst>
          </p:cNvPr>
          <p:cNvSpPr txBox="1"/>
          <p:nvPr/>
        </p:nvSpPr>
        <p:spPr>
          <a:xfrm>
            <a:off x="2694028" y="2242316"/>
            <a:ext cx="207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은희</a:t>
            </a:r>
            <a:r>
              <a:rPr lang="en-US" altLang="ko-KR" dirty="0" err="1"/>
              <a:t>Stream.read</a:t>
            </a:r>
            <a:r>
              <a:rPr lang="en-US" altLang="ko-KR" dirty="0"/>
              <a:t>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88214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C0037A-0A5E-48BE-A373-92A5B52EE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77" y="509379"/>
            <a:ext cx="3019846" cy="41344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18FA3AD-AE48-4EB4-AC3D-161454CB4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055" y="1303605"/>
            <a:ext cx="4848902" cy="398200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C5CAB45-26E7-441A-8FB7-C590BDBE728E}"/>
              </a:ext>
            </a:extLst>
          </p:cNvPr>
          <p:cNvSpPr/>
          <p:nvPr/>
        </p:nvSpPr>
        <p:spPr>
          <a:xfrm>
            <a:off x="5922102" y="2544222"/>
            <a:ext cx="4788977" cy="1782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D0681CC-4A54-4EAC-A7B0-EBA958BC4FBA}"/>
              </a:ext>
            </a:extLst>
          </p:cNvPr>
          <p:cNvSpPr/>
          <p:nvPr/>
        </p:nvSpPr>
        <p:spPr>
          <a:xfrm>
            <a:off x="3948323" y="3547176"/>
            <a:ext cx="1913854" cy="5748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439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BAFD4A-D5B2-419C-9DFE-54488E130B40}"/>
              </a:ext>
            </a:extLst>
          </p:cNvPr>
          <p:cNvSpPr txBox="1"/>
          <p:nvPr/>
        </p:nvSpPr>
        <p:spPr>
          <a:xfrm>
            <a:off x="1061884" y="752168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자바 언어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693366-E50A-404B-BAEC-463EB98CCD64}"/>
              </a:ext>
            </a:extLst>
          </p:cNvPr>
          <p:cNvSpPr txBox="1"/>
          <p:nvPr/>
        </p:nvSpPr>
        <p:spPr>
          <a:xfrm>
            <a:off x="840658" y="1740310"/>
            <a:ext cx="290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</a:t>
            </a:r>
            <a:r>
              <a:rPr lang="en-US" altLang="ko-KR" dirty="0"/>
              <a:t>/</a:t>
            </a:r>
            <a:r>
              <a:rPr lang="ko-KR" altLang="en-US" dirty="0" err="1"/>
              <a:t>값의형식</a:t>
            </a:r>
            <a:r>
              <a:rPr lang="en-US" altLang="ko-KR" dirty="0"/>
              <a:t>/</a:t>
            </a:r>
            <a:r>
              <a:rPr lang="ko-KR" altLang="en-US" dirty="0"/>
              <a:t>변수선언방법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BDAE2-89FE-4DA2-9944-3A485FF3EDA8}"/>
              </a:ext>
            </a:extLst>
          </p:cNvPr>
          <p:cNvSpPr txBox="1"/>
          <p:nvPr/>
        </p:nvSpPr>
        <p:spPr>
          <a:xfrm>
            <a:off x="840658" y="2143677"/>
            <a:ext cx="3140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연산자</a:t>
            </a:r>
            <a:r>
              <a:rPr lang="en-US" altLang="ko-KR" dirty="0"/>
              <a:t>(</a:t>
            </a:r>
            <a:r>
              <a:rPr lang="ko-KR" altLang="en-US" dirty="0"/>
              <a:t>산술</a:t>
            </a:r>
            <a:r>
              <a:rPr lang="en-US" altLang="ko-KR" dirty="0"/>
              <a:t>,</a:t>
            </a:r>
            <a:r>
              <a:rPr lang="ko-KR" altLang="en-US" dirty="0"/>
              <a:t>비교</a:t>
            </a:r>
            <a:r>
              <a:rPr lang="en-US" altLang="ko-KR" dirty="0"/>
              <a:t>/</a:t>
            </a:r>
            <a:r>
              <a:rPr lang="ko-KR" altLang="en-US" dirty="0"/>
              <a:t>관계</a:t>
            </a:r>
            <a:r>
              <a:rPr lang="en-US" altLang="ko-KR" dirty="0"/>
              <a:t>, 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복합대입</a:t>
            </a:r>
            <a:r>
              <a:rPr lang="en-US" altLang="ko-KR" dirty="0"/>
              <a:t>, </a:t>
            </a:r>
            <a:r>
              <a:rPr lang="ko-KR" altLang="en-US" dirty="0" err="1"/>
              <a:t>단항</a:t>
            </a:r>
            <a:endParaRPr lang="en-US" altLang="ko-KR" dirty="0"/>
          </a:p>
          <a:p>
            <a:r>
              <a:rPr lang="en-US" altLang="ko-KR" dirty="0"/>
              <a:t>x++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C330698-EE61-45AA-9F62-EE39622EA315}"/>
              </a:ext>
            </a:extLst>
          </p:cNvPr>
          <p:cNvSpPr/>
          <p:nvPr/>
        </p:nvSpPr>
        <p:spPr>
          <a:xfrm>
            <a:off x="3981261" y="2143677"/>
            <a:ext cx="75103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E4E94F-3BB1-4EB8-8AAA-A5E06120378F}"/>
              </a:ext>
            </a:extLst>
          </p:cNvPr>
          <p:cNvSpPr/>
          <p:nvPr/>
        </p:nvSpPr>
        <p:spPr>
          <a:xfrm>
            <a:off x="4945015" y="2034326"/>
            <a:ext cx="1814051" cy="58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파일 정보 얻기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C2B68696-1E65-431D-B3B5-40E4B22CC3CC}"/>
              </a:ext>
            </a:extLst>
          </p:cNvPr>
          <p:cNvSpPr/>
          <p:nvPr/>
        </p:nvSpPr>
        <p:spPr>
          <a:xfrm>
            <a:off x="5633884" y="2622359"/>
            <a:ext cx="462116" cy="5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8425B-F6F7-40C3-9004-E3AADA03F009}"/>
              </a:ext>
            </a:extLst>
          </p:cNvPr>
          <p:cNvSpPr txBox="1"/>
          <p:nvPr/>
        </p:nvSpPr>
        <p:spPr>
          <a:xfrm>
            <a:off x="4642717" y="3293026"/>
            <a:ext cx="638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플랫폼</a:t>
            </a:r>
            <a:r>
              <a:rPr lang="en-US" altLang="ko-KR" dirty="0"/>
              <a:t>: </a:t>
            </a:r>
            <a:r>
              <a:rPr lang="en-US" altLang="ko-KR" dirty="0" err="1"/>
              <a:t>FileInputStream</a:t>
            </a:r>
            <a:r>
              <a:rPr lang="en-US" altLang="ko-KR" dirty="0"/>
              <a:t> -&gt; Stream-&gt;</a:t>
            </a:r>
            <a:r>
              <a:rPr lang="ko-KR" altLang="en-US" dirty="0"/>
              <a:t>버퍼</a:t>
            </a:r>
            <a:r>
              <a:rPr lang="en-US" altLang="ko-KR" dirty="0"/>
              <a:t>-&gt;</a:t>
            </a:r>
            <a:r>
              <a:rPr lang="ko-KR" altLang="en-US" dirty="0"/>
              <a:t>비동기</a:t>
            </a:r>
            <a:r>
              <a:rPr lang="en-US" altLang="ko-KR" dirty="0"/>
              <a:t>-&gt;</a:t>
            </a:r>
            <a:r>
              <a:rPr lang="ko-KR" altLang="en-US" dirty="0"/>
              <a:t>동기</a:t>
            </a:r>
            <a:r>
              <a:rPr lang="en-US" altLang="ko-KR" dirty="0"/>
              <a:t>….</a:t>
            </a:r>
          </a:p>
          <a:p>
            <a:r>
              <a:rPr lang="ko-KR" altLang="en-US" dirty="0"/>
              <a:t>개체</a:t>
            </a:r>
            <a:r>
              <a:rPr lang="en-US" altLang="ko-KR" dirty="0"/>
              <a:t>/</a:t>
            </a:r>
            <a:r>
              <a:rPr lang="ko-KR" altLang="en-US" dirty="0"/>
              <a:t>객체</a:t>
            </a:r>
            <a:r>
              <a:rPr lang="en-US" altLang="ko-KR" dirty="0"/>
              <a:t>/</a:t>
            </a:r>
            <a:r>
              <a:rPr lang="ko-KR" altLang="en-US" dirty="0"/>
              <a:t>메소드 </a:t>
            </a:r>
            <a:r>
              <a:rPr lang="en-US" altLang="ko-KR" dirty="0"/>
              <a:t>-&gt; …..</a:t>
            </a:r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556AD433-AF53-4869-ADD1-F57C562B7FCC}"/>
              </a:ext>
            </a:extLst>
          </p:cNvPr>
          <p:cNvSpPr/>
          <p:nvPr/>
        </p:nvSpPr>
        <p:spPr>
          <a:xfrm>
            <a:off x="1948843" y="3011618"/>
            <a:ext cx="462116" cy="5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C9A664-F807-4247-9777-9016FD9DDB39}"/>
              </a:ext>
            </a:extLst>
          </p:cNvPr>
          <p:cNvSpPr txBox="1"/>
          <p:nvPr/>
        </p:nvSpPr>
        <p:spPr>
          <a:xfrm>
            <a:off x="840658" y="3750282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실행흐름</a:t>
            </a:r>
            <a:r>
              <a:rPr lang="en-US" altLang="ko-KR" dirty="0"/>
              <a:t>)</a:t>
            </a:r>
            <a:r>
              <a:rPr lang="ko-KR" altLang="en-US" dirty="0"/>
              <a:t>제어구조</a:t>
            </a:r>
            <a:r>
              <a:rPr lang="en-US" altLang="ko-KR" dirty="0"/>
              <a:t>:</a:t>
            </a:r>
            <a:r>
              <a:rPr lang="ko-KR" altLang="en-US" dirty="0" err="1"/>
              <a:t>제어문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186B84-C097-4FA6-8857-3FFC36C01794}"/>
              </a:ext>
            </a:extLst>
          </p:cNvPr>
          <p:cNvSpPr txBox="1"/>
          <p:nvPr/>
        </p:nvSpPr>
        <p:spPr>
          <a:xfrm>
            <a:off x="1059467" y="4224831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합</a:t>
            </a:r>
            <a:r>
              <a:rPr lang="en-US" altLang="ko-KR" dirty="0"/>
              <a:t>? </a:t>
            </a:r>
            <a:r>
              <a:rPr lang="ko-KR" altLang="en-US" dirty="0"/>
              <a:t>평균</a:t>
            </a:r>
            <a:r>
              <a:rPr lang="en-US" altLang="ko-KR" dirty="0"/>
              <a:t>? </a:t>
            </a:r>
            <a:r>
              <a:rPr lang="ko-KR" altLang="en-US" dirty="0"/>
              <a:t>미분</a:t>
            </a:r>
            <a:r>
              <a:rPr lang="en-US" altLang="ko-KR" dirty="0"/>
              <a:t>? </a:t>
            </a:r>
            <a:r>
              <a:rPr lang="ko-KR" altLang="en-US" dirty="0"/>
              <a:t>적분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19EF1B-FD8E-47BE-9A1B-6FA046F06263}"/>
              </a:ext>
            </a:extLst>
          </p:cNvPr>
          <p:cNvSpPr txBox="1"/>
          <p:nvPr/>
        </p:nvSpPr>
        <p:spPr>
          <a:xfrm>
            <a:off x="840658" y="4689722"/>
            <a:ext cx="3558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수학</a:t>
            </a:r>
            <a:r>
              <a:rPr lang="en-US" altLang="ko-KR" dirty="0"/>
              <a:t>: </a:t>
            </a:r>
            <a:r>
              <a:rPr lang="ko-KR" altLang="en-US" dirty="0"/>
              <a:t>식</a:t>
            </a:r>
            <a:endParaRPr lang="en-US" altLang="ko-KR" dirty="0"/>
          </a:p>
          <a:p>
            <a:r>
              <a:rPr lang="ko-KR" altLang="en-US" dirty="0"/>
              <a:t>컴퓨터 </a:t>
            </a:r>
            <a:r>
              <a:rPr lang="en-US" altLang="ko-KR" dirty="0"/>
              <a:t>: </a:t>
            </a:r>
            <a:r>
              <a:rPr lang="ko-KR" altLang="en-US" dirty="0"/>
              <a:t>반복  </a:t>
            </a:r>
            <a:r>
              <a:rPr lang="en-US" altLang="ko-KR" dirty="0"/>
              <a:t>-&gt; 1~10 </a:t>
            </a:r>
            <a:r>
              <a:rPr lang="ko-KR" altLang="en-US" dirty="0"/>
              <a:t>의 합은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2F9DC047-2AE2-42E8-852A-35E5971672F9}"/>
              </a:ext>
            </a:extLst>
          </p:cNvPr>
          <p:cNvSpPr/>
          <p:nvPr/>
        </p:nvSpPr>
        <p:spPr>
          <a:xfrm>
            <a:off x="1948843" y="5328120"/>
            <a:ext cx="462116" cy="5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E80198-0D8E-4CE7-8E88-39F876EE2240}"/>
              </a:ext>
            </a:extLst>
          </p:cNvPr>
          <p:cNvSpPr txBox="1"/>
          <p:nvPr/>
        </p:nvSpPr>
        <p:spPr>
          <a:xfrm>
            <a:off x="840658" y="5893712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:  while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2716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1A3160-ED79-43F7-946F-4F212B6D5AE9}"/>
              </a:ext>
            </a:extLst>
          </p:cNvPr>
          <p:cNvSpPr txBox="1"/>
          <p:nvPr/>
        </p:nvSpPr>
        <p:spPr>
          <a:xfrm>
            <a:off x="914400" y="47194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/>
              <a:t>반복문</a:t>
            </a:r>
            <a:endParaRPr lang="ko-KR" alt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7170F5-6F2C-48A1-A1FF-4DECC0F1F660}"/>
              </a:ext>
            </a:extLst>
          </p:cNvPr>
          <p:cNvSpPr txBox="1"/>
          <p:nvPr/>
        </p:nvSpPr>
        <p:spPr>
          <a:xfrm>
            <a:off x="1106129" y="1430594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무한 </a:t>
            </a:r>
            <a:r>
              <a:rPr lang="en-US" altLang="ko-KR" dirty="0"/>
              <a:t>: [while], for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4042D-0DF6-41D2-9983-E92F2E2309A2}"/>
              </a:ext>
            </a:extLst>
          </p:cNvPr>
          <p:cNvSpPr txBox="1"/>
          <p:nvPr/>
        </p:nvSpPr>
        <p:spPr>
          <a:xfrm>
            <a:off x="1106129" y="2490576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유한 </a:t>
            </a:r>
            <a:r>
              <a:rPr lang="en-US" altLang="ko-KR" dirty="0"/>
              <a:t>: while, [for]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B8A8D6B-E55E-4061-85E9-9A8776B0B520}"/>
              </a:ext>
            </a:extLst>
          </p:cNvPr>
          <p:cNvSpPr/>
          <p:nvPr/>
        </p:nvSpPr>
        <p:spPr>
          <a:xfrm>
            <a:off x="4380271" y="1268361"/>
            <a:ext cx="6430297" cy="37903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809EE918-749C-4EB4-85EB-7276DAAD4066}"/>
              </a:ext>
            </a:extLst>
          </p:cNvPr>
          <p:cNvSpPr/>
          <p:nvPr/>
        </p:nvSpPr>
        <p:spPr>
          <a:xfrm>
            <a:off x="6931742" y="1056723"/>
            <a:ext cx="604684" cy="373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3BA952E-D36A-4A22-9A00-50CA4C0E04EB}"/>
              </a:ext>
            </a:extLst>
          </p:cNvPr>
          <p:cNvSpPr/>
          <p:nvPr/>
        </p:nvSpPr>
        <p:spPr>
          <a:xfrm>
            <a:off x="8849032" y="1056723"/>
            <a:ext cx="373871" cy="3738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AF9BAB9B-D1D6-473E-BA79-A51A88F4556E}"/>
              </a:ext>
            </a:extLst>
          </p:cNvPr>
          <p:cNvSpPr/>
          <p:nvPr/>
        </p:nvSpPr>
        <p:spPr>
          <a:xfrm>
            <a:off x="8967019" y="1445342"/>
            <a:ext cx="1843549" cy="1142398"/>
          </a:xfrm>
          <a:custGeom>
            <a:avLst/>
            <a:gdLst>
              <a:gd name="connsiteX0" fmla="*/ 58994 w 1843549"/>
              <a:gd name="connsiteY0" fmla="*/ 0 h 1142398"/>
              <a:gd name="connsiteX1" fmla="*/ 0 w 1843549"/>
              <a:gd name="connsiteY1" fmla="*/ 117987 h 1142398"/>
              <a:gd name="connsiteX2" fmla="*/ 14749 w 1843549"/>
              <a:gd name="connsiteY2" fmla="*/ 412955 h 1142398"/>
              <a:gd name="connsiteX3" fmla="*/ 73742 w 1843549"/>
              <a:gd name="connsiteY3" fmla="*/ 516193 h 1142398"/>
              <a:gd name="connsiteX4" fmla="*/ 162233 w 1843549"/>
              <a:gd name="connsiteY4" fmla="*/ 648929 h 1142398"/>
              <a:gd name="connsiteX5" fmla="*/ 250723 w 1843549"/>
              <a:gd name="connsiteY5" fmla="*/ 737419 h 1142398"/>
              <a:gd name="connsiteX6" fmla="*/ 294968 w 1843549"/>
              <a:gd name="connsiteY6" fmla="*/ 781664 h 1142398"/>
              <a:gd name="connsiteX7" fmla="*/ 383458 w 1843549"/>
              <a:gd name="connsiteY7" fmla="*/ 884903 h 1142398"/>
              <a:gd name="connsiteX8" fmla="*/ 442452 w 1843549"/>
              <a:gd name="connsiteY8" fmla="*/ 914400 h 1142398"/>
              <a:gd name="connsiteX9" fmla="*/ 501446 w 1843549"/>
              <a:gd name="connsiteY9" fmla="*/ 958645 h 1142398"/>
              <a:gd name="connsiteX10" fmla="*/ 693175 w 1843549"/>
              <a:gd name="connsiteY10" fmla="*/ 1017639 h 1142398"/>
              <a:gd name="connsiteX11" fmla="*/ 737420 w 1843549"/>
              <a:gd name="connsiteY11" fmla="*/ 1032387 h 1142398"/>
              <a:gd name="connsiteX12" fmla="*/ 884904 w 1843549"/>
              <a:gd name="connsiteY12" fmla="*/ 1061884 h 1142398"/>
              <a:gd name="connsiteX13" fmla="*/ 1843549 w 1843549"/>
              <a:gd name="connsiteY13" fmla="*/ 1032387 h 1142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43549" h="1142398">
                <a:moveTo>
                  <a:pt x="58994" y="0"/>
                </a:moveTo>
                <a:cubicBezTo>
                  <a:pt x="50662" y="13887"/>
                  <a:pt x="0" y="86238"/>
                  <a:pt x="0" y="117987"/>
                </a:cubicBezTo>
                <a:cubicBezTo>
                  <a:pt x="0" y="216433"/>
                  <a:pt x="2538" y="315270"/>
                  <a:pt x="14749" y="412955"/>
                </a:cubicBezTo>
                <a:cubicBezTo>
                  <a:pt x="17896" y="438128"/>
                  <a:pt x="59686" y="493703"/>
                  <a:pt x="73742" y="516193"/>
                </a:cubicBezTo>
                <a:cubicBezTo>
                  <a:pt x="105822" y="567522"/>
                  <a:pt x="122063" y="604296"/>
                  <a:pt x="162233" y="648929"/>
                </a:cubicBezTo>
                <a:cubicBezTo>
                  <a:pt x="190139" y="679935"/>
                  <a:pt x="221226" y="707922"/>
                  <a:pt x="250723" y="737419"/>
                </a:cubicBezTo>
                <a:cubicBezTo>
                  <a:pt x="265471" y="752167"/>
                  <a:pt x="282454" y="764978"/>
                  <a:pt x="294968" y="781664"/>
                </a:cubicBezTo>
                <a:cubicBezTo>
                  <a:pt x="318208" y="812650"/>
                  <a:pt x="350274" y="861200"/>
                  <a:pt x="383458" y="884903"/>
                </a:cubicBezTo>
                <a:cubicBezTo>
                  <a:pt x="401349" y="897682"/>
                  <a:pt x="423808" y="902748"/>
                  <a:pt x="442452" y="914400"/>
                </a:cubicBezTo>
                <a:cubicBezTo>
                  <a:pt x="463296" y="927428"/>
                  <a:pt x="479460" y="947652"/>
                  <a:pt x="501446" y="958645"/>
                </a:cubicBezTo>
                <a:cubicBezTo>
                  <a:pt x="530116" y="972980"/>
                  <a:pt x="667982" y="1010081"/>
                  <a:pt x="693175" y="1017639"/>
                </a:cubicBezTo>
                <a:cubicBezTo>
                  <a:pt x="708065" y="1022106"/>
                  <a:pt x="722272" y="1028891"/>
                  <a:pt x="737420" y="1032387"/>
                </a:cubicBezTo>
                <a:cubicBezTo>
                  <a:pt x="786271" y="1043660"/>
                  <a:pt x="884904" y="1061884"/>
                  <a:pt x="884904" y="1061884"/>
                </a:cubicBezTo>
                <a:cubicBezTo>
                  <a:pt x="1835752" y="1047026"/>
                  <a:pt x="1606287" y="1269633"/>
                  <a:pt x="1843549" y="103238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B6F89D27-85B6-4F95-953D-D9BE623715CB}"/>
              </a:ext>
            </a:extLst>
          </p:cNvPr>
          <p:cNvSpPr/>
          <p:nvPr/>
        </p:nvSpPr>
        <p:spPr>
          <a:xfrm>
            <a:off x="8849032" y="1460090"/>
            <a:ext cx="1991033" cy="2300751"/>
          </a:xfrm>
          <a:custGeom>
            <a:avLst/>
            <a:gdLst>
              <a:gd name="connsiteX0" fmla="*/ 162233 w 1991033"/>
              <a:gd name="connsiteY0" fmla="*/ 0 h 2300751"/>
              <a:gd name="connsiteX1" fmla="*/ 117987 w 1991033"/>
              <a:gd name="connsiteY1" fmla="*/ 103239 h 2300751"/>
              <a:gd name="connsiteX2" fmla="*/ 88491 w 1991033"/>
              <a:gd name="connsiteY2" fmla="*/ 147484 h 2300751"/>
              <a:gd name="connsiteX3" fmla="*/ 58994 w 1991033"/>
              <a:gd name="connsiteY3" fmla="*/ 206478 h 2300751"/>
              <a:gd name="connsiteX4" fmla="*/ 29497 w 1991033"/>
              <a:gd name="connsiteY4" fmla="*/ 383458 h 2300751"/>
              <a:gd name="connsiteX5" fmla="*/ 14749 w 1991033"/>
              <a:gd name="connsiteY5" fmla="*/ 457200 h 2300751"/>
              <a:gd name="connsiteX6" fmla="*/ 0 w 1991033"/>
              <a:gd name="connsiteY6" fmla="*/ 545691 h 2300751"/>
              <a:gd name="connsiteX7" fmla="*/ 14749 w 1991033"/>
              <a:gd name="connsiteY7" fmla="*/ 1076633 h 2300751"/>
              <a:gd name="connsiteX8" fmla="*/ 29497 w 1991033"/>
              <a:gd name="connsiteY8" fmla="*/ 1120878 h 2300751"/>
              <a:gd name="connsiteX9" fmla="*/ 58994 w 1991033"/>
              <a:gd name="connsiteY9" fmla="*/ 1253613 h 2300751"/>
              <a:gd name="connsiteX10" fmla="*/ 162233 w 1991033"/>
              <a:gd name="connsiteY10" fmla="*/ 1401097 h 2300751"/>
              <a:gd name="connsiteX11" fmla="*/ 250723 w 1991033"/>
              <a:gd name="connsiteY11" fmla="*/ 1519084 h 2300751"/>
              <a:gd name="connsiteX12" fmla="*/ 294968 w 1991033"/>
              <a:gd name="connsiteY12" fmla="*/ 1578078 h 2300751"/>
              <a:gd name="connsiteX13" fmla="*/ 339213 w 1991033"/>
              <a:gd name="connsiteY13" fmla="*/ 1622323 h 2300751"/>
              <a:gd name="connsiteX14" fmla="*/ 457200 w 1991033"/>
              <a:gd name="connsiteY14" fmla="*/ 1755058 h 2300751"/>
              <a:gd name="connsiteX15" fmla="*/ 575187 w 1991033"/>
              <a:gd name="connsiteY15" fmla="*/ 1843549 h 2300751"/>
              <a:gd name="connsiteX16" fmla="*/ 619433 w 1991033"/>
              <a:gd name="connsiteY16" fmla="*/ 1887794 h 2300751"/>
              <a:gd name="connsiteX17" fmla="*/ 781665 w 1991033"/>
              <a:gd name="connsiteY17" fmla="*/ 1976284 h 2300751"/>
              <a:gd name="connsiteX18" fmla="*/ 825910 w 1991033"/>
              <a:gd name="connsiteY18" fmla="*/ 1991033 h 2300751"/>
              <a:gd name="connsiteX19" fmla="*/ 943897 w 1991033"/>
              <a:gd name="connsiteY19" fmla="*/ 2050026 h 2300751"/>
              <a:gd name="connsiteX20" fmla="*/ 1091381 w 1991033"/>
              <a:gd name="connsiteY20" fmla="*/ 2123768 h 2300751"/>
              <a:gd name="connsiteX21" fmla="*/ 1150374 w 1991033"/>
              <a:gd name="connsiteY21" fmla="*/ 2153265 h 2300751"/>
              <a:gd name="connsiteX22" fmla="*/ 1194620 w 1991033"/>
              <a:gd name="connsiteY22" fmla="*/ 2168013 h 2300751"/>
              <a:gd name="connsiteX23" fmla="*/ 1253613 w 1991033"/>
              <a:gd name="connsiteY23" fmla="*/ 2197510 h 2300751"/>
              <a:gd name="connsiteX24" fmla="*/ 1312607 w 1991033"/>
              <a:gd name="connsiteY24" fmla="*/ 2212258 h 2300751"/>
              <a:gd name="connsiteX25" fmla="*/ 1386349 w 1991033"/>
              <a:gd name="connsiteY25" fmla="*/ 2241755 h 2300751"/>
              <a:gd name="connsiteX26" fmla="*/ 1651820 w 1991033"/>
              <a:gd name="connsiteY26" fmla="*/ 2271252 h 2300751"/>
              <a:gd name="connsiteX27" fmla="*/ 1710813 w 1991033"/>
              <a:gd name="connsiteY27" fmla="*/ 2286000 h 2300751"/>
              <a:gd name="connsiteX28" fmla="*/ 1991033 w 1991033"/>
              <a:gd name="connsiteY28" fmla="*/ 2300749 h 230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991033" h="2300751">
                <a:moveTo>
                  <a:pt x="162233" y="0"/>
                </a:moveTo>
                <a:cubicBezTo>
                  <a:pt x="147484" y="34413"/>
                  <a:pt x="134731" y="69751"/>
                  <a:pt x="117987" y="103239"/>
                </a:cubicBezTo>
                <a:cubicBezTo>
                  <a:pt x="110060" y="119093"/>
                  <a:pt x="97285" y="132094"/>
                  <a:pt x="88491" y="147484"/>
                </a:cubicBezTo>
                <a:cubicBezTo>
                  <a:pt x="77583" y="166573"/>
                  <a:pt x="68826" y="186813"/>
                  <a:pt x="58994" y="206478"/>
                </a:cubicBezTo>
                <a:cubicBezTo>
                  <a:pt x="24240" y="380239"/>
                  <a:pt x="66077" y="163974"/>
                  <a:pt x="29497" y="383458"/>
                </a:cubicBezTo>
                <a:cubicBezTo>
                  <a:pt x="25376" y="408184"/>
                  <a:pt x="19233" y="432537"/>
                  <a:pt x="14749" y="457200"/>
                </a:cubicBezTo>
                <a:cubicBezTo>
                  <a:pt x="9400" y="486622"/>
                  <a:pt x="4916" y="516194"/>
                  <a:pt x="0" y="545691"/>
                </a:cubicBezTo>
                <a:cubicBezTo>
                  <a:pt x="4916" y="722672"/>
                  <a:pt x="5681" y="899816"/>
                  <a:pt x="14749" y="1076633"/>
                </a:cubicBezTo>
                <a:cubicBezTo>
                  <a:pt x="15545" y="1092159"/>
                  <a:pt x="26125" y="1105702"/>
                  <a:pt x="29497" y="1120878"/>
                </a:cubicBezTo>
                <a:cubicBezTo>
                  <a:pt x="35723" y="1148898"/>
                  <a:pt x="40547" y="1220409"/>
                  <a:pt x="58994" y="1253613"/>
                </a:cubicBezTo>
                <a:cubicBezTo>
                  <a:pt x="84940" y="1300316"/>
                  <a:pt x="129084" y="1356900"/>
                  <a:pt x="162233" y="1401097"/>
                </a:cubicBezTo>
                <a:cubicBezTo>
                  <a:pt x="190500" y="1485900"/>
                  <a:pt x="160339" y="1417402"/>
                  <a:pt x="250723" y="1519084"/>
                </a:cubicBezTo>
                <a:cubicBezTo>
                  <a:pt x="267054" y="1537456"/>
                  <a:pt x="278971" y="1559415"/>
                  <a:pt x="294968" y="1578078"/>
                </a:cubicBezTo>
                <a:cubicBezTo>
                  <a:pt x="308542" y="1593914"/>
                  <a:pt x="325356" y="1606734"/>
                  <a:pt x="339213" y="1622323"/>
                </a:cubicBezTo>
                <a:cubicBezTo>
                  <a:pt x="369712" y="1656634"/>
                  <a:pt x="416548" y="1721797"/>
                  <a:pt x="457200" y="1755058"/>
                </a:cubicBezTo>
                <a:cubicBezTo>
                  <a:pt x="495249" y="1786189"/>
                  <a:pt x="540424" y="1808787"/>
                  <a:pt x="575187" y="1843549"/>
                </a:cubicBezTo>
                <a:cubicBezTo>
                  <a:pt x="589936" y="1858297"/>
                  <a:pt x="602346" y="1875833"/>
                  <a:pt x="619433" y="1887794"/>
                </a:cubicBezTo>
                <a:cubicBezTo>
                  <a:pt x="639012" y="1901499"/>
                  <a:pt x="744216" y="1960234"/>
                  <a:pt x="781665" y="1976284"/>
                </a:cubicBezTo>
                <a:cubicBezTo>
                  <a:pt x="795954" y="1982408"/>
                  <a:pt x="811757" y="1984600"/>
                  <a:pt x="825910" y="1991033"/>
                </a:cubicBezTo>
                <a:cubicBezTo>
                  <a:pt x="865940" y="2009228"/>
                  <a:pt x="904568" y="2030362"/>
                  <a:pt x="943897" y="2050026"/>
                </a:cubicBezTo>
                <a:lnTo>
                  <a:pt x="1091381" y="2123768"/>
                </a:lnTo>
                <a:cubicBezTo>
                  <a:pt x="1111045" y="2133600"/>
                  <a:pt x="1129517" y="2146313"/>
                  <a:pt x="1150374" y="2153265"/>
                </a:cubicBezTo>
                <a:cubicBezTo>
                  <a:pt x="1165123" y="2158181"/>
                  <a:pt x="1180331" y="2161889"/>
                  <a:pt x="1194620" y="2168013"/>
                </a:cubicBezTo>
                <a:cubicBezTo>
                  <a:pt x="1214828" y="2176673"/>
                  <a:pt x="1233027" y="2189790"/>
                  <a:pt x="1253613" y="2197510"/>
                </a:cubicBezTo>
                <a:cubicBezTo>
                  <a:pt x="1272592" y="2204627"/>
                  <a:pt x="1293377" y="2205848"/>
                  <a:pt x="1312607" y="2212258"/>
                </a:cubicBezTo>
                <a:cubicBezTo>
                  <a:pt x="1337723" y="2220630"/>
                  <a:pt x="1360665" y="2235334"/>
                  <a:pt x="1386349" y="2241755"/>
                </a:cubicBezTo>
                <a:cubicBezTo>
                  <a:pt x="1437619" y="2254573"/>
                  <a:pt x="1620114" y="2268370"/>
                  <a:pt x="1651820" y="2271252"/>
                </a:cubicBezTo>
                <a:cubicBezTo>
                  <a:pt x="1671484" y="2276168"/>
                  <a:pt x="1690635" y="2284078"/>
                  <a:pt x="1710813" y="2286000"/>
                </a:cubicBezTo>
                <a:cubicBezTo>
                  <a:pt x="1871739" y="2301326"/>
                  <a:pt x="1889516" y="2300749"/>
                  <a:pt x="1991033" y="23007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D1A70FA-08EF-4FE1-A0F9-33699F67909A}"/>
              </a:ext>
            </a:extLst>
          </p:cNvPr>
          <p:cNvSpPr/>
          <p:nvPr/>
        </p:nvSpPr>
        <p:spPr>
          <a:xfrm>
            <a:off x="10623632" y="2862796"/>
            <a:ext cx="373871" cy="3738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A5BCB6-E4F1-4461-B9B1-3218E683E27D}"/>
              </a:ext>
            </a:extLst>
          </p:cNvPr>
          <p:cNvSpPr txBox="1"/>
          <p:nvPr/>
        </p:nvSpPr>
        <p:spPr>
          <a:xfrm>
            <a:off x="10235381" y="285990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6557588-39B7-40A0-8B29-D4FA7388FEED}"/>
              </a:ext>
            </a:extLst>
          </p:cNvPr>
          <p:cNvSpPr/>
          <p:nvPr/>
        </p:nvSpPr>
        <p:spPr>
          <a:xfrm>
            <a:off x="4193335" y="2680035"/>
            <a:ext cx="373871" cy="3738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7409AC7-BB25-4BDC-9C46-4346634114C5}"/>
              </a:ext>
            </a:extLst>
          </p:cNvPr>
          <p:cNvSpPr/>
          <p:nvPr/>
        </p:nvSpPr>
        <p:spPr>
          <a:xfrm>
            <a:off x="3544407" y="2866970"/>
            <a:ext cx="1882999" cy="9371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6648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6EE4EA-0338-44E9-8182-EDBD8E847613}"/>
              </a:ext>
            </a:extLst>
          </p:cNvPr>
          <p:cNvSpPr txBox="1"/>
          <p:nvPr/>
        </p:nvSpPr>
        <p:spPr>
          <a:xfrm>
            <a:off x="6411861" y="2690336"/>
            <a:ext cx="60984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사랑해</a:t>
            </a:r>
            <a:r>
              <a:rPr lang="en-US" altLang="ko-KR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~"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6A7C31-C93D-4F53-A35E-72F6F3F7019E}"/>
              </a:ext>
            </a:extLst>
          </p:cNvPr>
          <p:cNvSpPr txBox="1"/>
          <p:nvPr/>
        </p:nvSpPr>
        <p:spPr>
          <a:xfrm>
            <a:off x="914400" y="471948"/>
            <a:ext cx="5275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유한</a:t>
            </a:r>
            <a:r>
              <a:rPr lang="en-US" altLang="ko-KR" sz="3200" dirty="0"/>
              <a:t> </a:t>
            </a:r>
            <a:r>
              <a:rPr lang="ko-KR" altLang="en-US" sz="3200" dirty="0"/>
              <a:t>반복을 위한 조작 패턴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249AAC1-AD78-4DFB-B1D6-D9F1F61E1633}"/>
              </a:ext>
            </a:extLst>
          </p:cNvPr>
          <p:cNvSpPr/>
          <p:nvPr/>
        </p:nvSpPr>
        <p:spPr>
          <a:xfrm>
            <a:off x="6916994" y="2690336"/>
            <a:ext cx="530941" cy="3478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739F9C3-18C0-40E3-9388-2D0DCF03E2E6}"/>
              </a:ext>
            </a:extLst>
          </p:cNvPr>
          <p:cNvSpPr/>
          <p:nvPr/>
        </p:nvSpPr>
        <p:spPr>
          <a:xfrm>
            <a:off x="7182464" y="2905432"/>
            <a:ext cx="770604" cy="4572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BDDF111-0448-4651-9013-A9607669F1DD}"/>
              </a:ext>
            </a:extLst>
          </p:cNvPr>
          <p:cNvSpPr/>
          <p:nvPr/>
        </p:nvSpPr>
        <p:spPr>
          <a:xfrm>
            <a:off x="6916994" y="3491910"/>
            <a:ext cx="634180" cy="4572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98B3B308-ABC7-482C-B311-D4A4BD8352CA}"/>
              </a:ext>
            </a:extLst>
          </p:cNvPr>
          <p:cNvSpPr/>
          <p:nvPr/>
        </p:nvSpPr>
        <p:spPr>
          <a:xfrm>
            <a:off x="7619384" y="1912981"/>
            <a:ext cx="2719235" cy="884903"/>
          </a:xfrm>
          <a:prstGeom prst="wedgeRoundRectCallout">
            <a:avLst>
              <a:gd name="adj1" fmla="val -45595"/>
              <a:gd name="adj2" fmla="val 823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이런 구조를 만족한다면 반복횟수는 </a:t>
            </a:r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108829-2CE5-4EF2-B0FF-512FC09BCD49}"/>
              </a:ext>
            </a:extLst>
          </p:cNvPr>
          <p:cNvSpPr txBox="1"/>
          <p:nvPr/>
        </p:nvSpPr>
        <p:spPr>
          <a:xfrm>
            <a:off x="883060" y="2690336"/>
            <a:ext cx="470657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 run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=true;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run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사랑해</a:t>
            </a:r>
            <a:r>
              <a:rPr lang="en-US" altLang="ko-KR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~"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어떤 상황이 되면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run = 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alse;</a:t>
            </a: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02CE2E-F66E-4202-9FED-9F0879B86EB7}"/>
              </a:ext>
            </a:extLst>
          </p:cNvPr>
          <p:cNvSpPr txBox="1"/>
          <p:nvPr/>
        </p:nvSpPr>
        <p:spPr>
          <a:xfrm>
            <a:off x="883060" y="1430594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무한 </a:t>
            </a:r>
            <a:r>
              <a:rPr lang="en-US" altLang="ko-KR" dirty="0"/>
              <a:t>: [while], for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920106-4D87-4510-8F92-AC166789E403}"/>
              </a:ext>
            </a:extLst>
          </p:cNvPr>
          <p:cNvSpPr txBox="1"/>
          <p:nvPr/>
        </p:nvSpPr>
        <p:spPr>
          <a:xfrm>
            <a:off x="6411861" y="1403850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유한 </a:t>
            </a:r>
            <a:r>
              <a:rPr lang="en-US" altLang="ko-KR" dirty="0"/>
              <a:t>: while, [for]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05797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2C7E1B-5295-408E-90F5-EB25A1C7D3EF}"/>
              </a:ext>
            </a:extLst>
          </p:cNvPr>
          <p:cNvSpPr txBox="1"/>
          <p:nvPr/>
        </p:nvSpPr>
        <p:spPr>
          <a:xfrm>
            <a:off x="914400" y="471948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파일 복사 프로그램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67EA83-C18A-40F0-9228-3FF480EDC3F8}"/>
              </a:ext>
            </a:extLst>
          </p:cNvPr>
          <p:cNvSpPr txBox="1"/>
          <p:nvPr/>
        </p:nvSpPr>
        <p:spPr>
          <a:xfrm>
            <a:off x="5909420" y="471948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메모리 할당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C1A8A-087C-4D81-9D42-5DD01F4EB7E0}"/>
              </a:ext>
            </a:extLst>
          </p:cNvPr>
          <p:cNvSpPr txBox="1"/>
          <p:nvPr/>
        </p:nvSpPr>
        <p:spPr>
          <a:xfrm>
            <a:off x="4748980" y="1071471"/>
            <a:ext cx="5548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값을</a:t>
            </a:r>
            <a:r>
              <a:rPr lang="en-US" altLang="ko-KR" sz="2000" dirty="0"/>
              <a:t> </a:t>
            </a:r>
            <a:r>
              <a:rPr lang="ko-KR" altLang="en-US" sz="2000" dirty="0"/>
              <a:t>담는 공간</a:t>
            </a:r>
            <a:r>
              <a:rPr lang="en-US" altLang="ko-KR" sz="2000" dirty="0"/>
              <a:t>(</a:t>
            </a:r>
            <a:r>
              <a:rPr lang="ko-KR" altLang="en-US" sz="2000" dirty="0"/>
              <a:t>메모리</a:t>
            </a:r>
            <a:r>
              <a:rPr lang="en-US" altLang="ko-KR" sz="2000" dirty="0"/>
              <a:t>)</a:t>
            </a:r>
            <a:r>
              <a:rPr lang="ko-KR" altLang="en-US" sz="2000" dirty="0"/>
              <a:t>을 마련하는 방법 </a:t>
            </a:r>
            <a:r>
              <a:rPr lang="en-US" altLang="ko-KR" sz="2000" dirty="0"/>
              <a:t>2</a:t>
            </a:r>
            <a:r>
              <a:rPr lang="ko-KR" altLang="en-US" sz="2000" dirty="0"/>
              <a:t>가지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FF2BF39-2310-44CF-BD6E-F414FCC192FA}"/>
              </a:ext>
            </a:extLst>
          </p:cNvPr>
          <p:cNvSpPr/>
          <p:nvPr/>
        </p:nvSpPr>
        <p:spPr>
          <a:xfrm rot="1800000">
            <a:off x="6474541" y="1487732"/>
            <a:ext cx="329381" cy="9881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ABD6D589-3D8E-4509-B068-77B569397EF3}"/>
              </a:ext>
            </a:extLst>
          </p:cNvPr>
          <p:cNvSpPr/>
          <p:nvPr/>
        </p:nvSpPr>
        <p:spPr>
          <a:xfrm rot="19426139">
            <a:off x="7648677" y="1473384"/>
            <a:ext cx="329381" cy="9881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9672D1-3816-469C-9BB4-5BA5623BE56E}"/>
              </a:ext>
            </a:extLst>
          </p:cNvPr>
          <p:cNvSpPr txBox="1"/>
          <p:nvPr/>
        </p:nvSpPr>
        <p:spPr>
          <a:xfrm>
            <a:off x="5697187" y="241392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정적</a:t>
            </a:r>
            <a:r>
              <a:rPr lang="ko-KR" altLang="en-US" sz="2000" dirty="0"/>
              <a:t>할당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3C3B50-1E14-473B-BB49-091A7ED224DB}"/>
              </a:ext>
            </a:extLst>
          </p:cNvPr>
          <p:cNvSpPr txBox="1"/>
          <p:nvPr/>
        </p:nvSpPr>
        <p:spPr>
          <a:xfrm>
            <a:off x="7761955" y="241392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동적</a:t>
            </a:r>
            <a:r>
              <a:rPr lang="ko-KR" altLang="en-US" sz="2000" dirty="0"/>
              <a:t>할당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C21C9257-2F56-45F6-8794-C4953F24570E}"/>
              </a:ext>
            </a:extLst>
          </p:cNvPr>
          <p:cNvSpPr/>
          <p:nvPr/>
        </p:nvSpPr>
        <p:spPr>
          <a:xfrm>
            <a:off x="7902907" y="2810932"/>
            <a:ext cx="401655" cy="4001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5A2D6A4-5171-4149-9925-29B4F85F7ADC}"/>
              </a:ext>
            </a:extLst>
          </p:cNvPr>
          <p:cNvCxnSpPr>
            <a:endCxn id="10" idx="2"/>
          </p:cNvCxnSpPr>
          <p:nvPr/>
        </p:nvCxnSpPr>
        <p:spPr>
          <a:xfrm>
            <a:off x="7864779" y="2810932"/>
            <a:ext cx="502470" cy="3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DBEABC78-2C44-4535-B2F5-2EEB8AD70443}"/>
              </a:ext>
            </a:extLst>
          </p:cNvPr>
          <p:cNvSpPr/>
          <p:nvPr/>
        </p:nvSpPr>
        <p:spPr>
          <a:xfrm>
            <a:off x="5847914" y="2810932"/>
            <a:ext cx="401655" cy="4001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AE305A7-E127-4405-A9DE-85038DC05F22}"/>
              </a:ext>
            </a:extLst>
          </p:cNvPr>
          <p:cNvCxnSpPr/>
          <p:nvPr/>
        </p:nvCxnSpPr>
        <p:spPr>
          <a:xfrm>
            <a:off x="5809786" y="2810932"/>
            <a:ext cx="502470" cy="3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EC3C66F-FBF7-4897-BF50-068EDD01650F}"/>
              </a:ext>
            </a:extLst>
          </p:cNvPr>
          <p:cNvSpPr txBox="1"/>
          <p:nvPr/>
        </p:nvSpPr>
        <p:spPr>
          <a:xfrm>
            <a:off x="4389897" y="3234317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미리</a:t>
            </a:r>
            <a:r>
              <a:rPr lang="en-US" altLang="ko-KR" sz="2000" dirty="0"/>
              <a:t> </a:t>
            </a:r>
            <a:r>
              <a:rPr lang="ko-KR" altLang="en-US" sz="2000" dirty="0"/>
              <a:t>정해 놓는 것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CF5134-F248-4028-A126-E2B3079ED749}"/>
              </a:ext>
            </a:extLst>
          </p:cNvPr>
          <p:cNvSpPr txBox="1"/>
          <p:nvPr/>
        </p:nvSpPr>
        <p:spPr>
          <a:xfrm>
            <a:off x="7523137" y="3234317"/>
            <a:ext cx="2762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실행 중에 마련하는 것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72B0A-0426-4FFD-AC84-367BD6AFC665}"/>
              </a:ext>
            </a:extLst>
          </p:cNvPr>
          <p:cNvSpPr txBox="1"/>
          <p:nvPr/>
        </p:nvSpPr>
        <p:spPr>
          <a:xfrm>
            <a:off x="4526812" y="368798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int x;</a:t>
            </a:r>
            <a:endParaRPr lang="ko-KR" altLang="en-US" sz="2000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E19735BD-D0B2-474D-824F-D24E51ABB7B6}"/>
              </a:ext>
            </a:extLst>
          </p:cNvPr>
          <p:cNvSpPr/>
          <p:nvPr/>
        </p:nvSpPr>
        <p:spPr>
          <a:xfrm rot="16200000">
            <a:off x="5292346" y="3722224"/>
            <a:ext cx="401655" cy="4001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7B2AA4-451D-4077-913D-A76510456D80}"/>
              </a:ext>
            </a:extLst>
          </p:cNvPr>
          <p:cNvSpPr txBox="1"/>
          <p:nvPr/>
        </p:nvSpPr>
        <p:spPr>
          <a:xfrm>
            <a:off x="5834102" y="3687982"/>
            <a:ext cx="830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4byte</a:t>
            </a:r>
            <a:endParaRPr lang="ko-KR" alt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538A6E-228F-4552-99CF-EF4810DE25F5}"/>
              </a:ext>
            </a:extLst>
          </p:cNvPr>
          <p:cNvSpPr txBox="1"/>
          <p:nvPr/>
        </p:nvSpPr>
        <p:spPr>
          <a:xfrm>
            <a:off x="1451180" y="4562024"/>
            <a:ext cx="2955746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int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=0;</a:t>
            </a:r>
          </a:p>
          <a:p>
            <a:r>
              <a:rPr lang="en-US" altLang="ko-KR" sz="2000" dirty="0"/>
              <a:t>while(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&lt;10){</a:t>
            </a:r>
          </a:p>
          <a:p>
            <a:r>
              <a:rPr lang="en-US" altLang="ko-KR" sz="2000" dirty="0"/>
              <a:t>    int x = 0;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(x);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++;</a:t>
            </a:r>
          </a:p>
          <a:p>
            <a:r>
              <a:rPr lang="en-US" altLang="ko-KR" sz="2000" dirty="0"/>
              <a:t>}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B3CC89-79B5-4C65-B86B-563B6790D65F}"/>
              </a:ext>
            </a:extLst>
          </p:cNvPr>
          <p:cNvSpPr/>
          <p:nvPr/>
        </p:nvSpPr>
        <p:spPr>
          <a:xfrm>
            <a:off x="4204780" y="4681368"/>
            <a:ext cx="2176675" cy="599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4+4 </a:t>
            </a:r>
            <a:r>
              <a:rPr lang="ko-KR" altLang="en-US" dirty="0"/>
              <a:t>바이트 할당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BFE9875-90A6-4B75-A22C-AF8C876125EB}"/>
              </a:ext>
            </a:extLst>
          </p:cNvPr>
          <p:cNvSpPr/>
          <p:nvPr/>
        </p:nvSpPr>
        <p:spPr>
          <a:xfrm>
            <a:off x="4204780" y="5889715"/>
            <a:ext cx="2176675" cy="599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4+40 </a:t>
            </a:r>
            <a:r>
              <a:rPr lang="ko-KR" altLang="en-US" dirty="0"/>
              <a:t>바이트 할당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9ACD3E-3D95-40B9-9551-C4902B7E387F}"/>
              </a:ext>
            </a:extLst>
          </p:cNvPr>
          <p:cNvSpPr txBox="1"/>
          <p:nvPr/>
        </p:nvSpPr>
        <p:spPr>
          <a:xfrm>
            <a:off x="721628" y="2620898"/>
            <a:ext cx="11849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준비물</a:t>
            </a:r>
            <a:endParaRPr lang="en-US" altLang="ko-KR" dirty="0"/>
          </a:p>
          <a:p>
            <a:r>
              <a:rPr lang="en-US" altLang="ko-KR" dirty="0"/>
              <a:t>  int</a:t>
            </a:r>
            <a:r>
              <a:rPr lang="ko-KR" altLang="en-US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int x;    </a:t>
            </a:r>
          </a:p>
          <a:p>
            <a:endParaRPr lang="en-US" altLang="ko-KR" dirty="0"/>
          </a:p>
          <a:p>
            <a:r>
              <a:rPr lang="ko-KR" altLang="en-US" dirty="0"/>
              <a:t>절차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1BA6B012-B9BD-4D3B-919F-E95AEB0537A9}"/>
              </a:ext>
            </a:extLst>
          </p:cNvPr>
          <p:cNvSpPr/>
          <p:nvPr/>
        </p:nvSpPr>
        <p:spPr>
          <a:xfrm>
            <a:off x="985848" y="4088091"/>
            <a:ext cx="324459" cy="1354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D61A35-2383-4575-8545-B983A325363C}"/>
              </a:ext>
            </a:extLst>
          </p:cNvPr>
          <p:cNvSpPr txBox="1"/>
          <p:nvPr/>
        </p:nvSpPr>
        <p:spPr>
          <a:xfrm>
            <a:off x="7619690" y="3687982"/>
            <a:ext cx="1106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new </a:t>
            </a:r>
            <a:r>
              <a:rPr lang="en-US" altLang="ko-KR" sz="2000" dirty="0"/>
              <a:t>int;</a:t>
            </a:r>
            <a:endParaRPr lang="ko-KR" alt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FC7774-9A6A-4EFB-8204-3F495D4CF6C7}"/>
              </a:ext>
            </a:extLst>
          </p:cNvPr>
          <p:cNvSpPr txBox="1"/>
          <p:nvPr/>
        </p:nvSpPr>
        <p:spPr>
          <a:xfrm>
            <a:off x="7523137" y="4562024"/>
            <a:ext cx="2955746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int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=0;</a:t>
            </a:r>
          </a:p>
          <a:p>
            <a:r>
              <a:rPr lang="en-US" altLang="ko-KR" sz="2000" dirty="0"/>
              <a:t>while(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&lt;10){</a:t>
            </a:r>
          </a:p>
          <a:p>
            <a:r>
              <a:rPr lang="en-US" altLang="ko-KR" sz="2000" dirty="0"/>
              <a:t>    int x = </a:t>
            </a:r>
            <a:r>
              <a:rPr lang="en-US" altLang="ko-KR" sz="2000" dirty="0">
                <a:solidFill>
                  <a:srgbClr val="FF0000"/>
                </a:solidFill>
              </a:rPr>
              <a:t>new </a:t>
            </a:r>
            <a:r>
              <a:rPr lang="en-US" altLang="ko-KR" sz="2000" dirty="0"/>
              <a:t>int;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(x);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++;</a:t>
            </a:r>
          </a:p>
          <a:p>
            <a:r>
              <a:rPr lang="en-US" altLang="ko-KR" sz="2000" dirty="0"/>
              <a:t>}</a:t>
            </a:r>
          </a:p>
        </p:txBody>
      </p:sp>
      <p:sp>
        <p:nvSpPr>
          <p:cNvPr id="28" name="&quot;허용 안 됨&quot; 기호 27">
            <a:extLst>
              <a:ext uri="{FF2B5EF4-FFF2-40B4-BE49-F238E27FC236}">
                <a16:creationId xmlns:a16="http://schemas.microsoft.com/office/drawing/2014/main" id="{562DCF44-CC1A-4E7B-A075-8AFE6EDED379}"/>
              </a:ext>
            </a:extLst>
          </p:cNvPr>
          <p:cNvSpPr/>
          <p:nvPr/>
        </p:nvSpPr>
        <p:spPr>
          <a:xfrm>
            <a:off x="7667546" y="3624802"/>
            <a:ext cx="591641" cy="591641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&quot;허용 안 됨&quot; 기호 28">
            <a:extLst>
              <a:ext uri="{FF2B5EF4-FFF2-40B4-BE49-F238E27FC236}">
                <a16:creationId xmlns:a16="http://schemas.microsoft.com/office/drawing/2014/main" id="{19D93EBA-8582-4867-9CCE-59CE3E7F05B3}"/>
              </a:ext>
            </a:extLst>
          </p:cNvPr>
          <p:cNvSpPr/>
          <p:nvPr/>
        </p:nvSpPr>
        <p:spPr>
          <a:xfrm>
            <a:off x="8726083" y="5101342"/>
            <a:ext cx="591641" cy="591641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412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AEE490-D826-48FC-8B80-63F4594AE07C}"/>
              </a:ext>
            </a:extLst>
          </p:cNvPr>
          <p:cNvSpPr txBox="1"/>
          <p:nvPr/>
        </p:nvSpPr>
        <p:spPr>
          <a:xfrm>
            <a:off x="914400" y="471948"/>
            <a:ext cx="3490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두 가지 변수 형식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4E1195-8872-42E4-B29C-2B86EEDAD5C6}"/>
              </a:ext>
            </a:extLst>
          </p:cNvPr>
          <p:cNvSpPr txBox="1"/>
          <p:nvPr/>
        </p:nvSpPr>
        <p:spPr>
          <a:xfrm>
            <a:off x="1414696" y="3085049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x;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476ADA-F5E2-48E1-A95D-166B4552EFBC}"/>
              </a:ext>
            </a:extLst>
          </p:cNvPr>
          <p:cNvSpPr txBox="1"/>
          <p:nvPr/>
        </p:nvSpPr>
        <p:spPr>
          <a:xfrm>
            <a:off x="6096000" y="3059668"/>
            <a:ext cx="2167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FileInputStream</a:t>
            </a:r>
            <a:r>
              <a:rPr lang="ko-KR" altLang="en-US" dirty="0"/>
              <a:t> </a:t>
            </a:r>
            <a:r>
              <a:rPr lang="en-US" altLang="ko-KR" dirty="0" err="1"/>
              <a:t>fis</a:t>
            </a:r>
            <a:r>
              <a:rPr lang="en-US" altLang="ko-KR" dirty="0"/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49046-E5F0-458E-B3CC-30CE5E8AE60A}"/>
              </a:ext>
            </a:extLst>
          </p:cNvPr>
          <p:cNvSpPr txBox="1"/>
          <p:nvPr/>
        </p:nvSpPr>
        <p:spPr>
          <a:xfrm>
            <a:off x="1414696" y="1488965"/>
            <a:ext cx="40254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</a:t>
            </a:r>
            <a:r>
              <a:rPr lang="en-US" altLang="ko-KR" dirty="0"/>
              <a:t> </a:t>
            </a:r>
            <a:r>
              <a:rPr lang="ko-KR" altLang="en-US" dirty="0"/>
              <a:t>변수 </a:t>
            </a:r>
            <a:r>
              <a:rPr lang="en-US" altLang="ko-KR" dirty="0"/>
              <a:t>: </a:t>
            </a:r>
            <a:r>
              <a:rPr lang="ko-KR" altLang="en-US" dirty="0"/>
              <a:t>값을 저장하는 변수 </a:t>
            </a:r>
            <a:endParaRPr lang="en-US" altLang="ko-KR" dirty="0"/>
          </a:p>
          <a:p>
            <a:r>
              <a:rPr lang="en-US" altLang="ko-KR" dirty="0"/>
              <a:t>– </a:t>
            </a:r>
            <a:r>
              <a:rPr lang="ko-KR" altLang="en-US" dirty="0"/>
              <a:t>공간이</a:t>
            </a:r>
            <a:r>
              <a:rPr lang="en-US" altLang="ko-KR" dirty="0"/>
              <a:t>(O)</a:t>
            </a:r>
          </a:p>
          <a:p>
            <a:r>
              <a:rPr lang="ko-KR" altLang="en-US" dirty="0"/>
              <a:t>기본형식만 값변수로 사용할 수 있음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34FB90-5AFA-4220-950F-B629D26614E1}"/>
              </a:ext>
            </a:extLst>
          </p:cNvPr>
          <p:cNvSpPr txBox="1"/>
          <p:nvPr/>
        </p:nvSpPr>
        <p:spPr>
          <a:xfrm>
            <a:off x="6096000" y="1488965"/>
            <a:ext cx="4020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참조변수 </a:t>
            </a:r>
            <a:r>
              <a:rPr lang="en-US" altLang="ko-KR" dirty="0"/>
              <a:t>: </a:t>
            </a:r>
            <a:r>
              <a:rPr lang="ko-KR" altLang="en-US" dirty="0"/>
              <a:t>값을 저장</a:t>
            </a:r>
            <a:r>
              <a:rPr lang="en-US" altLang="ko-KR" dirty="0"/>
              <a:t>(X)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공간이 </a:t>
            </a:r>
            <a:r>
              <a:rPr lang="en-US" altLang="ko-KR" dirty="0"/>
              <a:t>(X), </a:t>
            </a:r>
            <a:r>
              <a:rPr lang="ko-KR" altLang="en-US" dirty="0"/>
              <a:t>오로지 참조만 하는 변수</a:t>
            </a:r>
            <a:endParaRPr lang="en-US" altLang="ko-KR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BCD6F98-8CBD-48A9-B220-E90C43BE5AAB}"/>
              </a:ext>
            </a:extLst>
          </p:cNvPr>
          <p:cNvSpPr/>
          <p:nvPr/>
        </p:nvSpPr>
        <p:spPr>
          <a:xfrm>
            <a:off x="2544145" y="3025270"/>
            <a:ext cx="372773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원통형 9">
            <a:extLst>
              <a:ext uri="{FF2B5EF4-FFF2-40B4-BE49-F238E27FC236}">
                <a16:creationId xmlns:a16="http://schemas.microsoft.com/office/drawing/2014/main" id="{C98C8CB5-6D4D-4E7F-8F65-9A4B1B18E423}"/>
              </a:ext>
            </a:extLst>
          </p:cNvPr>
          <p:cNvSpPr/>
          <p:nvPr/>
        </p:nvSpPr>
        <p:spPr>
          <a:xfrm rot="16200000">
            <a:off x="10256006" y="2236543"/>
            <a:ext cx="353964" cy="18532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정육면체 10">
            <a:extLst>
              <a:ext uri="{FF2B5EF4-FFF2-40B4-BE49-F238E27FC236}">
                <a16:creationId xmlns:a16="http://schemas.microsoft.com/office/drawing/2014/main" id="{577489EA-2AE1-4333-BCBD-53C5D132574A}"/>
              </a:ext>
            </a:extLst>
          </p:cNvPr>
          <p:cNvSpPr/>
          <p:nvPr/>
        </p:nvSpPr>
        <p:spPr>
          <a:xfrm>
            <a:off x="9544723" y="3982998"/>
            <a:ext cx="1446195" cy="92333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3EBDF42-37C9-4117-86B8-713CDF4E4D58}"/>
              </a:ext>
            </a:extLst>
          </p:cNvPr>
          <p:cNvCxnSpPr>
            <a:endCxn id="10" idx="1"/>
          </p:cNvCxnSpPr>
          <p:nvPr/>
        </p:nvCxnSpPr>
        <p:spPr>
          <a:xfrm flipV="1">
            <a:off x="8106326" y="3163185"/>
            <a:ext cx="1400021" cy="93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B2FC514-1114-4A20-BA79-0F079AAB804C}"/>
              </a:ext>
            </a:extLst>
          </p:cNvPr>
          <p:cNvSpPr txBox="1"/>
          <p:nvPr/>
        </p:nvSpPr>
        <p:spPr>
          <a:xfrm>
            <a:off x="6096000" y="3527173"/>
            <a:ext cx="306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fis</a:t>
            </a:r>
            <a:r>
              <a:rPr lang="en-US" altLang="ko-KR" dirty="0"/>
              <a:t> = </a:t>
            </a:r>
            <a:r>
              <a:rPr lang="en-US" altLang="ko-KR" b="1" dirty="0">
                <a:solidFill>
                  <a:srgbClr val="FF0000"/>
                </a:solidFill>
              </a:rPr>
              <a:t>new</a:t>
            </a:r>
            <a:r>
              <a:rPr lang="en-US" altLang="ko-KR" dirty="0"/>
              <a:t> </a:t>
            </a:r>
            <a:r>
              <a:rPr lang="en-US" altLang="ko-KR" dirty="0" err="1"/>
              <a:t>FileInputStream</a:t>
            </a:r>
            <a:r>
              <a:rPr lang="en-US" altLang="ko-K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517076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CA792DB-4DAF-4FD7-BAC0-84271C5BE160}"/>
              </a:ext>
            </a:extLst>
          </p:cNvPr>
          <p:cNvSpPr/>
          <p:nvPr/>
        </p:nvSpPr>
        <p:spPr>
          <a:xfrm>
            <a:off x="707923" y="0"/>
            <a:ext cx="3858232" cy="629756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693366-E50A-404B-BAEC-463EB98CCD64}"/>
              </a:ext>
            </a:extLst>
          </p:cNvPr>
          <p:cNvSpPr txBox="1"/>
          <p:nvPr/>
        </p:nvSpPr>
        <p:spPr>
          <a:xfrm>
            <a:off x="840658" y="10246"/>
            <a:ext cx="290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</a:t>
            </a:r>
            <a:r>
              <a:rPr lang="en-US" altLang="ko-KR" dirty="0"/>
              <a:t>/</a:t>
            </a:r>
            <a:r>
              <a:rPr lang="ko-KR" altLang="en-US" dirty="0" err="1"/>
              <a:t>값의형식</a:t>
            </a:r>
            <a:r>
              <a:rPr lang="en-US" altLang="ko-KR" dirty="0"/>
              <a:t>/</a:t>
            </a:r>
            <a:r>
              <a:rPr lang="ko-KR" altLang="en-US" dirty="0"/>
              <a:t>변수선언방법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BDAE2-89FE-4DA2-9944-3A485FF3EDA8}"/>
              </a:ext>
            </a:extLst>
          </p:cNvPr>
          <p:cNvSpPr txBox="1"/>
          <p:nvPr/>
        </p:nvSpPr>
        <p:spPr>
          <a:xfrm>
            <a:off x="840658" y="413613"/>
            <a:ext cx="3140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연산자</a:t>
            </a:r>
            <a:r>
              <a:rPr lang="en-US" altLang="ko-KR" dirty="0"/>
              <a:t>(</a:t>
            </a:r>
            <a:r>
              <a:rPr lang="ko-KR" altLang="en-US" dirty="0"/>
              <a:t>산술</a:t>
            </a:r>
            <a:r>
              <a:rPr lang="en-US" altLang="ko-KR" dirty="0"/>
              <a:t>,</a:t>
            </a:r>
            <a:r>
              <a:rPr lang="ko-KR" altLang="en-US" dirty="0"/>
              <a:t>비교</a:t>
            </a:r>
            <a:r>
              <a:rPr lang="en-US" altLang="ko-KR" dirty="0"/>
              <a:t>/</a:t>
            </a:r>
            <a:r>
              <a:rPr lang="ko-KR" altLang="en-US" dirty="0"/>
              <a:t>관계</a:t>
            </a:r>
            <a:r>
              <a:rPr lang="en-US" altLang="ko-KR" dirty="0"/>
              <a:t>, 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복합대입</a:t>
            </a:r>
            <a:r>
              <a:rPr lang="en-US" altLang="ko-KR" dirty="0"/>
              <a:t>, </a:t>
            </a:r>
            <a:r>
              <a:rPr lang="ko-KR" altLang="en-US" dirty="0" err="1"/>
              <a:t>단항</a:t>
            </a:r>
            <a:endParaRPr lang="en-US" altLang="ko-KR" dirty="0"/>
          </a:p>
          <a:p>
            <a:r>
              <a:rPr lang="en-US" altLang="ko-KR" dirty="0"/>
              <a:t>x++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C330698-EE61-45AA-9F62-EE39622EA315}"/>
              </a:ext>
            </a:extLst>
          </p:cNvPr>
          <p:cNvSpPr/>
          <p:nvPr/>
        </p:nvSpPr>
        <p:spPr>
          <a:xfrm>
            <a:off x="5229221" y="413613"/>
            <a:ext cx="75103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E4E94F-3BB1-4EB8-8AAA-A5E06120378F}"/>
              </a:ext>
            </a:extLst>
          </p:cNvPr>
          <p:cNvSpPr/>
          <p:nvPr/>
        </p:nvSpPr>
        <p:spPr>
          <a:xfrm>
            <a:off x="6192975" y="304262"/>
            <a:ext cx="1814051" cy="58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파일 정보 얻기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C2B68696-1E65-431D-B3B5-40E4B22CC3CC}"/>
              </a:ext>
            </a:extLst>
          </p:cNvPr>
          <p:cNvSpPr/>
          <p:nvPr/>
        </p:nvSpPr>
        <p:spPr>
          <a:xfrm>
            <a:off x="6881844" y="892295"/>
            <a:ext cx="462116" cy="5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8425B-F6F7-40C3-9004-E3AADA03F009}"/>
              </a:ext>
            </a:extLst>
          </p:cNvPr>
          <p:cNvSpPr txBox="1"/>
          <p:nvPr/>
        </p:nvSpPr>
        <p:spPr>
          <a:xfrm>
            <a:off x="5890677" y="1562962"/>
            <a:ext cx="638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플랫폼</a:t>
            </a:r>
            <a:r>
              <a:rPr lang="en-US" altLang="ko-KR" dirty="0"/>
              <a:t>: </a:t>
            </a:r>
            <a:r>
              <a:rPr lang="en-US" altLang="ko-KR" dirty="0" err="1"/>
              <a:t>FileInputStream</a:t>
            </a:r>
            <a:r>
              <a:rPr lang="en-US" altLang="ko-KR" dirty="0"/>
              <a:t> -&gt; Stream-&gt;</a:t>
            </a:r>
            <a:r>
              <a:rPr lang="ko-KR" altLang="en-US" dirty="0"/>
              <a:t>버퍼</a:t>
            </a:r>
            <a:r>
              <a:rPr lang="en-US" altLang="ko-KR" dirty="0"/>
              <a:t>-&gt;</a:t>
            </a:r>
            <a:r>
              <a:rPr lang="ko-KR" altLang="en-US" dirty="0"/>
              <a:t>비동기</a:t>
            </a:r>
            <a:r>
              <a:rPr lang="en-US" altLang="ko-KR" dirty="0"/>
              <a:t>-&gt;</a:t>
            </a:r>
            <a:r>
              <a:rPr lang="ko-KR" altLang="en-US" dirty="0"/>
              <a:t>동기</a:t>
            </a:r>
            <a:r>
              <a:rPr lang="en-US" altLang="ko-KR" dirty="0"/>
              <a:t>….</a:t>
            </a:r>
          </a:p>
          <a:p>
            <a:r>
              <a:rPr lang="ko-KR" altLang="en-US" dirty="0"/>
              <a:t>개체</a:t>
            </a:r>
            <a:r>
              <a:rPr lang="en-US" altLang="ko-KR" dirty="0"/>
              <a:t>/</a:t>
            </a:r>
            <a:r>
              <a:rPr lang="ko-KR" altLang="en-US" dirty="0"/>
              <a:t>객체</a:t>
            </a:r>
            <a:r>
              <a:rPr lang="en-US" altLang="ko-KR" dirty="0"/>
              <a:t>/</a:t>
            </a:r>
            <a:r>
              <a:rPr lang="ko-KR" altLang="en-US" dirty="0"/>
              <a:t>메소드 </a:t>
            </a:r>
            <a:r>
              <a:rPr lang="en-US" altLang="ko-KR" dirty="0"/>
              <a:t>-&gt; …..</a:t>
            </a:r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556AD433-AF53-4869-ADD1-F57C562B7FCC}"/>
              </a:ext>
            </a:extLst>
          </p:cNvPr>
          <p:cNvSpPr/>
          <p:nvPr/>
        </p:nvSpPr>
        <p:spPr>
          <a:xfrm>
            <a:off x="1948843" y="1281554"/>
            <a:ext cx="462116" cy="5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C9A664-F807-4247-9777-9016FD9DDB39}"/>
              </a:ext>
            </a:extLst>
          </p:cNvPr>
          <p:cNvSpPr txBox="1"/>
          <p:nvPr/>
        </p:nvSpPr>
        <p:spPr>
          <a:xfrm>
            <a:off x="840658" y="2020218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실행흐름</a:t>
            </a:r>
            <a:r>
              <a:rPr lang="en-US" altLang="ko-KR" dirty="0"/>
              <a:t>)</a:t>
            </a:r>
            <a:r>
              <a:rPr lang="ko-KR" altLang="en-US" dirty="0"/>
              <a:t>제어구조</a:t>
            </a:r>
            <a:r>
              <a:rPr lang="en-US" altLang="ko-KR" dirty="0"/>
              <a:t>:</a:t>
            </a:r>
            <a:r>
              <a:rPr lang="ko-KR" altLang="en-US" dirty="0" err="1"/>
              <a:t>제어문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186B84-C097-4FA6-8857-3FFC36C01794}"/>
              </a:ext>
            </a:extLst>
          </p:cNvPr>
          <p:cNvSpPr txBox="1"/>
          <p:nvPr/>
        </p:nvSpPr>
        <p:spPr>
          <a:xfrm>
            <a:off x="1059467" y="2494767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합</a:t>
            </a:r>
            <a:r>
              <a:rPr lang="en-US" altLang="ko-KR" dirty="0"/>
              <a:t>? </a:t>
            </a:r>
            <a:r>
              <a:rPr lang="ko-KR" altLang="en-US" dirty="0"/>
              <a:t>평균</a:t>
            </a:r>
            <a:r>
              <a:rPr lang="en-US" altLang="ko-KR" dirty="0"/>
              <a:t>? </a:t>
            </a:r>
            <a:r>
              <a:rPr lang="ko-KR" altLang="en-US" dirty="0"/>
              <a:t>미분</a:t>
            </a:r>
            <a:r>
              <a:rPr lang="en-US" altLang="ko-KR" dirty="0"/>
              <a:t>? </a:t>
            </a:r>
            <a:r>
              <a:rPr lang="ko-KR" altLang="en-US" dirty="0"/>
              <a:t>적분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19EF1B-FD8E-47BE-9A1B-6FA046F06263}"/>
              </a:ext>
            </a:extLst>
          </p:cNvPr>
          <p:cNvSpPr txBox="1"/>
          <p:nvPr/>
        </p:nvSpPr>
        <p:spPr>
          <a:xfrm>
            <a:off x="840658" y="2959658"/>
            <a:ext cx="3558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수학</a:t>
            </a:r>
            <a:r>
              <a:rPr lang="en-US" altLang="ko-KR" dirty="0"/>
              <a:t>: </a:t>
            </a:r>
            <a:r>
              <a:rPr lang="ko-KR" altLang="en-US" dirty="0"/>
              <a:t>식</a:t>
            </a:r>
            <a:endParaRPr lang="en-US" altLang="ko-KR" dirty="0"/>
          </a:p>
          <a:p>
            <a:r>
              <a:rPr lang="ko-KR" altLang="en-US" dirty="0"/>
              <a:t>컴퓨터 </a:t>
            </a:r>
            <a:r>
              <a:rPr lang="en-US" altLang="ko-KR" dirty="0"/>
              <a:t>: </a:t>
            </a:r>
            <a:r>
              <a:rPr lang="ko-KR" altLang="en-US" dirty="0"/>
              <a:t>반복  </a:t>
            </a:r>
            <a:r>
              <a:rPr lang="en-US" altLang="ko-KR" dirty="0"/>
              <a:t>-&gt; 1~10 </a:t>
            </a:r>
            <a:r>
              <a:rPr lang="ko-KR" altLang="en-US" dirty="0"/>
              <a:t>의 합은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2F9DC047-2AE2-42E8-852A-35E5971672F9}"/>
              </a:ext>
            </a:extLst>
          </p:cNvPr>
          <p:cNvSpPr/>
          <p:nvPr/>
        </p:nvSpPr>
        <p:spPr>
          <a:xfrm>
            <a:off x="1948843" y="3598056"/>
            <a:ext cx="462116" cy="5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E80198-0D8E-4CE7-8E88-39F876EE2240}"/>
              </a:ext>
            </a:extLst>
          </p:cNvPr>
          <p:cNvSpPr txBox="1"/>
          <p:nvPr/>
        </p:nvSpPr>
        <p:spPr>
          <a:xfrm>
            <a:off x="840658" y="4163648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:  while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BAFD4A-D5B2-419C-9DFE-54488E130B40}"/>
              </a:ext>
            </a:extLst>
          </p:cNvPr>
          <p:cNvSpPr txBox="1"/>
          <p:nvPr/>
        </p:nvSpPr>
        <p:spPr>
          <a:xfrm>
            <a:off x="1061884" y="752168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자바 언어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5FFBFA27-4805-46FB-875E-D08BF0BC3C26}"/>
              </a:ext>
            </a:extLst>
          </p:cNvPr>
          <p:cNvSpPr/>
          <p:nvPr/>
        </p:nvSpPr>
        <p:spPr>
          <a:xfrm>
            <a:off x="5229221" y="4163648"/>
            <a:ext cx="75103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8D3465-5900-48B1-BD54-6F3464309CE0}"/>
              </a:ext>
            </a:extLst>
          </p:cNvPr>
          <p:cNvSpPr/>
          <p:nvPr/>
        </p:nvSpPr>
        <p:spPr>
          <a:xfrm>
            <a:off x="6192975" y="4054297"/>
            <a:ext cx="1814051" cy="58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복사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4B6DDB-C0AE-4D0B-A878-7B97998E73F8}"/>
              </a:ext>
            </a:extLst>
          </p:cNvPr>
          <p:cNvSpPr txBox="1"/>
          <p:nvPr/>
        </p:nvSpPr>
        <p:spPr>
          <a:xfrm>
            <a:off x="6192975" y="4668682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 선언과 참조에 대한 의미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27A49A-F844-4365-BF79-3CAFB52BF75A}"/>
              </a:ext>
            </a:extLst>
          </p:cNvPr>
          <p:cNvSpPr txBox="1"/>
          <p:nvPr/>
        </p:nvSpPr>
        <p:spPr>
          <a:xfrm>
            <a:off x="6192975" y="5038014"/>
            <a:ext cx="3522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메모리 할당과 정적</a:t>
            </a:r>
            <a:r>
              <a:rPr lang="en-US" altLang="ko-KR" dirty="0"/>
              <a:t>/</a:t>
            </a:r>
            <a:r>
              <a:rPr lang="ko-KR" altLang="en-US" dirty="0"/>
              <a:t>동적의 의미</a:t>
            </a: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1219BE51-FCC0-47BF-9D69-6AF6890CBB6A}"/>
              </a:ext>
            </a:extLst>
          </p:cNvPr>
          <p:cNvSpPr/>
          <p:nvPr/>
        </p:nvSpPr>
        <p:spPr>
          <a:xfrm>
            <a:off x="1948843" y="4928663"/>
            <a:ext cx="462116" cy="5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053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208560-320D-458D-A9FA-3339A6F8BA3B}"/>
              </a:ext>
            </a:extLst>
          </p:cNvPr>
          <p:cNvSpPr txBox="1"/>
          <p:nvPr/>
        </p:nvSpPr>
        <p:spPr>
          <a:xfrm>
            <a:off x="1109201" y="784574"/>
            <a:ext cx="9973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fis</a:t>
            </a:r>
            <a:r>
              <a:rPr lang="en-US" altLang="ko-KR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ko-KR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"D:\\2020-09\\Workspace\\img1.bmp"</a:t>
            </a:r>
            <a:r>
              <a:rPr lang="en-US" altLang="ko-KR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  <p:pic>
        <p:nvPicPr>
          <p:cNvPr id="6" name="그림 5" descr="전자기기이(가) 표시된 사진&#10;&#10;자동 생성된 설명">
            <a:extLst>
              <a:ext uri="{FF2B5EF4-FFF2-40B4-BE49-F238E27FC236}">
                <a16:creationId xmlns:a16="http://schemas.microsoft.com/office/drawing/2014/main" id="{32CFB5F9-DE34-434A-BA06-454F3DD36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46487" y="1838932"/>
            <a:ext cx="5715000" cy="3810000"/>
          </a:xfrm>
          <a:prstGeom prst="rect">
            <a:avLst/>
          </a:prstGeom>
        </p:spPr>
      </p:pic>
      <p:sp>
        <p:nvSpPr>
          <p:cNvPr id="8" name="막힌 원호 7">
            <a:extLst>
              <a:ext uri="{FF2B5EF4-FFF2-40B4-BE49-F238E27FC236}">
                <a16:creationId xmlns:a16="http://schemas.microsoft.com/office/drawing/2014/main" id="{57C6958B-2F8A-425E-8D48-0F44BB0BA2DD}"/>
              </a:ext>
            </a:extLst>
          </p:cNvPr>
          <p:cNvSpPr/>
          <p:nvPr/>
        </p:nvSpPr>
        <p:spPr>
          <a:xfrm rot="4433005">
            <a:off x="10026168" y="2699632"/>
            <a:ext cx="722671" cy="486696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막힌 원호 9">
            <a:extLst>
              <a:ext uri="{FF2B5EF4-FFF2-40B4-BE49-F238E27FC236}">
                <a16:creationId xmlns:a16="http://schemas.microsoft.com/office/drawing/2014/main" id="{45C990FA-C899-481A-826A-D5F3A18F879C}"/>
              </a:ext>
            </a:extLst>
          </p:cNvPr>
          <p:cNvSpPr/>
          <p:nvPr/>
        </p:nvSpPr>
        <p:spPr>
          <a:xfrm rot="11780718">
            <a:off x="9265199" y="3409597"/>
            <a:ext cx="722671" cy="486696"/>
          </a:xfrm>
          <a:prstGeom prst="blockArc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AB8D74C-F78B-4559-AB50-5EE7E7683A44}"/>
              </a:ext>
            </a:extLst>
          </p:cNvPr>
          <p:cNvCxnSpPr>
            <a:endCxn id="8" idx="0"/>
          </p:cNvCxnSpPr>
          <p:nvPr/>
        </p:nvCxnSpPr>
        <p:spPr>
          <a:xfrm>
            <a:off x="9409471" y="1081732"/>
            <a:ext cx="894616" cy="1572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C7D9DD40-30D5-43D5-A40B-B3A0C0FA70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16200000">
            <a:off x="3426476" y="3075386"/>
            <a:ext cx="4281930" cy="1714149"/>
          </a:xfrm>
          <a:prstGeom prst="rect">
            <a:avLst/>
          </a:prstGeom>
        </p:spPr>
      </p:pic>
      <p:sp>
        <p:nvSpPr>
          <p:cNvPr id="16" name="원통형 15">
            <a:extLst>
              <a:ext uri="{FF2B5EF4-FFF2-40B4-BE49-F238E27FC236}">
                <a16:creationId xmlns:a16="http://schemas.microsoft.com/office/drawing/2014/main" id="{5A1DCAE9-13FD-452B-91FA-5E6F4F03CC24}"/>
              </a:ext>
            </a:extLst>
          </p:cNvPr>
          <p:cNvSpPr/>
          <p:nvPr/>
        </p:nvSpPr>
        <p:spPr>
          <a:xfrm rot="16200000">
            <a:off x="5383185" y="1981472"/>
            <a:ext cx="368511" cy="17141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B840E56-91B7-41B9-A4CE-630A46697DBF}"/>
              </a:ext>
            </a:extLst>
          </p:cNvPr>
          <p:cNvCxnSpPr/>
          <p:nvPr/>
        </p:nvCxnSpPr>
        <p:spPr>
          <a:xfrm flipH="1">
            <a:off x="4960417" y="1100979"/>
            <a:ext cx="99077" cy="1553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49C9970-10E1-49FC-94C7-A467CBAD43D0}"/>
              </a:ext>
            </a:extLst>
          </p:cNvPr>
          <p:cNvSpPr txBox="1"/>
          <p:nvPr/>
        </p:nvSpPr>
        <p:spPr>
          <a:xfrm>
            <a:off x="10363722" y="207952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10MB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DB71E4-F52C-4317-9D82-16309434FC5B}"/>
              </a:ext>
            </a:extLst>
          </p:cNvPr>
          <p:cNvSpPr txBox="1"/>
          <p:nvPr/>
        </p:nvSpPr>
        <p:spPr>
          <a:xfrm>
            <a:off x="5904598" y="226175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8KB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7B423D6-3011-4F06-BD0F-22CC7C4F289F}"/>
              </a:ext>
            </a:extLst>
          </p:cNvPr>
          <p:cNvSpPr/>
          <p:nvPr/>
        </p:nvSpPr>
        <p:spPr>
          <a:xfrm>
            <a:off x="2344654" y="2391512"/>
            <a:ext cx="251698" cy="251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927A376-6968-41D5-9335-4D87BE6CCA23}"/>
              </a:ext>
            </a:extLst>
          </p:cNvPr>
          <p:cNvSpPr/>
          <p:nvPr/>
        </p:nvSpPr>
        <p:spPr>
          <a:xfrm>
            <a:off x="5132828" y="2712698"/>
            <a:ext cx="251698" cy="251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C2BED49-7236-408A-8572-9A76E057AE17}"/>
              </a:ext>
            </a:extLst>
          </p:cNvPr>
          <p:cNvSpPr/>
          <p:nvPr/>
        </p:nvSpPr>
        <p:spPr>
          <a:xfrm>
            <a:off x="5401125" y="2712698"/>
            <a:ext cx="251698" cy="251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50374CD-041E-4FF7-B077-68E7C3AA396A}"/>
              </a:ext>
            </a:extLst>
          </p:cNvPr>
          <p:cNvSpPr/>
          <p:nvPr/>
        </p:nvSpPr>
        <p:spPr>
          <a:xfrm>
            <a:off x="5625228" y="2712698"/>
            <a:ext cx="251698" cy="251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B72B070-9507-4BF7-8727-F6FC0C78E73E}"/>
              </a:ext>
            </a:extLst>
          </p:cNvPr>
          <p:cNvSpPr/>
          <p:nvPr/>
        </p:nvSpPr>
        <p:spPr>
          <a:xfrm>
            <a:off x="5844301" y="2712698"/>
            <a:ext cx="251698" cy="251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76F38FC-1C0E-4D1D-A96A-63100072FA80}"/>
              </a:ext>
            </a:extLst>
          </p:cNvPr>
          <p:cNvSpPr/>
          <p:nvPr/>
        </p:nvSpPr>
        <p:spPr>
          <a:xfrm>
            <a:off x="6063378" y="2712698"/>
            <a:ext cx="251698" cy="251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C54DB0-4E27-42F0-A17D-15C26C1CE539}"/>
              </a:ext>
            </a:extLst>
          </p:cNvPr>
          <p:cNvSpPr txBox="1"/>
          <p:nvPr/>
        </p:nvSpPr>
        <p:spPr>
          <a:xfrm>
            <a:off x="1498410" y="2595064"/>
            <a:ext cx="2666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fis.read</a:t>
            </a:r>
            <a:r>
              <a:rPr lang="en-US" altLang="ko-KR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() != -1</a:t>
            </a:r>
            <a:endParaRPr lang="ko-KR" altLang="en-US" dirty="0"/>
          </a:p>
        </p:txBody>
      </p:sp>
      <p:sp>
        <p:nvSpPr>
          <p:cNvPr id="29" name="원통형 28">
            <a:extLst>
              <a:ext uri="{FF2B5EF4-FFF2-40B4-BE49-F238E27FC236}">
                <a16:creationId xmlns:a16="http://schemas.microsoft.com/office/drawing/2014/main" id="{0FF12D5C-29D3-4249-BE34-09FAD4D50213}"/>
              </a:ext>
            </a:extLst>
          </p:cNvPr>
          <p:cNvSpPr/>
          <p:nvPr/>
        </p:nvSpPr>
        <p:spPr>
          <a:xfrm rot="5400000">
            <a:off x="5383185" y="3208280"/>
            <a:ext cx="368511" cy="17141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A2B5883-1377-406F-9793-756EB8661014}"/>
              </a:ext>
            </a:extLst>
          </p:cNvPr>
          <p:cNvSpPr/>
          <p:nvPr/>
        </p:nvSpPr>
        <p:spPr>
          <a:xfrm>
            <a:off x="5132828" y="3939506"/>
            <a:ext cx="251698" cy="251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5CF1FCD-026F-4E49-AF20-E667EEA4653D}"/>
              </a:ext>
            </a:extLst>
          </p:cNvPr>
          <p:cNvSpPr/>
          <p:nvPr/>
        </p:nvSpPr>
        <p:spPr>
          <a:xfrm>
            <a:off x="5401125" y="3939506"/>
            <a:ext cx="251698" cy="251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E2FB4BA-1AC1-499A-AE35-7E3D3CECF9A1}"/>
              </a:ext>
            </a:extLst>
          </p:cNvPr>
          <p:cNvSpPr/>
          <p:nvPr/>
        </p:nvSpPr>
        <p:spPr>
          <a:xfrm>
            <a:off x="5625228" y="3939506"/>
            <a:ext cx="251698" cy="251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9AF20F8-918E-47A8-8AE9-30BCF80DE7AA}"/>
              </a:ext>
            </a:extLst>
          </p:cNvPr>
          <p:cNvSpPr/>
          <p:nvPr/>
        </p:nvSpPr>
        <p:spPr>
          <a:xfrm>
            <a:off x="5844301" y="3939506"/>
            <a:ext cx="251698" cy="251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15ADBD3-CFB7-4BF6-BD18-D68F903BA02A}"/>
              </a:ext>
            </a:extLst>
          </p:cNvPr>
          <p:cNvSpPr/>
          <p:nvPr/>
        </p:nvSpPr>
        <p:spPr>
          <a:xfrm>
            <a:off x="6063378" y="3939506"/>
            <a:ext cx="251698" cy="251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F7CEA1-67CE-4EC5-9747-C5DBFDB805E8}"/>
              </a:ext>
            </a:extLst>
          </p:cNvPr>
          <p:cNvSpPr txBox="1"/>
          <p:nvPr/>
        </p:nvSpPr>
        <p:spPr>
          <a:xfrm>
            <a:off x="1444193" y="3922485"/>
            <a:ext cx="1714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fos.</a:t>
            </a:r>
            <a:r>
              <a:rPr lang="en-US" altLang="ko-KR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()</a:t>
            </a:r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6C06424-2394-4DD0-8DE9-5992AC7D27F3}"/>
              </a:ext>
            </a:extLst>
          </p:cNvPr>
          <p:cNvCxnSpPr>
            <a:stCxn id="35" idx="3"/>
          </p:cNvCxnSpPr>
          <p:nvPr/>
        </p:nvCxnSpPr>
        <p:spPr>
          <a:xfrm>
            <a:off x="3158342" y="4107151"/>
            <a:ext cx="18516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86D7E65-02C9-4A31-86E4-FBF47A5303C1}"/>
              </a:ext>
            </a:extLst>
          </p:cNvPr>
          <p:cNvCxnSpPr>
            <a:cxnSpLocks/>
            <a:stCxn id="29" idx="1"/>
          </p:cNvCxnSpPr>
          <p:nvPr/>
        </p:nvCxnSpPr>
        <p:spPr>
          <a:xfrm flipV="1">
            <a:off x="6424516" y="3652946"/>
            <a:ext cx="2856626" cy="4124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E239125-D0A5-4659-B094-60C9B76DCF7D}"/>
              </a:ext>
            </a:extLst>
          </p:cNvPr>
          <p:cNvSpPr txBox="1"/>
          <p:nvPr/>
        </p:nvSpPr>
        <p:spPr>
          <a:xfrm>
            <a:off x="1109201" y="4986935"/>
            <a:ext cx="1147117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fos</a:t>
            </a:r>
            <a:r>
              <a:rPr lang="en-US" altLang="ko-KR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ko-KR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"D:\\2020-09\\Workspace\\img1.bmp"</a:t>
            </a:r>
            <a:r>
              <a:rPr lang="en-US" altLang="ko-KR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0D912A3-4E3E-4118-88A5-A765AFC6354B}"/>
              </a:ext>
            </a:extLst>
          </p:cNvPr>
          <p:cNvSpPr/>
          <p:nvPr/>
        </p:nvSpPr>
        <p:spPr>
          <a:xfrm>
            <a:off x="2540006" y="3642607"/>
            <a:ext cx="251698" cy="251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158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6C0F51-E2AA-4B72-9906-41F5170E8AE5}"/>
              </a:ext>
            </a:extLst>
          </p:cNvPr>
          <p:cNvSpPr/>
          <p:nvPr/>
        </p:nvSpPr>
        <p:spPr>
          <a:xfrm>
            <a:off x="1017639" y="1179871"/>
            <a:ext cx="3170903" cy="4660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What?</a:t>
            </a:r>
          </a:p>
          <a:p>
            <a:pPr algn="ctr"/>
            <a:r>
              <a:rPr lang="ko-KR" altLang="en-US" dirty="0"/>
              <a:t>개념</a:t>
            </a:r>
            <a:r>
              <a:rPr lang="en-US" altLang="ko-KR" dirty="0"/>
              <a:t>-</a:t>
            </a:r>
            <a:r>
              <a:rPr lang="ko-KR" altLang="en-US" dirty="0"/>
              <a:t>용어</a:t>
            </a:r>
            <a:endParaRPr lang="en-US" altLang="ko-KR" dirty="0"/>
          </a:p>
          <a:p>
            <a:pPr algn="ctr"/>
            <a:r>
              <a:rPr lang="en-US" altLang="ko-KR" dirty="0"/>
              <a:t>-</a:t>
            </a:r>
            <a:r>
              <a:rPr lang="ko-KR" altLang="en-US" dirty="0"/>
              <a:t>이해</a:t>
            </a:r>
            <a:r>
              <a:rPr lang="en-US" altLang="ko-KR" dirty="0"/>
              <a:t>-</a:t>
            </a:r>
          </a:p>
          <a:p>
            <a:pPr algn="ctr"/>
            <a:r>
              <a:rPr lang="en-US" altLang="ko-KR" dirty="0"/>
              <a:t>-</a:t>
            </a:r>
            <a:r>
              <a:rPr lang="ko-KR" altLang="en-US" dirty="0"/>
              <a:t>설명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F5E1C5-E6B7-4C40-BD85-32E5B299F4DA}"/>
              </a:ext>
            </a:extLst>
          </p:cNvPr>
          <p:cNvSpPr/>
          <p:nvPr/>
        </p:nvSpPr>
        <p:spPr>
          <a:xfrm>
            <a:off x="4704735" y="1179871"/>
            <a:ext cx="3170903" cy="4660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문법</a:t>
            </a:r>
            <a:r>
              <a:rPr lang="en-US" altLang="ko-KR" dirty="0"/>
              <a:t>(</a:t>
            </a:r>
            <a:r>
              <a:rPr lang="ko-KR" altLang="en-US" dirty="0"/>
              <a:t>구문</a:t>
            </a:r>
            <a:r>
              <a:rPr lang="en-US" altLang="ko-KR" dirty="0"/>
              <a:t>, </a:t>
            </a:r>
            <a:r>
              <a:rPr lang="ko-KR" altLang="en-US" dirty="0"/>
              <a:t>어휘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-</a:t>
            </a:r>
            <a:r>
              <a:rPr lang="ko-KR" altLang="en-US" dirty="0"/>
              <a:t>암기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DEDA0F-F504-476B-94A7-3DDB18592DA9}"/>
              </a:ext>
            </a:extLst>
          </p:cNvPr>
          <p:cNvSpPr/>
          <p:nvPr/>
        </p:nvSpPr>
        <p:spPr>
          <a:xfrm>
            <a:off x="8487694" y="1179871"/>
            <a:ext cx="3170903" cy="4660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How</a:t>
            </a:r>
          </a:p>
          <a:p>
            <a:pPr algn="ctr"/>
            <a:r>
              <a:rPr lang="en-US" altLang="ko-KR" dirty="0"/>
              <a:t>-</a:t>
            </a:r>
            <a:r>
              <a:rPr lang="ko-KR" altLang="en-US" dirty="0"/>
              <a:t>훈련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570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C0A849-10BB-4C53-BA7F-FE954C4523D3}"/>
              </a:ext>
            </a:extLst>
          </p:cNvPr>
          <p:cNvSpPr txBox="1"/>
          <p:nvPr/>
        </p:nvSpPr>
        <p:spPr>
          <a:xfrm>
            <a:off x="840657" y="752169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자바 프로그래밍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063765DE-26FD-4203-9629-EF23F2BAC0E2}"/>
              </a:ext>
            </a:extLst>
          </p:cNvPr>
          <p:cNvSpPr/>
          <p:nvPr/>
        </p:nvSpPr>
        <p:spPr>
          <a:xfrm>
            <a:off x="2066786" y="1356852"/>
            <a:ext cx="749257" cy="584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6B567-2F04-410A-9B80-8D94F1876D92}"/>
              </a:ext>
            </a:extLst>
          </p:cNvPr>
          <p:cNvSpPr txBox="1"/>
          <p:nvPr/>
        </p:nvSpPr>
        <p:spPr>
          <a:xfrm>
            <a:off x="840657" y="2123769"/>
            <a:ext cx="8792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자바를 이용해서 컴퓨터 프로그램을 만드는 것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D8B479-A122-43FB-AB71-EDF0C5DC1F63}"/>
              </a:ext>
            </a:extLst>
          </p:cNvPr>
          <p:cNvSpPr txBox="1"/>
          <p:nvPr/>
        </p:nvSpPr>
        <p:spPr>
          <a:xfrm>
            <a:off x="5237053" y="752169"/>
            <a:ext cx="2642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C</a:t>
            </a:r>
            <a:r>
              <a:rPr lang="ko-KR" altLang="en-US" sz="3200" dirty="0"/>
              <a:t> 프로그래밍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A1E192-C21B-4765-B9FF-3A675808EF02}"/>
              </a:ext>
            </a:extLst>
          </p:cNvPr>
          <p:cNvSpPr txBox="1"/>
          <p:nvPr/>
        </p:nvSpPr>
        <p:spPr>
          <a:xfrm>
            <a:off x="1400105" y="2910594"/>
            <a:ext cx="8233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C</a:t>
            </a:r>
            <a:r>
              <a:rPr lang="ko-KR" altLang="en-US" sz="3200" dirty="0"/>
              <a:t>를 이용해서 컴퓨터 프로그램을 만드는 것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E18E28-82AB-4611-94D9-ED1B728B4D61}"/>
              </a:ext>
            </a:extLst>
          </p:cNvPr>
          <p:cNvSpPr/>
          <p:nvPr/>
        </p:nvSpPr>
        <p:spPr>
          <a:xfrm>
            <a:off x="3893574" y="1941627"/>
            <a:ext cx="3201517" cy="1715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B105A0-D81F-4402-A5CD-B599709E2295}"/>
              </a:ext>
            </a:extLst>
          </p:cNvPr>
          <p:cNvSpPr/>
          <p:nvPr/>
        </p:nvSpPr>
        <p:spPr>
          <a:xfrm>
            <a:off x="840657" y="2123769"/>
            <a:ext cx="1342104" cy="1533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FD42310D-E119-4AB5-8C84-69412809B5F9}"/>
              </a:ext>
            </a:extLst>
          </p:cNvPr>
          <p:cNvSpPr/>
          <p:nvPr/>
        </p:nvSpPr>
        <p:spPr>
          <a:xfrm>
            <a:off x="5142148" y="3697419"/>
            <a:ext cx="749257" cy="584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D70151-7C31-4F7F-AC15-8956BF85E139}"/>
              </a:ext>
            </a:extLst>
          </p:cNvPr>
          <p:cNvSpPr txBox="1"/>
          <p:nvPr/>
        </p:nvSpPr>
        <p:spPr>
          <a:xfrm>
            <a:off x="2066786" y="4434838"/>
            <a:ext cx="766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컴퓨터 프로그램은 직접 만들 수 있는가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F096C4-7B10-4E9D-8665-175C27BB44DA}"/>
              </a:ext>
            </a:extLst>
          </p:cNvPr>
          <p:cNvSpPr/>
          <p:nvPr/>
        </p:nvSpPr>
        <p:spPr>
          <a:xfrm>
            <a:off x="1940631" y="4316854"/>
            <a:ext cx="3201517" cy="889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AFE3E00-CC95-4DFC-A2CF-1437FF5D5A73}"/>
              </a:ext>
            </a:extLst>
          </p:cNvPr>
          <p:cNvSpPr/>
          <p:nvPr/>
        </p:nvSpPr>
        <p:spPr>
          <a:xfrm>
            <a:off x="3406877" y="4316854"/>
            <a:ext cx="1861426" cy="889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EBB5FE5-BCC7-45EE-BE39-A427EE16DE8E}"/>
              </a:ext>
            </a:extLst>
          </p:cNvPr>
          <p:cNvSpPr/>
          <p:nvPr/>
        </p:nvSpPr>
        <p:spPr>
          <a:xfrm>
            <a:off x="1679963" y="4316854"/>
            <a:ext cx="1861426" cy="889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071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0E0331BD-6F48-4CE3-8701-8B4020A84754}"/>
              </a:ext>
            </a:extLst>
          </p:cNvPr>
          <p:cNvSpPr/>
          <p:nvPr/>
        </p:nvSpPr>
        <p:spPr>
          <a:xfrm>
            <a:off x="10870718" y="3734194"/>
            <a:ext cx="855406" cy="22972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F3C4121-D165-438C-A2EE-CDA9AAEE5C05}"/>
              </a:ext>
            </a:extLst>
          </p:cNvPr>
          <p:cNvSpPr/>
          <p:nvPr/>
        </p:nvSpPr>
        <p:spPr>
          <a:xfrm>
            <a:off x="3244644" y="4919908"/>
            <a:ext cx="6607278" cy="165597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0CA977-57C1-4D0B-B3A9-5662A85C6259}"/>
              </a:ext>
            </a:extLst>
          </p:cNvPr>
          <p:cNvSpPr txBox="1"/>
          <p:nvPr/>
        </p:nvSpPr>
        <p:spPr>
          <a:xfrm>
            <a:off x="542002" y="442141"/>
            <a:ext cx="16112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프로그램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201FF386-6F82-4FFB-B0BD-83CD9D4B214C}"/>
              </a:ext>
            </a:extLst>
          </p:cNvPr>
          <p:cNvSpPr/>
          <p:nvPr/>
        </p:nvSpPr>
        <p:spPr>
          <a:xfrm>
            <a:off x="796413" y="954490"/>
            <a:ext cx="884903" cy="9881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F60BF-52BA-4D9D-8586-50030E73959E}"/>
              </a:ext>
            </a:extLst>
          </p:cNvPr>
          <p:cNvSpPr txBox="1"/>
          <p:nvPr/>
        </p:nvSpPr>
        <p:spPr>
          <a:xfrm>
            <a:off x="796413" y="1985989"/>
            <a:ext cx="884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절차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70DA09-7D9B-4E10-A5B6-F20936A989DB}"/>
              </a:ext>
            </a:extLst>
          </p:cNvPr>
          <p:cNvSpPr/>
          <p:nvPr/>
        </p:nvSpPr>
        <p:spPr>
          <a:xfrm>
            <a:off x="705465" y="5156626"/>
            <a:ext cx="2153264" cy="1061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김치</a:t>
            </a:r>
            <a:r>
              <a:rPr lang="en-US" altLang="ko-KR" dirty="0"/>
              <a:t>)</a:t>
            </a:r>
            <a:r>
              <a:rPr lang="ko-KR" altLang="en-US" dirty="0"/>
              <a:t>볶음밥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DF0B4F-CFCA-4B90-AF78-18888CD3FBB6}"/>
              </a:ext>
            </a:extLst>
          </p:cNvPr>
          <p:cNvSpPr/>
          <p:nvPr/>
        </p:nvSpPr>
        <p:spPr>
          <a:xfrm>
            <a:off x="6834034" y="5410293"/>
            <a:ext cx="2153264" cy="675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김치</a:t>
            </a:r>
            <a:r>
              <a:rPr lang="en-US" altLang="ko-KR" dirty="0"/>
              <a:t>,</a:t>
            </a:r>
            <a:r>
              <a:rPr lang="ko-KR" altLang="en-US" dirty="0"/>
              <a:t>밥</a:t>
            </a:r>
            <a:r>
              <a:rPr lang="en-US" altLang="ko-KR" dirty="0"/>
              <a:t>,</a:t>
            </a:r>
            <a:r>
              <a:rPr lang="ko-KR" altLang="en-US" dirty="0"/>
              <a:t>파</a:t>
            </a:r>
            <a:r>
              <a:rPr lang="en-US" altLang="ko-KR" dirty="0"/>
              <a:t>,…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A6F27E-A47E-495A-A834-596355CC8F3D}"/>
              </a:ext>
            </a:extLst>
          </p:cNvPr>
          <p:cNvSpPr/>
          <p:nvPr/>
        </p:nvSpPr>
        <p:spPr>
          <a:xfrm>
            <a:off x="4017092" y="5410293"/>
            <a:ext cx="2153264" cy="675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칼</a:t>
            </a:r>
            <a:r>
              <a:rPr lang="en-US" altLang="ko-KR" dirty="0"/>
              <a:t>, </a:t>
            </a:r>
            <a:r>
              <a:rPr lang="ko-KR" altLang="en-US" dirty="0"/>
              <a:t>도마</a:t>
            </a:r>
            <a:r>
              <a:rPr lang="en-US" altLang="ko-KR" dirty="0"/>
              <a:t>, </a:t>
            </a:r>
            <a:r>
              <a:rPr lang="ko-KR" altLang="en-US" dirty="0" err="1"/>
              <a:t>후라이팬</a:t>
            </a:r>
            <a:endParaRPr lang="en-US" altLang="ko-KR" dirty="0"/>
          </a:p>
        </p:txBody>
      </p:sp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0EBB5099-2DFD-4344-93AA-75078A96435F}"/>
              </a:ext>
            </a:extLst>
          </p:cNvPr>
          <p:cNvSpPr/>
          <p:nvPr/>
        </p:nvSpPr>
        <p:spPr>
          <a:xfrm>
            <a:off x="7506929" y="3997667"/>
            <a:ext cx="855406" cy="14126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44F343-DDBA-4022-A8E1-CE77EB1375F9}"/>
              </a:ext>
            </a:extLst>
          </p:cNvPr>
          <p:cNvSpPr/>
          <p:nvPr/>
        </p:nvSpPr>
        <p:spPr>
          <a:xfrm>
            <a:off x="6942804" y="2937803"/>
            <a:ext cx="1935725" cy="81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,</a:t>
            </a:r>
            <a:r>
              <a:rPr lang="ko-KR" altLang="en-US" dirty="0"/>
              <a:t>값</a:t>
            </a:r>
          </a:p>
        </p:txBody>
      </p:sp>
      <p:sp>
        <p:nvSpPr>
          <p:cNvPr id="14" name="화살표: 위쪽 13">
            <a:extLst>
              <a:ext uri="{FF2B5EF4-FFF2-40B4-BE49-F238E27FC236}">
                <a16:creationId xmlns:a16="http://schemas.microsoft.com/office/drawing/2014/main" id="{3BE6E80F-249A-4DBD-BF70-1D4C6F18AFF6}"/>
              </a:ext>
            </a:extLst>
          </p:cNvPr>
          <p:cNvSpPr/>
          <p:nvPr/>
        </p:nvSpPr>
        <p:spPr>
          <a:xfrm>
            <a:off x="4626078" y="3997667"/>
            <a:ext cx="855406" cy="14126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3738BF2-A183-4AD5-A293-25A9D8B9BEC3}"/>
              </a:ext>
            </a:extLst>
          </p:cNvPr>
          <p:cNvSpPr/>
          <p:nvPr/>
        </p:nvSpPr>
        <p:spPr>
          <a:xfrm>
            <a:off x="4081617" y="3256385"/>
            <a:ext cx="1935725" cy="81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플랫폼</a:t>
            </a:r>
            <a:r>
              <a:rPr lang="en-US" altLang="ko-KR" dirty="0"/>
              <a:t>(</a:t>
            </a:r>
            <a:r>
              <a:rPr lang="ko-KR" altLang="en-US" dirty="0"/>
              <a:t>컴퓨터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A6A123-BC57-4B4C-BFB2-6525341C8521}"/>
              </a:ext>
            </a:extLst>
          </p:cNvPr>
          <p:cNvSpPr/>
          <p:nvPr/>
        </p:nvSpPr>
        <p:spPr>
          <a:xfrm>
            <a:off x="4081618" y="2684184"/>
            <a:ext cx="1147916" cy="57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연산기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D3B975-2D8F-4839-B8C1-5163963F5D70}"/>
              </a:ext>
            </a:extLst>
          </p:cNvPr>
          <p:cNvSpPr/>
          <p:nvPr/>
        </p:nvSpPr>
        <p:spPr>
          <a:xfrm>
            <a:off x="5142271" y="2684184"/>
            <a:ext cx="875071" cy="57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메모리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901E3D-7BBF-4498-9BAF-3515A916D2AE}"/>
              </a:ext>
            </a:extLst>
          </p:cNvPr>
          <p:cNvSpPr/>
          <p:nvPr/>
        </p:nvSpPr>
        <p:spPr>
          <a:xfrm>
            <a:off x="705465" y="2672310"/>
            <a:ext cx="2153264" cy="1061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평균계산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070882D-013B-45E1-87B7-46C5F87E312A}"/>
              </a:ext>
            </a:extLst>
          </p:cNvPr>
          <p:cNvSpPr/>
          <p:nvPr/>
        </p:nvSpPr>
        <p:spPr>
          <a:xfrm>
            <a:off x="4081618" y="2117923"/>
            <a:ext cx="1147916" cy="57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모니터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1BC27C-3A54-47A7-99AD-62348047952C}"/>
              </a:ext>
            </a:extLst>
          </p:cNvPr>
          <p:cNvSpPr/>
          <p:nvPr/>
        </p:nvSpPr>
        <p:spPr>
          <a:xfrm>
            <a:off x="5093724" y="2117923"/>
            <a:ext cx="1147916" cy="57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키보드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CF27AC-C7E4-4F9E-8E12-C92F07F072C1}"/>
              </a:ext>
            </a:extLst>
          </p:cNvPr>
          <p:cNvSpPr txBox="1"/>
          <p:nvPr/>
        </p:nvSpPr>
        <p:spPr>
          <a:xfrm>
            <a:off x="6942804" y="2011331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2+3+5+19+23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E92E96-2EA9-49C2-819B-34708A61FAB0}"/>
              </a:ext>
            </a:extLst>
          </p:cNvPr>
          <p:cNvSpPr txBox="1"/>
          <p:nvPr/>
        </p:nvSpPr>
        <p:spPr>
          <a:xfrm>
            <a:off x="9851922" y="4067547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후라이팬에</a:t>
            </a:r>
            <a:r>
              <a:rPr lang="ko-KR" altLang="en-US" dirty="0"/>
              <a:t> 기름을 두른다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A4CC6A-1C01-4C17-943C-C39129775B1D}"/>
              </a:ext>
            </a:extLst>
          </p:cNvPr>
          <p:cNvSpPr txBox="1"/>
          <p:nvPr/>
        </p:nvSpPr>
        <p:spPr>
          <a:xfrm>
            <a:off x="9851922" y="4519314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파를 볶는다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59956-EA3C-470A-A08C-9B996DB327AA}"/>
              </a:ext>
            </a:extLst>
          </p:cNvPr>
          <p:cNvSpPr txBox="1"/>
          <p:nvPr/>
        </p:nvSpPr>
        <p:spPr>
          <a:xfrm>
            <a:off x="9851922" y="4895576"/>
            <a:ext cx="304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김치와 뭐를 넣고 볶는다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6A7A41-2B3C-4DDF-88E1-939A1387F29F}"/>
              </a:ext>
            </a:extLst>
          </p:cNvPr>
          <p:cNvSpPr txBox="1"/>
          <p:nvPr/>
        </p:nvSpPr>
        <p:spPr>
          <a:xfrm>
            <a:off x="9851922" y="531472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….</a:t>
            </a:r>
            <a:endParaRPr lang="ko-KR" altLang="en-US" dirty="0"/>
          </a:p>
        </p:txBody>
      </p:sp>
      <p:sp>
        <p:nvSpPr>
          <p:cNvPr id="27" name="화살표: 위쪽 26">
            <a:extLst>
              <a:ext uri="{FF2B5EF4-FFF2-40B4-BE49-F238E27FC236}">
                <a16:creationId xmlns:a16="http://schemas.microsoft.com/office/drawing/2014/main" id="{CA482E07-C026-4152-9C10-277DDCFD083C}"/>
              </a:ext>
            </a:extLst>
          </p:cNvPr>
          <p:cNvSpPr/>
          <p:nvPr/>
        </p:nvSpPr>
        <p:spPr>
          <a:xfrm>
            <a:off x="4626078" y="1146110"/>
            <a:ext cx="855406" cy="92863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62620E-B67B-40EB-8D58-FDF73AB7CAAE}"/>
              </a:ext>
            </a:extLst>
          </p:cNvPr>
          <p:cNvSpPr txBox="1"/>
          <p:nvPr/>
        </p:nvSpPr>
        <p:spPr>
          <a:xfrm>
            <a:off x="4243847" y="442141"/>
            <a:ext cx="16112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자바</a:t>
            </a:r>
            <a:r>
              <a:rPr lang="en-US" altLang="ko-KR" sz="2400" dirty="0"/>
              <a:t>, C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93634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3694</TotalTime>
  <Words>3536</Words>
  <Application>Microsoft Office PowerPoint</Application>
  <PresentationFormat>와이드스크린</PresentationFormat>
  <Paragraphs>972</Paragraphs>
  <Slides>69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5" baseType="lpstr">
      <vt:lpstr>맑은 고딕</vt:lpstr>
      <vt:lpstr>휴먼둥근헤드라인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자바 탄생 배경</vt:lpstr>
      <vt:lpstr>Green Project(Stealth Project)</vt:lpstr>
      <vt:lpstr>프로젝트 팀</vt:lpstr>
      <vt:lpstr>자바는 C++언어에서 파생된 언어</vt:lpstr>
      <vt:lpstr>C/C++ 언어가 가지는 문제점들</vt:lpstr>
      <vt:lpstr>소개</vt:lpstr>
      <vt:lpstr>새로운 WORA API의 탄생 - platform independent</vt:lpstr>
      <vt:lpstr>새로운 WORA API의 탄생 - platform independent</vt:lpstr>
      <vt:lpstr>소개</vt:lpstr>
      <vt:lpstr>WORA를 지원하기 위한 자바 프로그래밍 방법</vt:lpstr>
      <vt:lpstr>WORA를 지원하기 위한 자바 프로그래밍 방법</vt:lpstr>
      <vt:lpstr>PowerPoint 프레젠테이션</vt:lpstr>
      <vt:lpstr>학습 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자바(고급언어)가 제공하는 기호에 대해서 알아보고 int x; x int;</vt:lpstr>
      <vt:lpstr>PowerPoint 프레젠테이션</vt:lpstr>
      <vt:lpstr>PowerPoint 프레젠테이션</vt:lpstr>
      <vt:lpstr>산술 연산자(나눗셈, 나머지연산자)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이클립스를 사용하기 위한 설정정보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newlec teacher</dc:creator>
  <cp:lastModifiedBy>newlec teacher</cp:lastModifiedBy>
  <cp:revision>186</cp:revision>
  <dcterms:created xsi:type="dcterms:W3CDTF">2020-09-02T00:18:50Z</dcterms:created>
  <dcterms:modified xsi:type="dcterms:W3CDTF">2020-09-08T03:40:38Z</dcterms:modified>
</cp:coreProperties>
</file>