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076" r:id="rId25"/>
    <p:sldId id="2077" r:id="rId26"/>
    <p:sldId id="540" r:id="rId27"/>
    <p:sldId id="2059" r:id="rId28"/>
    <p:sldId id="2057" r:id="rId29"/>
    <p:sldId id="2058" r:id="rId30"/>
    <p:sldId id="2074" r:id="rId31"/>
    <p:sldId id="2066" r:id="rId32"/>
    <p:sldId id="2068" r:id="rId33"/>
    <p:sldId id="2067" r:id="rId34"/>
    <p:sldId id="2064" r:id="rId35"/>
    <p:sldId id="2065" r:id="rId36"/>
    <p:sldId id="207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2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70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239184" y="932723"/>
            <a:ext cx="11521016" cy="4754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133" b="1"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defRPr sz="2667" b="1">
                <a:latin typeface="휴먼둥근헤드라인" pitchFamily="18" charset="-127"/>
                <a:ea typeface="휴먼둥근헤드라인" pitchFamily="18" charset="-127"/>
              </a:defRPr>
            </a:lvl2pPr>
            <a:lvl3pPr>
              <a:defRPr sz="2667" b="1">
                <a:latin typeface="휴먼둥근헤드라인" pitchFamily="18" charset="-127"/>
                <a:ea typeface="휴먼둥근헤드라인" pitchFamily="18" charset="-127"/>
              </a:defRPr>
            </a:lvl3pPr>
            <a:lvl4pPr>
              <a:defRPr sz="2667" b="1">
                <a:latin typeface="휴먼둥근헤드라인" pitchFamily="18" charset="-127"/>
                <a:ea typeface="휴먼둥근헤드라인" pitchFamily="18" charset="-127"/>
              </a:defRPr>
            </a:lvl4pPr>
            <a:lvl5pPr>
              <a:defRPr sz="2667" b="1">
                <a:latin typeface="휴먼둥근헤드라인" pitchFamily="18" charset="-127"/>
                <a:ea typeface="휴먼둥근헤드라인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5" name="Picture 2" descr="G:\Projects\newlecture\devDotNet\webMVC3\Content\Shared\Images\footer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407993"/>
            <a:ext cx="1913597" cy="39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Picture 2" descr="G:\Projects\newlecture\design\배포이미지\Home\Default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" y="6452917"/>
            <a:ext cx="1882055" cy="3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3577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3475731" y="521124"/>
            <a:ext cx="5240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오늘도 고생 많으셨습니다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퇴실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40276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49EE9-786F-4493-AEBF-BEDB355C056F}"/>
              </a:ext>
            </a:extLst>
          </p:cNvPr>
          <p:cNvSpPr txBox="1"/>
          <p:nvPr/>
        </p:nvSpPr>
        <p:spPr>
          <a:xfrm>
            <a:off x="1159618" y="4424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5D2EB-F08F-4AAD-BDA3-43155B0AC663}"/>
              </a:ext>
            </a:extLst>
          </p:cNvPr>
          <p:cNvSpPr txBox="1"/>
          <p:nvPr/>
        </p:nvSpPr>
        <p:spPr>
          <a:xfrm>
            <a:off x="1053019" y="14748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한정사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C860A5D-3FAE-40E6-8500-A5B59AA976FE}"/>
              </a:ext>
            </a:extLst>
          </p:cNvPr>
          <p:cNvSpPr/>
          <p:nvPr/>
        </p:nvSpPr>
        <p:spPr>
          <a:xfrm>
            <a:off x="1782854" y="811784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3538-FE8D-4F32-9823-9BA0F79A0B37}"/>
              </a:ext>
            </a:extLst>
          </p:cNvPr>
          <p:cNvSpPr txBox="1"/>
          <p:nvPr/>
        </p:nvSpPr>
        <p:spPr>
          <a:xfrm>
            <a:off x="7533510" y="60530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데이터의 크기의</a:t>
            </a:r>
            <a:r>
              <a:rPr lang="en-US" altLang="ko-KR" b="1" dirty="0"/>
              <a:t> </a:t>
            </a:r>
            <a:r>
              <a:rPr lang="ko-KR" altLang="en-US" b="1" dirty="0"/>
              <a:t>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071B7-0953-426F-997A-01D9A86A2691}"/>
              </a:ext>
            </a:extLst>
          </p:cNvPr>
          <p:cNvSpPr txBox="1"/>
          <p:nvPr/>
        </p:nvSpPr>
        <p:spPr>
          <a:xfrm>
            <a:off x="2047733" y="2122523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 kor1;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DF1D3-3A58-4301-8606-EE3C377D4215}"/>
              </a:ext>
            </a:extLst>
          </p:cNvPr>
          <p:cNvSpPr txBox="1"/>
          <p:nvPr/>
        </p:nvSpPr>
        <p:spPr>
          <a:xfrm>
            <a:off x="5951026" y="1753190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 Kbyte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EA8D-EBBF-45B4-90D1-EC4702040DDF}"/>
              </a:ext>
            </a:extLst>
          </p:cNvPr>
          <p:cNvSpPr txBox="1"/>
          <p:nvPr/>
        </p:nvSpPr>
        <p:spPr>
          <a:xfrm>
            <a:off x="5951026" y="24291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C2F54-9FC1-4EA0-8804-A3BF20417241}"/>
              </a:ext>
            </a:extLst>
          </p:cNvPr>
          <p:cNvSpPr txBox="1"/>
          <p:nvPr/>
        </p:nvSpPr>
        <p:spPr>
          <a:xfrm>
            <a:off x="5951026" y="3105060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바이트</a:t>
            </a:r>
            <a:r>
              <a:rPr lang="en-US" altLang="ko-KR" dirty="0"/>
              <a:t>(byte : B)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0B2A6-F179-4325-BE7E-8F07C7BDBC48}"/>
              </a:ext>
            </a:extLst>
          </p:cNvPr>
          <p:cNvSpPr txBox="1"/>
          <p:nvPr/>
        </p:nvSpPr>
        <p:spPr>
          <a:xfrm>
            <a:off x="5951026" y="3760429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</a:t>
            </a:r>
            <a:r>
              <a:rPr lang="en-US" altLang="ko-KR" dirty="0"/>
              <a:t>(word)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5BC92-F1E7-4F48-8A19-C7DFF058ED79}"/>
              </a:ext>
            </a:extLst>
          </p:cNvPr>
          <p:cNvSpPr txBox="1"/>
          <p:nvPr/>
        </p:nvSpPr>
        <p:spPr>
          <a:xfrm>
            <a:off x="5951026" y="4415798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더블워드</a:t>
            </a:r>
            <a:r>
              <a:rPr lang="en-US" altLang="ko-KR" dirty="0"/>
              <a:t>(double word)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17DA4-263B-458B-98A2-5A5C5D76C564}"/>
              </a:ext>
            </a:extLst>
          </p:cNvPr>
          <p:cNvSpPr txBox="1"/>
          <p:nvPr/>
        </p:nvSpPr>
        <p:spPr>
          <a:xfrm>
            <a:off x="5951026" y="60549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/ M / G / 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C1AF8-D955-42D4-A904-23780929515F}"/>
              </a:ext>
            </a:extLst>
          </p:cNvPr>
          <p:cNvSpPr txBox="1"/>
          <p:nvPr/>
        </p:nvSpPr>
        <p:spPr>
          <a:xfrm>
            <a:off x="11690452" y="2429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51C98-23F6-44FF-A5D1-469635DD4CE2}"/>
              </a:ext>
            </a:extLst>
          </p:cNvPr>
          <p:cNvSpPr txBox="1"/>
          <p:nvPr/>
        </p:nvSpPr>
        <p:spPr>
          <a:xfrm>
            <a:off x="10983529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5BC69-9743-49E8-AA68-1622BCEA8080}"/>
              </a:ext>
            </a:extLst>
          </p:cNvPr>
          <p:cNvSpPr/>
          <p:nvPr/>
        </p:nvSpPr>
        <p:spPr>
          <a:xfrm>
            <a:off x="11724672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CCD0-0BB1-4361-B0AA-257E093D5A6C}"/>
              </a:ext>
            </a:extLst>
          </p:cNvPr>
          <p:cNvSpPr txBox="1"/>
          <p:nvPr/>
        </p:nvSpPr>
        <p:spPr>
          <a:xfrm>
            <a:off x="9965302" y="3059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ACBC7-E479-4B98-BAEC-32F058563C4A}"/>
              </a:ext>
            </a:extLst>
          </p:cNvPr>
          <p:cNvSpPr/>
          <p:nvPr/>
        </p:nvSpPr>
        <p:spPr>
          <a:xfrm>
            <a:off x="10706445" y="3059668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D94A8-0865-43F6-84E8-A638EC84B031}"/>
              </a:ext>
            </a:extLst>
          </p:cNvPr>
          <p:cNvSpPr txBox="1"/>
          <p:nvPr/>
        </p:nvSpPr>
        <p:spPr>
          <a:xfrm>
            <a:off x="10983529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A26B1-D847-4701-9FE0-B869BD71B3AE}"/>
              </a:ext>
            </a:extLst>
          </p:cNvPr>
          <p:cNvSpPr/>
          <p:nvPr/>
        </p:nvSpPr>
        <p:spPr>
          <a:xfrm>
            <a:off x="11724672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B3339-FDF5-440D-A929-CBBFD409B811}"/>
              </a:ext>
            </a:extLst>
          </p:cNvPr>
          <p:cNvSpPr txBox="1"/>
          <p:nvPr/>
        </p:nvSpPr>
        <p:spPr>
          <a:xfrm>
            <a:off x="9965302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28732D-00DB-42FF-8960-0765E2B905F1}"/>
              </a:ext>
            </a:extLst>
          </p:cNvPr>
          <p:cNvSpPr/>
          <p:nvPr/>
        </p:nvSpPr>
        <p:spPr>
          <a:xfrm>
            <a:off x="10706445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70C0F-BBCF-4E38-B77C-EE9589A57889}"/>
              </a:ext>
            </a:extLst>
          </p:cNvPr>
          <p:cNvSpPr txBox="1"/>
          <p:nvPr/>
        </p:nvSpPr>
        <p:spPr>
          <a:xfrm>
            <a:off x="9022807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28BAEF-E87C-4A03-BBFA-E6E8A0618CC6}"/>
              </a:ext>
            </a:extLst>
          </p:cNvPr>
          <p:cNvSpPr/>
          <p:nvPr/>
        </p:nvSpPr>
        <p:spPr>
          <a:xfrm>
            <a:off x="9763950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B09512-BB1A-4641-B445-9AC2968DD648}"/>
              </a:ext>
            </a:extLst>
          </p:cNvPr>
          <p:cNvSpPr txBox="1"/>
          <p:nvPr/>
        </p:nvSpPr>
        <p:spPr>
          <a:xfrm>
            <a:off x="8004580" y="37530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0 0 0 0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23B813-CDA5-4488-9648-D4E796471570}"/>
              </a:ext>
            </a:extLst>
          </p:cNvPr>
          <p:cNvSpPr/>
          <p:nvPr/>
        </p:nvSpPr>
        <p:spPr>
          <a:xfrm>
            <a:off x="8745723" y="3753055"/>
            <a:ext cx="27708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FEB17D-2E96-49D8-A585-AD9F2A5F2F21}"/>
              </a:ext>
            </a:extLst>
          </p:cNvPr>
          <p:cNvSpPr txBox="1"/>
          <p:nvPr/>
        </p:nvSpPr>
        <p:spPr>
          <a:xfrm>
            <a:off x="5951026" y="5235374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1kbyte -&gt; 1KB -&gt; 1024B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3F3D4-0D11-4D98-B269-DE771211E4D7}"/>
              </a:ext>
            </a:extLst>
          </p:cNvPr>
          <p:cNvSpPr txBox="1"/>
          <p:nvPr/>
        </p:nvSpPr>
        <p:spPr>
          <a:xfrm>
            <a:off x="5951026" y="5604706"/>
            <a:ext cx="497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1Mbyte -&gt; 1MB -&gt; 1024 KB -&gt; 1024*1024 B </a:t>
            </a:r>
            <a:endParaRPr lang="ko-KR" altLang="en-US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E131AE-8A71-47D7-AD0A-49432DBB13E6}"/>
              </a:ext>
            </a:extLst>
          </p:cNvPr>
          <p:cNvSpPr/>
          <p:nvPr/>
        </p:nvSpPr>
        <p:spPr>
          <a:xfrm>
            <a:off x="1262945" y="1937856"/>
            <a:ext cx="486696" cy="66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36EFCC-198D-4153-AF8D-6474C07E8BD0}"/>
              </a:ext>
            </a:extLst>
          </p:cNvPr>
          <p:cNvSpPr txBox="1"/>
          <p:nvPr/>
        </p:nvSpPr>
        <p:spPr>
          <a:xfrm>
            <a:off x="1680646" y="28664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403111-1BD2-40CA-9F09-F4C7AE09D2F7}"/>
              </a:ext>
            </a:extLst>
          </p:cNvPr>
          <p:cNvSpPr txBox="1"/>
          <p:nvPr/>
        </p:nvSpPr>
        <p:spPr>
          <a:xfrm>
            <a:off x="1680646" y="40526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340D5-E864-479A-B596-58DC85147DCF}"/>
              </a:ext>
            </a:extLst>
          </p:cNvPr>
          <p:cNvSpPr txBox="1"/>
          <p:nvPr/>
        </p:nvSpPr>
        <p:spPr>
          <a:xfrm>
            <a:off x="1680646" y="50568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649C5-00B8-40E5-8EF7-DC91D125E58A}"/>
              </a:ext>
            </a:extLst>
          </p:cNvPr>
          <p:cNvSpPr txBox="1"/>
          <p:nvPr/>
        </p:nvSpPr>
        <p:spPr>
          <a:xfrm>
            <a:off x="1680646" y="59724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논리값 </a:t>
            </a:r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6082962E-2960-44F8-B2F2-B5743D481C27}"/>
              </a:ext>
            </a:extLst>
          </p:cNvPr>
          <p:cNvSpPr/>
          <p:nvPr/>
        </p:nvSpPr>
        <p:spPr>
          <a:xfrm>
            <a:off x="1178625" y="3059668"/>
            <a:ext cx="502021" cy="3282138"/>
          </a:xfrm>
          <a:prstGeom prst="leftBrace">
            <a:avLst>
              <a:gd name="adj1" fmla="val 729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8DCB2E-05BB-4031-8CDC-9C411CDF5B3C}"/>
              </a:ext>
            </a:extLst>
          </p:cNvPr>
          <p:cNvSpPr txBox="1"/>
          <p:nvPr/>
        </p:nvSpPr>
        <p:spPr>
          <a:xfrm>
            <a:off x="-64410" y="4464939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종류</a:t>
            </a:r>
            <a:endParaRPr lang="en-US" altLang="ko-KR" dirty="0"/>
          </a:p>
          <a:p>
            <a:r>
              <a:rPr lang="ko-KR" altLang="en-US" dirty="0"/>
              <a:t>에 따른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CF344-AFFF-463C-9611-4C0F8157DFE4}"/>
              </a:ext>
            </a:extLst>
          </p:cNvPr>
          <p:cNvSpPr txBox="1"/>
          <p:nvPr/>
        </p:nvSpPr>
        <p:spPr>
          <a:xfrm>
            <a:off x="1936111" y="3318077"/>
            <a:ext cx="290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1byte, 2byte, 4byte, 8byte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7E3FC-5E52-4C65-8C07-F5DF8C73B099}"/>
              </a:ext>
            </a:extLst>
          </p:cNvPr>
          <p:cNvSpPr txBox="1"/>
          <p:nvPr/>
        </p:nvSpPr>
        <p:spPr>
          <a:xfrm>
            <a:off x="1936111" y="4444286"/>
            <a:ext cx="14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4byte, 8byte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908E57-B937-41DE-B175-D75BB509CCA3}"/>
              </a:ext>
            </a:extLst>
          </p:cNvPr>
          <p:cNvSpPr txBox="1"/>
          <p:nvPr/>
        </p:nvSpPr>
        <p:spPr>
          <a:xfrm>
            <a:off x="1936111" y="5448528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43E5D-C27D-48DC-BBC7-592E91A80653}"/>
              </a:ext>
            </a:extLst>
          </p:cNvPr>
          <p:cNvSpPr txBox="1"/>
          <p:nvPr/>
        </p:nvSpPr>
        <p:spPr>
          <a:xfrm>
            <a:off x="1936111" y="636415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?byte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F65936-65EA-4BE4-9AF6-CEF9264E72B4}"/>
              </a:ext>
            </a:extLst>
          </p:cNvPr>
          <p:cNvSpPr txBox="1"/>
          <p:nvPr/>
        </p:nvSpPr>
        <p:spPr>
          <a:xfrm>
            <a:off x="1936111" y="3613707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byte, short, </a:t>
            </a:r>
            <a:r>
              <a:rPr lang="en-US" altLang="ko-KR" b="1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, long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D7AD69-3986-4DD5-BF89-74988D44AAEB}"/>
              </a:ext>
            </a:extLst>
          </p:cNvPr>
          <p:cNvSpPr/>
          <p:nvPr/>
        </p:nvSpPr>
        <p:spPr>
          <a:xfrm>
            <a:off x="2506353" y="2122522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5792E10-ED0B-407B-9171-5F1B00F1036A}"/>
              </a:ext>
            </a:extLst>
          </p:cNvPr>
          <p:cNvSpPr/>
          <p:nvPr/>
        </p:nvSpPr>
        <p:spPr>
          <a:xfrm>
            <a:off x="3332060" y="2122522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51E496-FFA2-4D59-9FAF-AA27BFC3C2AC}"/>
              </a:ext>
            </a:extLst>
          </p:cNvPr>
          <p:cNvSpPr txBox="1"/>
          <p:nvPr/>
        </p:nvSpPr>
        <p:spPr>
          <a:xfrm>
            <a:off x="4034525" y="21149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변수명명법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F5F93-7C30-4BAB-8D56-B7C122DC3247}"/>
              </a:ext>
            </a:extLst>
          </p:cNvPr>
          <p:cNvSpPr txBox="1"/>
          <p:nvPr/>
        </p:nvSpPr>
        <p:spPr>
          <a:xfrm>
            <a:off x="1936111" y="4687511"/>
            <a:ext cx="29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float, </a:t>
            </a:r>
            <a:r>
              <a:rPr lang="en-US" altLang="ko-KR" b="1" dirty="0">
                <a:solidFill>
                  <a:srgbClr val="FF0000"/>
                </a:solidFill>
              </a:rPr>
              <a:t>double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4357B29-3CF8-457A-8BD4-D13FE892FB13}"/>
              </a:ext>
            </a:extLst>
          </p:cNvPr>
          <p:cNvSpPr/>
          <p:nvPr/>
        </p:nvSpPr>
        <p:spPr>
          <a:xfrm>
            <a:off x="2999386" y="3596880"/>
            <a:ext cx="771460" cy="420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5023C1B-6FD3-45F5-9634-264F97F04DF6}"/>
              </a:ext>
            </a:extLst>
          </p:cNvPr>
          <p:cNvSpPr/>
          <p:nvPr/>
        </p:nvSpPr>
        <p:spPr>
          <a:xfrm rot="3246288">
            <a:off x="3449555" y="4036120"/>
            <a:ext cx="7024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1638F-0C52-4FE8-B4B9-33EFDDABDA75}"/>
              </a:ext>
            </a:extLst>
          </p:cNvPr>
          <p:cNvSpPr txBox="1"/>
          <p:nvPr/>
        </p:nvSpPr>
        <p:spPr>
          <a:xfrm>
            <a:off x="3770846" y="463673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값의 표현식</a:t>
            </a:r>
          </a:p>
        </p:txBody>
      </p:sp>
    </p:spTree>
    <p:extLst>
      <p:ext uri="{BB962C8B-B14F-4D97-AF65-F5344CB8AC3E}">
        <p14:creationId xmlns:p14="http://schemas.microsoft.com/office/powerpoint/2010/main" val="34030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DDE30-BD54-4CA7-ADA0-8E2A4D53C044}"/>
              </a:ext>
            </a:extLst>
          </p:cNvPr>
          <p:cNvSpPr txBox="1"/>
          <p:nvPr/>
        </p:nvSpPr>
        <p:spPr>
          <a:xfrm>
            <a:off x="973393" y="64892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수에 따른 값의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FF3E-F3CC-43AD-8669-EE4B589FB574}"/>
              </a:ext>
            </a:extLst>
          </p:cNvPr>
          <p:cNvSpPr txBox="1"/>
          <p:nvPr/>
        </p:nvSpPr>
        <p:spPr>
          <a:xfrm>
            <a:off x="1819790" y="1401097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AD08-E474-4C41-BC82-FB5D262EB9EB}"/>
              </a:ext>
            </a:extLst>
          </p:cNvPr>
          <p:cNvSpPr txBox="1"/>
          <p:nvPr/>
        </p:nvSpPr>
        <p:spPr>
          <a:xfrm>
            <a:off x="1611400" y="1783933"/>
            <a:ext cx="5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452CD68-7C93-43A8-A570-015F0C677834}"/>
              </a:ext>
            </a:extLst>
          </p:cNvPr>
          <p:cNvSpPr/>
          <p:nvPr/>
        </p:nvSpPr>
        <p:spPr>
          <a:xfrm>
            <a:off x="2324947" y="1387593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0C040-7512-4F25-BEC7-40C03E56CFE0}"/>
              </a:ext>
            </a:extLst>
          </p:cNvPr>
          <p:cNvSpPr txBox="1"/>
          <p:nvPr/>
        </p:nvSpPr>
        <p:spPr>
          <a:xfrm>
            <a:off x="2717965" y="14010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0-1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1E12AA6-49DF-4C55-916C-47641744B940}"/>
              </a:ext>
            </a:extLst>
          </p:cNvPr>
          <p:cNvSpPr/>
          <p:nvPr/>
        </p:nvSpPr>
        <p:spPr>
          <a:xfrm>
            <a:off x="2324947" y="175692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31CF-151F-44E4-872E-E4AA1FC7F0AF}"/>
              </a:ext>
            </a:extLst>
          </p:cNvPr>
          <p:cNvSpPr txBox="1"/>
          <p:nvPr/>
        </p:nvSpPr>
        <p:spPr>
          <a:xfrm>
            <a:off x="2786940" y="3497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0 0 0 0 0 0 0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CCD71-A3DB-407C-951C-7B20C0955C78}"/>
              </a:ext>
            </a:extLst>
          </p:cNvPr>
          <p:cNvSpPr txBox="1"/>
          <p:nvPr/>
        </p:nvSpPr>
        <p:spPr>
          <a:xfrm>
            <a:off x="2717965" y="17986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0-3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37F5-EC39-4387-B5F0-E5152BFB3119}"/>
              </a:ext>
            </a:extLst>
          </p:cNvPr>
          <p:cNvSpPr txBox="1"/>
          <p:nvPr/>
        </p:nvSpPr>
        <p:spPr>
          <a:xfrm>
            <a:off x="6340363" y="12228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0 0 0 1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C40EA-7657-4490-A00C-17F0CF68E2AE}"/>
              </a:ext>
            </a:extLst>
          </p:cNvPr>
          <p:cNvSpPr txBox="1"/>
          <p:nvPr/>
        </p:nvSpPr>
        <p:spPr>
          <a:xfrm>
            <a:off x="6087089" y="6489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진법 변환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9724-9ED9-49D7-81ED-9EC6166D5291}"/>
              </a:ext>
            </a:extLst>
          </p:cNvPr>
          <p:cNvSpPr txBox="1"/>
          <p:nvPr/>
        </p:nvSpPr>
        <p:spPr>
          <a:xfrm>
            <a:off x="6340363" y="15922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0 0 1 0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137B8-1654-4BBC-BD9C-F4A98F7A555D}"/>
              </a:ext>
            </a:extLst>
          </p:cNvPr>
          <p:cNvSpPr txBox="1"/>
          <p:nvPr/>
        </p:nvSpPr>
        <p:spPr>
          <a:xfrm>
            <a:off x="6340363" y="19615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CBB97-A4E2-4439-9506-48F98AC44A3A}"/>
              </a:ext>
            </a:extLst>
          </p:cNvPr>
          <p:cNvSpPr txBox="1"/>
          <p:nvPr/>
        </p:nvSpPr>
        <p:spPr>
          <a:xfrm>
            <a:off x="6340363" y="23308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044571-9E6C-466E-AAD5-5953464E2F0A}"/>
              </a:ext>
            </a:extLst>
          </p:cNvPr>
          <p:cNvSpPr/>
          <p:nvPr/>
        </p:nvSpPr>
        <p:spPr>
          <a:xfrm>
            <a:off x="7276838" y="122660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279C72-291B-4CF0-A944-015252F198F5}"/>
              </a:ext>
            </a:extLst>
          </p:cNvPr>
          <p:cNvSpPr/>
          <p:nvPr/>
        </p:nvSpPr>
        <p:spPr>
          <a:xfrm>
            <a:off x="7276838" y="159593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D68295D-42F3-41F6-B718-8F717DF3C8E0}"/>
              </a:ext>
            </a:extLst>
          </p:cNvPr>
          <p:cNvSpPr/>
          <p:nvPr/>
        </p:nvSpPr>
        <p:spPr>
          <a:xfrm>
            <a:off x="7276838" y="1965269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026D374-76DB-4B88-8245-6CE160AE156C}"/>
              </a:ext>
            </a:extLst>
          </p:cNvPr>
          <p:cNvSpPr/>
          <p:nvPr/>
        </p:nvSpPr>
        <p:spPr>
          <a:xfrm>
            <a:off x="7276838" y="2327135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71885-20DB-4B7B-A8FC-B91B4E0878D3}"/>
              </a:ext>
            </a:extLst>
          </p:cNvPr>
          <p:cNvSpPr txBox="1"/>
          <p:nvPr/>
        </p:nvSpPr>
        <p:spPr>
          <a:xfrm>
            <a:off x="8394688" y="1222872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18A7B-26FB-4619-88B4-2BBD336F6942}"/>
              </a:ext>
            </a:extLst>
          </p:cNvPr>
          <p:cNvSpPr txBox="1"/>
          <p:nvPr/>
        </p:nvSpPr>
        <p:spPr>
          <a:xfrm>
            <a:off x="8394688" y="1592204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6157EA-5FCD-47B6-BBF0-C3EBB33A3ACA}"/>
              </a:ext>
            </a:extLst>
          </p:cNvPr>
          <p:cNvSpPr txBox="1"/>
          <p:nvPr/>
        </p:nvSpPr>
        <p:spPr>
          <a:xfrm>
            <a:off x="8394688" y="1961536"/>
            <a:ext cx="31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E3DB3-E56E-4F3A-96B2-B77467A7EF3C}"/>
              </a:ext>
            </a:extLst>
          </p:cNvPr>
          <p:cNvSpPr txBox="1"/>
          <p:nvPr/>
        </p:nvSpPr>
        <p:spPr>
          <a:xfrm>
            <a:off x="8394687" y="2327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E9C3D-564B-4C16-BEB7-495090B846D2}"/>
              </a:ext>
            </a:extLst>
          </p:cNvPr>
          <p:cNvSpPr txBox="1"/>
          <p:nvPr/>
        </p:nvSpPr>
        <p:spPr>
          <a:xfrm>
            <a:off x="6131973" y="272307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53B7F40-A05E-4D1F-9E3D-F5C6E19970CD}"/>
              </a:ext>
            </a:extLst>
          </p:cNvPr>
          <p:cNvSpPr/>
          <p:nvPr/>
        </p:nvSpPr>
        <p:spPr>
          <a:xfrm>
            <a:off x="7276838" y="271934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CC7CF-302A-42E9-B508-7CA6CA092309}"/>
              </a:ext>
            </a:extLst>
          </p:cNvPr>
          <p:cNvSpPr txBox="1"/>
          <p:nvPr/>
        </p:nvSpPr>
        <p:spPr>
          <a:xfrm>
            <a:off x="8268051" y="2696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8E351-4E4D-46B1-B1FF-6E13B30200F5}"/>
              </a:ext>
            </a:extLst>
          </p:cNvPr>
          <p:cNvSpPr txBox="1"/>
          <p:nvPr/>
        </p:nvSpPr>
        <p:spPr>
          <a:xfrm>
            <a:off x="5923582" y="31323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1 0 0 0 0 0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C15F6C9-E02E-4118-8F73-AA81E098EB51}"/>
              </a:ext>
            </a:extLst>
          </p:cNvPr>
          <p:cNvSpPr/>
          <p:nvPr/>
        </p:nvSpPr>
        <p:spPr>
          <a:xfrm>
            <a:off x="7276838" y="3128600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5791D-0604-42B2-849A-6FF0047FCA1D}"/>
              </a:ext>
            </a:extLst>
          </p:cNvPr>
          <p:cNvSpPr txBox="1"/>
          <p:nvPr/>
        </p:nvSpPr>
        <p:spPr>
          <a:xfrm>
            <a:off x="8268051" y="310572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782A9-0107-4B7A-8182-0D59A3210CA2}"/>
              </a:ext>
            </a:extLst>
          </p:cNvPr>
          <p:cNvSpPr txBox="1"/>
          <p:nvPr/>
        </p:nvSpPr>
        <p:spPr>
          <a:xfrm>
            <a:off x="5923582" y="403827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1 0 0 0 0 1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8D3CD31-785B-4039-9232-20F4FE3769DA}"/>
              </a:ext>
            </a:extLst>
          </p:cNvPr>
          <p:cNvSpPr/>
          <p:nvPr/>
        </p:nvSpPr>
        <p:spPr>
          <a:xfrm>
            <a:off x="7276838" y="4034541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A6B2F-CED3-4404-8712-C5C6CAB04FA9}"/>
              </a:ext>
            </a:extLst>
          </p:cNvPr>
          <p:cNvSpPr txBox="1"/>
          <p:nvPr/>
        </p:nvSpPr>
        <p:spPr>
          <a:xfrm>
            <a:off x="8175717" y="404475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AAE4F5-7D2B-4412-BF82-6A9FAA09D775}"/>
              </a:ext>
            </a:extLst>
          </p:cNvPr>
          <p:cNvSpPr/>
          <p:nvPr/>
        </p:nvSpPr>
        <p:spPr>
          <a:xfrm>
            <a:off x="5294671" y="1018261"/>
            <a:ext cx="4179364" cy="26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5CBD986A-0E67-4594-B753-C30F76FD2628}"/>
              </a:ext>
            </a:extLst>
          </p:cNvPr>
          <p:cNvSpPr/>
          <p:nvPr/>
        </p:nvSpPr>
        <p:spPr>
          <a:xfrm>
            <a:off x="6696787" y="4411339"/>
            <a:ext cx="316784" cy="35056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403636-7D83-4F3D-8AFA-9E2C505C019A}"/>
              </a:ext>
            </a:extLst>
          </p:cNvPr>
          <p:cNvSpPr txBox="1"/>
          <p:nvPr/>
        </p:nvSpPr>
        <p:spPr>
          <a:xfrm>
            <a:off x="5973607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9C292-4948-48F5-81A9-D74F6AAF30C7}"/>
              </a:ext>
            </a:extLst>
          </p:cNvPr>
          <p:cNvSpPr txBox="1"/>
          <p:nvPr/>
        </p:nvSpPr>
        <p:spPr>
          <a:xfrm>
            <a:off x="7057868" y="4411339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7E330-B9B4-4DC8-B05D-8085F6AE47C0}"/>
              </a:ext>
            </a:extLst>
          </p:cNvPr>
          <p:cNvSpPr txBox="1"/>
          <p:nvPr/>
        </p:nvSpPr>
        <p:spPr>
          <a:xfrm>
            <a:off x="5923582" y="49316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0 1 0 0 1 1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C13A019-5EA0-4656-A866-ADDF740A5717}"/>
              </a:ext>
            </a:extLst>
          </p:cNvPr>
          <p:cNvSpPr/>
          <p:nvPr/>
        </p:nvSpPr>
        <p:spPr>
          <a:xfrm>
            <a:off x="7276838" y="492793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ED284D-3391-4758-B646-278DCF11B420}"/>
              </a:ext>
            </a:extLst>
          </p:cNvPr>
          <p:cNvSpPr txBox="1"/>
          <p:nvPr/>
        </p:nvSpPr>
        <p:spPr>
          <a:xfrm>
            <a:off x="8175717" y="4938146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73C98-E5FE-4963-A9EE-030186F0E8F2}"/>
              </a:ext>
            </a:extLst>
          </p:cNvPr>
          <p:cNvSpPr txBox="1"/>
          <p:nvPr/>
        </p:nvSpPr>
        <p:spPr>
          <a:xfrm>
            <a:off x="5970251" y="565507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EEE176E8-0A05-4F32-BF96-A2F7EA0A0228}"/>
              </a:ext>
            </a:extLst>
          </p:cNvPr>
          <p:cNvSpPr/>
          <p:nvPr/>
        </p:nvSpPr>
        <p:spPr>
          <a:xfrm>
            <a:off x="6486598" y="5668464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C61CA-8142-4066-AABC-EC47F1C557B5}"/>
              </a:ext>
            </a:extLst>
          </p:cNvPr>
          <p:cNvSpPr txBox="1"/>
          <p:nvPr/>
        </p:nvSpPr>
        <p:spPr>
          <a:xfrm>
            <a:off x="6994977" y="566846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0 1 1 0 0 0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021C6E-A8E2-4CA2-84FA-6FA1C914C6F5}"/>
              </a:ext>
            </a:extLst>
          </p:cNvPr>
          <p:cNvSpPr txBox="1"/>
          <p:nvPr/>
        </p:nvSpPr>
        <p:spPr>
          <a:xfrm>
            <a:off x="5970251" y="6149637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BAC1B6D-4AF3-4975-B592-4A526894D730}"/>
              </a:ext>
            </a:extLst>
          </p:cNvPr>
          <p:cNvSpPr/>
          <p:nvPr/>
        </p:nvSpPr>
        <p:spPr>
          <a:xfrm>
            <a:off x="6486598" y="6163028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FF02A-58FC-4A53-9848-183ABA5CC082}"/>
              </a:ext>
            </a:extLst>
          </p:cNvPr>
          <p:cNvSpPr txBox="1"/>
          <p:nvPr/>
        </p:nvSpPr>
        <p:spPr>
          <a:xfrm>
            <a:off x="6994977" y="6163028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0 1 1 0 1 1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733B3B-1F7D-4768-8BF4-30A55B142C60}"/>
              </a:ext>
            </a:extLst>
          </p:cNvPr>
          <p:cNvSpPr txBox="1"/>
          <p:nvPr/>
        </p:nvSpPr>
        <p:spPr>
          <a:xfrm>
            <a:off x="1379259" y="3497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BE9E2D-5F38-4E00-9DA2-ED275F3FE327}"/>
              </a:ext>
            </a:extLst>
          </p:cNvPr>
          <p:cNvSpPr/>
          <p:nvPr/>
        </p:nvSpPr>
        <p:spPr>
          <a:xfrm>
            <a:off x="2195029" y="3482797"/>
            <a:ext cx="4203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변수명</a:t>
            </a:r>
            <a:r>
              <a:rPr lang="ko-KR" altLang="en-US" sz="3200" dirty="0"/>
              <a:t> 명하는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F6D41-5D88-4B84-8EF0-F02CE30485A0}"/>
              </a:ext>
            </a:extLst>
          </p:cNvPr>
          <p:cNvSpPr txBox="1"/>
          <p:nvPr/>
        </p:nvSpPr>
        <p:spPr>
          <a:xfrm>
            <a:off x="1519084" y="15633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한글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58DB-6B15-4F90-AA2A-49E17533449F}"/>
              </a:ext>
            </a:extLst>
          </p:cNvPr>
          <p:cNvSpPr txBox="1"/>
          <p:nvPr/>
        </p:nvSpPr>
        <p:spPr>
          <a:xfrm>
            <a:off x="1519084" y="214546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56FD2154-3F24-4927-918F-3F38B90D15C9}"/>
              </a:ext>
            </a:extLst>
          </p:cNvPr>
          <p:cNvSpPr/>
          <p:nvPr/>
        </p:nvSpPr>
        <p:spPr>
          <a:xfrm>
            <a:off x="2043426" y="1563328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5E23B80A-0758-45F1-B445-3202B52890FE}"/>
              </a:ext>
            </a:extLst>
          </p:cNvPr>
          <p:cNvSpPr/>
          <p:nvPr/>
        </p:nvSpPr>
        <p:spPr>
          <a:xfrm>
            <a:off x="2043426" y="2145462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E7583-9EB3-4F6B-8283-DFBFC4EC6116}"/>
              </a:ext>
            </a:extLst>
          </p:cNvPr>
          <p:cNvSpPr txBox="1"/>
          <p:nvPr/>
        </p:nvSpPr>
        <p:spPr>
          <a:xfrm>
            <a:off x="3326149" y="214546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 size;</a:t>
            </a:r>
            <a:endParaRPr lang="ko-KR" altLang="en-US" dirty="0"/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4C7E81CC-9773-4D1D-AED9-23BAB75428E8}"/>
              </a:ext>
            </a:extLst>
          </p:cNvPr>
          <p:cNvSpPr/>
          <p:nvPr/>
        </p:nvSpPr>
        <p:spPr>
          <a:xfrm>
            <a:off x="3819832" y="2067956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E853A-4044-4C66-A22C-64CA7D08114F}"/>
              </a:ext>
            </a:extLst>
          </p:cNvPr>
          <p:cNvSpPr txBox="1"/>
          <p:nvPr/>
        </p:nvSpPr>
        <p:spPr>
          <a:xfrm>
            <a:off x="5162960" y="214546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file_size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6C37E-8D45-42A2-8693-1349E3ED82D8}"/>
              </a:ext>
            </a:extLst>
          </p:cNvPr>
          <p:cNvSpPr txBox="1"/>
          <p:nvPr/>
        </p:nvSpPr>
        <p:spPr>
          <a:xfrm>
            <a:off x="7015801" y="21454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BE8B615-7D13-42AA-B125-681FD51A0529}"/>
              </a:ext>
            </a:extLst>
          </p:cNvPr>
          <p:cNvSpPr/>
          <p:nvPr/>
        </p:nvSpPr>
        <p:spPr>
          <a:xfrm>
            <a:off x="7536426" y="2067956"/>
            <a:ext cx="524343" cy="524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E1EE1-DFF6-4A67-8171-760BD477EBCA}"/>
              </a:ext>
            </a:extLst>
          </p:cNvPr>
          <p:cNvSpPr txBox="1"/>
          <p:nvPr/>
        </p:nvSpPr>
        <p:spPr>
          <a:xfrm>
            <a:off x="1519084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752EF4-00E2-439A-91E1-A1B37B4B0999}"/>
              </a:ext>
            </a:extLst>
          </p:cNvPr>
          <p:cNvSpPr/>
          <p:nvPr/>
        </p:nvSpPr>
        <p:spPr>
          <a:xfrm>
            <a:off x="2043426" y="271979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0BD1-7B9B-4FEB-9FBD-2C1BC7346569}"/>
              </a:ext>
            </a:extLst>
          </p:cNvPr>
          <p:cNvSpPr txBox="1"/>
          <p:nvPr/>
        </p:nvSpPr>
        <p:spPr>
          <a:xfrm>
            <a:off x="3340575" y="27275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8F44-F9A2-42BB-B6EA-B16ADA33172A}"/>
              </a:ext>
            </a:extLst>
          </p:cNvPr>
          <p:cNvSpPr txBox="1"/>
          <p:nvPr/>
        </p:nvSpPr>
        <p:spPr>
          <a:xfrm>
            <a:off x="1519084" y="337734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size;</a:t>
            </a:r>
            <a:endParaRPr lang="ko-KR" altLang="en-US" dirty="0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3554C3FA-CAC3-4467-B8CB-801045F09622}"/>
              </a:ext>
            </a:extLst>
          </p:cNvPr>
          <p:cNvSpPr/>
          <p:nvPr/>
        </p:nvSpPr>
        <p:spPr>
          <a:xfrm>
            <a:off x="1931937" y="3355603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FB325-BB47-4C90-A955-1107FB96EC96}"/>
              </a:ext>
            </a:extLst>
          </p:cNvPr>
          <p:cNvSpPr txBox="1"/>
          <p:nvPr/>
        </p:nvSpPr>
        <p:spPr>
          <a:xfrm>
            <a:off x="3370832" y="3391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파일크기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C0BD9-5BC1-4040-A234-05512D237B36}"/>
              </a:ext>
            </a:extLst>
          </p:cNvPr>
          <p:cNvSpPr txBox="1"/>
          <p:nvPr/>
        </p:nvSpPr>
        <p:spPr>
          <a:xfrm>
            <a:off x="5055147" y="3391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문자열크기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56C0C-5E0E-4C1E-BD7C-8777E34B844F}"/>
              </a:ext>
            </a:extLst>
          </p:cNvPr>
          <p:cNvSpPr txBox="1"/>
          <p:nvPr/>
        </p:nvSpPr>
        <p:spPr>
          <a:xfrm>
            <a:off x="6867012" y="3391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방크기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0D313-787D-429F-A524-168AA6BDAB3C}"/>
              </a:ext>
            </a:extLst>
          </p:cNvPr>
          <p:cNvSpPr txBox="1"/>
          <p:nvPr/>
        </p:nvSpPr>
        <p:spPr>
          <a:xfrm>
            <a:off x="1519084" y="401225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a;</a:t>
            </a:r>
            <a:endParaRPr lang="ko-KR" altLang="en-US" dirty="0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41CE4A96-828E-48E2-9928-F799BF00E067}"/>
              </a:ext>
            </a:extLst>
          </p:cNvPr>
          <p:cNvSpPr/>
          <p:nvPr/>
        </p:nvSpPr>
        <p:spPr>
          <a:xfrm>
            <a:off x="1781254" y="3977204"/>
            <a:ext cx="524343" cy="369333"/>
          </a:xfrm>
          <a:prstGeom prst="flowChartExtra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9D065-CF2E-4022-8DD0-3F8E6087F637}"/>
              </a:ext>
            </a:extLst>
          </p:cNvPr>
          <p:cNvSpPr txBox="1"/>
          <p:nvPr/>
        </p:nvSpPr>
        <p:spPr>
          <a:xfrm>
            <a:off x="1519084" y="465866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fileSize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8CBA7553-B8ED-4213-BAB1-F22FBBACD1F1}"/>
              </a:ext>
            </a:extLst>
          </p:cNvPr>
          <p:cNvSpPr/>
          <p:nvPr/>
        </p:nvSpPr>
        <p:spPr>
          <a:xfrm>
            <a:off x="2158363" y="4581159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36F81B-87CE-420D-80E4-22088886DFC2}"/>
              </a:ext>
            </a:extLst>
          </p:cNvPr>
          <p:cNvSpPr txBox="1"/>
          <p:nvPr/>
        </p:nvSpPr>
        <p:spPr>
          <a:xfrm>
            <a:off x="1519084" y="53825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file-Size;</a:t>
            </a:r>
            <a:endParaRPr lang="ko-KR" altLang="en-US" dirty="0"/>
          </a:p>
        </p:txBody>
      </p:sp>
      <p:sp>
        <p:nvSpPr>
          <p:cNvPr id="28" name="&quot;허용 안 됨&quot; 기호 27">
            <a:extLst>
              <a:ext uri="{FF2B5EF4-FFF2-40B4-BE49-F238E27FC236}">
                <a16:creationId xmlns:a16="http://schemas.microsoft.com/office/drawing/2014/main" id="{94FD3281-64F4-4AA9-9D61-9E656ACCB5BD}"/>
              </a:ext>
            </a:extLst>
          </p:cNvPr>
          <p:cNvSpPr/>
          <p:nvPr/>
        </p:nvSpPr>
        <p:spPr>
          <a:xfrm>
            <a:off x="2048504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4D7628-D865-497F-91E5-2B51B99EA1D4}"/>
              </a:ext>
            </a:extLst>
          </p:cNvPr>
          <p:cNvSpPr txBox="1"/>
          <p:nvPr/>
        </p:nvSpPr>
        <p:spPr>
          <a:xfrm>
            <a:off x="3306913" y="53825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file*^^*;</a:t>
            </a:r>
            <a:endParaRPr lang="ko-KR" altLang="en-US" dirty="0"/>
          </a:p>
        </p:txBody>
      </p:sp>
      <p:sp>
        <p:nvSpPr>
          <p:cNvPr id="30" name="&quot;허용 안 됨&quot; 기호 29">
            <a:extLst>
              <a:ext uri="{FF2B5EF4-FFF2-40B4-BE49-F238E27FC236}">
                <a16:creationId xmlns:a16="http://schemas.microsoft.com/office/drawing/2014/main" id="{75415792-BE69-4F73-BE56-338367F84779}"/>
              </a:ext>
            </a:extLst>
          </p:cNvPr>
          <p:cNvSpPr/>
          <p:nvPr/>
        </p:nvSpPr>
        <p:spPr>
          <a:xfrm>
            <a:off x="3819831" y="5306424"/>
            <a:ext cx="524343" cy="524343"/>
          </a:xfrm>
          <a:prstGeom prst="noSmoking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5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D19957-05F7-41D9-B01F-31B94895EF10}"/>
              </a:ext>
            </a:extLst>
          </p:cNvPr>
          <p:cNvSpPr txBox="1"/>
          <p:nvPr/>
        </p:nvSpPr>
        <p:spPr>
          <a:xfrm>
            <a:off x="804628" y="581086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값의</a:t>
            </a:r>
            <a:r>
              <a:rPr lang="en-US" altLang="ko-KR" sz="3200" dirty="0"/>
              <a:t> </a:t>
            </a:r>
            <a:r>
              <a:rPr lang="ko-KR" altLang="en-US" sz="3200" dirty="0"/>
              <a:t>표현식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2D5CD-34E8-48ED-9DDF-4E40A8084F6B}"/>
              </a:ext>
            </a:extLst>
          </p:cNvPr>
          <p:cNvSpPr txBox="1"/>
          <p:nvPr/>
        </p:nvSpPr>
        <p:spPr>
          <a:xfrm>
            <a:off x="1150373" y="1592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6DA3242-650A-4592-8C9C-C6B7A5831A3D}"/>
              </a:ext>
            </a:extLst>
          </p:cNvPr>
          <p:cNvSpPr/>
          <p:nvPr/>
        </p:nvSpPr>
        <p:spPr>
          <a:xfrm>
            <a:off x="1818190" y="15928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59BBB-099B-4130-8C36-A21A5FF4973E}"/>
              </a:ext>
            </a:extLst>
          </p:cNvPr>
          <p:cNvSpPr txBox="1"/>
          <p:nvPr/>
        </p:nvSpPr>
        <p:spPr>
          <a:xfrm>
            <a:off x="2486007" y="15928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C406D5-1AE8-4C24-97A0-99D0E9D8D7E5}"/>
              </a:ext>
            </a:extLst>
          </p:cNvPr>
          <p:cNvSpPr txBox="1"/>
          <p:nvPr/>
        </p:nvSpPr>
        <p:spPr>
          <a:xfrm>
            <a:off x="1150373" y="238912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403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0476064-9FF7-4D6D-A23E-ADC303532743}"/>
              </a:ext>
            </a:extLst>
          </p:cNvPr>
          <p:cNvSpPr/>
          <p:nvPr/>
        </p:nvSpPr>
        <p:spPr>
          <a:xfrm>
            <a:off x="1818190" y="2382060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8992FE-EE96-4F08-8F9D-ED9110D5DAEC}"/>
              </a:ext>
            </a:extLst>
          </p:cNvPr>
          <p:cNvSpPr txBox="1"/>
          <p:nvPr/>
        </p:nvSpPr>
        <p:spPr>
          <a:xfrm>
            <a:off x="2486007" y="2389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4879E-55B1-40E3-8999-453916DDCE0D}"/>
              </a:ext>
            </a:extLst>
          </p:cNvPr>
          <p:cNvSpPr txBox="1"/>
          <p:nvPr/>
        </p:nvSpPr>
        <p:spPr>
          <a:xfrm>
            <a:off x="521487" y="2963689"/>
            <a:ext cx="12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(short)403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7076C5-3126-4C36-B5E7-4E0A7C13F7E8}"/>
              </a:ext>
            </a:extLst>
          </p:cNvPr>
          <p:cNvSpPr/>
          <p:nvPr/>
        </p:nvSpPr>
        <p:spPr>
          <a:xfrm>
            <a:off x="1818190" y="2956626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5DAC9-E304-46BC-995B-9A28CF369A7C}"/>
              </a:ext>
            </a:extLst>
          </p:cNvPr>
          <p:cNvSpPr txBox="1"/>
          <p:nvPr/>
        </p:nvSpPr>
        <p:spPr>
          <a:xfrm>
            <a:off x="2486007" y="2963689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44E26-8811-4853-878D-3C66D90B4FDD}"/>
              </a:ext>
            </a:extLst>
          </p:cNvPr>
          <p:cNvSpPr txBox="1"/>
          <p:nvPr/>
        </p:nvSpPr>
        <p:spPr>
          <a:xfrm>
            <a:off x="606895" y="3463544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(byte)403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5D67724-A59B-49AF-9EDA-A17B3DD6ED15}"/>
              </a:ext>
            </a:extLst>
          </p:cNvPr>
          <p:cNvSpPr/>
          <p:nvPr/>
        </p:nvSpPr>
        <p:spPr>
          <a:xfrm>
            <a:off x="1818190" y="3456481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97C61-AD96-478C-BA86-537DC20404C8}"/>
              </a:ext>
            </a:extLst>
          </p:cNvPr>
          <p:cNvSpPr txBox="1"/>
          <p:nvPr/>
        </p:nvSpPr>
        <p:spPr>
          <a:xfrm>
            <a:off x="2486007" y="346354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5B4F7-3456-4D07-95BE-BF951D28A4F2}"/>
              </a:ext>
            </a:extLst>
          </p:cNvPr>
          <p:cNvSpPr txBox="1"/>
          <p:nvPr/>
        </p:nvSpPr>
        <p:spPr>
          <a:xfrm>
            <a:off x="4359052" y="15928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403;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E6FDA-9773-4894-89F2-4D8E326795EB}"/>
              </a:ext>
            </a:extLst>
          </p:cNvPr>
          <p:cNvSpPr txBox="1"/>
          <p:nvPr/>
        </p:nvSpPr>
        <p:spPr>
          <a:xfrm>
            <a:off x="4359052" y="235318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long x = 403L;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BBFCA4-AA93-48F0-B052-A6CC3FE103E4}"/>
              </a:ext>
            </a:extLst>
          </p:cNvPr>
          <p:cNvSpPr txBox="1"/>
          <p:nvPr/>
        </p:nvSpPr>
        <p:spPr>
          <a:xfrm>
            <a:off x="4359052" y="2956626"/>
            <a:ext cx="208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x = (short)403;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379E-3D8A-4E4D-AA9E-C3FAE0A30AE1}"/>
              </a:ext>
            </a:extLst>
          </p:cNvPr>
          <p:cNvSpPr txBox="1"/>
          <p:nvPr/>
        </p:nvSpPr>
        <p:spPr>
          <a:xfrm>
            <a:off x="1150373" y="476920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1F2459E-44D1-4972-8FB6-C781BCB33F9E}"/>
              </a:ext>
            </a:extLst>
          </p:cNvPr>
          <p:cNvSpPr/>
          <p:nvPr/>
        </p:nvSpPr>
        <p:spPr>
          <a:xfrm>
            <a:off x="1818190" y="4769203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461594-A16D-4023-9370-CFBEFA0B32C8}"/>
              </a:ext>
            </a:extLst>
          </p:cNvPr>
          <p:cNvSpPr txBox="1"/>
          <p:nvPr/>
        </p:nvSpPr>
        <p:spPr>
          <a:xfrm>
            <a:off x="2486007" y="476920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53E7B2-3034-42DD-A85D-4C2CDF5341EA}"/>
              </a:ext>
            </a:extLst>
          </p:cNvPr>
          <p:cNvSpPr txBox="1"/>
          <p:nvPr/>
        </p:nvSpPr>
        <p:spPr>
          <a:xfrm>
            <a:off x="1076633" y="544762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4.45</a:t>
            </a:r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375C95E-BDA0-41F6-ABE2-22C7F16C32B8}"/>
              </a:ext>
            </a:extLst>
          </p:cNvPr>
          <p:cNvSpPr/>
          <p:nvPr/>
        </p:nvSpPr>
        <p:spPr>
          <a:xfrm>
            <a:off x="1818190" y="5447629"/>
            <a:ext cx="56457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79429-5C77-4D28-9C2C-EE914B9A7077}"/>
              </a:ext>
            </a:extLst>
          </p:cNvPr>
          <p:cNvSpPr txBox="1"/>
          <p:nvPr/>
        </p:nvSpPr>
        <p:spPr>
          <a:xfrm>
            <a:off x="2486007" y="5447629"/>
            <a:ext cx="64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39E4F-3F89-4FF4-B3E2-1EFF10035A99}"/>
              </a:ext>
            </a:extLst>
          </p:cNvPr>
          <p:cNvSpPr txBox="1"/>
          <p:nvPr/>
        </p:nvSpPr>
        <p:spPr>
          <a:xfrm>
            <a:off x="804628" y="581086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도스용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프로그램을 실행하는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1304-19C8-44CF-B3A8-461F1E9D3841}"/>
              </a:ext>
            </a:extLst>
          </p:cNvPr>
          <p:cNvSpPr txBox="1"/>
          <p:nvPr/>
        </p:nvSpPr>
        <p:spPr>
          <a:xfrm>
            <a:off x="804628" y="1607574"/>
            <a:ext cx="815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: </a:t>
            </a:r>
            <a:r>
              <a:rPr lang="ko-KR" altLang="en-US" dirty="0"/>
              <a:t>사용자가 응용프로그램을 실행할 수 있게 해주는 사용자용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2B98-7E3B-468D-93AF-84049D002FD8}"/>
              </a:ext>
            </a:extLst>
          </p:cNvPr>
          <p:cNvSpPr txBox="1"/>
          <p:nvPr/>
        </p:nvSpPr>
        <p:spPr>
          <a:xfrm>
            <a:off x="645242" y="223395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도스에서는 </a:t>
            </a:r>
            <a:r>
              <a:rPr lang="ko-KR" altLang="en-US" dirty="0" err="1"/>
              <a:t>도스쉘</a:t>
            </a:r>
            <a:r>
              <a:rPr lang="en-US" altLang="ko-KR" dirty="0"/>
              <a:t>(C:\Work)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A299AB-B719-4DC3-9049-186105D8A24D}"/>
              </a:ext>
            </a:extLst>
          </p:cNvPr>
          <p:cNvSpPr/>
          <p:nvPr/>
        </p:nvSpPr>
        <p:spPr>
          <a:xfrm>
            <a:off x="4100052" y="2580968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ECC85-23DA-4594-9A2B-56391E1AE815}"/>
              </a:ext>
            </a:extLst>
          </p:cNvPr>
          <p:cNvSpPr txBox="1"/>
          <p:nvPr/>
        </p:nvSpPr>
        <p:spPr>
          <a:xfrm>
            <a:off x="3196713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1. </a:t>
            </a:r>
            <a:r>
              <a:rPr lang="en-US" altLang="ko-KR" dirty="0" err="1"/>
              <a:t>aaa</a:t>
            </a:r>
            <a:r>
              <a:rPr lang="ko-KR" altLang="en-US" dirty="0"/>
              <a:t> 가 도스 내부 명령어에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C3BE2-CC59-40D1-864B-B485F3CE8676}"/>
              </a:ext>
            </a:extLst>
          </p:cNvPr>
          <p:cNvSpPr txBox="1"/>
          <p:nvPr/>
        </p:nvSpPr>
        <p:spPr>
          <a:xfrm>
            <a:off x="3196713" y="36715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2.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ko-KR" altLang="en-US" dirty="0"/>
              <a:t>가 현재 디렉토리에 있는 실행파일인가</a:t>
            </a:r>
            <a:r>
              <a:rPr lang="en-US" altLang="ko-KR" dirty="0"/>
              <a:t>?  aaa.exe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74C82-F93C-470B-8D63-129FC321BAC2}"/>
              </a:ext>
            </a:extLst>
          </p:cNvPr>
          <p:cNvSpPr txBox="1"/>
          <p:nvPr/>
        </p:nvSpPr>
        <p:spPr>
          <a:xfrm>
            <a:off x="3196713" y="409872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3. </a:t>
            </a:r>
            <a:r>
              <a:rPr lang="en-US" altLang="ko-KR" dirty="0" err="1"/>
              <a:t>aaa</a:t>
            </a:r>
            <a:r>
              <a:rPr lang="ko-KR" altLang="en-US" dirty="0"/>
              <a:t> 가 </a:t>
            </a:r>
            <a:r>
              <a:rPr lang="en-US" altLang="ko-KR" dirty="0"/>
              <a:t>path </a:t>
            </a:r>
            <a:r>
              <a:rPr lang="ko-KR" altLang="en-US" dirty="0"/>
              <a:t>환경 변수에 있는 디렉토리에 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192906-CC71-4C00-AD09-0123CEEBBC6F}"/>
              </a:ext>
            </a:extLst>
          </p:cNvPr>
          <p:cNvSpPr/>
          <p:nvPr/>
        </p:nvSpPr>
        <p:spPr>
          <a:xfrm>
            <a:off x="3038168" y="4040863"/>
            <a:ext cx="6098458" cy="441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A90882E-5545-4CEA-97F1-0599589C8FBB}"/>
              </a:ext>
            </a:extLst>
          </p:cNvPr>
          <p:cNvSpPr/>
          <p:nvPr/>
        </p:nvSpPr>
        <p:spPr>
          <a:xfrm>
            <a:off x="5073446" y="4410195"/>
            <a:ext cx="427703" cy="63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B4CB-D836-48F7-B169-D61657534EBC}"/>
              </a:ext>
            </a:extLst>
          </p:cNvPr>
          <p:cNvSpPr txBox="1"/>
          <p:nvPr/>
        </p:nvSpPr>
        <p:spPr>
          <a:xfrm>
            <a:off x="2232256" y="502767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 버튼을 오른쪽 마우스 버튼으로 클릭합니다</a:t>
            </a:r>
            <a:r>
              <a:rPr lang="en-US" altLang="ko-KR" dirty="0"/>
              <a:t>. &gt; </a:t>
            </a:r>
            <a:r>
              <a:rPr lang="ko-KR" altLang="en-US" dirty="0"/>
              <a:t>시스템 </a:t>
            </a:r>
            <a:r>
              <a:rPr lang="en-US" altLang="ko-KR" dirty="0"/>
              <a:t>&gt; </a:t>
            </a:r>
            <a:r>
              <a:rPr lang="ko-KR" altLang="en-US" dirty="0"/>
              <a:t>시스템 정보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343833B-4D94-477C-943C-6CCAE75D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412" y="5430085"/>
            <a:ext cx="1838582" cy="1114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680CF5-E044-463F-A881-2C665A327459}"/>
              </a:ext>
            </a:extLst>
          </p:cNvPr>
          <p:cNvSpPr txBox="1"/>
          <p:nvPr/>
        </p:nvSpPr>
        <p:spPr>
          <a:xfrm>
            <a:off x="2232256" y="5468183"/>
            <a:ext cx="837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내컴퓨터를 마우스 오른쪽 버튼 누르기</a:t>
            </a:r>
            <a:r>
              <a:rPr lang="en-US" altLang="ko-KR" dirty="0"/>
              <a:t>&gt;</a:t>
            </a:r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83180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1EBCA-15D5-4ED5-B5DB-BEE59E6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8" y="1424335"/>
            <a:ext cx="7028995" cy="467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8AF2FD-78EE-41EA-8A6A-7252CC9C7F79}"/>
              </a:ext>
            </a:extLst>
          </p:cNvPr>
          <p:cNvSpPr txBox="1"/>
          <p:nvPr/>
        </p:nvSpPr>
        <p:spPr>
          <a:xfrm>
            <a:off x="804628" y="581086"/>
            <a:ext cx="747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컴파일 된 결과물을 실행하는 방법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78252DD-519C-41CD-833D-FF375292A54B}"/>
              </a:ext>
            </a:extLst>
          </p:cNvPr>
          <p:cNvSpPr/>
          <p:nvPr/>
        </p:nvSpPr>
        <p:spPr>
          <a:xfrm>
            <a:off x="3721510" y="5042832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A7951C6-8500-4CCB-961C-B7F7E191B16B}"/>
              </a:ext>
            </a:extLst>
          </p:cNvPr>
          <p:cNvSpPr/>
          <p:nvPr/>
        </p:nvSpPr>
        <p:spPr>
          <a:xfrm>
            <a:off x="1646904" y="3716594"/>
            <a:ext cx="4449096" cy="1197001"/>
          </a:xfrm>
          <a:prstGeom prst="wedgeRoundRectCallout">
            <a:avLst>
              <a:gd name="adj1" fmla="val -22148"/>
              <a:gd name="adj2" fmla="val 67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 파일이면 그냥 실행하는 것 아닌가</a:t>
            </a:r>
            <a:r>
              <a:rPr lang="en-US" altLang="ko-KR" dirty="0"/>
              <a:t>? </a:t>
            </a:r>
            <a:r>
              <a:rPr lang="ko-KR" altLang="en-US" dirty="0"/>
              <a:t>왜 </a:t>
            </a:r>
            <a:r>
              <a:rPr lang="en-US" altLang="ko-KR" dirty="0"/>
              <a:t>java</a:t>
            </a:r>
            <a:r>
              <a:rPr lang="ko-KR" altLang="en-US" dirty="0"/>
              <a:t>를 통해서 실행하지</a:t>
            </a:r>
            <a:r>
              <a:rPr lang="en-US" altLang="ko-KR" dirty="0"/>
              <a:t>? Java</a:t>
            </a:r>
            <a:r>
              <a:rPr lang="ko-KR" altLang="en-US" dirty="0"/>
              <a:t>는 무슨 </a:t>
            </a:r>
            <a:r>
              <a:rPr lang="ko-KR" altLang="en-US" dirty="0" err="1"/>
              <a:t>도구지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1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E9582C54-1D23-4019-AE1C-D4CD5F9F4B89}"/>
              </a:ext>
            </a:extLst>
          </p:cNvPr>
          <p:cNvSpPr/>
          <p:nvPr/>
        </p:nvSpPr>
        <p:spPr>
          <a:xfrm>
            <a:off x="1170039" y="544574"/>
            <a:ext cx="2374490" cy="781665"/>
          </a:xfrm>
          <a:prstGeom prst="wedgeRoundRectCallout">
            <a:avLst>
              <a:gd name="adj1" fmla="val -81384"/>
              <a:gd name="adj2" fmla="val 7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실행된 것 맞아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B8261-E82A-4113-9464-8549C242BF42}"/>
              </a:ext>
            </a:extLst>
          </p:cNvPr>
          <p:cNvSpPr txBox="1"/>
          <p:nvPr/>
        </p:nvSpPr>
        <p:spPr>
          <a:xfrm>
            <a:off x="925462" y="2551837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kor1=50;</a:t>
            </a:r>
          </a:p>
          <a:p>
            <a:r>
              <a:rPr lang="ko-KR" altLang="en-US" dirty="0"/>
              <a:t>        kor2=60;</a:t>
            </a:r>
          </a:p>
          <a:p>
            <a:r>
              <a:rPr lang="ko-KR" altLang="en-US" dirty="0"/>
              <a:t>        kor3=80;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</a:t>
            </a:r>
            <a:r>
              <a:rPr lang="ko-KR" altLang="en-US" dirty="0"/>
              <a:t> = kor1 + kor2 + kor3;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avg</a:t>
            </a:r>
            <a:r>
              <a:rPr lang="ko-KR" altLang="en-US" dirty="0"/>
              <a:t> = </a:t>
            </a:r>
            <a:r>
              <a:rPr lang="ko-KR" altLang="en-US" dirty="0" err="1"/>
              <a:t>total</a:t>
            </a:r>
            <a:r>
              <a:rPr lang="ko-KR" altLang="en-US" dirty="0"/>
              <a:t> / 3;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1CFC5E7-5CBB-425D-B14D-8164A0852EB6}"/>
              </a:ext>
            </a:extLst>
          </p:cNvPr>
          <p:cNvSpPr/>
          <p:nvPr/>
        </p:nvSpPr>
        <p:spPr>
          <a:xfrm>
            <a:off x="1533832" y="1326239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C67B522-139C-4E7F-9DBB-BB6590F7A685}"/>
              </a:ext>
            </a:extLst>
          </p:cNvPr>
          <p:cNvSpPr/>
          <p:nvPr/>
        </p:nvSpPr>
        <p:spPr>
          <a:xfrm>
            <a:off x="1533832" y="4691845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만약에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76E8-AD47-4BE9-94D5-5693D3FE199C}"/>
              </a:ext>
            </a:extLst>
          </p:cNvPr>
          <p:cNvSpPr txBox="1"/>
          <p:nvPr/>
        </p:nvSpPr>
        <p:spPr>
          <a:xfrm>
            <a:off x="2728452" y="4885430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계산된 결과를 화면에 출력 또는 파일로 출력하기를 원한다면 해당 장치를 이용하기 위한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r>
              <a:rPr lang="ko-KR" altLang="en-US" dirty="0"/>
              <a:t>를 이용하는 코드를 넣어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756F-1205-4844-874C-AFC18A998D0B}"/>
              </a:ext>
            </a:extLst>
          </p:cNvPr>
          <p:cNvSpPr txBox="1"/>
          <p:nvPr/>
        </p:nvSpPr>
        <p:spPr>
          <a:xfrm>
            <a:off x="1533832" y="580391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System.out.printf</a:t>
            </a:r>
            <a:r>
              <a:rPr lang="en-US" altLang="ko-KR" dirty="0"/>
              <a:t>(“total is %d\n”);</a:t>
            </a:r>
          </a:p>
          <a:p>
            <a:r>
              <a:rPr lang="en-US" altLang="ko-KR" dirty="0" err="1"/>
              <a:t>System.out.printf</a:t>
            </a:r>
            <a:r>
              <a:rPr lang="en-US" altLang="ko-KR" dirty="0"/>
              <a:t>(“avg is %f\n”);</a:t>
            </a: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D11ECB03-F7BE-4FE0-8B5C-26F395FAF8DE}"/>
              </a:ext>
            </a:extLst>
          </p:cNvPr>
          <p:cNvSpPr/>
          <p:nvPr/>
        </p:nvSpPr>
        <p:spPr>
          <a:xfrm rot="16614360">
            <a:off x="359544" y="4960744"/>
            <a:ext cx="1696064" cy="5792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AB0C91-5579-4DCE-AB7C-622C2116A0FE}"/>
              </a:ext>
            </a:extLst>
          </p:cNvPr>
          <p:cNvSpPr/>
          <p:nvPr/>
        </p:nvSpPr>
        <p:spPr>
          <a:xfrm>
            <a:off x="1533832" y="4306163"/>
            <a:ext cx="3465871" cy="318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735E-91E3-4837-92B5-352E83209E3F}"/>
              </a:ext>
            </a:extLst>
          </p:cNvPr>
          <p:cNvSpPr txBox="1"/>
          <p:nvPr/>
        </p:nvSpPr>
        <p:spPr>
          <a:xfrm>
            <a:off x="2728452" y="1465287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맞습니다</a:t>
            </a:r>
            <a:r>
              <a:rPr lang="en-US" altLang="ko-KR" dirty="0"/>
              <a:t>. </a:t>
            </a:r>
            <a:r>
              <a:rPr lang="ko-KR" altLang="en-US" dirty="0"/>
              <a:t>아주 잘 실행된 겁니다</a:t>
            </a:r>
            <a:r>
              <a:rPr lang="en-US" altLang="ko-KR" dirty="0"/>
              <a:t>. : </a:t>
            </a:r>
            <a:r>
              <a:rPr lang="ko-KR" altLang="en-US" dirty="0"/>
              <a:t>화면에 출력되는 것이 없는 이유는 프로그램 코드에 출력하라는 코드를 넣은 적이 없기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2220B0-5406-4814-B0AB-A8D8C0651A8F}"/>
              </a:ext>
            </a:extLst>
          </p:cNvPr>
          <p:cNvSpPr/>
          <p:nvPr/>
        </p:nvSpPr>
        <p:spPr>
          <a:xfrm>
            <a:off x="6096000" y="5088194"/>
            <a:ext cx="732503" cy="443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2D67698-B73E-4C65-A35E-6EEE445E8CEB}"/>
              </a:ext>
            </a:extLst>
          </p:cNvPr>
          <p:cNvSpPr/>
          <p:nvPr/>
        </p:nvSpPr>
        <p:spPr>
          <a:xfrm>
            <a:off x="5864941" y="5523702"/>
            <a:ext cx="1194620" cy="1033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뒤에서</a:t>
            </a:r>
          </a:p>
        </p:txBody>
      </p:sp>
    </p:spTree>
    <p:extLst>
      <p:ext uri="{BB962C8B-B14F-4D97-AF65-F5344CB8AC3E}">
        <p14:creationId xmlns:p14="http://schemas.microsoft.com/office/powerpoint/2010/main" val="61601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412A6-8B60-4FF0-B9BF-83075CC578C5}"/>
              </a:ext>
            </a:extLst>
          </p:cNvPr>
          <p:cNvSpPr txBox="1"/>
          <p:nvPr/>
        </p:nvSpPr>
        <p:spPr>
          <a:xfrm>
            <a:off x="804628" y="212376"/>
            <a:ext cx="8026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클래스 파일 실행 방법과 트러블 슈팅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5F230-A859-4DC3-9F14-7FD45F19FC62}"/>
              </a:ext>
            </a:extLst>
          </p:cNvPr>
          <p:cNvSpPr txBox="1"/>
          <p:nvPr/>
        </p:nvSpPr>
        <p:spPr>
          <a:xfrm>
            <a:off x="661633" y="1401096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66E3-68FE-4F38-8473-D97B29F27F2E}"/>
              </a:ext>
            </a:extLst>
          </p:cNvPr>
          <p:cNvSpPr txBox="1"/>
          <p:nvPr/>
        </p:nvSpPr>
        <p:spPr>
          <a:xfrm>
            <a:off x="661633" y="9144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F60F82-F469-4E05-90EA-EC6F99C44D17}"/>
              </a:ext>
            </a:extLst>
          </p:cNvPr>
          <p:cNvSpPr/>
          <p:nvPr/>
        </p:nvSpPr>
        <p:spPr>
          <a:xfrm>
            <a:off x="1664524" y="1770428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5A083-AF58-4952-B390-4A28C1FDAC49}"/>
              </a:ext>
            </a:extLst>
          </p:cNvPr>
          <p:cNvSpPr txBox="1"/>
          <p:nvPr/>
        </p:nvSpPr>
        <p:spPr>
          <a:xfrm>
            <a:off x="1275776" y="2433250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Program</a:t>
            </a:r>
            <a:r>
              <a:rPr lang="en-US" altLang="ko-KR" b="1" dirty="0" err="1">
                <a:solidFill>
                  <a:srgbClr val="FF0000"/>
                </a:solidFill>
              </a:rPr>
              <a:t>.class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38C32B-629D-4E45-B6FF-72C439C2E242}"/>
              </a:ext>
            </a:extLst>
          </p:cNvPr>
          <p:cNvSpPr/>
          <p:nvPr/>
        </p:nvSpPr>
        <p:spPr>
          <a:xfrm>
            <a:off x="2951619" y="1401096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7F646-BAE1-4FB4-B7FE-7F89EB36FADE}"/>
              </a:ext>
            </a:extLst>
          </p:cNvPr>
          <p:cNvSpPr txBox="1"/>
          <p:nvPr/>
        </p:nvSpPr>
        <p:spPr>
          <a:xfrm>
            <a:off x="3556303" y="1401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03FF66D-E53A-4B91-9E84-C5DB83BE1177}"/>
              </a:ext>
            </a:extLst>
          </p:cNvPr>
          <p:cNvSpPr/>
          <p:nvPr/>
        </p:nvSpPr>
        <p:spPr>
          <a:xfrm>
            <a:off x="2951619" y="2447998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67BE-DD24-4EC8-91D7-9B7E336BEEBB}"/>
              </a:ext>
            </a:extLst>
          </p:cNvPr>
          <p:cNvSpPr txBox="1"/>
          <p:nvPr/>
        </p:nvSpPr>
        <p:spPr>
          <a:xfrm>
            <a:off x="3556303" y="244799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r>
              <a:rPr lang="en-US" altLang="ko-KR" dirty="0"/>
              <a:t>?</a:t>
            </a:r>
            <a:r>
              <a:rPr lang="ko-KR" altLang="en-US" dirty="0"/>
              <a:t>코드라면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물리코드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CPU</a:t>
            </a:r>
            <a:r>
              <a:rPr lang="ko-KR" altLang="en-US" dirty="0"/>
              <a:t>에서 동작하도록 </a:t>
            </a:r>
            <a:r>
              <a:rPr lang="en-US" altLang="ko-KR" dirty="0"/>
              <a:t>CPU</a:t>
            </a:r>
            <a:r>
              <a:rPr lang="ko-KR" altLang="en-US" dirty="0"/>
              <a:t>의 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FEC45-2CFC-46BB-9BCB-03636A599E6E}"/>
              </a:ext>
            </a:extLst>
          </p:cNvPr>
          <p:cNvSpPr txBox="1"/>
          <p:nvPr/>
        </p:nvSpPr>
        <p:spPr>
          <a:xfrm>
            <a:off x="2340906" y="1887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7F9C237-C95F-46D4-A3A5-EB70A64696EE}"/>
              </a:ext>
            </a:extLst>
          </p:cNvPr>
          <p:cNvSpPr/>
          <p:nvPr/>
        </p:nvSpPr>
        <p:spPr>
          <a:xfrm>
            <a:off x="3858645" y="2824956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5A526-1293-4F36-AC99-3D5557015545}"/>
              </a:ext>
            </a:extLst>
          </p:cNvPr>
          <p:cNvSpPr txBox="1"/>
          <p:nvPr/>
        </p:nvSpPr>
        <p:spPr>
          <a:xfrm>
            <a:off x="4488229" y="2824956"/>
            <a:ext cx="32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</a:t>
            </a:r>
            <a:r>
              <a:rPr lang="en-US" altLang="ko-KR" dirty="0"/>
              <a:t>(Intermediate Language)</a:t>
            </a:r>
            <a:endParaRPr lang="ko-KR" altLang="en-US" dirty="0"/>
          </a:p>
        </p:txBody>
      </p:sp>
      <p:sp>
        <p:nvSpPr>
          <p:cNvPr id="18" name="말풍선: 모서리가 둥근 사각형 17">
            <a:hlinkClick r:id="rId2" action="ppaction://hlinksldjump"/>
            <a:extLst>
              <a:ext uri="{FF2B5EF4-FFF2-40B4-BE49-F238E27FC236}">
                <a16:creationId xmlns:a16="http://schemas.microsoft.com/office/drawing/2014/main" id="{9D10557D-08B8-4524-A569-E213C487ED63}"/>
              </a:ext>
            </a:extLst>
          </p:cNvPr>
          <p:cNvSpPr/>
          <p:nvPr/>
        </p:nvSpPr>
        <p:spPr>
          <a:xfrm>
            <a:off x="7846141" y="3060290"/>
            <a:ext cx="2787445" cy="774290"/>
          </a:xfrm>
          <a:prstGeom prst="wedgeRoundRectCallout">
            <a:avLst>
              <a:gd name="adj1" fmla="val -59890"/>
              <a:gd name="adj2" fmla="val -479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Once Run Anywhere-&gt;p.25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04DBF2-6831-4DDD-A045-667F9F743EB4}"/>
              </a:ext>
            </a:extLst>
          </p:cNvPr>
          <p:cNvSpPr/>
          <p:nvPr/>
        </p:nvSpPr>
        <p:spPr>
          <a:xfrm>
            <a:off x="3682575" y="3566207"/>
            <a:ext cx="805654" cy="805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 dirty="0"/>
              <a:t>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A130C-A627-4043-B019-01DA0E95E822}"/>
              </a:ext>
            </a:extLst>
          </p:cNvPr>
          <p:cNvSpPr txBox="1"/>
          <p:nvPr/>
        </p:nvSpPr>
        <p:spPr>
          <a:xfrm>
            <a:off x="4488229" y="37758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CF435-D1DE-433A-B46C-648518349A07}"/>
              </a:ext>
            </a:extLst>
          </p:cNvPr>
          <p:cNvSpPr txBox="1"/>
          <p:nvPr/>
        </p:nvSpPr>
        <p:spPr>
          <a:xfrm>
            <a:off x="1275776" y="435483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Program.java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6B95-E165-432D-9B90-C7CE7F321503}"/>
              </a:ext>
            </a:extLst>
          </p:cNvPr>
          <p:cNvSpPr txBox="1"/>
          <p:nvPr/>
        </p:nvSpPr>
        <p:spPr>
          <a:xfrm>
            <a:off x="1275776" y="4764715"/>
            <a:ext cx="18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java Program</a:t>
            </a:r>
            <a:endParaRPr lang="ko-KR" altLang="en-US" dirty="0"/>
          </a:p>
        </p:txBody>
      </p: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8A2C8023-67F6-45AD-A5F3-15DB0CAA5D17}"/>
              </a:ext>
            </a:extLst>
          </p:cNvPr>
          <p:cNvSpPr/>
          <p:nvPr/>
        </p:nvSpPr>
        <p:spPr>
          <a:xfrm>
            <a:off x="3679746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2C6D133-BFB6-4A1A-B215-7FA73C1E1B0D}"/>
              </a:ext>
            </a:extLst>
          </p:cNvPr>
          <p:cNvSpPr/>
          <p:nvPr/>
        </p:nvSpPr>
        <p:spPr>
          <a:xfrm>
            <a:off x="3897501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0EDF04-E4D1-439E-A047-242F7E7AFE19}"/>
              </a:ext>
            </a:extLst>
          </p:cNvPr>
          <p:cNvSpPr txBox="1"/>
          <p:nvPr/>
        </p:nvSpPr>
        <p:spPr>
          <a:xfrm>
            <a:off x="4664299" y="4354839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 err="1"/>
              <a:t>javac</a:t>
            </a:r>
            <a:r>
              <a:rPr lang="en-US" altLang="ko-KR" dirty="0"/>
              <a:t> ..\..\Workspace\Program.java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C560E3-C804-4B5E-87DB-E4FBBB0E83A4}"/>
              </a:ext>
            </a:extLst>
          </p:cNvPr>
          <p:cNvSpPr txBox="1"/>
          <p:nvPr/>
        </p:nvSpPr>
        <p:spPr>
          <a:xfrm>
            <a:off x="4664299" y="4765489"/>
            <a:ext cx="433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dirty="0"/>
              <a:t>java ..\..\Workspace\Program</a:t>
            </a:r>
            <a:endParaRPr lang="ko-KR" altLang="en-US" dirty="0"/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B9B89A66-B6B5-4D24-B693-DBA12AEF1ABF}"/>
              </a:ext>
            </a:extLst>
          </p:cNvPr>
          <p:cNvSpPr/>
          <p:nvPr/>
        </p:nvSpPr>
        <p:spPr>
          <a:xfrm>
            <a:off x="9251342" y="4354839"/>
            <a:ext cx="214498" cy="779208"/>
          </a:xfrm>
          <a:prstGeom prst="rightBracket">
            <a:avLst>
              <a:gd name="adj" fmla="val 58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E7B4913-BE60-4CF4-A613-A8CB618FA89A}"/>
              </a:ext>
            </a:extLst>
          </p:cNvPr>
          <p:cNvSpPr/>
          <p:nvPr/>
        </p:nvSpPr>
        <p:spPr>
          <a:xfrm>
            <a:off x="9469097" y="4581511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B35B0D3-385A-4737-A5EB-84B1647A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433" y="5214902"/>
            <a:ext cx="13194520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0E01DC-93FF-4E97-8E28-40E12D37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5" y="229035"/>
            <a:ext cx="13194520" cy="21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000A7A-9D19-4B97-8E62-F007E150229D}"/>
              </a:ext>
            </a:extLst>
          </p:cNvPr>
          <p:cNvSpPr txBox="1"/>
          <p:nvPr/>
        </p:nvSpPr>
        <p:spPr>
          <a:xfrm>
            <a:off x="309715" y="342900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..\..\Workspace\Program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0345DA-1DE6-4558-80FD-32F0898C4D14}"/>
              </a:ext>
            </a:extLst>
          </p:cNvPr>
          <p:cNvCxnSpPr/>
          <p:nvPr/>
        </p:nvCxnSpPr>
        <p:spPr>
          <a:xfrm>
            <a:off x="1563329" y="3798332"/>
            <a:ext cx="284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FF43626-D4F4-42CF-A01F-2196FF055C99}"/>
              </a:ext>
            </a:extLst>
          </p:cNvPr>
          <p:cNvSpPr/>
          <p:nvPr/>
        </p:nvSpPr>
        <p:spPr>
          <a:xfrm>
            <a:off x="3475187" y="3885191"/>
            <a:ext cx="604684" cy="603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94F4088D-7FCA-4DBD-BE38-DB524009A73C}"/>
              </a:ext>
            </a:extLst>
          </p:cNvPr>
          <p:cNvSpPr/>
          <p:nvPr/>
        </p:nvSpPr>
        <p:spPr>
          <a:xfrm>
            <a:off x="4409767" y="3798332"/>
            <a:ext cx="3702364" cy="690803"/>
          </a:xfrm>
          <a:prstGeom prst="wedgeRoundRectCallout">
            <a:avLst>
              <a:gd name="adj1" fmla="val -60297"/>
              <a:gd name="adj2" fmla="val -1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??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노</a:t>
            </a:r>
            <a:endParaRPr lang="en-US" altLang="ko-KR" dirty="0"/>
          </a:p>
          <a:p>
            <a:pPr algn="ctr"/>
            <a:r>
              <a:rPr lang="ko-KR" altLang="en-US" dirty="0"/>
              <a:t>자바 실행파일임</a:t>
            </a:r>
            <a:r>
              <a:rPr lang="en-US" altLang="ko-KR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4686B1-ACA3-4E07-9360-2B8A0002D4C9}"/>
              </a:ext>
            </a:extLst>
          </p:cNvPr>
          <p:cNvSpPr/>
          <p:nvPr/>
        </p:nvSpPr>
        <p:spPr>
          <a:xfrm>
            <a:off x="1122819" y="3885192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C28E82E5-0893-452C-BE96-F628F636F7FE}"/>
              </a:ext>
            </a:extLst>
          </p:cNvPr>
          <p:cNvSpPr/>
          <p:nvPr/>
        </p:nvSpPr>
        <p:spPr>
          <a:xfrm>
            <a:off x="1343074" y="2563768"/>
            <a:ext cx="2035277" cy="690803"/>
          </a:xfrm>
          <a:prstGeom prst="wedgeRoundRectCallout">
            <a:avLst>
              <a:gd name="adj1" fmla="val -45657"/>
              <a:gd name="adj2" fmla="val 795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녀석은 실행 파일을 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F57C3-F06B-4BF9-8C69-6B9114BE0461}"/>
              </a:ext>
            </a:extLst>
          </p:cNvPr>
          <p:cNvSpPr txBox="1"/>
          <p:nvPr/>
        </p:nvSpPr>
        <p:spPr>
          <a:xfrm>
            <a:off x="309715" y="4575993"/>
            <a:ext cx="959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입력되는 문자열은 경로가 포함되든 말든 그건 무조건 실행파일 명으로만 인식한다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4587-FF75-412D-AF83-8A36645B7930}"/>
              </a:ext>
            </a:extLst>
          </p:cNvPr>
          <p:cNvSpPr txBox="1"/>
          <p:nvPr/>
        </p:nvSpPr>
        <p:spPr>
          <a:xfrm>
            <a:off x="309715" y="5615654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Program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1358FF4-D61C-47D7-9B9C-D4625A272B3B}"/>
              </a:ext>
            </a:extLst>
          </p:cNvPr>
          <p:cNvSpPr/>
          <p:nvPr/>
        </p:nvSpPr>
        <p:spPr>
          <a:xfrm>
            <a:off x="1122819" y="4945325"/>
            <a:ext cx="440510" cy="603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254045-3F3F-4991-98E8-4E3E96B94D35}"/>
              </a:ext>
            </a:extLst>
          </p:cNvPr>
          <p:cNvSpPr/>
          <p:nvPr/>
        </p:nvSpPr>
        <p:spPr>
          <a:xfrm rot="16200000">
            <a:off x="2841849" y="5448483"/>
            <a:ext cx="369333" cy="70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D7641-6388-49AF-8704-95C1744A5723}"/>
              </a:ext>
            </a:extLst>
          </p:cNvPr>
          <p:cNvSpPr txBox="1"/>
          <p:nvPr/>
        </p:nvSpPr>
        <p:spPr>
          <a:xfrm>
            <a:off x="3408125" y="5615654"/>
            <a:ext cx="678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 Program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파일을 현재 디렉토리에서 찾아보거나 </a:t>
            </a:r>
            <a:endParaRPr lang="en-US" altLang="ko-KR" dirty="0"/>
          </a:p>
          <a:p>
            <a:r>
              <a:rPr lang="ko-KR" altLang="en-US" dirty="0"/>
              <a:t>아니면 클래스</a:t>
            </a:r>
            <a:r>
              <a:rPr lang="en-US" altLang="ko-KR" dirty="0"/>
              <a:t>path </a:t>
            </a:r>
            <a:r>
              <a:rPr lang="ko-KR" altLang="en-US" dirty="0"/>
              <a:t>에서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EEF68-050B-4296-A624-536308CF52B8}"/>
              </a:ext>
            </a:extLst>
          </p:cNvPr>
          <p:cNvSpPr txBox="1"/>
          <p:nvPr/>
        </p:nvSpPr>
        <p:spPr>
          <a:xfrm>
            <a:off x="309715" y="6261985"/>
            <a:ext cx="472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</a:t>
            </a:r>
            <a:r>
              <a:rPr lang="en-US" altLang="ko-KR" dirty="0"/>
              <a:t> –cp “..\..\Workspace” Program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EA6A4-775F-4339-8D97-CCC78642FF57}"/>
              </a:ext>
            </a:extLst>
          </p:cNvPr>
          <p:cNvSpPr txBox="1"/>
          <p:nvPr/>
        </p:nvSpPr>
        <p:spPr>
          <a:xfrm>
            <a:off x="7159648" y="6205589"/>
            <a:ext cx="50225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%</a:t>
            </a:r>
            <a:r>
              <a:rPr lang="ko-KR" altLang="en-US" dirty="0"/>
              <a:t>번역 없이 소스코드를 바로 실행할 수도 있음</a:t>
            </a:r>
            <a:endParaRPr lang="en-US" altLang="ko-KR" dirty="0"/>
          </a:p>
          <a:p>
            <a:r>
              <a:rPr lang="en-US" altLang="ko-KR" dirty="0"/>
              <a:t> …bin&gt;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java </a:t>
            </a:r>
            <a:r>
              <a:rPr lang="en-US" altLang="ko-KR" dirty="0"/>
              <a:t>..\..\Workspace\Program</a:t>
            </a:r>
            <a:r>
              <a:rPr lang="en-US" altLang="ko-KR" dirty="0">
                <a:solidFill>
                  <a:srgbClr val="FF0000"/>
                </a:solidFill>
              </a:rPr>
              <a:t>.java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5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B75E9-31BE-441F-82F5-3B4CB36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탄생 배경</a:t>
            </a:r>
          </a:p>
        </p:txBody>
      </p:sp>
    </p:spTree>
    <p:extLst>
      <p:ext uri="{BB962C8B-B14F-4D97-AF65-F5344CB8AC3E}">
        <p14:creationId xmlns:p14="http://schemas.microsoft.com/office/powerpoint/2010/main" val="2019359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Green Project(Stealth Project)</a:t>
            </a:r>
            <a:endParaRPr lang="ko-KR" altLang="en-US"/>
          </a:p>
        </p:txBody>
      </p:sp>
      <p:pic>
        <p:nvPicPr>
          <p:cNvPr id="3" name="Picture 5" descr="C:\Users\Administrator\AppData\Local\Microsoft\Windows\Temporary Internet Files\Content.IE5\GMJMJ14B\MP90043103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37" y="3371882"/>
            <a:ext cx="3728268" cy="24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Administrator\AppData\Local\Microsoft\Windows\Temporary Internet Files\Content.IE5\RJ3HZE8Y\MC9004288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9" y="1288498"/>
            <a:ext cx="2680828" cy="43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3873" y="3371823"/>
            <a:ext cx="278980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67" b="1">
                <a:solidFill>
                  <a:schemeClr val="bg1"/>
                </a:solidFill>
              </a:rPr>
              <a:t>Digital TV</a:t>
            </a:r>
            <a:endParaRPr lang="ko-KR" altLang="en-US" sz="4267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팀</a:t>
            </a:r>
          </a:p>
        </p:txBody>
      </p:sp>
      <p:pic>
        <p:nvPicPr>
          <p:cNvPr id="3" name="Picture 10" descr="http://4.bp.blogspot.com/-yMF3N45x5qM/TdO9d8fJNyI/AAAAAAAAAB0/KSFTyAKUDno/s1600/294949916_b3e4e00ea2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0" y="901226"/>
            <a:ext cx="8523097" cy="50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950807" y="1843647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7030211" y="1796819"/>
            <a:ext cx="1082013" cy="108201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2225553" y="5925278"/>
            <a:ext cx="6585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Patrick </a:t>
            </a:r>
            <a:r>
              <a:rPr lang="en-US" altLang="ko-KR" sz="2400" err="1">
                <a:solidFill>
                  <a:schemeClr val="bg1"/>
                </a:solidFill>
              </a:rPr>
              <a:t>Naughton</a:t>
            </a:r>
            <a:r>
              <a:rPr lang="en-US" altLang="ko-KR" sz="2400">
                <a:solidFill>
                  <a:schemeClr val="bg1"/>
                </a:solidFill>
              </a:rPr>
              <a:t>, James Gosling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자바는 </a:t>
            </a:r>
            <a:r>
              <a:rPr lang="en-US" altLang="ko-KR"/>
              <a:t>C++</a:t>
            </a:r>
            <a:r>
              <a:rPr lang="ko-KR" altLang="en-US"/>
              <a:t>언어에서</a:t>
            </a:r>
            <a:r>
              <a:rPr lang="en-US" altLang="ko-KR"/>
              <a:t> </a:t>
            </a:r>
            <a:r>
              <a:rPr lang="ko-KR" altLang="en-US"/>
              <a:t>파생된 언어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529" y="1028733"/>
            <a:ext cx="1475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Fortran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(1954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99964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0071" y="1028733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err="1">
                <a:solidFill>
                  <a:schemeClr val="bg1"/>
                </a:solidFill>
              </a:rPr>
              <a:t>Algol</a:t>
            </a:r>
            <a:r>
              <a:rPr lang="en-US" altLang="ko-KR" sz="2400" b="1">
                <a:solidFill>
                  <a:schemeClr val="bg1"/>
                </a:solidFill>
              </a:rPr>
              <a:t> 58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(1958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667" y="102873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83765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1685" y="1028733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BCPL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(1967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07968" y="1124744"/>
            <a:ext cx="960107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535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(1969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9779" y="2372883"/>
            <a:ext cx="970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(1971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44049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96437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6617" y="2372883"/>
            <a:ext cx="1970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 with Class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4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6694" y="2372883"/>
            <a:ext cx="193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C++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642799" y="2503871"/>
            <a:ext cx="960107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8709" y="4226507"/>
            <a:ext cx="188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Objective-C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(1983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>
            <a:off x="8208236" y="1508787"/>
            <a:ext cx="1583521" cy="67207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2" name="굽은 화살표 21"/>
          <p:cNvSpPr/>
          <p:nvPr/>
        </p:nvSpPr>
        <p:spPr>
          <a:xfrm flipV="1">
            <a:off x="8208236" y="3098476"/>
            <a:ext cx="1583521" cy="672075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4405" y="1346187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8831649" y="5478519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8395" y="5253203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Javascript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12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11704" y="1844825"/>
            <a:ext cx="1104776" cy="3633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9648395" y="1124744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373392" y="2084851"/>
            <a:ext cx="1920213" cy="11521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굽은 화살표 32"/>
          <p:cNvSpPr/>
          <p:nvPr/>
        </p:nvSpPr>
        <p:spPr>
          <a:xfrm flipV="1">
            <a:off x="2915648" y="3127897"/>
            <a:ext cx="4696803" cy="1552360"/>
          </a:xfrm>
          <a:prstGeom prst="bentArrow">
            <a:avLst>
              <a:gd name="adj1" fmla="val 10651"/>
              <a:gd name="adj2" fmla="val 8764"/>
              <a:gd name="adj3" fmla="val 14427"/>
              <a:gd name="adj4" fmla="val 1580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64086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LiveScript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(1995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48649" y="5507940"/>
            <a:ext cx="960107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6468" y="5282624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>
                <a:solidFill>
                  <a:schemeClr val="bg1"/>
                </a:solidFill>
              </a:rPr>
              <a:t>Cmm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(1992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63878" y="2071823"/>
            <a:ext cx="1920213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9638303" y="4400133"/>
            <a:ext cx="1546263" cy="28803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32366" y="4226507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Swift</a:t>
            </a: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(2014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8822106" y="2509361"/>
            <a:ext cx="2162911" cy="3397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535" y="2321004"/>
            <a:ext cx="153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Go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(2009</a:t>
            </a:r>
            <a:r>
              <a:rPr lang="ko-KR" altLang="en-US" sz="1600">
                <a:solidFill>
                  <a:schemeClr val="bg1"/>
                </a:solidFill>
              </a:rPr>
              <a:t>년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608501" y="3661671"/>
            <a:ext cx="576064" cy="7384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2384" y="3266400"/>
            <a:ext cx="192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C#</a:t>
            </a:r>
          </a:p>
          <a:p>
            <a:pPr algn="ctr"/>
            <a:r>
              <a:rPr lang="en-US" altLang="ko-KR" sz="1600">
                <a:solidFill>
                  <a:schemeClr val="bg1"/>
                </a:solidFill>
              </a:rPr>
              <a:t>(2000</a:t>
            </a:r>
            <a:r>
              <a:rPr lang="ko-KR" altLang="en-US" sz="1600">
                <a:solidFill>
                  <a:schemeClr val="bg1"/>
                </a:solidFill>
              </a:rPr>
              <a:t>년 </a:t>
            </a:r>
            <a:r>
              <a:rPr lang="en-US" altLang="ko-KR" sz="1600">
                <a:solidFill>
                  <a:schemeClr val="bg1"/>
                </a:solidFill>
              </a:rPr>
              <a:t>6</a:t>
            </a:r>
            <a:r>
              <a:rPr lang="ko-KR" altLang="en-US" sz="1600">
                <a:solidFill>
                  <a:schemeClr val="bg1"/>
                </a:solidFill>
              </a:rPr>
              <a:t>월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endParaRPr lang="ko-KR" altLang="en-US" sz="160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0873114" y="4654921"/>
            <a:ext cx="350020" cy="688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9" idx="1"/>
          </p:cNvCxnSpPr>
          <p:nvPr/>
        </p:nvCxnSpPr>
        <p:spPr>
          <a:xfrm flipV="1">
            <a:off x="10475000" y="4642006"/>
            <a:ext cx="657366" cy="206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0465141" y="4229955"/>
            <a:ext cx="724201" cy="24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1259178" y="4030902"/>
            <a:ext cx="405441" cy="3391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7892BEB-A48B-4AA5-92B5-7490EB149418}"/>
              </a:ext>
            </a:extLst>
          </p:cNvPr>
          <p:cNvSpPr/>
          <p:nvPr/>
        </p:nvSpPr>
        <p:spPr>
          <a:xfrm>
            <a:off x="5418190" y="1360154"/>
            <a:ext cx="2390437" cy="1110751"/>
          </a:xfrm>
          <a:prstGeom prst="wedgeRoundRectCallout">
            <a:avLst>
              <a:gd name="adj1" fmla="val 70093"/>
              <a:gd name="adj2" fmla="val 34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33"/>
              <a:t>어떤 부분이 </a:t>
            </a:r>
            <a:endParaRPr lang="en-US" altLang="ko-KR" sz="2133"/>
          </a:p>
          <a:p>
            <a:pPr algn="ctr"/>
            <a:r>
              <a:rPr lang="ko-KR" altLang="en-US" sz="2133"/>
              <a:t>달라졌을까</a:t>
            </a:r>
            <a:r>
              <a:rPr lang="en-US" altLang="ko-KR" sz="2133"/>
              <a:t>?</a:t>
            </a:r>
            <a:endParaRPr lang="ko-KR" altLang="en-US" sz="2133"/>
          </a:p>
        </p:txBody>
      </p:sp>
    </p:spTree>
    <p:extLst>
      <p:ext uri="{BB962C8B-B14F-4D97-AF65-F5344CB8AC3E}">
        <p14:creationId xmlns:p14="http://schemas.microsoft.com/office/powerpoint/2010/main" val="3938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32" grpId="0" animBg="1"/>
          <p:bldP spid="37" grpId="0" animBg="1"/>
          <p:bldP spid="17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823DA-D06B-4873-A020-C6D45E8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언어가 가지는 문제점들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27D84-7D77-46A4-B4CE-43888ED8590E}"/>
              </a:ext>
            </a:extLst>
          </p:cNvPr>
          <p:cNvSpPr txBox="1"/>
          <p:nvPr/>
        </p:nvSpPr>
        <p:spPr>
          <a:xfrm>
            <a:off x="431371" y="11247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객체 생성과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E4FF-003C-4E24-991C-7DC564B6E0AD}"/>
              </a:ext>
            </a:extLst>
          </p:cNvPr>
          <p:cNvSpPr txBox="1"/>
          <p:nvPr/>
        </p:nvSpPr>
        <p:spPr>
          <a:xfrm>
            <a:off x="431371" y="246556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이차 이상의 포인터 문제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47A49-3A97-477B-A13B-3F9F93C04FEC}"/>
              </a:ext>
            </a:extLst>
          </p:cNvPr>
          <p:cNvSpPr txBox="1"/>
          <p:nvPr/>
        </p:nvSpPr>
        <p:spPr>
          <a:xfrm>
            <a:off x="431371" y="1779424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참조변수와 포인터 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5E62-A690-4BEC-9E6F-557AB41DC147}"/>
              </a:ext>
            </a:extLst>
          </p:cNvPr>
          <p:cNvSpPr txBox="1"/>
          <p:nvPr/>
        </p:nvSpPr>
        <p:spPr>
          <a:xfrm>
            <a:off x="431371" y="3072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데이터 구조를 정의하는 두 가지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105C0-05A3-4CEB-9AC0-27B88A90C443}"/>
              </a:ext>
            </a:extLst>
          </p:cNvPr>
          <p:cNvSpPr txBox="1"/>
          <p:nvPr/>
        </p:nvSpPr>
        <p:spPr>
          <a:xfrm>
            <a:off x="431372" y="3679590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함수지향</a:t>
            </a:r>
            <a:r>
              <a:rPr lang="en-US" altLang="ko-KR" sz="2400"/>
              <a:t>?</a:t>
            </a:r>
            <a:r>
              <a:rPr lang="ko-KR" altLang="en-US" sz="2400"/>
              <a:t> 객체지향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C936C-5ABB-4C49-A86E-0266463AB700}"/>
              </a:ext>
            </a:extLst>
          </p:cNvPr>
          <p:cNvSpPr txBox="1"/>
          <p:nvPr/>
        </p:nvSpPr>
        <p:spPr>
          <a:xfrm>
            <a:off x="431371" y="428660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컬렉션의 부재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1A3D3-673F-40A4-BD8F-B9EC7B0AC078}"/>
              </a:ext>
            </a:extLst>
          </p:cNvPr>
          <p:cNvSpPr txBox="1"/>
          <p:nvPr/>
        </p:nvSpPr>
        <p:spPr>
          <a:xfrm>
            <a:off x="431372" y="4912294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글로벌한 문자 데이터처리의 복잡성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F993E-01B4-4BEE-AF13-48CECF6CC5C5}"/>
              </a:ext>
            </a:extLst>
          </p:cNvPr>
          <p:cNvSpPr txBox="1"/>
          <p:nvPr/>
        </p:nvSpPr>
        <p:spPr>
          <a:xfrm>
            <a:off x="431371" y="5537985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….</a:t>
            </a:r>
            <a:endParaRPr lang="ko-KR" altLang="en-US" sz="24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A1E93-D68C-4E45-82A2-A24FF2E375D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88481" y="1355578"/>
            <a:ext cx="5760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171E58-C684-4048-85E9-4CE30291977F}"/>
              </a:ext>
            </a:extLst>
          </p:cNvPr>
          <p:cNvSpPr txBox="1"/>
          <p:nvPr/>
        </p:nvSpPr>
        <p:spPr>
          <a:xfrm>
            <a:off x="8748775" y="1124745"/>
            <a:ext cx="280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delete</a:t>
            </a:r>
            <a:r>
              <a:rPr lang="ko-KR" altLang="en-US" sz="2400"/>
              <a:t> 키워드 제거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08456E-9456-4B30-B74E-10598FFDCC8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71798" y="1983589"/>
            <a:ext cx="4413498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1BC4C4-4509-4F8E-A4D9-567310DABE94}"/>
              </a:ext>
            </a:extLst>
          </p:cNvPr>
          <p:cNvSpPr txBox="1"/>
          <p:nvPr/>
        </p:nvSpPr>
        <p:spPr>
          <a:xfrm>
            <a:off x="8685296" y="1752756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객체의 포인터 제거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1DB5B-32D1-43EB-8F9E-073BD7E9763E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020815" y="2696397"/>
            <a:ext cx="497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A66047-2513-4706-A0BD-13B50B3B3AF3}"/>
              </a:ext>
            </a:extLst>
          </p:cNvPr>
          <p:cNvSpPr txBox="1"/>
          <p:nvPr/>
        </p:nvSpPr>
        <p:spPr>
          <a:xfrm>
            <a:off x="8993073" y="246556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모든 포인터 제거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44AEC4-C470-42EB-A005-601EEA8E0890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777706" y="3303410"/>
            <a:ext cx="305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B02D5E-767A-4AFC-A714-7252B2B70765}"/>
              </a:ext>
            </a:extLst>
          </p:cNvPr>
          <p:cNvSpPr txBox="1"/>
          <p:nvPr/>
        </p:nvSpPr>
        <p:spPr>
          <a:xfrm>
            <a:off x="8831170" y="3072577"/>
            <a:ext cx="271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struct </a:t>
            </a:r>
            <a:r>
              <a:rPr lang="ko-KR" altLang="en-US" sz="2400"/>
              <a:t>키워드 제거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50E055-0758-4D38-A706-7E86C41FD066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3469383" y="3910423"/>
            <a:ext cx="2952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00EFC2-C654-4CE4-A9F9-1905CF529AF6}"/>
              </a:ext>
            </a:extLst>
          </p:cNvPr>
          <p:cNvSpPr txBox="1"/>
          <p:nvPr/>
        </p:nvSpPr>
        <p:spPr>
          <a:xfrm>
            <a:off x="6421856" y="3679590"/>
            <a:ext cx="5128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함수는 메소드로만 사용하도록 제약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3DE90F-E372-4470-B57A-032CCF4B416D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2571701" y="4517435"/>
            <a:ext cx="58058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A81751-204F-4966-8967-7FC078634731}"/>
              </a:ext>
            </a:extLst>
          </p:cNvPr>
          <p:cNvSpPr txBox="1"/>
          <p:nvPr/>
        </p:nvSpPr>
        <p:spPr>
          <a:xfrm>
            <a:off x="8377520" y="428660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/>
              <a:t>언어에 컬렉션을 포함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1E341A-565C-4EBB-996A-B184F721F4C8}"/>
              </a:ext>
            </a:extLst>
          </p:cNvPr>
          <p:cNvCxnSpPr>
            <a:cxnSpLocks/>
          </p:cNvCxnSpPr>
          <p:nvPr/>
        </p:nvCxnSpPr>
        <p:spPr>
          <a:xfrm>
            <a:off x="5519937" y="5170172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6AD8743-D8E8-40F1-8388-6D8A2553B5D1}"/>
              </a:ext>
            </a:extLst>
          </p:cNvPr>
          <p:cNvSpPr txBox="1"/>
          <p:nvPr/>
        </p:nvSpPr>
        <p:spPr>
          <a:xfrm>
            <a:off x="6928405" y="4923952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solidFill>
                  <a:schemeClr val="bg1"/>
                </a:solidFill>
              </a:rPr>
              <a:t>다양한 인코딩 문자열 기능 개선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786B67-3FF8-4568-99CF-525305AE77A6}"/>
              </a:ext>
            </a:extLst>
          </p:cNvPr>
          <p:cNvCxnSpPr>
            <a:cxnSpLocks/>
          </p:cNvCxnSpPr>
          <p:nvPr/>
        </p:nvCxnSpPr>
        <p:spPr>
          <a:xfrm>
            <a:off x="5519937" y="5807521"/>
            <a:ext cx="147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982C-1A37-4636-82B0-B6B92CE40F23}"/>
              </a:ext>
            </a:extLst>
          </p:cNvPr>
          <p:cNvSpPr txBox="1"/>
          <p:nvPr/>
        </p:nvSpPr>
        <p:spPr>
          <a:xfrm>
            <a:off x="10522338" y="556130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/>
              <a:t>…</a:t>
            </a:r>
            <a:r>
              <a:rPr lang="ko-KR" altLang="en-US" sz="2400"/>
              <a:t>제거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80B3B3C-1296-497D-98FA-804FCD3097EF}"/>
              </a:ext>
            </a:extLst>
          </p:cNvPr>
          <p:cNvSpPr/>
          <p:nvPr/>
        </p:nvSpPr>
        <p:spPr>
          <a:xfrm>
            <a:off x="10673051" y="932724"/>
            <a:ext cx="877132" cy="5265921"/>
          </a:xfrm>
          <a:prstGeom prst="round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78A939-E921-4382-B6F8-E6D1E0F17A21}"/>
              </a:ext>
            </a:extLst>
          </p:cNvPr>
          <p:cNvSpPr/>
          <p:nvPr/>
        </p:nvSpPr>
        <p:spPr>
          <a:xfrm>
            <a:off x="3514302" y="1787793"/>
            <a:ext cx="5445385" cy="3140857"/>
          </a:xfrm>
          <a:prstGeom prst="roundRect">
            <a:avLst/>
          </a:prstGeom>
          <a:solidFill>
            <a:schemeClr val="tx2">
              <a:lumMod val="50000"/>
              <a:alpha val="6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/>
              <a:t>자바언어의 특징</a:t>
            </a:r>
            <a:endParaRPr lang="en-US" altLang="ko-KR" sz="3200" b="1"/>
          </a:p>
          <a:p>
            <a:pPr algn="ctr"/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간결성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/>
              <a:t>언어에 컬렉션 포함</a:t>
            </a:r>
            <a:endParaRPr lang="en-US" altLang="ko-KR" sz="2400"/>
          </a:p>
          <a:p>
            <a:pPr algn="ctr"/>
            <a:r>
              <a:rPr lang="en-US" altLang="ko-KR" sz="2400"/>
              <a:t>-</a:t>
            </a:r>
            <a:r>
              <a:rPr lang="ko-KR" altLang="en-US" sz="2400" b="1">
                <a:solidFill>
                  <a:srgbClr val="FFFF00"/>
                </a:solidFill>
              </a:rPr>
              <a:t>완전한</a:t>
            </a:r>
            <a:r>
              <a:rPr lang="ko-KR" altLang="en-US" sz="2400"/>
              <a:t> 객체지향 언어</a:t>
            </a:r>
          </a:p>
        </p:txBody>
      </p:sp>
    </p:spTree>
    <p:extLst>
      <p:ext uri="{BB962C8B-B14F-4D97-AF65-F5344CB8AC3E}">
        <p14:creationId xmlns:p14="http://schemas.microsoft.com/office/powerpoint/2010/main" val="17704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 p14:presetBounceEnd="37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7333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7333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10" grpId="0"/>
          <p:bldP spid="11" grpId="0"/>
          <p:bldP spid="12" grpId="0"/>
          <p:bldP spid="13" grpId="0"/>
          <p:bldP spid="14" grpId="0"/>
          <p:bldP spid="15" grpId="0"/>
          <p:bldP spid="18" grpId="0"/>
          <p:bldP spid="22" grpId="0"/>
          <p:bldP spid="24" grpId="0"/>
          <p:bldP spid="26" grpId="0"/>
          <p:bldP spid="28" grpId="0"/>
          <p:bldP spid="30" grpId="0"/>
          <p:bldP spid="32" grpId="0"/>
          <p:bldP spid="42" grpId="0"/>
          <p:bldP spid="43" grpId="0" animBg="1"/>
          <p:bldP spid="3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플랫폼의 특징</a:t>
            </a:r>
          </a:p>
        </p:txBody>
      </p:sp>
    </p:spTree>
    <p:extLst>
      <p:ext uri="{BB962C8B-B14F-4D97-AF65-F5344CB8AC3E}">
        <p14:creationId xmlns:p14="http://schemas.microsoft.com/office/powerpoint/2010/main" val="30781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868520" y="2308773"/>
              <a:ext cx="1394078" cy="1949601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5146974" y="4728591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3782" y="4728591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7712835" y="4728591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5667407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274" name="TextBox 273"/>
          <p:cNvSpPr txBox="1"/>
          <p:nvPr/>
        </p:nvSpPr>
        <p:spPr>
          <a:xfrm>
            <a:off x="8222049" y="43214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277" name="TextBox 276"/>
          <p:cNvSpPr txBox="1"/>
          <p:nvPr/>
        </p:nvSpPr>
        <p:spPr>
          <a:xfrm>
            <a:off x="3114214" y="432148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130" name="굽은 화살표 277">
            <a:extLst>
              <a:ext uri="{FF2B5EF4-FFF2-40B4-BE49-F238E27FC236}">
                <a16:creationId xmlns:a16="http://schemas.microsoft.com/office/drawing/2014/main" id="{BD702ECA-7B4C-4C93-9060-EB9987ABD495}"/>
              </a:ext>
            </a:extLst>
          </p:cNvPr>
          <p:cNvSpPr/>
          <p:nvPr/>
        </p:nvSpPr>
        <p:spPr>
          <a:xfrm rot="5400000">
            <a:off x="7195847" y="2449875"/>
            <a:ext cx="1366947" cy="223935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1" name="굽은 화살표 278">
            <a:extLst>
              <a:ext uri="{FF2B5EF4-FFF2-40B4-BE49-F238E27FC236}">
                <a16:creationId xmlns:a16="http://schemas.microsoft.com/office/drawing/2014/main" id="{921C2513-32E7-4342-88E4-FFD57561E74E}"/>
              </a:ext>
            </a:extLst>
          </p:cNvPr>
          <p:cNvSpPr/>
          <p:nvPr/>
        </p:nvSpPr>
        <p:spPr>
          <a:xfrm rot="16200000" flipH="1">
            <a:off x="3972937" y="2064722"/>
            <a:ext cx="1366945" cy="3009661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2" name="왼쪽/오른쪽 화살표 268">
            <a:extLst>
              <a:ext uri="{FF2B5EF4-FFF2-40B4-BE49-F238E27FC236}">
                <a16:creationId xmlns:a16="http://schemas.microsoft.com/office/drawing/2014/main" id="{E05854A0-E516-435F-8966-0D181E7DE2B1}"/>
              </a:ext>
            </a:extLst>
          </p:cNvPr>
          <p:cNvSpPr/>
          <p:nvPr/>
        </p:nvSpPr>
        <p:spPr>
          <a:xfrm rot="16200000">
            <a:off x="5503459" y="3363461"/>
            <a:ext cx="1128535" cy="6505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065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</a:t>
            </a:r>
            <a:r>
              <a:rPr lang="en-US" altLang="ko-KR"/>
              <a:t> WORA API</a:t>
            </a:r>
            <a:r>
              <a:rPr lang="ko-KR" altLang="en-US"/>
              <a:t>의 탄생 </a:t>
            </a:r>
            <a:r>
              <a:rPr lang="en-US" altLang="ko-KR"/>
              <a:t>- </a:t>
            </a:r>
            <a:r>
              <a:rPr lang="en-US" altLang="ko-KR" b="1"/>
              <a:t>platform independent</a:t>
            </a:r>
            <a:endParaRPr lang="ko-KR" altLang="en-US"/>
          </a:p>
        </p:txBody>
      </p:sp>
      <p:grpSp>
        <p:nvGrpSpPr>
          <p:cNvPr id="257" name="그룹 256"/>
          <p:cNvGrpSpPr/>
          <p:nvPr/>
        </p:nvGrpSpPr>
        <p:grpSpPr>
          <a:xfrm>
            <a:off x="5009386" y="1608359"/>
            <a:ext cx="2019621" cy="2019620"/>
            <a:chOff x="2771800" y="823544"/>
            <a:chExt cx="3888432" cy="3888432"/>
          </a:xfrm>
        </p:grpSpPr>
        <p:pic>
          <p:nvPicPr>
            <p:cNvPr id="25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051" y="1890496"/>
              <a:ext cx="1368152" cy="1597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06229" y="2293373"/>
              <a:ext cx="3155679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0" name="타원 259"/>
            <p:cNvSpPr/>
            <p:nvPr/>
          </p:nvSpPr>
          <p:spPr>
            <a:xfrm>
              <a:off x="2771800" y="823544"/>
              <a:ext cx="3888432" cy="3888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1" name="모서리가 접힌 도형 260"/>
            <p:cNvSpPr/>
            <p:nvPr/>
          </p:nvSpPr>
          <p:spPr>
            <a:xfrm>
              <a:off x="4989495" y="2617770"/>
              <a:ext cx="1152128" cy="133160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입력</a:t>
              </a:r>
              <a:endParaRPr lang="en-US" altLang="ko-KR" sz="1600" b="1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600"/>
                <a:t>계산</a:t>
              </a:r>
              <a:endParaRPr lang="en-US" altLang="ko-KR" sz="1600"/>
            </a:p>
            <a:p>
              <a:pPr algn="ctr"/>
              <a:r>
                <a:rPr lang="ko-KR" altLang="en-US" sz="1600" b="1">
                  <a:solidFill>
                    <a:srgbClr val="0070C0"/>
                  </a:solidFill>
                </a:rPr>
                <a:t>출력</a:t>
              </a:r>
            </a:p>
          </p:txBody>
        </p:sp>
      </p:grpSp>
      <p:sp>
        <p:nvSpPr>
          <p:cNvPr id="268" name="모서리가 둥근 직사각형 267"/>
          <p:cNvSpPr/>
          <p:nvPr/>
        </p:nvSpPr>
        <p:spPr>
          <a:xfrm>
            <a:off x="5146974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69" name="왼쪽/오른쪽 화살표 268"/>
          <p:cNvSpPr/>
          <p:nvPr/>
        </p:nvSpPr>
        <p:spPr>
          <a:xfrm rot="16200000">
            <a:off x="5704004" y="3307264"/>
            <a:ext cx="693441" cy="327883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0" name="아래쪽 화살표 269"/>
          <p:cNvSpPr/>
          <p:nvPr/>
        </p:nvSpPr>
        <p:spPr>
          <a:xfrm>
            <a:off x="5865825" y="4253021"/>
            <a:ext cx="417475" cy="65267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7701615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273" name="아래쪽 화살표 272"/>
          <p:cNvSpPr/>
          <p:nvPr/>
        </p:nvSpPr>
        <p:spPr>
          <a:xfrm>
            <a:off x="8420467" y="4253021"/>
            <a:ext cx="417475" cy="65267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6" name="아래쪽 화살표 275"/>
          <p:cNvSpPr/>
          <p:nvPr/>
        </p:nvSpPr>
        <p:spPr>
          <a:xfrm>
            <a:off x="3312631" y="4211722"/>
            <a:ext cx="417475" cy="6526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8" name="굽은 화살표 277"/>
          <p:cNvSpPr/>
          <p:nvPr/>
        </p:nvSpPr>
        <p:spPr>
          <a:xfrm rot="5400000">
            <a:off x="7391617" y="2254103"/>
            <a:ext cx="819608" cy="208355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79" name="굽은 화살표 278"/>
          <p:cNvSpPr/>
          <p:nvPr/>
        </p:nvSpPr>
        <p:spPr>
          <a:xfrm rot="16200000" flipH="1">
            <a:off x="4323013" y="1867459"/>
            <a:ext cx="819608" cy="2856845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709104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1" name="TextBox 280"/>
          <p:cNvSpPr txBox="1"/>
          <p:nvPr/>
        </p:nvSpPr>
        <p:spPr>
          <a:xfrm>
            <a:off x="6574848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282" name="TextBox 281"/>
          <p:cNvSpPr txBox="1"/>
          <p:nvPr/>
        </p:nvSpPr>
        <p:spPr>
          <a:xfrm>
            <a:off x="8772996" y="3124484"/>
            <a:ext cx="981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java API</a:t>
            </a:r>
            <a:endParaRPr lang="ko-KR" altLang="en-US" sz="1600" b="1"/>
          </a:p>
        </p:txBody>
      </p:sp>
      <p:sp>
        <p:nvSpPr>
          <p:cNvPr id="382" name="모서리가 접힌 도형 381"/>
          <p:cNvSpPr/>
          <p:nvPr/>
        </p:nvSpPr>
        <p:spPr>
          <a:xfrm>
            <a:off x="6583223" y="2067395"/>
            <a:ext cx="1538411" cy="721343"/>
          </a:xfrm>
          <a:prstGeom prst="foldedCorne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코드</a:t>
            </a: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2463573" y="3621021"/>
            <a:ext cx="7264855" cy="724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2593781" y="3706810"/>
            <a:ext cx="1786775" cy="52461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자바 플랫폼</a:t>
            </a:r>
          </a:p>
        </p:txBody>
      </p:sp>
      <p:sp>
        <p:nvSpPr>
          <p:cNvPr id="34" name="모서리가 둥근 직사각형 261">
            <a:extLst>
              <a:ext uri="{FF2B5EF4-FFF2-40B4-BE49-F238E27FC236}">
                <a16:creationId xmlns:a16="http://schemas.microsoft.com/office/drawing/2014/main" id="{7917C775-E763-4FE5-AA5C-4DC81A06C40D}"/>
              </a:ext>
            </a:extLst>
          </p:cNvPr>
          <p:cNvSpPr/>
          <p:nvPr/>
        </p:nvSpPr>
        <p:spPr>
          <a:xfrm>
            <a:off x="5146974" y="5305335"/>
            <a:ext cx="1786775" cy="5246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 </a:t>
            </a:r>
            <a:r>
              <a:rPr lang="ko-KR" altLang="en-US" sz="1600"/>
              <a:t>운영체제</a:t>
            </a:r>
          </a:p>
        </p:txBody>
      </p:sp>
      <p:sp>
        <p:nvSpPr>
          <p:cNvPr id="35" name="모서리가 둥근 직사각형 263">
            <a:extLst>
              <a:ext uri="{FF2B5EF4-FFF2-40B4-BE49-F238E27FC236}">
                <a16:creationId xmlns:a16="http://schemas.microsoft.com/office/drawing/2014/main" id="{E55A076A-ACBB-4320-B907-704F41C63DD8}"/>
              </a:ext>
            </a:extLst>
          </p:cNvPr>
          <p:cNvSpPr/>
          <p:nvPr/>
        </p:nvSpPr>
        <p:spPr>
          <a:xfrm>
            <a:off x="2593782" y="5305335"/>
            <a:ext cx="1786775" cy="5246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 </a:t>
            </a:r>
            <a:r>
              <a:rPr lang="ko-KR" altLang="en-US" sz="1600"/>
              <a:t>운영체제</a:t>
            </a:r>
          </a:p>
        </p:txBody>
      </p:sp>
      <p:sp>
        <p:nvSpPr>
          <p:cNvPr id="36" name="모서리가 둥근 직사각형 264">
            <a:extLst>
              <a:ext uri="{FF2B5EF4-FFF2-40B4-BE49-F238E27FC236}">
                <a16:creationId xmlns:a16="http://schemas.microsoft.com/office/drawing/2014/main" id="{E2E6A618-8A50-403F-9B20-CDAD46775569}"/>
              </a:ext>
            </a:extLst>
          </p:cNvPr>
          <p:cNvSpPr/>
          <p:nvPr/>
        </p:nvSpPr>
        <p:spPr>
          <a:xfrm>
            <a:off x="7712835" y="5305335"/>
            <a:ext cx="1786775" cy="5246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 </a:t>
            </a:r>
            <a:r>
              <a:rPr lang="ko-KR" altLang="en-US" sz="1600"/>
              <a:t>운영체제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910D1-7E99-4522-87CD-1D3E96C960E7}"/>
              </a:ext>
            </a:extLst>
          </p:cNvPr>
          <p:cNvSpPr txBox="1"/>
          <p:nvPr/>
        </p:nvSpPr>
        <p:spPr>
          <a:xfrm>
            <a:off x="5667407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B API</a:t>
            </a:r>
            <a:endParaRPr lang="ko-KR" altLang="en-US" sz="16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813FF-FC17-4313-90EE-0A5D7A348E4F}"/>
              </a:ext>
            </a:extLst>
          </p:cNvPr>
          <p:cNvSpPr txBox="1"/>
          <p:nvPr/>
        </p:nvSpPr>
        <p:spPr>
          <a:xfrm>
            <a:off x="8222049" y="489822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 API</a:t>
            </a:r>
            <a:endParaRPr lang="ko-KR" altLang="en-US" sz="16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9552F-675C-404A-9BCE-5D6DCD9CD05E}"/>
              </a:ext>
            </a:extLst>
          </p:cNvPr>
          <p:cNvSpPr txBox="1"/>
          <p:nvPr/>
        </p:nvSpPr>
        <p:spPr>
          <a:xfrm>
            <a:off x="3114214" y="4898226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A API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41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72" grpId="0" animBg="1"/>
      <p:bldP spid="280" grpId="0"/>
      <p:bldP spid="281" grpId="0"/>
      <p:bldP spid="282" grpId="0"/>
      <p:bldP spid="383" grpId="0" animBg="1"/>
      <p:bldP spid="2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14400" y="2393546"/>
            <a:ext cx="10363200" cy="94378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800" kern="120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  <a:cs typeface="+mj-cs"/>
              </a:defRPr>
            </a:lvl1pPr>
          </a:lstStyle>
          <a:p>
            <a:pPr algn="ctr"/>
            <a:r>
              <a:rPr lang="ko-KR" altLang="en-US" sz="5333">
                <a:solidFill>
                  <a:schemeClr val="tx1"/>
                </a:solidFill>
              </a:rPr>
              <a:t>자바 번역기의 특징</a:t>
            </a:r>
          </a:p>
        </p:txBody>
      </p:sp>
    </p:spTree>
    <p:extLst>
      <p:ext uri="{BB962C8B-B14F-4D97-AF65-F5344CB8AC3E}">
        <p14:creationId xmlns:p14="http://schemas.microsoft.com/office/powerpoint/2010/main" val="2374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sp>
        <p:nvSpPr>
          <p:cNvPr id="52" name="오각형 51"/>
          <p:cNvSpPr/>
          <p:nvPr/>
        </p:nvSpPr>
        <p:spPr>
          <a:xfrm>
            <a:off x="815413" y="4293096"/>
            <a:ext cx="1824203" cy="115212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/>
              <a:t>1</a:t>
            </a:r>
            <a:r>
              <a:rPr lang="ko-KR" altLang="en-US" sz="1867" b="1"/>
              <a:t>단계</a:t>
            </a:r>
            <a:endParaRPr lang="en-US" altLang="ko-KR" sz="1867" b="1"/>
          </a:p>
          <a:p>
            <a:pPr algn="ctr"/>
            <a:r>
              <a:rPr lang="ko-KR" altLang="en-US" sz="1867" b="1"/>
              <a:t>형태소분석</a:t>
            </a:r>
          </a:p>
        </p:txBody>
      </p:sp>
      <p:sp>
        <p:nvSpPr>
          <p:cNvPr id="53" name="갈매기형 수장 52"/>
          <p:cNvSpPr/>
          <p:nvPr/>
        </p:nvSpPr>
        <p:spPr>
          <a:xfrm>
            <a:off x="2063552" y="4293096"/>
            <a:ext cx="2400267" cy="115212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2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구문분석</a:t>
            </a:r>
          </a:p>
        </p:txBody>
      </p:sp>
      <p:sp>
        <p:nvSpPr>
          <p:cNvPr id="54" name="갈매기형 수장 53"/>
          <p:cNvSpPr/>
          <p:nvPr/>
        </p:nvSpPr>
        <p:spPr>
          <a:xfrm>
            <a:off x="3887755" y="4293096"/>
            <a:ext cx="2400267" cy="115212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3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의미분석</a:t>
            </a:r>
          </a:p>
        </p:txBody>
      </p:sp>
      <p:sp>
        <p:nvSpPr>
          <p:cNvPr id="55" name="갈매기형 수장 54"/>
          <p:cNvSpPr/>
          <p:nvPr/>
        </p:nvSpPr>
        <p:spPr>
          <a:xfrm>
            <a:off x="5704604" y="4293096"/>
            <a:ext cx="2400267" cy="1152128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4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중간코드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7514412" y="4293096"/>
            <a:ext cx="2400267" cy="1152128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5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최적화</a:t>
            </a:r>
          </a:p>
        </p:txBody>
      </p:sp>
      <p:sp>
        <p:nvSpPr>
          <p:cNvPr id="57" name="갈매기형 수장 56"/>
          <p:cNvSpPr/>
          <p:nvPr/>
        </p:nvSpPr>
        <p:spPr>
          <a:xfrm>
            <a:off x="9271063" y="4293096"/>
            <a:ext cx="2400267" cy="1152128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>
                <a:solidFill>
                  <a:schemeClr val="tx1"/>
                </a:solidFill>
              </a:rPr>
              <a:t>6</a:t>
            </a:r>
            <a:r>
              <a:rPr lang="ko-KR" altLang="en-US" sz="1867" b="1">
                <a:solidFill>
                  <a:schemeClr val="tx1"/>
                </a:solidFill>
              </a:rPr>
              <a:t>단계</a:t>
            </a:r>
            <a:endParaRPr lang="en-US" altLang="ko-KR" sz="1867" b="1">
              <a:solidFill>
                <a:schemeClr val="tx1"/>
              </a:solidFill>
            </a:endParaRPr>
          </a:p>
          <a:p>
            <a:pPr algn="ctr"/>
            <a:r>
              <a:rPr lang="ko-KR" altLang="en-US" sz="1867" b="1">
                <a:solidFill>
                  <a:schemeClr val="tx1"/>
                </a:solidFill>
              </a:rPr>
              <a:t>물리코드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7344138" y="5440629"/>
            <a:ext cx="4327191" cy="967937"/>
          </a:xfrm>
          <a:prstGeom prst="rightArrow">
            <a:avLst/>
          </a:prstGeom>
          <a:solidFill>
            <a:srgbClr val="8CB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인터프리터 사용</a:t>
            </a:r>
          </a:p>
        </p:txBody>
      </p:sp>
      <p:sp>
        <p:nvSpPr>
          <p:cNvPr id="59" name="오른쪽 화살표 58"/>
          <p:cNvSpPr/>
          <p:nvPr/>
        </p:nvSpPr>
        <p:spPr>
          <a:xfrm>
            <a:off x="815414" y="5440629"/>
            <a:ext cx="6816757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컴파일러 사용</a:t>
            </a:r>
          </a:p>
        </p:txBody>
      </p:sp>
    </p:spTree>
    <p:extLst>
      <p:ext uri="{BB962C8B-B14F-4D97-AF65-F5344CB8AC3E}">
        <p14:creationId xmlns:p14="http://schemas.microsoft.com/office/powerpoint/2010/main" val="29894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6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WORA</a:t>
            </a:r>
            <a:r>
              <a:rPr lang="ko-KR" altLang="en-US"/>
              <a:t>를 지원하기 위한 자바 프로그래밍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12664" y="983912"/>
            <a:ext cx="2004490" cy="1875843"/>
            <a:chOff x="3339683" y="1667192"/>
            <a:chExt cx="1503367" cy="1406882"/>
          </a:xfrm>
        </p:grpSpPr>
        <p:sp>
          <p:nvSpPr>
            <p:cNvPr id="4" name="TextBox 3"/>
            <p:cNvSpPr txBox="1"/>
            <p:nvPr/>
          </p:nvSpPr>
          <p:spPr>
            <a:xfrm>
              <a:off x="3339683" y="1667192"/>
              <a:ext cx="130228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AX, 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8848" y="2063379"/>
              <a:ext cx="1278235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BX,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8848" y="2420000"/>
              <a:ext cx="1414090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ADD AX, BX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8848" y="2789332"/>
              <a:ext cx="1474202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MOV [X], AX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003143" y="983912"/>
            <a:ext cx="1795684" cy="1875843"/>
            <a:chOff x="6724059" y="1667192"/>
            <a:chExt cx="1346763" cy="1406882"/>
          </a:xfrm>
        </p:grpSpPr>
        <p:sp>
          <p:nvSpPr>
            <p:cNvPr id="9" name="TextBox 8"/>
            <p:cNvSpPr txBox="1"/>
            <p:nvPr/>
          </p:nvSpPr>
          <p:spPr>
            <a:xfrm>
              <a:off x="6724059" y="166719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01011010…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059" y="2063379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01101000…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4059" y="2420000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00010010…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24059" y="2789332"/>
              <a:ext cx="1346763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01010110…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5361" y="1589124"/>
            <a:ext cx="188224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X=3+4</a:t>
            </a:r>
            <a:endParaRPr lang="ko-KR" altLang="en-US" sz="3733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9351" y="1112077"/>
            <a:ext cx="2112235" cy="1644849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40416" y="836712"/>
            <a:ext cx="2208245" cy="2304256"/>
          </a:xfrm>
          <a:prstGeom prst="roundRect">
            <a:avLst>
              <a:gd name="adj" fmla="val 128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오른쪽 화살표 16"/>
          <p:cNvSpPr/>
          <p:nvPr/>
        </p:nvSpPr>
        <p:spPr>
          <a:xfrm>
            <a:off x="5691943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오른쪽 화살표 17"/>
          <p:cNvSpPr/>
          <p:nvPr/>
        </p:nvSpPr>
        <p:spPr>
          <a:xfrm>
            <a:off x="8956306" y="1520636"/>
            <a:ext cx="884111" cy="9679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0180523" y="3156841"/>
            <a:ext cx="18357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기계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(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이진</a:t>
            </a:r>
            <a:r>
              <a:rPr lang="en-US" altLang="ko-KR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)</a:t>
            </a:r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85249" y="3156841"/>
            <a:ext cx="13789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 err="1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어셈블코드</a:t>
            </a:r>
            <a:endParaRPr lang="ko-KR" altLang="en-US" sz="1867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249" y="3156841"/>
            <a:ext cx="11400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67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자바코드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714545" y="2862582"/>
            <a:ext cx="1413901" cy="759791"/>
            <a:chOff x="5527798" y="3183242"/>
            <a:chExt cx="1273944" cy="684581"/>
          </a:xfrm>
        </p:grpSpPr>
        <p:sp>
          <p:nvSpPr>
            <p:cNvPr id="23" name="원통 22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50182" y="2862582"/>
            <a:ext cx="1413901" cy="759791"/>
            <a:chOff x="5527798" y="3183242"/>
            <a:chExt cx="1273944" cy="684581"/>
          </a:xfrm>
        </p:grpSpPr>
        <p:sp>
          <p:nvSpPr>
            <p:cNvPr id="26" name="원통 25"/>
            <p:cNvSpPr/>
            <p:nvPr/>
          </p:nvSpPr>
          <p:spPr>
            <a:xfrm rot="5400000">
              <a:off x="5822479" y="2888561"/>
              <a:ext cx="684581" cy="127394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90645" y="3320988"/>
              <a:ext cx="998319" cy="415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bg1"/>
                  </a:solidFill>
                </a:rPr>
                <a:t>번역기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63552" y="1246801"/>
            <a:ext cx="3605350" cy="2375570"/>
            <a:chOff x="1547664" y="2008375"/>
            <a:chExt cx="2704013" cy="1781677"/>
          </a:xfrm>
        </p:grpSpPr>
        <p:sp>
          <p:nvSpPr>
            <p:cNvPr id="29" name="오른쪽 화살표 28"/>
            <p:cNvSpPr/>
            <p:nvPr/>
          </p:nvSpPr>
          <p:spPr>
            <a:xfrm>
              <a:off x="1807177" y="2213750"/>
              <a:ext cx="663083" cy="72595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6883" y="2008375"/>
              <a:ext cx="1624794" cy="1037550"/>
              <a:chOff x="3339683" y="1667192"/>
              <a:chExt cx="1624794" cy="103755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339683" y="1667192"/>
                <a:ext cx="129266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0 </a:t>
                </a:r>
                <a:r>
                  <a:rPr lang="en-US" altLang="ko-KR" sz="1867" err="1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bipush</a:t>
                </a:r>
                <a:r>
                  <a:rPr lang="en-US" altLang="ko-KR" sz="1867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 7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368848" y="2063379"/>
                <a:ext cx="159562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2 istore_1 [x]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8848" y="2420000"/>
                <a:ext cx="1063032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67">
                    <a:solidFill>
                      <a:schemeClr val="bg1"/>
                    </a:solidFill>
                    <a:latin typeface="휴먼둥근헤드라인" pitchFamily="18" charset="-127"/>
                    <a:ea typeface="휴먼둥근헤드라인" pitchFamily="18" charset="-127"/>
                  </a:rPr>
                  <a:t>3 return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65665" y="3440905"/>
              <a:ext cx="10341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67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바이트코드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547664" y="3220209"/>
              <a:ext cx="1060426" cy="569843"/>
              <a:chOff x="5527798" y="3183242"/>
              <a:chExt cx="1273944" cy="684581"/>
            </a:xfrm>
          </p:grpSpPr>
          <p:sp>
            <p:nvSpPr>
              <p:cNvPr id="33" name="원통 32"/>
              <p:cNvSpPr/>
              <p:nvPr/>
            </p:nvSpPr>
            <p:spPr>
              <a:xfrm rot="5400000">
                <a:off x="5822479" y="2888561"/>
                <a:ext cx="684581" cy="1273944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602211" y="3320988"/>
                <a:ext cx="998319" cy="415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>
                    <a:solidFill>
                      <a:schemeClr val="bg1"/>
                    </a:solidFill>
                  </a:rPr>
                  <a:t>번역기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2062616" y="36480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컴파일러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37352" y="36480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인터프리터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07635" y="3981061"/>
            <a:ext cx="11619709" cy="2171147"/>
            <a:chOff x="155726" y="4059070"/>
            <a:chExt cx="8714782" cy="1628360"/>
          </a:xfrm>
        </p:grpSpPr>
        <p:sp>
          <p:nvSpPr>
            <p:cNvPr id="41" name="타원 40"/>
            <p:cNvSpPr/>
            <p:nvPr/>
          </p:nvSpPr>
          <p:spPr>
            <a:xfrm>
              <a:off x="6364694" y="4739218"/>
              <a:ext cx="1368152" cy="7560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Security</a:t>
              </a:r>
              <a:endParaRPr lang="ko-KR" altLang="en-US" sz="1867"/>
            </a:p>
          </p:txBody>
        </p:sp>
        <p:sp>
          <p:nvSpPr>
            <p:cNvPr id="42" name="오른쪽 화살표 41"/>
            <p:cNvSpPr/>
            <p:nvPr/>
          </p:nvSpPr>
          <p:spPr>
            <a:xfrm>
              <a:off x="3964109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" name="오른쪽 화살표 42"/>
            <p:cNvSpPr/>
            <p:nvPr/>
          </p:nvSpPr>
          <p:spPr>
            <a:xfrm flipH="1">
              <a:off x="3232294" y="4797152"/>
              <a:ext cx="636389" cy="79208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62255" y="4941168"/>
              <a:ext cx="3682739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JRE</a:t>
              </a:r>
            </a:p>
            <a:p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Runtime Environment)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760" y="4941168"/>
              <a:ext cx="3088826" cy="746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7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JDK</a:t>
              </a:r>
            </a:p>
            <a:p>
              <a:pPr algn="r"/>
              <a:r>
                <a:rPr lang="en-US" altLang="ko-KR" sz="2133">
                  <a:solidFill>
                    <a:schemeClr val="bg1"/>
                  </a:solidFill>
                  <a:latin typeface="휴먼둥근헤드라인" pitchFamily="18" charset="-127"/>
                  <a:ea typeface="휴먼둥근헤드라인" pitchFamily="18" charset="-127"/>
                </a:rPr>
                <a:t>(Java Development Kit)</a:t>
              </a:r>
              <a:endParaRPr lang="ko-KR" altLang="en-US" sz="2133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3609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JIT</a:t>
              </a:r>
              <a:r>
                <a:rPr lang="en-US" altLang="ko-KR" sz="1867"/>
                <a:t> Complier</a:t>
              </a:r>
              <a:endParaRPr lang="ko-KR" altLang="en-US" sz="1867"/>
            </a:p>
          </p:txBody>
        </p:sp>
        <p:sp>
          <p:nvSpPr>
            <p:cNvPr id="47" name="타원 46"/>
            <p:cNvSpPr/>
            <p:nvPr/>
          </p:nvSpPr>
          <p:spPr>
            <a:xfrm>
              <a:off x="6464666" y="4059070"/>
              <a:ext cx="1368152" cy="75608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Garbage</a:t>
              </a:r>
            </a:p>
            <a:p>
              <a:pPr algn="ctr"/>
              <a:r>
                <a:rPr lang="en-US" altLang="ko-KR" sz="1867" b="1"/>
                <a:t>Collector</a:t>
              </a:r>
              <a:endParaRPr lang="ko-KR" altLang="en-US" sz="1867" b="1"/>
            </a:p>
          </p:txBody>
        </p:sp>
        <p:sp>
          <p:nvSpPr>
            <p:cNvPr id="48" name="타원 47"/>
            <p:cNvSpPr/>
            <p:nvPr/>
          </p:nvSpPr>
          <p:spPr>
            <a:xfrm>
              <a:off x="7502356" y="4437112"/>
              <a:ext cx="1368152" cy="75608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/>
                <a:t>Loader</a:t>
              </a:r>
              <a:endParaRPr lang="ko-KR" altLang="en-US" sz="1867"/>
            </a:p>
          </p:txBody>
        </p:sp>
        <p:sp>
          <p:nvSpPr>
            <p:cNvPr id="49" name="타원 48"/>
            <p:cNvSpPr/>
            <p:nvPr/>
          </p:nvSpPr>
          <p:spPr>
            <a:xfrm>
              <a:off x="155726" y="4563126"/>
              <a:ext cx="1368152" cy="75608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/>
                <a:t>Complier</a:t>
              </a:r>
              <a:endParaRPr lang="ko-KR" altLang="en-US" sz="1867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1223125" y="4351781"/>
              <a:ext cx="1368152" cy="75608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b="1" err="1"/>
                <a:t>Debuger</a:t>
              </a:r>
              <a:endParaRPr lang="ko-KR" altLang="en-US" sz="1867" b="1"/>
            </a:p>
          </p:txBody>
        </p:sp>
      </p:grpSp>
    </p:spTree>
    <p:extLst>
      <p:ext uri="{BB962C8B-B14F-4D97-AF65-F5344CB8AC3E}">
        <p14:creationId xmlns:p14="http://schemas.microsoft.com/office/powerpoint/2010/main" val="2091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EC04-C67F-4672-9EE3-384F1643F4DD}"/>
              </a:ext>
            </a:extLst>
          </p:cNvPr>
          <p:cNvSpPr txBox="1"/>
          <p:nvPr/>
        </p:nvSpPr>
        <p:spPr>
          <a:xfrm>
            <a:off x="412955" y="228161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자바 언어와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그리고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389E-CECD-43C9-A323-50AF9203E05E}"/>
              </a:ext>
            </a:extLst>
          </p:cNvPr>
          <p:cNvSpPr txBox="1"/>
          <p:nvPr/>
        </p:nvSpPr>
        <p:spPr>
          <a:xfrm>
            <a:off x="1755058" y="2949677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제어구조</a:t>
            </a:r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/>
              <a:t>콜렉션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6090A7-28A0-44E6-A1C0-C3F3A9AF8CE7}"/>
              </a:ext>
            </a:extLst>
          </p:cNvPr>
          <p:cNvSpPr/>
          <p:nvPr/>
        </p:nvSpPr>
        <p:spPr>
          <a:xfrm>
            <a:off x="825910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r>
              <a:rPr lang="ko-KR" altLang="en-US" dirty="0"/>
              <a:t>와 메모리를 사용하는 기능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CCE2A-1C39-4A33-A248-364A62433A5E}"/>
              </a:ext>
            </a:extLst>
          </p:cNvPr>
          <p:cNvSpPr/>
          <p:nvPr/>
        </p:nvSpPr>
        <p:spPr>
          <a:xfrm>
            <a:off x="3991671" y="5442154"/>
            <a:ext cx="2595716" cy="85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장치를</a:t>
            </a:r>
            <a:endParaRPr lang="en-US" altLang="ko-KR" dirty="0"/>
          </a:p>
          <a:p>
            <a:pPr algn="ctr"/>
            <a:r>
              <a:rPr lang="ko-KR" altLang="en-US" dirty="0"/>
              <a:t>이용하는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61F22-5DFA-47DD-9967-E3006C004C82}"/>
              </a:ext>
            </a:extLst>
          </p:cNvPr>
          <p:cNvSpPr txBox="1"/>
          <p:nvPr/>
        </p:nvSpPr>
        <p:spPr>
          <a:xfrm>
            <a:off x="1182644" y="2396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F34D8-E751-4D58-9422-25586DED5FDC}"/>
              </a:ext>
            </a:extLst>
          </p:cNvPr>
          <p:cNvSpPr txBox="1"/>
          <p:nvPr/>
        </p:nvSpPr>
        <p:spPr>
          <a:xfrm>
            <a:off x="4029083" y="239619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0761-9050-4E18-B172-A786DBAD57D8}"/>
              </a:ext>
            </a:extLst>
          </p:cNvPr>
          <p:cNvSpPr txBox="1"/>
          <p:nvPr/>
        </p:nvSpPr>
        <p:spPr>
          <a:xfrm>
            <a:off x="4317623" y="3087297"/>
            <a:ext cx="1535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콘솔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 API</a:t>
            </a:r>
          </a:p>
          <a:p>
            <a:r>
              <a:rPr lang="ko-KR" altLang="en-US" dirty="0"/>
              <a:t>네트워크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프로세스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BB7AF-8E65-43C4-9769-564E941F5C50}"/>
              </a:ext>
            </a:extLst>
          </p:cNvPr>
          <p:cNvSpPr txBox="1"/>
          <p:nvPr/>
        </p:nvSpPr>
        <p:spPr>
          <a:xfrm>
            <a:off x="412955" y="725086"/>
            <a:ext cx="1157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우리는 지금까지 자바 코드를 작성하고 컴파일 하고 실행할 수 있는 능력을 가지게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화면에 출력을 하자고 하니</a:t>
            </a:r>
            <a:r>
              <a:rPr lang="en-US" altLang="ko-KR" dirty="0"/>
              <a:t>… </a:t>
            </a:r>
            <a:r>
              <a:rPr lang="ko-KR" altLang="en-US" dirty="0"/>
              <a:t>함수형태의 코드를 작성했는데 이건 자바 언어의 범주가 아니라고 하더라</a:t>
            </a:r>
            <a:endParaRPr lang="en-US" altLang="ko-KR" dirty="0"/>
          </a:p>
          <a:p>
            <a:r>
              <a:rPr lang="ko-KR" altLang="en-US" dirty="0"/>
              <a:t>그럼 이건 뭐냐</a:t>
            </a:r>
            <a:r>
              <a:rPr lang="en-US" altLang="ko-KR" dirty="0"/>
              <a:t>? </a:t>
            </a:r>
            <a:r>
              <a:rPr lang="ko-KR" altLang="en-US" dirty="0"/>
              <a:t>그건 </a:t>
            </a:r>
            <a:r>
              <a:rPr lang="en-US" altLang="ko-KR" dirty="0"/>
              <a:t>API</a:t>
            </a:r>
            <a:r>
              <a:rPr lang="ko-KR" altLang="en-US" dirty="0"/>
              <a:t>라고 하는데 콘솔에 출력하기 위한 </a:t>
            </a:r>
            <a:r>
              <a:rPr lang="en-US" altLang="ko-KR" dirty="0"/>
              <a:t>API </a:t>
            </a:r>
            <a:r>
              <a:rPr lang="ko-KR" altLang="en-US" dirty="0"/>
              <a:t>그 외에도 다양한 </a:t>
            </a:r>
            <a:r>
              <a:rPr lang="en-US" altLang="ko-KR" dirty="0"/>
              <a:t>API</a:t>
            </a:r>
            <a:r>
              <a:rPr lang="ko-KR" altLang="en-US" dirty="0"/>
              <a:t>들이 있더라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 모든 것을 합치면 </a:t>
            </a:r>
            <a:r>
              <a:rPr lang="en-US" altLang="ko-KR" dirty="0"/>
              <a:t>API</a:t>
            </a:r>
            <a:r>
              <a:rPr lang="ko-KR" altLang="en-US" dirty="0"/>
              <a:t>들의 집합이라고 할 수도 있지만 우린 그것을 자바 프로그램을 만들기 위한 플랫폼</a:t>
            </a:r>
            <a:endParaRPr lang="en-US" altLang="ko-KR" dirty="0"/>
          </a:p>
          <a:p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0B40CA-19D9-4EC8-B318-38A47AFC9432}"/>
              </a:ext>
            </a:extLst>
          </p:cNvPr>
          <p:cNvSpPr/>
          <p:nvPr/>
        </p:nvSpPr>
        <p:spPr>
          <a:xfrm>
            <a:off x="6813754" y="2417692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 </a:t>
            </a:r>
            <a:r>
              <a:rPr lang="ko-KR" altLang="en-US" dirty="0"/>
              <a:t>질문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API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54156C-C91C-46F7-87FB-710621E92820}"/>
              </a:ext>
            </a:extLst>
          </p:cNvPr>
          <p:cNvSpPr/>
          <p:nvPr/>
        </p:nvSpPr>
        <p:spPr>
          <a:xfrm>
            <a:off x="6813754" y="3361598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왜 인터페이스를 사용하나요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966627-7BB0-46A8-B7D4-3A24143CFEED}"/>
              </a:ext>
            </a:extLst>
          </p:cNvPr>
          <p:cNvSpPr/>
          <p:nvPr/>
        </p:nvSpPr>
        <p:spPr>
          <a:xfrm>
            <a:off x="6813754" y="4330279"/>
            <a:ext cx="2563852" cy="84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질문</a:t>
            </a:r>
            <a:endParaRPr lang="en-US" altLang="ko-KR" dirty="0"/>
          </a:p>
          <a:p>
            <a:pPr algn="ctr"/>
            <a:r>
              <a:rPr lang="ko-KR" altLang="en-US" dirty="0"/>
              <a:t>소셜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912C6-5B08-4384-B96E-590A06EEEF4F}"/>
              </a:ext>
            </a:extLst>
          </p:cNvPr>
          <p:cNvSpPr txBox="1"/>
          <p:nvPr/>
        </p:nvSpPr>
        <p:spPr>
          <a:xfrm>
            <a:off x="9377606" y="2390331"/>
            <a:ext cx="2661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모양</a:t>
            </a:r>
            <a:r>
              <a:rPr lang="en-US" altLang="ko-KR" dirty="0"/>
              <a:t>(</a:t>
            </a:r>
            <a:r>
              <a:rPr lang="ko-KR" altLang="en-US" dirty="0"/>
              <a:t>구현 수단</a:t>
            </a:r>
            <a:r>
              <a:rPr lang="en-US" altLang="ko-KR" dirty="0"/>
              <a:t>)</a:t>
            </a:r>
            <a:r>
              <a:rPr lang="ko-KR" altLang="en-US" dirty="0"/>
              <a:t>은 함수 </a:t>
            </a:r>
            <a:endParaRPr lang="en-US" altLang="ko-KR" dirty="0"/>
          </a:p>
          <a:p>
            <a:r>
              <a:rPr lang="ko-KR" altLang="en-US" dirty="0"/>
              <a:t>개념은</a:t>
            </a:r>
            <a:r>
              <a:rPr lang="en-US" altLang="ko-KR" dirty="0"/>
              <a:t>? App</a:t>
            </a:r>
            <a:r>
              <a:rPr lang="ko-KR" altLang="en-US" dirty="0"/>
              <a:t>을 만들 때 </a:t>
            </a:r>
            <a:endParaRPr lang="en-US" altLang="ko-KR" dirty="0"/>
          </a:p>
          <a:p>
            <a:r>
              <a:rPr lang="ko-KR" altLang="en-US" dirty="0"/>
              <a:t>사용하는 인터페이스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1572B-9459-4076-ACF4-63D1F2ADFE5C}"/>
              </a:ext>
            </a:extLst>
          </p:cNvPr>
          <p:cNvSpPr txBox="1"/>
          <p:nvPr/>
        </p:nvSpPr>
        <p:spPr>
          <a:xfrm>
            <a:off x="9377606" y="3322390"/>
            <a:ext cx="2805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인터페이스는 대리자인데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(Target)</a:t>
            </a:r>
            <a:r>
              <a:rPr lang="ko-KR" altLang="en-US" dirty="0"/>
              <a:t>이 변화될 수</a:t>
            </a:r>
            <a:endParaRPr lang="en-US" altLang="ko-KR" dirty="0"/>
          </a:p>
          <a:p>
            <a:r>
              <a:rPr lang="ko-KR" altLang="en-US" dirty="0"/>
              <a:t>있기 때문에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C03C8-8B91-45B6-AD0B-709D294D6BE5}"/>
              </a:ext>
            </a:extLst>
          </p:cNvPr>
          <p:cNvSpPr txBox="1"/>
          <p:nvPr/>
        </p:nvSpPr>
        <p:spPr>
          <a:xfrm>
            <a:off x="9377606" y="4339779"/>
            <a:ext cx="1535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페이스북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5969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 err="1"/>
              <a:t>분까지만</a:t>
            </a:r>
            <a:r>
              <a:rPr lang="ko-KR" altLang="en-US" sz="2800" dirty="0"/>
              <a:t> </a:t>
            </a:r>
            <a:r>
              <a:rPr lang="en-US" altLang="ko-KR" sz="2800" dirty="0"/>
              <a:t>QR</a:t>
            </a:r>
            <a:r>
              <a:rPr lang="ko-KR" altLang="en-US" sz="2800" dirty="0"/>
              <a:t>을 열어 놓겠습니다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1769</Words>
  <Application>Microsoft Office PowerPoint</Application>
  <PresentationFormat>와이드스크린</PresentationFormat>
  <Paragraphs>500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자바 탄생 배경</vt:lpstr>
      <vt:lpstr>Green Project(Stealth Project)</vt:lpstr>
      <vt:lpstr>프로젝트 팀</vt:lpstr>
      <vt:lpstr>자바는 C++언어에서 파생된 언어</vt:lpstr>
      <vt:lpstr>C/C++ 언어가 가지는 문제점들</vt:lpstr>
      <vt:lpstr>소개</vt:lpstr>
      <vt:lpstr>새로운 WORA API의 탄생 - platform independent</vt:lpstr>
      <vt:lpstr>새로운 WORA API의 탄생 - platform independent</vt:lpstr>
      <vt:lpstr>소개</vt:lpstr>
      <vt:lpstr>WORA를 지원하기 위한 자바 프로그래밍 방법</vt:lpstr>
      <vt:lpstr>WORA를 지원하기 위한 자바 프로그래밍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69</cp:revision>
  <dcterms:created xsi:type="dcterms:W3CDTF">2020-09-02T00:18:50Z</dcterms:created>
  <dcterms:modified xsi:type="dcterms:W3CDTF">2020-09-03T08:05:53Z</dcterms:modified>
</cp:coreProperties>
</file>